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64" r:id="rId4"/>
    <p:sldId id="257" r:id="rId5"/>
    <p:sldId id="258" r:id="rId6"/>
    <p:sldId id="259" r:id="rId7"/>
    <p:sldId id="260"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0847" autoAdjust="0"/>
  </p:normalViewPr>
  <p:slideViewPr>
    <p:cSldViewPr>
      <p:cViewPr varScale="1">
        <p:scale>
          <a:sx n="70" d="100"/>
          <a:sy n="70" d="100"/>
        </p:scale>
        <p:origin x="-1164" y="-102"/>
      </p:cViewPr>
      <p:guideLst>
        <p:guide orient="horz" pos="2160"/>
        <p:guide pos="2880"/>
      </p:guideLst>
    </p:cSldViewPr>
  </p:slideViewPr>
  <p:outlineViewPr>
    <p:cViewPr>
      <p:scale>
        <a:sx n="33" d="100"/>
        <a:sy n="33" d="100"/>
      </p:scale>
      <p:origin x="36" y="30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907BA9-AFF1-4045-A855-38D7C5F142A4}" type="datetimeFigureOut">
              <a:rPr lang="en-US" smtClean="0"/>
              <a:pPr/>
              <a:t>5/19/2023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194CB6-7C39-49B5-9F4C-B35CF6B5F97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latin typeface="+mn-lt"/>
                <a:ea typeface="+mn-ea"/>
                <a:cs typeface="+mn-cs"/>
              </a:rPr>
              <a:t>The profit helps the business origination to enhance its ability to sustain and empower the overall industry. Organization needs to generate its revenue by including ethical and fair manners. In addition, the Profit aspect of TBL also helps to determine that the organisation and the shareholders must have an understanding of financial responsibility. </a:t>
            </a:r>
            <a:endParaRPr lang="en-US" b="0" dirty="0"/>
          </a:p>
          <a:p>
            <a:endParaRPr lang="en-US"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latin typeface="+mn-lt"/>
                <a:ea typeface="+mn-ea"/>
                <a:cs typeface="+mn-cs"/>
              </a:rPr>
              <a:t>ZARA also needs to communicate to financially invest in the industry via developments, partnerships as well as corporate sponsorships. The profit aspect also assures that the organisation is meeting ethics and paying taxes in time to eliminate political hazards and achieve sustainable growth. Thus, it can be stead that Zara needs to implement the profit aspect of the TBL theory to achieve sustainable financial stability </a:t>
            </a:r>
            <a:endParaRPr lang="en-US" b="0" dirty="0"/>
          </a:p>
          <a:p>
            <a:endParaRPr lang="en-US"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Zara as a clothing global giant caters to serving the needs of customers worldwide. The company introduces products that serve good quality sourced products. Zara in all their global stores respects customer choices and aligns their product in ways that meet the demands of the customers. Zara also uses recent market trends to update their market competence and ways in which the customer’s needs and requirements are given priority. Zara uses the super supply chain and strategic implementation of organised market policies to meet customer demands.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6194CB6-7C39-49B5-9F4C-B35CF6B5F97E}"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Zara believes in integrating rights for employees in their company’s policies. Zara uses policies for equality in employment and undertakes women in their workforce and gives them equal pay.</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Zara as a clothing line sources their products from recyclable materials that are organic and locally sourced. The company believes in introducing sustainability in their range of products designed to cater customers of all age groups. Zara devises a strategic plan to improve sustainability goals of the company. The company works hard on its policies to improve the sustainability requirements internationally.</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Zara introduced approximately 100% eco-efficient stores globally. The company has also introduced a plan that improves climate neutrality rates. Zara also uses plans to improve energy resource efficiency and manage wastes and water. Zara also introduced organic farming of cotton and other raw materials to enhance their sustainable growth. The company resourced their raw materials to improve local sustainability challenges. </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a:solidFill>
                  <a:schemeClr val="tx1"/>
                </a:solidFill>
                <a:latin typeface="+mn-lt"/>
                <a:ea typeface="+mn-ea"/>
                <a:cs typeface="+mn-cs"/>
              </a:rPr>
              <a:t>Carroll's pyramid is one of the potential frameworks that has been implied as a concise area of changes that relates to the entire aspects for following CSR aspects in the company’s activities. Reference to this theory on the other hand is imposing the best effective ways to create a concise idea for taking </a:t>
            </a:r>
            <a:r>
              <a:rPr lang="en-US" sz="1200" b="0" i="0" u="none" strike="noStrike" kern="1200" dirty="0" err="1">
                <a:solidFill>
                  <a:schemeClr val="tx1"/>
                </a:solidFill>
                <a:latin typeface="+mn-lt"/>
                <a:ea typeface="+mn-ea"/>
                <a:cs typeface="+mn-cs"/>
              </a:rPr>
              <a:t>organisational</a:t>
            </a:r>
            <a:r>
              <a:rPr lang="en-US" sz="1200" b="0" i="0" u="none" strike="noStrike" kern="1200" dirty="0">
                <a:solidFill>
                  <a:schemeClr val="tx1"/>
                </a:solidFill>
                <a:latin typeface="+mn-lt"/>
                <a:ea typeface="+mn-ea"/>
                <a:cs typeface="+mn-cs"/>
              </a:rPr>
              <a:t> activities as concise to determine social outcomes.   </a:t>
            </a:r>
            <a:endParaRPr lang="en-US" b="0" dirty="0"/>
          </a:p>
        </p:txBody>
      </p:sp>
      <p:sp>
        <p:nvSpPr>
          <p:cNvPr id="4" name="Slide Number Placeholder 3"/>
          <p:cNvSpPr>
            <a:spLocks noGrp="1"/>
          </p:cNvSpPr>
          <p:nvPr>
            <p:ph type="sldNum" sz="quarter" idx="10"/>
          </p:nvPr>
        </p:nvSpPr>
        <p:spPr/>
        <p:txBody>
          <a:bodyPr/>
          <a:lstStyle/>
          <a:p>
            <a:fld id="{36194CB6-7C39-49B5-9F4C-B35CF6B5F97E}"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7D8DEA-6E8B-4DAA-86E8-AB2096018BFC}"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D8DEA-6E8B-4DAA-86E8-AB2096018BFC}"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D8DEA-6E8B-4DAA-86E8-AB2096018BFC}"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D8DEA-6E8B-4DAA-86E8-AB2096018BFC}"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7D8DEA-6E8B-4DAA-86E8-AB2096018BFC}" type="datetimeFigureOut">
              <a:rPr lang="en-US" smtClean="0"/>
              <a:pPr/>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7D8DEA-6E8B-4DAA-86E8-AB2096018BFC}" type="datetimeFigureOut">
              <a:rPr lang="en-US" smtClean="0"/>
              <a:pPr/>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7D8DEA-6E8B-4DAA-86E8-AB2096018BFC}" type="datetimeFigureOut">
              <a:rPr lang="en-US" smtClean="0"/>
              <a:pPr/>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7D8DEA-6E8B-4DAA-86E8-AB2096018BFC}" type="datetimeFigureOut">
              <a:rPr lang="en-US" smtClean="0"/>
              <a:pPr/>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D8DEA-6E8B-4DAA-86E8-AB2096018BFC}" type="datetimeFigureOut">
              <a:rPr lang="en-US" smtClean="0"/>
              <a:pPr/>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D8DEA-6E8B-4DAA-86E8-AB2096018BFC}" type="datetimeFigureOut">
              <a:rPr lang="en-US" smtClean="0"/>
              <a:pPr/>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7D8DEA-6E8B-4DAA-86E8-AB2096018BFC}" type="datetimeFigureOut">
              <a:rPr lang="en-US" smtClean="0"/>
              <a:pPr/>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652FC-EDD3-4D2B-BBCE-64475FE820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D8DEA-6E8B-4DAA-86E8-AB2096018BFC}" type="datetimeFigureOut">
              <a:rPr lang="en-US" smtClean="0"/>
              <a:pPr/>
              <a:t>5/19/2023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B652FC-EDD3-4D2B-BBCE-64475FE820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US" b="1" dirty="0" smtClean="0">
                <a:latin typeface="Times New Roman" pitchFamily="18" charset="0"/>
                <a:cs typeface="Times New Roman" pitchFamily="18" charset="0"/>
              </a:rPr>
              <a:t>Global Strategy and Sustainability</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3300" b="1" dirty="0" smtClean="0">
                <a:latin typeface="Times New Roman" pitchFamily="18" charset="0"/>
                <a:cs typeface="Times New Roman" pitchFamily="18" charset="0"/>
              </a:rPr>
              <a:t>PART B</a:t>
            </a:r>
            <a:br>
              <a:rPr lang="en-US" sz="3300" b="1" dirty="0" smtClean="0">
                <a:latin typeface="Times New Roman" pitchFamily="18" charset="0"/>
                <a:cs typeface="Times New Roman" pitchFamily="18" charset="0"/>
              </a:rPr>
            </a:br>
            <a:r>
              <a:rPr lang="en-US" sz="3300" b="1" dirty="0" smtClean="0">
                <a:latin typeface="Times New Roman" pitchFamily="18" charset="0"/>
                <a:cs typeface="Times New Roman" pitchFamily="18" charset="0"/>
              </a:rPr>
              <a:t>POWERPOINT </a:t>
            </a:r>
            <a:r>
              <a:rPr lang="en-US" sz="3300" b="1" dirty="0">
                <a:latin typeface="Times New Roman" pitchFamily="18" charset="0"/>
                <a:cs typeface="Times New Roman" pitchFamily="18" charset="0"/>
              </a:rPr>
              <a:t>PRESENTATION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Times New Roman" pitchFamily="18" charset="0"/>
                <a:cs typeface="Times New Roman" pitchFamily="18" charset="0"/>
              </a:rPr>
              <a:t>Application of Triple Bottom line theory for analysing social approaches of Zara </a:t>
            </a:r>
            <a:endParaRPr lang="en-US" sz="3200" dirty="0"/>
          </a:p>
        </p:txBody>
      </p:sp>
      <p:sp>
        <p:nvSpPr>
          <p:cNvPr id="5" name="Content Placeholder 4"/>
          <p:cNvSpPr>
            <a:spLocks noGrp="1"/>
          </p:cNvSpPr>
          <p:nvPr>
            <p:ph sz="half" idx="1"/>
          </p:nvPr>
        </p:nvSpPr>
        <p:spPr>
          <a:xfrm>
            <a:off x="457200" y="1600200"/>
            <a:ext cx="4724400" cy="4983162"/>
          </a:xfrm>
        </p:spPr>
        <p:txBody>
          <a:bodyPr>
            <a:noAutofit/>
          </a:bodyPr>
          <a:lstStyle/>
          <a:p>
            <a:pPr>
              <a:buNone/>
            </a:pPr>
            <a:r>
              <a:rPr lang="en-US" sz="1600" b="1" i="1" dirty="0">
                <a:latin typeface="Times New Roman" panose="02020603050405020304" pitchFamily="18" charset="0"/>
                <a:cs typeface="Times New Roman" pitchFamily="18" charset="0"/>
              </a:rPr>
              <a:t>Profit</a:t>
            </a:r>
          </a:p>
          <a:p>
            <a:pPr algn="just" fontAlgn="base">
              <a:lnSpc>
                <a:spcPct val="150000"/>
              </a:lnSpc>
            </a:pPr>
            <a:r>
              <a:rPr lang="en-US" sz="1600" dirty="0">
                <a:latin typeface="Times New Roman" panose="02020603050405020304" pitchFamily="18" charset="0"/>
                <a:cs typeface="Times New Roman" pitchFamily="18" charset="0"/>
              </a:rPr>
              <a:t>Identify - Profit is the first aspect of the triple bottom line theory which helps to measure the corporate profit for an organisation and society </a:t>
            </a:r>
          </a:p>
          <a:p>
            <a:pPr algn="just" fontAlgn="base">
              <a:lnSpc>
                <a:spcPct val="150000"/>
              </a:lnSpc>
            </a:pPr>
            <a:r>
              <a:rPr lang="en-US" sz="1600" noProof="1">
                <a:latin typeface="Times New Roman" panose="02020603050405020304" pitchFamily="18" charset="0"/>
                <a:cs typeface="Times New Roman" pitchFamily="18" charset="0"/>
              </a:rPr>
              <a:t>Analyse</a:t>
            </a:r>
            <a:r>
              <a:rPr lang="en-US" sz="1600" dirty="0">
                <a:latin typeface="Times New Roman" panose="02020603050405020304" pitchFamily="18" charset="0"/>
                <a:cs typeface="Times New Roman" pitchFamily="18" charset="0"/>
              </a:rPr>
              <a:t> - The profit helps to assure the company of paying fair state, the share of local and income taxes timely (</a:t>
            </a:r>
            <a:r>
              <a:rPr lang="en-US" sz="1600" dirty="0" err="1">
                <a:latin typeface="Times New Roman" panose="02020603050405020304" pitchFamily="18" charset="0"/>
                <a:cs typeface="Times New Roman" panose="02020603050405020304" pitchFamily="18" charset="0"/>
              </a:rPr>
              <a:t>Roossien</a:t>
            </a:r>
            <a:r>
              <a:rPr lang="en-US" sz="1600" dirty="0">
                <a:latin typeface="Times New Roman" panose="02020603050405020304" pitchFamily="18" charset="0"/>
                <a:cs typeface="Times New Roman" panose="02020603050405020304" pitchFamily="18" charset="0"/>
              </a:rPr>
              <a:t> </a:t>
            </a:r>
            <a:r>
              <a:rPr lang="en-US" sz="1600" i="1" dirty="0">
                <a:latin typeface="Times New Roman" pitchFamily="18" charset="0"/>
                <a:cs typeface="Times New Roman" pitchFamily="18" charset="0"/>
              </a:rPr>
              <a:t>et al. </a:t>
            </a:r>
            <a:r>
              <a:rPr lang="en-US" sz="1600" dirty="0">
                <a:latin typeface="Times New Roman" pitchFamily="18" charset="0"/>
                <a:cs typeface="Times New Roman" pitchFamily="18" charset="0"/>
              </a:rPr>
              <a:t>2022)</a:t>
            </a:r>
          </a:p>
          <a:p>
            <a:pPr algn="just" fontAlgn="base">
              <a:lnSpc>
                <a:spcPct val="150000"/>
              </a:lnSpc>
            </a:pPr>
            <a:r>
              <a:rPr lang="en-US" sz="1600" dirty="0">
                <a:latin typeface="Times New Roman" pitchFamily="18" charset="0"/>
                <a:cs typeface="Times New Roman" pitchFamily="18" charset="0"/>
              </a:rPr>
              <a:t>Evaluate - Profit assures that companies foster economic wealth within their community by shopping locally or </a:t>
            </a:r>
            <a:r>
              <a:rPr lang="en-US" sz="1600" dirty="0" err="1">
                <a:latin typeface="Times New Roman" panose="02020603050405020304" pitchFamily="18" charset="0"/>
                <a:cs typeface="Times New Roman" pitchFamily="18" charset="0"/>
              </a:rPr>
              <a:t>utilising</a:t>
            </a:r>
            <a:r>
              <a:rPr lang="en-US" sz="1600" dirty="0">
                <a:latin typeface="Times New Roman" panose="02020603050405020304" pitchFamily="18" charset="0"/>
                <a:cs typeface="Times New Roman" pitchFamily="18" charset="0"/>
              </a:rPr>
              <a:t> small businesses</a:t>
            </a:r>
          </a:p>
        </p:txBody>
      </p:sp>
      <p:pic>
        <p:nvPicPr>
          <p:cNvPr id="7" name="Picture 7"/>
          <p:cNvPicPr>
            <a:picLocks noChangeAspect="1" noChangeArrowheads="1"/>
          </p:cNvPicPr>
          <p:nvPr/>
        </p:nvPicPr>
        <p:blipFill>
          <a:blip r:embed="rId3"/>
          <a:srcRect l="14894" r="7917" b="6997"/>
          <a:stretch>
            <a:fillRect/>
          </a:stretch>
        </p:blipFill>
        <p:spPr bwMode="auto">
          <a:xfrm>
            <a:off x="5410200" y="1981200"/>
            <a:ext cx="3200400"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Application of Triple Bottom line theory for analysing social approaches of Zara </a:t>
            </a:r>
            <a:endParaRPr lang="en-US" sz="3200" dirty="0"/>
          </a:p>
        </p:txBody>
      </p:sp>
      <p:sp>
        <p:nvSpPr>
          <p:cNvPr id="4" name="Content Placeholder 3"/>
          <p:cNvSpPr>
            <a:spLocks noGrp="1"/>
          </p:cNvSpPr>
          <p:nvPr>
            <p:ph sz="half" idx="2"/>
          </p:nvPr>
        </p:nvSpPr>
        <p:spPr>
          <a:xfrm>
            <a:off x="3429000" y="1676400"/>
            <a:ext cx="4953000" cy="4525963"/>
          </a:xfrm>
        </p:spPr>
        <p:txBody>
          <a:bodyPr>
            <a:normAutofit/>
          </a:bodyPr>
          <a:lstStyle/>
          <a:p>
            <a:pPr marL="0" indent="0" algn="just" fontAlgn="base">
              <a:lnSpc>
                <a:spcPct val="150000"/>
              </a:lnSpc>
              <a:buNone/>
            </a:pPr>
            <a:r>
              <a:rPr lang="en-US" sz="1800" b="1" i="1" dirty="0">
                <a:latin typeface="Times New Roman" pitchFamily="18" charset="0"/>
                <a:cs typeface="Times New Roman" pitchFamily="18" charset="0"/>
              </a:rPr>
              <a:t>Profit</a:t>
            </a:r>
            <a:endParaRPr lang="en-US" sz="1800" dirty="0">
              <a:latin typeface="Times New Roman" pitchFamily="18" charset="0"/>
              <a:cs typeface="Times New Roman" pitchFamily="18" charset="0"/>
            </a:endParaRPr>
          </a:p>
          <a:p>
            <a:pPr algn="just" fontAlgn="base">
              <a:lnSpc>
                <a:spcPct val="150000"/>
              </a:lnSpc>
            </a:pPr>
            <a:r>
              <a:rPr lang="en-US" sz="1800" dirty="0">
                <a:latin typeface="Times New Roman" pitchFamily="18" charset="0"/>
                <a:cs typeface="Times New Roman" pitchFamily="18" charset="0"/>
              </a:rPr>
              <a:t>The profit aspect helps Zara to maintain ethics in the business </a:t>
            </a:r>
          </a:p>
          <a:p>
            <a:pPr algn="just" fontAlgn="base">
              <a:lnSpc>
                <a:spcPct val="150000"/>
              </a:lnSpc>
            </a:pPr>
            <a:r>
              <a:rPr lang="en-US" sz="1800" dirty="0">
                <a:latin typeface="Times New Roman" pitchFamily="18" charset="0"/>
                <a:cs typeface="Times New Roman" pitchFamily="18" charset="0"/>
              </a:rPr>
              <a:t>Zara has also provided taxes and maintained all  the rules and regulations for global expansion </a:t>
            </a:r>
          </a:p>
          <a:p>
            <a:pPr algn="just" fontAlgn="base">
              <a:lnSpc>
                <a:spcPct val="150000"/>
              </a:lnSpc>
            </a:pPr>
            <a:r>
              <a:rPr lang="en-US" sz="1800" dirty="0">
                <a:latin typeface="Times New Roman" pitchFamily="18" charset="0"/>
                <a:cs typeface="Times New Roman" pitchFamily="18" charset="0"/>
              </a:rPr>
              <a:t>Zara improves sustainable distribution challenges in e-commerce site </a:t>
            </a:r>
          </a:p>
        </p:txBody>
      </p:sp>
      <p:pic>
        <p:nvPicPr>
          <p:cNvPr id="6" name="Picture 1"/>
          <p:cNvPicPr>
            <a:picLocks noChangeAspect="1" noChangeArrowheads="1"/>
          </p:cNvPicPr>
          <p:nvPr/>
        </p:nvPicPr>
        <p:blipFill>
          <a:blip r:embed="rId3"/>
          <a:srcRect/>
          <a:stretch>
            <a:fillRect/>
          </a:stretch>
        </p:blipFill>
        <p:spPr bwMode="auto">
          <a:xfrm>
            <a:off x="457201" y="2133600"/>
            <a:ext cx="28194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Application of Triple Bottom line theory for analysing social approaches of Zara </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4572000" cy="4525963"/>
          </a:xfrm>
        </p:spPr>
        <p:txBody>
          <a:bodyPr>
            <a:normAutofit/>
          </a:bodyPr>
          <a:lstStyle/>
          <a:p>
            <a:pPr algn="just">
              <a:lnSpc>
                <a:spcPct val="150000"/>
              </a:lnSpc>
              <a:buNone/>
            </a:pPr>
            <a:r>
              <a:rPr lang="en-GB" sz="1700" b="1" i="1" dirty="0">
                <a:latin typeface="Times New Roman" pitchFamily="18" charset="0"/>
                <a:cs typeface="Times New Roman" pitchFamily="18" charset="0"/>
              </a:rPr>
              <a:t>People Aspect </a:t>
            </a:r>
            <a:endParaRPr lang="en-US" sz="1700" b="1" dirty="0">
              <a:latin typeface="Times New Roman" pitchFamily="18" charset="0"/>
              <a:cs typeface="Times New Roman" pitchFamily="18" charset="0"/>
            </a:endParaRPr>
          </a:p>
          <a:p>
            <a:pPr lvl="0" algn="just" fontAlgn="base">
              <a:lnSpc>
                <a:spcPct val="150000"/>
              </a:lnSpc>
            </a:pPr>
            <a:r>
              <a:rPr lang="en-IN" sz="1700" dirty="0">
                <a:latin typeface="Times New Roman" pitchFamily="18" charset="0"/>
                <a:cs typeface="Times New Roman" pitchFamily="18" charset="0"/>
              </a:rPr>
              <a:t>Zara caters to meeting the needs and requirements of clothes and accessories of all age groups</a:t>
            </a:r>
            <a:endParaRPr lang="en-US" sz="1700" dirty="0">
              <a:latin typeface="Times New Roman" pitchFamily="18" charset="0"/>
              <a:cs typeface="Times New Roman" pitchFamily="18" charset="0"/>
            </a:endParaRPr>
          </a:p>
          <a:p>
            <a:pPr lvl="0" algn="just" fontAlgn="base">
              <a:lnSpc>
                <a:spcPct val="150000"/>
              </a:lnSpc>
            </a:pPr>
            <a:r>
              <a:rPr lang="en-IN" sz="1700" dirty="0">
                <a:latin typeface="Times New Roman" pitchFamily="18" charset="0"/>
                <a:cs typeface="Times New Roman" pitchFamily="18" charset="0"/>
              </a:rPr>
              <a:t>Zara has nearly 3000 stores in approximately 96 countries meeting the needs of around 116,202,886 people globally (forbes.com, 2023)</a:t>
            </a:r>
            <a:endParaRPr lang="en-US" sz="1700" dirty="0">
              <a:latin typeface="Times New Roman" pitchFamily="18" charset="0"/>
              <a:cs typeface="Times New Roman" pitchFamily="18" charset="0"/>
            </a:endParaRPr>
          </a:p>
          <a:p>
            <a:pPr lvl="0" algn="just" fontAlgn="base">
              <a:lnSpc>
                <a:spcPct val="150000"/>
              </a:lnSpc>
            </a:pPr>
            <a:r>
              <a:rPr lang="en-IN" sz="1700" dirty="0">
                <a:latin typeface="Times New Roman" pitchFamily="18" charset="0"/>
                <a:cs typeface="Times New Roman" pitchFamily="18" charset="0"/>
              </a:rPr>
              <a:t>Zara has introduced a range of affordable products.</a:t>
            </a:r>
            <a:endParaRPr lang="en-US" sz="1700" dirty="0">
              <a:latin typeface="Times New Roman" pitchFamily="18" charset="0"/>
              <a:cs typeface="Times New Roman" pitchFamily="18" charset="0"/>
            </a:endParaRPr>
          </a:p>
        </p:txBody>
      </p:sp>
      <p:pic>
        <p:nvPicPr>
          <p:cNvPr id="1026" name="Picture 2" descr="C:\Users\User\Downloads\Deepanjan\1024px-Zara_Logo.svg.png"/>
          <p:cNvPicPr>
            <a:picLocks noChangeAspect="1" noChangeArrowheads="1"/>
          </p:cNvPicPr>
          <p:nvPr/>
        </p:nvPicPr>
        <p:blipFill>
          <a:blip r:embed="rId3"/>
          <a:srcRect/>
          <a:stretch>
            <a:fillRect/>
          </a:stretch>
        </p:blipFill>
        <p:spPr bwMode="auto">
          <a:xfrm>
            <a:off x="5486400" y="2667000"/>
            <a:ext cx="2819400" cy="118668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0" y="1371600"/>
            <a:ext cx="4191000" cy="4525963"/>
          </a:xfrm>
        </p:spPr>
        <p:txBody>
          <a:bodyPr>
            <a:normAutofit fontScale="55000" lnSpcReduction="20000"/>
          </a:bodyPr>
          <a:lstStyle/>
          <a:p>
            <a:pPr algn="just" fontAlgn="base">
              <a:lnSpc>
                <a:spcPct val="170000"/>
              </a:lnSpc>
              <a:buNone/>
            </a:pPr>
            <a:r>
              <a:rPr lang="en-GB" b="1" i="1" dirty="0">
                <a:latin typeface="Times New Roman" pitchFamily="18" charset="0"/>
                <a:cs typeface="Times New Roman" pitchFamily="18" charset="0"/>
              </a:rPr>
              <a:t>People Aspect </a:t>
            </a:r>
            <a:endParaRPr lang="en-IN" dirty="0">
              <a:latin typeface="Times New Roman" pitchFamily="18" charset="0"/>
              <a:cs typeface="Times New Roman" pitchFamily="18" charset="0"/>
            </a:endParaRPr>
          </a:p>
          <a:p>
            <a:pPr lvl="0" algn="just" fontAlgn="base">
              <a:lnSpc>
                <a:spcPct val="170000"/>
              </a:lnSpc>
            </a:pPr>
            <a:r>
              <a:rPr lang="en-IN" dirty="0">
                <a:latin typeface="Times New Roman" pitchFamily="18" charset="0"/>
                <a:cs typeface="Times New Roman" pitchFamily="18" charset="0"/>
              </a:rPr>
              <a:t>Zara provides their employees training to help them understand their job.</a:t>
            </a:r>
            <a:endParaRPr lang="en-US" dirty="0">
              <a:latin typeface="Times New Roman" pitchFamily="18" charset="0"/>
              <a:cs typeface="Times New Roman" pitchFamily="18" charset="0"/>
            </a:endParaRPr>
          </a:p>
          <a:p>
            <a:pPr lvl="0" algn="just" fontAlgn="base">
              <a:lnSpc>
                <a:spcPct val="170000"/>
              </a:lnSpc>
            </a:pPr>
            <a:r>
              <a:rPr lang="en-IN" dirty="0">
                <a:latin typeface="Times New Roman" pitchFamily="18" charset="0"/>
                <a:cs typeface="Times New Roman" pitchFamily="18" charset="0"/>
              </a:rPr>
              <a:t>Zara’s stores worldwide believe in integrating women in the workforce to provide equality in employment (</a:t>
            </a:r>
            <a:r>
              <a:rPr lang="en-IN" dirty="0" err="1">
                <a:latin typeface="Times New Roman" pitchFamily="18" charset="0"/>
                <a:cs typeface="Times New Roman" pitchFamily="18" charset="0"/>
              </a:rPr>
              <a:t>Jovanović</a:t>
            </a:r>
            <a:r>
              <a:rPr lang="en-IN" dirty="0">
                <a:latin typeface="Times New Roman" pitchFamily="18" charset="0"/>
                <a:cs typeface="Times New Roman" pitchFamily="18" charset="0"/>
              </a:rPr>
              <a:t>, 2020).</a:t>
            </a:r>
            <a:endParaRPr lang="en-US" dirty="0">
              <a:latin typeface="Times New Roman" pitchFamily="18" charset="0"/>
              <a:cs typeface="Times New Roman" pitchFamily="18" charset="0"/>
            </a:endParaRPr>
          </a:p>
          <a:p>
            <a:pPr lvl="0" algn="just" fontAlgn="base">
              <a:lnSpc>
                <a:spcPct val="170000"/>
              </a:lnSpc>
            </a:pPr>
            <a:r>
              <a:rPr lang="en-IN" dirty="0">
                <a:latin typeface="Times New Roman" pitchFamily="18" charset="0"/>
                <a:cs typeface="Times New Roman" pitchFamily="18" charset="0"/>
              </a:rPr>
              <a:t>Zara uses local workforce in all their stores globally.</a:t>
            </a: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457200" y="228600"/>
            <a:ext cx="8229600" cy="1143000"/>
          </a:xfrm>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Application of Triple Bottom line theory for </a:t>
            </a:r>
            <a:r>
              <a:rPr lang="en-US" sz="3200" b="1" dirty="0" err="1">
                <a:latin typeface="Times New Roman" pitchFamily="18" charset="0"/>
                <a:cs typeface="Times New Roman" pitchFamily="18" charset="0"/>
              </a:rPr>
              <a:t>analysing</a:t>
            </a:r>
            <a:r>
              <a:rPr lang="en-US" sz="3200" b="1" dirty="0">
                <a:latin typeface="Times New Roman" pitchFamily="18" charset="0"/>
                <a:cs typeface="Times New Roman" pitchFamily="18" charset="0"/>
              </a:rPr>
              <a:t> social approaches of Zara </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050" name="Picture 2" descr="C:\Users\User\Downloads\Deepanjan\download.png"/>
          <p:cNvPicPr>
            <a:picLocks noChangeAspect="1" noChangeArrowheads="1"/>
          </p:cNvPicPr>
          <p:nvPr/>
        </p:nvPicPr>
        <p:blipFill>
          <a:blip r:embed="rId3"/>
          <a:srcRect/>
          <a:stretch>
            <a:fillRect/>
          </a:stretch>
        </p:blipFill>
        <p:spPr bwMode="auto">
          <a:xfrm>
            <a:off x="0" y="1676400"/>
            <a:ext cx="4038600" cy="4343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4191000" cy="4525963"/>
          </a:xfrm>
        </p:spPr>
        <p:txBody>
          <a:bodyPr>
            <a:normAutofit/>
          </a:bodyPr>
          <a:lstStyle/>
          <a:p>
            <a:pPr algn="just">
              <a:lnSpc>
                <a:spcPct val="170000"/>
              </a:lnSpc>
              <a:buNone/>
            </a:pPr>
            <a:r>
              <a:rPr lang="en-GB" sz="1800" b="1" i="1" dirty="0">
                <a:latin typeface="Times New Roman" pitchFamily="18" charset="0"/>
                <a:cs typeface="Times New Roman" pitchFamily="18" charset="0"/>
              </a:rPr>
              <a:t>Planet Aspect </a:t>
            </a:r>
            <a:endParaRPr lang="en-US" sz="1800" b="1" i="1" dirty="0">
              <a:latin typeface="Times New Roman" pitchFamily="18" charset="0"/>
              <a:cs typeface="Times New Roman" pitchFamily="18" charset="0"/>
            </a:endParaRPr>
          </a:p>
          <a:p>
            <a:pPr lvl="0" algn="just" fontAlgn="base">
              <a:lnSpc>
                <a:spcPct val="170000"/>
              </a:lnSpc>
            </a:pPr>
            <a:r>
              <a:rPr lang="en-IN" sz="1800" dirty="0">
                <a:latin typeface="Times New Roman" pitchFamily="18" charset="0"/>
                <a:cs typeface="Times New Roman" pitchFamily="18" charset="0"/>
              </a:rPr>
              <a:t>Zara uses organic products and believes in recycling of products (</a:t>
            </a:r>
            <a:r>
              <a:rPr lang="en-IN" sz="1800" dirty="0" err="1">
                <a:latin typeface="Times New Roman" pitchFamily="18" charset="0"/>
                <a:cs typeface="Times New Roman" pitchFamily="18" charset="0"/>
              </a:rPr>
              <a:t>Segran</a:t>
            </a:r>
            <a:r>
              <a:rPr lang="en-IN" sz="1800" dirty="0">
                <a:latin typeface="Times New Roman" pitchFamily="18" charset="0"/>
                <a:cs typeface="Times New Roman" pitchFamily="18" charset="0"/>
              </a:rPr>
              <a:t>, 2019). </a:t>
            </a:r>
            <a:endParaRPr lang="en-US" sz="1800" dirty="0">
              <a:latin typeface="Times New Roman" pitchFamily="18" charset="0"/>
              <a:cs typeface="Times New Roman" pitchFamily="18" charset="0"/>
            </a:endParaRPr>
          </a:p>
          <a:p>
            <a:pPr lvl="0" algn="just" fontAlgn="base">
              <a:lnSpc>
                <a:spcPct val="170000"/>
              </a:lnSpc>
            </a:pPr>
            <a:r>
              <a:rPr lang="en-IN" sz="1800" dirty="0">
                <a:latin typeface="Times New Roman" pitchFamily="18" charset="0"/>
                <a:cs typeface="Times New Roman" pitchFamily="18" charset="0"/>
              </a:rPr>
              <a:t>The company has successfully reduced carbon emissions by nearly 43.6% in 2021 (globaldata.com, 2023).</a:t>
            </a:r>
            <a:endParaRPr lang="en-US" sz="1800" dirty="0">
              <a:latin typeface="Times New Roman" pitchFamily="18" charset="0"/>
              <a:cs typeface="Times New Roman" pitchFamily="18" charset="0"/>
            </a:endParaRPr>
          </a:p>
          <a:p>
            <a:pPr lvl="0" algn="just" fontAlgn="base">
              <a:lnSpc>
                <a:spcPct val="170000"/>
              </a:lnSpc>
            </a:pPr>
            <a:r>
              <a:rPr lang="en-IN" sz="1800" dirty="0">
                <a:latin typeface="Times New Roman" pitchFamily="18" charset="0"/>
                <a:cs typeface="Times New Roman" pitchFamily="18" charset="0"/>
              </a:rPr>
              <a:t>Zara uses locally sourced materials that are environment </a:t>
            </a:r>
            <a:r>
              <a:rPr lang="en-IN" sz="1800" dirty="0" smtClean="0">
                <a:latin typeface="Times New Roman" pitchFamily="18" charset="0"/>
                <a:cs typeface="Times New Roman" pitchFamily="18" charset="0"/>
              </a:rPr>
              <a:t>friendly</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Application of Triple Bottom line theory for </a:t>
            </a:r>
            <a:r>
              <a:rPr lang="en-US" sz="3200" b="1" dirty="0" err="1">
                <a:latin typeface="Times New Roman" pitchFamily="18" charset="0"/>
                <a:cs typeface="Times New Roman" pitchFamily="18" charset="0"/>
              </a:rPr>
              <a:t>analysing</a:t>
            </a:r>
            <a:r>
              <a:rPr lang="en-US" sz="3200" b="1" dirty="0">
                <a:latin typeface="Times New Roman" pitchFamily="18" charset="0"/>
                <a:cs typeface="Times New Roman" pitchFamily="18" charset="0"/>
              </a:rPr>
              <a:t> social approaches of Zara </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6" name="Picture 5"/>
          <p:cNvPicPr/>
          <p:nvPr/>
        </p:nvPicPr>
        <p:blipFill>
          <a:blip r:embed="rId3" cstate="print"/>
          <a:srcRect/>
          <a:stretch>
            <a:fillRect/>
          </a:stretch>
        </p:blipFill>
        <p:spPr bwMode="auto">
          <a:xfrm>
            <a:off x="4724400" y="1676400"/>
            <a:ext cx="4114800" cy="2590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600200"/>
            <a:ext cx="4572000" cy="4525963"/>
          </a:xfrm>
        </p:spPr>
        <p:txBody>
          <a:bodyPr>
            <a:normAutofit/>
          </a:bodyPr>
          <a:lstStyle/>
          <a:p>
            <a:pPr algn="just" fontAlgn="base">
              <a:lnSpc>
                <a:spcPct val="170000"/>
              </a:lnSpc>
              <a:buNone/>
            </a:pPr>
            <a:r>
              <a:rPr lang="en-GB" sz="1600" b="1" i="1" dirty="0">
                <a:latin typeface="Times New Roman" pitchFamily="18" charset="0"/>
                <a:cs typeface="Times New Roman" pitchFamily="18" charset="0"/>
              </a:rPr>
              <a:t>Planet Aspect </a:t>
            </a:r>
            <a:endParaRPr lang="en-IN" sz="1600" dirty="0">
              <a:latin typeface="Times New Roman" pitchFamily="18" charset="0"/>
              <a:cs typeface="Times New Roman" pitchFamily="18" charset="0"/>
            </a:endParaRPr>
          </a:p>
          <a:p>
            <a:pPr lvl="0" algn="just" fontAlgn="base">
              <a:lnSpc>
                <a:spcPct val="170000"/>
              </a:lnSpc>
            </a:pPr>
            <a:r>
              <a:rPr lang="en-IN" sz="1600" dirty="0">
                <a:latin typeface="Times New Roman" pitchFamily="18" charset="0"/>
                <a:cs typeface="Times New Roman" pitchFamily="18" charset="0"/>
              </a:rPr>
              <a:t>Zara believes in the use of water and energy efficiently.</a:t>
            </a:r>
            <a:endParaRPr lang="en-US" sz="1600" dirty="0">
              <a:latin typeface="Times New Roman" pitchFamily="18" charset="0"/>
              <a:cs typeface="Times New Roman" pitchFamily="18" charset="0"/>
            </a:endParaRPr>
          </a:p>
          <a:p>
            <a:pPr lvl="0" algn="just" fontAlgn="base">
              <a:lnSpc>
                <a:spcPct val="170000"/>
              </a:lnSpc>
            </a:pPr>
            <a:r>
              <a:rPr lang="en-IN" sz="1600" dirty="0">
                <a:latin typeface="Times New Roman" pitchFamily="18" charset="0"/>
                <a:cs typeface="Times New Roman" pitchFamily="18" charset="0"/>
              </a:rPr>
              <a:t>Zara introduced plans to use solar energy at stores that are not locally enclosed.</a:t>
            </a:r>
            <a:endParaRPr lang="en-US" sz="1600" dirty="0">
              <a:latin typeface="Times New Roman" pitchFamily="18" charset="0"/>
              <a:cs typeface="Times New Roman" pitchFamily="18" charset="0"/>
            </a:endParaRPr>
          </a:p>
          <a:p>
            <a:pPr lvl="0" algn="just" fontAlgn="base">
              <a:lnSpc>
                <a:spcPct val="170000"/>
              </a:lnSpc>
            </a:pPr>
            <a:r>
              <a:rPr lang="en-IN" sz="1600" dirty="0">
                <a:latin typeface="Times New Roman" pitchFamily="18" charset="0"/>
                <a:cs typeface="Times New Roman" pitchFamily="18" charset="0"/>
              </a:rPr>
              <a:t>Zara introduced a Join Life program to promote climate neutrality by 2040 (zara.com, 2023</a:t>
            </a:r>
            <a:r>
              <a:rPr lang="en-IN"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Application of Triple Bottom line theory for </a:t>
            </a:r>
            <a:r>
              <a:rPr lang="en-US" sz="3200" b="1" dirty="0" err="1">
                <a:latin typeface="Times New Roman" pitchFamily="18" charset="0"/>
                <a:cs typeface="Times New Roman" pitchFamily="18" charset="0"/>
              </a:rPr>
              <a:t>analysing</a:t>
            </a:r>
            <a:r>
              <a:rPr lang="en-US" sz="3200" b="1" dirty="0">
                <a:latin typeface="Times New Roman" pitchFamily="18" charset="0"/>
                <a:cs typeface="Times New Roman" pitchFamily="18" charset="0"/>
              </a:rPr>
              <a:t> social approaches of Zara </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4098" name="Picture 2" descr="C:\Users\User\Downloads\Deepanjan\LectragraphA.png"/>
          <p:cNvPicPr>
            <a:picLocks noChangeAspect="1" noChangeArrowheads="1"/>
          </p:cNvPicPr>
          <p:nvPr/>
        </p:nvPicPr>
        <p:blipFill>
          <a:blip r:embed="rId3"/>
          <a:srcRect/>
          <a:stretch>
            <a:fillRect/>
          </a:stretch>
        </p:blipFill>
        <p:spPr bwMode="auto">
          <a:xfrm>
            <a:off x="304800" y="1752600"/>
            <a:ext cx="3701724" cy="3810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lnSpc>
                <a:spcPct val="150000"/>
              </a:lnSpc>
            </a:pPr>
            <a:r>
              <a:rPr lang="en-GB" b="1" dirty="0">
                <a:latin typeface="Times New Roman" pitchFamily="18" charset="0"/>
                <a:cs typeface="Times New Roman" pitchFamily="18" charset="0"/>
              </a:rPr>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Ethical Issues </a:t>
            </a: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4953000" cy="4525963"/>
          </a:xfrm>
        </p:spPr>
        <p:txBody>
          <a:bodyPr>
            <a:noAutofit/>
          </a:bodyPr>
          <a:lstStyle/>
          <a:p>
            <a:pPr algn="just" fontAlgn="base">
              <a:lnSpc>
                <a:spcPct val="170000"/>
              </a:lnSpc>
            </a:pPr>
            <a:r>
              <a:rPr lang="en-US" sz="1700" dirty="0">
                <a:latin typeface="Times New Roman" pitchFamily="18" charset="0"/>
                <a:cs typeface="Times New Roman" pitchFamily="18" charset="0"/>
              </a:rPr>
              <a:t>CSR activities of Zara include incorporation of policies and plans that enhances their sustainability requirements. </a:t>
            </a:r>
          </a:p>
          <a:p>
            <a:pPr algn="just" fontAlgn="base">
              <a:lnSpc>
                <a:spcPct val="170000"/>
              </a:lnSpc>
            </a:pPr>
            <a:r>
              <a:rPr lang="en-US" sz="1700" dirty="0">
                <a:latin typeface="Times New Roman" pitchFamily="18" charset="0"/>
                <a:cs typeface="Times New Roman" pitchFamily="18" charset="0"/>
              </a:rPr>
              <a:t>Zara introduced nearly 100% eco-efficient global stores that give the company a reputational growth. </a:t>
            </a:r>
          </a:p>
          <a:p>
            <a:pPr algn="just" fontAlgn="base">
              <a:lnSpc>
                <a:spcPct val="170000"/>
              </a:lnSpc>
            </a:pPr>
            <a:r>
              <a:rPr lang="en-US" sz="1700" dirty="0">
                <a:latin typeface="Times New Roman" pitchFamily="18" charset="0"/>
                <a:cs typeface="Times New Roman" pitchFamily="18" charset="0"/>
              </a:rPr>
              <a:t>The company also introduced raw and organic materials in their line of operations to produce almost 100% organic and sustainable fabric by 2025 (theguardian.com, 2023).  </a:t>
            </a:r>
            <a:endParaRPr lang="en-US" sz="1700" b="0" dirty="0">
              <a:latin typeface="Times New Roman" pitchFamily="18" charset="0"/>
              <a:cs typeface="Times New Roman" pitchFamily="18" charset="0"/>
            </a:endParaRPr>
          </a:p>
        </p:txBody>
      </p:sp>
      <p:pic>
        <p:nvPicPr>
          <p:cNvPr id="5122" name="Picture 2" descr="C:\Users\User\Downloads\Deepanjan\download (1).png"/>
          <p:cNvPicPr>
            <a:picLocks noChangeAspect="1" noChangeArrowheads="1"/>
          </p:cNvPicPr>
          <p:nvPr/>
        </p:nvPicPr>
        <p:blipFill>
          <a:blip r:embed="rId3"/>
          <a:srcRect l="10141" r="9791"/>
          <a:stretch>
            <a:fillRect/>
          </a:stretch>
        </p:blipFill>
        <p:spPr bwMode="auto">
          <a:xfrm>
            <a:off x="5638800" y="1600200"/>
            <a:ext cx="2624667" cy="308113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pPr>
              <a:lnSpc>
                <a:spcPct val="150000"/>
              </a:lnSpc>
            </a:pPr>
            <a:r>
              <a:rPr lang="en-US" sz="3500" b="1" dirty="0">
                <a:latin typeface="Times New Roman" pitchFamily="18" charset="0"/>
                <a:cs typeface="Times New Roman" pitchFamily="18" charset="0"/>
              </a:rPr>
              <a:t>References </a:t>
            </a:r>
          </a:p>
        </p:txBody>
      </p:sp>
      <p:sp>
        <p:nvSpPr>
          <p:cNvPr id="3" name="Content Placeholder 2"/>
          <p:cNvSpPr>
            <a:spLocks noGrp="1"/>
          </p:cNvSpPr>
          <p:nvPr>
            <p:ph idx="1"/>
          </p:nvPr>
        </p:nvSpPr>
        <p:spPr>
          <a:xfrm>
            <a:off x="381000" y="1143000"/>
            <a:ext cx="7772400" cy="4525963"/>
          </a:xfrm>
        </p:spPr>
        <p:txBody>
          <a:bodyPr>
            <a:noAutofit/>
          </a:bodyPr>
          <a:lstStyle/>
          <a:p>
            <a:pPr algn="just">
              <a:lnSpc>
                <a:spcPct val="150000"/>
              </a:lnSpc>
            </a:pPr>
            <a:r>
              <a:rPr lang="en-US" sz="1200" dirty="0">
                <a:latin typeface="Times New Roman" pitchFamily="18" charset="0"/>
                <a:cs typeface="Times New Roman" pitchFamily="18" charset="0"/>
              </a:rPr>
              <a:t>Forbes.com (2023), </a:t>
            </a:r>
            <a:r>
              <a:rPr lang="en-US" sz="1200" i="1" dirty="0">
                <a:latin typeface="Times New Roman" pitchFamily="18" charset="0"/>
                <a:cs typeface="Times New Roman" pitchFamily="18" charset="0"/>
              </a:rPr>
              <a:t>Zara</a:t>
            </a:r>
            <a:r>
              <a:rPr lang="en-US" sz="1200" dirty="0">
                <a:latin typeface="Times New Roman" pitchFamily="18" charset="0"/>
                <a:cs typeface="Times New Roman" pitchFamily="18" charset="0"/>
              </a:rPr>
              <a:t> Available at: https://www.forbes.com/companies/zara/?sh=30830f174877 [Accessed on: 18 May 2023]</a:t>
            </a:r>
            <a:endParaRPr lang="en-US" sz="1200" b="0" dirty="0">
              <a:latin typeface="Times New Roman" pitchFamily="18" charset="0"/>
              <a:cs typeface="Times New Roman" pitchFamily="18" charset="0"/>
            </a:endParaRPr>
          </a:p>
          <a:p>
            <a:pPr algn="just">
              <a:lnSpc>
                <a:spcPct val="150000"/>
              </a:lnSpc>
            </a:pPr>
            <a:r>
              <a:rPr lang="en-US" sz="1200" dirty="0" err="1">
                <a:latin typeface="Times New Roman" pitchFamily="18" charset="0"/>
                <a:cs typeface="Times New Roman" pitchFamily="18" charset="0"/>
              </a:rPr>
              <a:t>Jovanović</a:t>
            </a:r>
            <a:r>
              <a:rPr lang="en-US" sz="1200" dirty="0">
                <a:latin typeface="Times New Roman" pitchFamily="18" charset="0"/>
                <a:cs typeface="Times New Roman" pitchFamily="18" charset="0"/>
              </a:rPr>
              <a:t>, M., (2022). Overcoming the difficulties caused by the COVID-19 pandemic by using adapted marketing logistics in the" Zara" company. </a:t>
            </a:r>
            <a:r>
              <a:rPr lang="en-US" sz="1200" i="1" dirty="0" err="1">
                <a:latin typeface="Times New Roman" pitchFamily="18" charset="0"/>
                <a:cs typeface="Times New Roman" pitchFamily="18" charset="0"/>
              </a:rPr>
              <a:t>Tekstilna</a:t>
            </a:r>
            <a:r>
              <a:rPr lang="en-US" sz="1200" i="1" dirty="0">
                <a:latin typeface="Times New Roman" pitchFamily="18" charset="0"/>
                <a:cs typeface="Times New Roman" pitchFamily="18" charset="0"/>
              </a:rPr>
              <a:t> </a:t>
            </a:r>
            <a:r>
              <a:rPr lang="en-US" sz="1200" i="1" dirty="0" err="1">
                <a:latin typeface="Times New Roman" pitchFamily="18" charset="0"/>
                <a:cs typeface="Times New Roman" pitchFamily="18" charset="0"/>
              </a:rPr>
              <a:t>industrija</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70</a:t>
            </a:r>
            <a:r>
              <a:rPr lang="en-US" sz="1200" dirty="0">
                <a:latin typeface="Times New Roman" pitchFamily="18" charset="0"/>
                <a:cs typeface="Times New Roman" pitchFamily="18" charset="0"/>
              </a:rPr>
              <a:t>(4), pp.63-71</a:t>
            </a:r>
            <a:endParaRPr lang="en-US" sz="1200" b="0" dirty="0">
              <a:latin typeface="Times New Roman" pitchFamily="18" charset="0"/>
              <a:cs typeface="Times New Roman" pitchFamily="18" charset="0"/>
            </a:endParaRPr>
          </a:p>
          <a:p>
            <a:pPr algn="just">
              <a:lnSpc>
                <a:spcPct val="150000"/>
              </a:lnSpc>
            </a:pPr>
            <a:r>
              <a:rPr lang="en-US" sz="1200" dirty="0" err="1">
                <a:latin typeface="Times New Roman" pitchFamily="18" charset="0"/>
                <a:cs typeface="Times New Roman" pitchFamily="18" charset="0"/>
              </a:rPr>
              <a:t>Segran</a:t>
            </a:r>
            <a:r>
              <a:rPr lang="en-US" sz="1200" dirty="0">
                <a:latin typeface="Times New Roman" pitchFamily="18" charset="0"/>
                <a:cs typeface="Times New Roman" pitchFamily="18" charset="0"/>
              </a:rPr>
              <a:t>, E.L.I.Z.A.B.E.T.H., (2019). H&amp;M, Zara, and other fashion brands are tricking shoppers with vague sustainability claims. </a:t>
            </a:r>
            <a:r>
              <a:rPr lang="en-US" sz="1200" i="1" dirty="0">
                <a:latin typeface="Times New Roman" pitchFamily="18" charset="0"/>
                <a:cs typeface="Times New Roman" pitchFamily="18" charset="0"/>
              </a:rPr>
              <a:t>Fast Company</a:t>
            </a:r>
            <a:r>
              <a:rPr lang="en-US" sz="1200" dirty="0">
                <a:latin typeface="Times New Roman" pitchFamily="18" charset="0"/>
                <a:cs typeface="Times New Roman" pitchFamily="18" charset="0"/>
              </a:rPr>
              <a:t>, </a:t>
            </a:r>
            <a:r>
              <a:rPr lang="en-US" sz="1200" i="1" dirty="0">
                <a:latin typeface="Times New Roman" pitchFamily="18" charset="0"/>
                <a:cs typeface="Times New Roman" pitchFamily="18" charset="0"/>
              </a:rPr>
              <a:t>8</a:t>
            </a:r>
            <a:r>
              <a:rPr lang="en-US" sz="1200" dirty="0">
                <a:latin typeface="Times New Roman" pitchFamily="18" charset="0"/>
                <a:cs typeface="Times New Roman" pitchFamily="18" charset="0"/>
              </a:rPr>
              <a:t>.</a:t>
            </a:r>
            <a:endParaRPr lang="en-US" sz="1200" b="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Globaldata.com (2023), </a:t>
            </a:r>
            <a:r>
              <a:rPr lang="en-US" sz="1200" i="1" dirty="0">
                <a:latin typeface="Times New Roman" pitchFamily="18" charset="0"/>
                <a:cs typeface="Times New Roman" pitchFamily="18" charset="0"/>
              </a:rPr>
              <a:t>Greenhouse Gas Emissions in 2021</a:t>
            </a:r>
            <a:r>
              <a:rPr lang="en-US" sz="1200" dirty="0">
                <a:latin typeface="Times New Roman" pitchFamily="18" charset="0"/>
                <a:cs typeface="Times New Roman" pitchFamily="18" charset="0"/>
              </a:rPr>
              <a:t> Available at: https://www.globaldata.com/data-insights/retail-amp-wholesale/inditex-greenhouse-gas-emissions-2096526/#:~:text=Inditex%20operates%20retail%20stores%20under,decrease%20of%2043.6%25%20over%202020. [Accessed on: 18 May 2023]</a:t>
            </a:r>
            <a:endParaRPr lang="en-US" sz="1200" b="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Zara.com (2023), </a:t>
            </a:r>
            <a:r>
              <a:rPr lang="en-US" sz="1200" i="1" dirty="0">
                <a:latin typeface="Times New Roman" pitchFamily="18" charset="0"/>
                <a:cs typeface="Times New Roman" pitchFamily="18" charset="0"/>
              </a:rPr>
              <a:t>Zara’s Join Life</a:t>
            </a:r>
            <a:r>
              <a:rPr lang="en-US" sz="1200" dirty="0">
                <a:latin typeface="Times New Roman" pitchFamily="18" charset="0"/>
                <a:cs typeface="Times New Roman" pitchFamily="18" charset="0"/>
              </a:rPr>
              <a:t> available at: https://www.zara.com/ao/en/z-join-life-mkt1399.html [Accessed on: 18 May 2023]</a:t>
            </a:r>
            <a:endParaRPr lang="en-US" sz="1200" b="0" dirty="0">
              <a:latin typeface="Times New Roman" pitchFamily="18" charset="0"/>
              <a:cs typeface="Times New Roman" pitchFamily="18" charset="0"/>
            </a:endParaRPr>
          </a:p>
          <a:p>
            <a:pPr algn="just">
              <a:lnSpc>
                <a:spcPct val="150000"/>
              </a:lnSpc>
            </a:pPr>
            <a:r>
              <a:rPr lang="en-US" sz="1200" dirty="0">
                <a:latin typeface="Times New Roman" pitchFamily="18" charset="0"/>
                <a:cs typeface="Times New Roman" pitchFamily="18" charset="0"/>
              </a:rPr>
              <a:t>Theguardian.com (2023), </a:t>
            </a:r>
            <a:r>
              <a:rPr lang="en-US" sz="1200" i="1" dirty="0">
                <a:latin typeface="Times New Roman" pitchFamily="18" charset="0"/>
                <a:cs typeface="Times New Roman" pitchFamily="18" charset="0"/>
              </a:rPr>
              <a:t>Zara clothes to be made from 100% sustainable fabrics by 2025</a:t>
            </a:r>
            <a:r>
              <a:rPr lang="en-US" sz="1200" dirty="0">
                <a:latin typeface="Times New Roman" pitchFamily="18" charset="0"/>
                <a:cs typeface="Times New Roman" pitchFamily="18" charset="0"/>
              </a:rPr>
              <a:t> Available at: https://www.theguardian.com/fashion/2019/jul/17/zara-collections-to-be-made-from-100-sustainable-fabrics [Accessed on: 18 May 2023]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721</Words>
  <Application>Microsoft Office PowerPoint</Application>
  <PresentationFormat>On-screen Show (4:3)</PresentationFormat>
  <Paragraphs>56</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Global Strategy and Sustainability  PART B POWERPOINT PRESENTATION </vt:lpstr>
      <vt:lpstr>Application of Triple Bottom line theory for analysing social approaches of Zara </vt:lpstr>
      <vt:lpstr>Application of Triple Bottom line theory for analysing social approaches of Zara </vt:lpstr>
      <vt:lpstr> Application of Triple Bottom line theory for analysing social approaches of Zara  </vt:lpstr>
      <vt:lpstr> Application of Triple Bottom line theory for analysing social approaches of Zara  </vt:lpstr>
      <vt:lpstr> Application of Triple Bottom line theory for analysing social approaches of Zara  </vt:lpstr>
      <vt:lpstr> Application of Triple Bottom line theory for analysing social approaches of Zara  </vt:lpstr>
      <vt:lpstr> Ethical Issues  </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B- POWERPOINT PRESENTATION</dc:title>
  <cp:revision>22</cp:revision>
  <dcterms:created xsi:type="dcterms:W3CDTF">2023-05-18T13:58:16Z</dcterms:created>
  <dcterms:modified xsi:type="dcterms:W3CDTF">2023-05-19T10:23:18Z</dcterms:modified>
</cp:coreProperties>
</file>