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61" r:id="rId5"/>
    <p:sldId id="259" r:id="rId6"/>
    <p:sldId id="260" r:id="rId7"/>
    <p:sldId id="262" r:id="rId8"/>
    <p:sldId id="263" r:id="rId9"/>
    <p:sldId id="266" r:id="rId10"/>
    <p:sldId id="264" r:id="rId11"/>
    <p:sldId id="265" r:id="rId12"/>
    <p:sldId id="267" r:id="rId13"/>
    <p:sldId id="268" r:id="rId14"/>
    <p:sldId id="274" r:id="rId15"/>
    <p:sldId id="275" r:id="rId16"/>
    <p:sldId id="276" r:id="rId17"/>
    <p:sldId id="269" r:id="rId18"/>
    <p:sldId id="270" r:id="rId19"/>
    <p:sldId id="271" r:id="rId20"/>
    <p:sldId id="272"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89" autoAdjust="0"/>
  </p:normalViewPr>
  <p:slideViewPr>
    <p:cSldViewPr>
      <p:cViewPr varScale="1">
        <p:scale>
          <a:sx n="61" d="100"/>
          <a:sy n="61"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E3DE7-A590-47D7-ACF5-8E45BE25955D}" type="datetimeFigureOut">
              <a:rPr lang="en-IN" smtClean="0"/>
              <a:t>29-05-2023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6ED99C-74C2-4DD4-AD8E-8131C50DE696}" type="slidenum">
              <a:rPr lang="en-IN" smtClean="0"/>
              <a:t>‹#›</a:t>
            </a:fld>
            <a:endParaRPr lang="en-IN"/>
          </a:p>
        </p:txBody>
      </p:sp>
    </p:spTree>
    <p:extLst>
      <p:ext uri="{BB962C8B-B14F-4D97-AF65-F5344CB8AC3E}">
        <p14:creationId xmlns:p14="http://schemas.microsoft.com/office/powerpoint/2010/main" val="982473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5828B-0AC3-4256-B275-B81F0554A64B}" type="slidenum">
              <a:rPr lang="en-IN" smtClean="0"/>
              <a:t>14</a:t>
            </a:fld>
            <a:endParaRPr lang="en-IN"/>
          </a:p>
        </p:txBody>
      </p:sp>
    </p:spTree>
    <p:extLst>
      <p:ext uri="{BB962C8B-B14F-4D97-AF65-F5344CB8AC3E}">
        <p14:creationId xmlns:p14="http://schemas.microsoft.com/office/powerpoint/2010/main" val="235525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8A15828B-0AC3-4256-B275-B81F0554A64B}" type="slidenum">
              <a:rPr lang="en-IN" smtClean="0"/>
              <a:t>15</a:t>
            </a:fld>
            <a:endParaRPr lang="en-IN"/>
          </a:p>
        </p:txBody>
      </p:sp>
    </p:spTree>
    <p:extLst>
      <p:ext uri="{BB962C8B-B14F-4D97-AF65-F5344CB8AC3E}">
        <p14:creationId xmlns:p14="http://schemas.microsoft.com/office/powerpoint/2010/main" val="3203542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5828B-0AC3-4256-B275-B81F0554A64B}" type="slidenum">
              <a:rPr lang="en-IN" smtClean="0"/>
              <a:t>16</a:t>
            </a:fld>
            <a:endParaRPr lang="en-IN"/>
          </a:p>
        </p:txBody>
      </p:sp>
    </p:spTree>
    <p:extLst>
      <p:ext uri="{BB962C8B-B14F-4D97-AF65-F5344CB8AC3E}">
        <p14:creationId xmlns:p14="http://schemas.microsoft.com/office/powerpoint/2010/main" val="3975387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1D8BD707-D9CF-40AE-B4C6-C98DA3205C09}" type="datetimeFigureOut">
              <a:rPr lang="en-US" smtClean="0"/>
              <a:pPr/>
              <a:t>5/29/2023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5/29/2023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5/29/2023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5" name="Picture 9"/>
          <p:cNvPicPr>
            <a:picLocks noChangeAspect="1" noChangeArrowheads="1"/>
          </p:cNvPicPr>
          <p:nvPr/>
        </p:nvPicPr>
        <p:blipFill>
          <a:blip r:embed="rId2"/>
          <a:srcRect/>
          <a:stretch>
            <a:fillRect/>
          </a:stretch>
        </p:blipFill>
        <p:spPr bwMode="auto">
          <a:xfrm>
            <a:off x="457200" y="685801"/>
            <a:ext cx="8305800" cy="58674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05800" cy="1466088"/>
          </a:xfrm>
        </p:spPr>
        <p:txBody>
          <a:bodyPr>
            <a:noAutofit/>
          </a:bodyPr>
          <a:lstStyle/>
          <a:p>
            <a:pPr algn="ctr"/>
            <a:r>
              <a:rPr lang="en-GB" sz="3200" b="1" dirty="0"/>
              <a:t>DISCUSSING PERSON-CENTRED APPROACH</a:t>
            </a:r>
            <a:br>
              <a:rPr lang="en-US" sz="3200" b="1" dirty="0"/>
            </a:br>
            <a:endParaRPr lang="en-US" sz="3200" dirty="0"/>
          </a:p>
        </p:txBody>
      </p:sp>
      <p:graphicFrame>
        <p:nvGraphicFramePr>
          <p:cNvPr id="4" name="Table 3"/>
          <p:cNvGraphicFramePr>
            <a:graphicFrameLocks noGrp="1"/>
          </p:cNvGraphicFramePr>
          <p:nvPr/>
        </p:nvGraphicFramePr>
        <p:xfrm>
          <a:off x="381000" y="1447800"/>
          <a:ext cx="8305800" cy="4984724"/>
        </p:xfrm>
        <a:graphic>
          <a:graphicData uri="http://schemas.openxmlformats.org/drawingml/2006/table">
            <a:tbl>
              <a:tblPr>
                <a:tableStyleId>{35758FB7-9AC5-4552-8A53-C91805E547FA}</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292239">
                <a:tc>
                  <a:txBody>
                    <a:bodyPr/>
                    <a:lstStyle/>
                    <a:p>
                      <a:pPr marL="0" marR="0" algn="just">
                        <a:lnSpc>
                          <a:spcPct val="150000"/>
                        </a:lnSpc>
                        <a:spcBef>
                          <a:spcPts val="0"/>
                        </a:spcBef>
                        <a:spcAft>
                          <a:spcPts val="0"/>
                        </a:spcAft>
                      </a:pPr>
                      <a:r>
                        <a:rPr lang="en-GB" sz="1200" dirty="0"/>
                        <a:t>Needs </a:t>
                      </a:r>
                      <a:endParaRPr lang="en-US" sz="1200" dirty="0">
                        <a:latin typeface="Arial"/>
                        <a:ea typeface="Arial"/>
                      </a:endParaRPr>
                    </a:p>
                  </a:txBody>
                  <a:tcPr marL="39564" marR="39564" marT="39564" marB="39564">
                    <a:solidFill>
                      <a:schemeClr val="bg2">
                        <a:lumMod val="90000"/>
                      </a:schemeClr>
                    </a:solidFill>
                  </a:tcPr>
                </a:tc>
                <a:tc>
                  <a:txBody>
                    <a:bodyPr/>
                    <a:lstStyle/>
                    <a:p>
                      <a:pPr marL="0" marR="0" algn="just">
                        <a:lnSpc>
                          <a:spcPct val="150000"/>
                        </a:lnSpc>
                        <a:spcBef>
                          <a:spcPts val="0"/>
                        </a:spcBef>
                        <a:spcAft>
                          <a:spcPts val="0"/>
                        </a:spcAft>
                      </a:pPr>
                      <a:r>
                        <a:rPr lang="en-GB" sz="1200" dirty="0"/>
                        <a:t>Action </a:t>
                      </a:r>
                      <a:endParaRPr lang="en-US" sz="1200" dirty="0">
                        <a:latin typeface="Arial"/>
                        <a:ea typeface="Arial"/>
                      </a:endParaRPr>
                    </a:p>
                  </a:txBody>
                  <a:tcPr marL="39564" marR="39564" marT="39564" marB="39564">
                    <a:solidFill>
                      <a:schemeClr val="bg2">
                        <a:lumMod val="90000"/>
                      </a:schemeClr>
                    </a:solidFill>
                  </a:tcPr>
                </a:tc>
                <a:tc>
                  <a:txBody>
                    <a:bodyPr/>
                    <a:lstStyle/>
                    <a:p>
                      <a:pPr marL="0" marR="0" algn="just">
                        <a:lnSpc>
                          <a:spcPct val="150000"/>
                        </a:lnSpc>
                        <a:spcBef>
                          <a:spcPts val="0"/>
                        </a:spcBef>
                        <a:spcAft>
                          <a:spcPts val="0"/>
                        </a:spcAft>
                      </a:pPr>
                      <a:r>
                        <a:rPr lang="en-GB" sz="1200" dirty="0"/>
                        <a:t>Outcomes </a:t>
                      </a:r>
                      <a:endParaRPr lang="en-US" sz="1200" dirty="0">
                        <a:latin typeface="Arial"/>
                        <a:ea typeface="Arial"/>
                      </a:endParaRPr>
                    </a:p>
                  </a:txBody>
                  <a:tcPr marL="39564" marR="39564" marT="39564" marB="39564">
                    <a:solidFill>
                      <a:schemeClr val="bg2">
                        <a:lumMod val="90000"/>
                      </a:schemeClr>
                    </a:solidFill>
                  </a:tcPr>
                </a:tc>
                <a:extLst>
                  <a:ext uri="{0D108BD9-81ED-4DB2-BD59-A6C34878D82A}">
                    <a16:rowId xmlns:a16="http://schemas.microsoft.com/office/drawing/2014/main" val="10000"/>
                  </a:ext>
                </a:extLst>
              </a:tr>
              <a:tr h="891512">
                <a:tc>
                  <a:txBody>
                    <a:bodyPr/>
                    <a:lstStyle/>
                    <a:p>
                      <a:pPr marL="0" marR="0" algn="just">
                        <a:lnSpc>
                          <a:spcPct val="150000"/>
                        </a:lnSpc>
                        <a:spcBef>
                          <a:spcPts val="0"/>
                        </a:spcBef>
                        <a:spcAft>
                          <a:spcPts val="0"/>
                        </a:spcAft>
                      </a:pPr>
                      <a:r>
                        <a:rPr lang="en-GB" sz="1200" dirty="0"/>
                        <a:t>Increasing awareness regarding health condition </a:t>
                      </a:r>
                      <a:endParaRPr lang="en-US" sz="1200" dirty="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a:t>Seeking advice from professionals and maintaining regular health check-ups</a:t>
                      </a:r>
                      <a:endParaRPr lang="en-US" sz="120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a:t>Increasing confidence and reducing health-related stress and anxiety of the individual care seeker</a:t>
                      </a:r>
                      <a:endParaRPr lang="en-US" sz="1200">
                        <a:latin typeface="Arial"/>
                        <a:ea typeface="Arial"/>
                      </a:endParaRPr>
                    </a:p>
                  </a:txBody>
                  <a:tcPr marL="39564" marR="39564" marT="39564" marB="39564"/>
                </a:tc>
                <a:extLst>
                  <a:ext uri="{0D108BD9-81ED-4DB2-BD59-A6C34878D82A}">
                    <a16:rowId xmlns:a16="http://schemas.microsoft.com/office/drawing/2014/main" val="10001"/>
                  </a:ext>
                </a:extLst>
              </a:tr>
              <a:tr h="1091270">
                <a:tc>
                  <a:txBody>
                    <a:bodyPr/>
                    <a:lstStyle/>
                    <a:p>
                      <a:pPr marL="0" marR="0" algn="just">
                        <a:lnSpc>
                          <a:spcPct val="150000"/>
                        </a:lnSpc>
                        <a:spcBef>
                          <a:spcPts val="0"/>
                        </a:spcBef>
                        <a:spcAft>
                          <a:spcPts val="0"/>
                        </a:spcAft>
                      </a:pPr>
                      <a:r>
                        <a:rPr lang="en-GB" sz="1200" dirty="0"/>
                        <a:t>Performing daily activities </a:t>
                      </a:r>
                      <a:endParaRPr lang="en-US" sz="1200" dirty="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a:t>Supporting Florence to arrange necessary things at home that are used in daily activities and aiding in cooking and shopping </a:t>
                      </a:r>
                      <a:endParaRPr lang="en-US" sz="120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a:t>Increasing overall health and well-being of Florence </a:t>
                      </a:r>
                      <a:endParaRPr lang="en-US" sz="1200">
                        <a:latin typeface="Arial"/>
                        <a:ea typeface="Arial"/>
                      </a:endParaRPr>
                    </a:p>
                  </a:txBody>
                  <a:tcPr marL="39564" marR="39564" marT="39564" marB="39564"/>
                </a:tc>
                <a:extLst>
                  <a:ext uri="{0D108BD9-81ED-4DB2-BD59-A6C34878D82A}">
                    <a16:rowId xmlns:a16="http://schemas.microsoft.com/office/drawing/2014/main" val="10002"/>
                  </a:ext>
                </a:extLst>
              </a:tr>
              <a:tr h="491996">
                <a:tc>
                  <a:txBody>
                    <a:bodyPr/>
                    <a:lstStyle/>
                    <a:p>
                      <a:pPr marL="0" marR="0" algn="just">
                        <a:lnSpc>
                          <a:spcPct val="150000"/>
                        </a:lnSpc>
                        <a:spcBef>
                          <a:spcPts val="0"/>
                        </a:spcBef>
                        <a:spcAft>
                          <a:spcPts val="0"/>
                        </a:spcAft>
                      </a:pPr>
                      <a:r>
                        <a:rPr lang="en-GB" sz="1200" dirty="0"/>
                        <a:t>Taking care of her spouse </a:t>
                      </a:r>
                      <a:endParaRPr lang="en-US" sz="1200" dirty="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dirty="0"/>
                        <a:t>Creating a care and support plan for Florence </a:t>
                      </a:r>
                      <a:endParaRPr lang="en-US" sz="1200" dirty="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a:t>Improving wellbeing of Florence’s husband </a:t>
                      </a:r>
                      <a:endParaRPr lang="en-US" sz="1200">
                        <a:latin typeface="Arial"/>
                        <a:ea typeface="Arial"/>
                      </a:endParaRPr>
                    </a:p>
                  </a:txBody>
                  <a:tcPr marL="39564" marR="39564" marT="39564" marB="39564"/>
                </a:tc>
                <a:extLst>
                  <a:ext uri="{0D108BD9-81ED-4DB2-BD59-A6C34878D82A}">
                    <a16:rowId xmlns:a16="http://schemas.microsoft.com/office/drawing/2014/main" val="10003"/>
                  </a:ext>
                </a:extLst>
              </a:tr>
              <a:tr h="891512">
                <a:tc>
                  <a:txBody>
                    <a:bodyPr/>
                    <a:lstStyle/>
                    <a:p>
                      <a:pPr marL="0" marR="0" algn="just">
                        <a:lnSpc>
                          <a:spcPct val="150000"/>
                        </a:lnSpc>
                        <a:spcBef>
                          <a:spcPts val="0"/>
                        </a:spcBef>
                        <a:spcAft>
                          <a:spcPts val="0"/>
                        </a:spcAft>
                      </a:pPr>
                      <a:r>
                        <a:rPr lang="en-GB" sz="1200"/>
                        <a:t>Communicating with others </a:t>
                      </a:r>
                      <a:endParaRPr lang="en-US" sz="120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dirty="0"/>
                        <a:t>Maintaining dignity and empathy while communicating with Florence </a:t>
                      </a:r>
                      <a:endParaRPr lang="en-US" sz="1200" dirty="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a:t>Building trust in Florence to share her issues and concerns with family and caregivers </a:t>
                      </a:r>
                      <a:endParaRPr lang="en-US" sz="1200">
                        <a:latin typeface="Arial"/>
                        <a:ea typeface="Arial"/>
                      </a:endParaRPr>
                    </a:p>
                  </a:txBody>
                  <a:tcPr marL="39564" marR="39564" marT="39564" marB="39564"/>
                </a:tc>
                <a:extLst>
                  <a:ext uri="{0D108BD9-81ED-4DB2-BD59-A6C34878D82A}">
                    <a16:rowId xmlns:a16="http://schemas.microsoft.com/office/drawing/2014/main" val="10004"/>
                  </a:ext>
                </a:extLst>
              </a:tr>
              <a:tr h="1091270">
                <a:tc>
                  <a:txBody>
                    <a:bodyPr/>
                    <a:lstStyle/>
                    <a:p>
                      <a:pPr marL="0" marR="0" algn="just">
                        <a:lnSpc>
                          <a:spcPct val="150000"/>
                        </a:lnSpc>
                        <a:spcBef>
                          <a:spcPts val="0"/>
                        </a:spcBef>
                        <a:spcAft>
                          <a:spcPts val="0"/>
                        </a:spcAft>
                      </a:pPr>
                      <a:r>
                        <a:rPr lang="en-GB" sz="1200"/>
                        <a:t>Improving cognitive performance </a:t>
                      </a:r>
                      <a:endParaRPr lang="en-US" sz="120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dirty="0"/>
                        <a:t>Encouraging Florence to get involved in constructive activities like exercising, gardening, watching sports and listening to radio </a:t>
                      </a:r>
                      <a:endParaRPr lang="en-US" sz="1200" dirty="0">
                        <a:latin typeface="Arial"/>
                        <a:ea typeface="Arial"/>
                      </a:endParaRPr>
                    </a:p>
                  </a:txBody>
                  <a:tcPr marL="39564" marR="39564" marT="39564" marB="39564"/>
                </a:tc>
                <a:tc>
                  <a:txBody>
                    <a:bodyPr/>
                    <a:lstStyle/>
                    <a:p>
                      <a:pPr marL="0" marR="0" algn="just">
                        <a:lnSpc>
                          <a:spcPct val="150000"/>
                        </a:lnSpc>
                        <a:spcBef>
                          <a:spcPts val="0"/>
                        </a:spcBef>
                        <a:spcAft>
                          <a:spcPts val="0"/>
                        </a:spcAft>
                      </a:pPr>
                      <a:r>
                        <a:rPr lang="en-GB" sz="1200" dirty="0"/>
                        <a:t>Enjoying life and staying happy and healthy </a:t>
                      </a:r>
                      <a:endParaRPr lang="en-US" sz="1200" dirty="0">
                        <a:latin typeface="Arial"/>
                        <a:ea typeface="Arial"/>
                      </a:endParaRPr>
                    </a:p>
                  </a:txBody>
                  <a:tcPr marL="39564" marR="39564" marT="39564" marB="39564"/>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dirty="0">
                <a:solidFill>
                  <a:srgbClr val="4F271C"/>
                </a:solidFill>
              </a:rPr>
              <a:t>DISCUSSING PERSON-CENTRED APPROACH</a:t>
            </a:r>
            <a:endParaRPr lang="en-US" dirty="0"/>
          </a:p>
        </p:txBody>
      </p:sp>
      <p:sp>
        <p:nvSpPr>
          <p:cNvPr id="3" name="Content Placeholder 2"/>
          <p:cNvSpPr>
            <a:spLocks noGrp="1"/>
          </p:cNvSpPr>
          <p:nvPr>
            <p:ph idx="1"/>
          </p:nvPr>
        </p:nvSpPr>
        <p:spPr>
          <a:xfrm>
            <a:off x="457200" y="1935480"/>
            <a:ext cx="5562600" cy="4693920"/>
          </a:xfrm>
        </p:spPr>
        <p:txBody>
          <a:bodyPr>
            <a:normAutofit fontScale="62500" lnSpcReduction="20000"/>
          </a:bodyPr>
          <a:lstStyle/>
          <a:p>
            <a:pPr algn="just">
              <a:lnSpc>
                <a:spcPct val="170000"/>
              </a:lnSpc>
            </a:pPr>
            <a:r>
              <a:rPr lang="en-GB" dirty="0"/>
              <a:t>It is important to consider a person-centred care approach for Florence in terms of achieving a positive health outcome. </a:t>
            </a:r>
          </a:p>
          <a:p>
            <a:pPr algn="just">
              <a:lnSpc>
                <a:spcPct val="170000"/>
              </a:lnSpc>
            </a:pPr>
            <a:r>
              <a:rPr lang="en-GB" dirty="0"/>
              <a:t>According to the study by Ho </a:t>
            </a:r>
            <a:r>
              <a:rPr lang="en-GB" i="1" dirty="0"/>
              <a:t>et al., </a:t>
            </a:r>
            <a:r>
              <a:rPr lang="en-GB" dirty="0"/>
              <a:t>(2021), person-centred care refers to a socio-psychological care approach that helps to identify unique needs and preferences of individual care seekers related to their care needs. </a:t>
            </a:r>
          </a:p>
          <a:p>
            <a:pPr algn="just">
              <a:lnSpc>
                <a:spcPct val="170000"/>
              </a:lnSpc>
            </a:pPr>
            <a:r>
              <a:rPr lang="en-GB" dirty="0"/>
              <a:t>Similarly, by incorporating the person-centred approach in the care plan it is possible to increase the involvement of Florence in the treatment process. </a:t>
            </a:r>
          </a:p>
          <a:p>
            <a:pPr algn="just">
              <a:lnSpc>
                <a:spcPct val="170000"/>
              </a:lnSpc>
            </a:pPr>
            <a:r>
              <a:rPr lang="en-GB" dirty="0"/>
              <a:t>For instance, the objectives of the care plan emphasise improving her cognitive activities of Florence by increasing her involvement and interests in daily activities. </a:t>
            </a:r>
            <a:endParaRPr lang="en-US" dirty="0"/>
          </a:p>
          <a:p>
            <a:endParaRPr lang="en-US" dirty="0"/>
          </a:p>
        </p:txBody>
      </p:sp>
      <p:pic>
        <p:nvPicPr>
          <p:cNvPr id="28673" name="Picture 1"/>
          <p:cNvPicPr>
            <a:picLocks noChangeAspect="1" noChangeArrowheads="1"/>
          </p:cNvPicPr>
          <p:nvPr/>
        </p:nvPicPr>
        <p:blipFill>
          <a:blip r:embed="rId2"/>
          <a:srcRect/>
          <a:stretch>
            <a:fillRect/>
          </a:stretch>
        </p:blipFill>
        <p:spPr bwMode="auto">
          <a:xfrm>
            <a:off x="6172200" y="2590800"/>
            <a:ext cx="2733675" cy="32004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143000"/>
          </a:xfrm>
        </p:spPr>
        <p:txBody>
          <a:bodyPr>
            <a:noAutofit/>
          </a:bodyPr>
          <a:lstStyle/>
          <a:p>
            <a:pPr algn="ctr"/>
            <a:r>
              <a:rPr lang="en-GB" sz="3200" b="1" dirty="0">
                <a:solidFill>
                  <a:srgbClr val="4F271C"/>
                </a:solidFill>
              </a:rPr>
              <a:t>DISCUSSING PERSON-CENTRED APPROACH</a:t>
            </a:r>
            <a:endParaRPr lang="en-US" sz="2800" dirty="0"/>
          </a:p>
        </p:txBody>
      </p:sp>
      <p:sp>
        <p:nvSpPr>
          <p:cNvPr id="3" name="Content Placeholder 2"/>
          <p:cNvSpPr>
            <a:spLocks noGrp="1"/>
          </p:cNvSpPr>
          <p:nvPr>
            <p:ph idx="1"/>
          </p:nvPr>
        </p:nvSpPr>
        <p:spPr>
          <a:xfrm>
            <a:off x="3810000" y="1935480"/>
            <a:ext cx="4876800" cy="4770120"/>
          </a:xfrm>
        </p:spPr>
        <p:txBody>
          <a:bodyPr>
            <a:normAutofit fontScale="32500" lnSpcReduction="20000"/>
          </a:bodyPr>
          <a:lstStyle/>
          <a:p>
            <a:pPr algn="just">
              <a:lnSpc>
                <a:spcPct val="170000"/>
              </a:lnSpc>
            </a:pPr>
            <a:r>
              <a:rPr lang="en-GB" sz="3400" dirty="0"/>
              <a:t>The caregiver needs to focus on the specific needs and requirements of Florence regarding her treatment. </a:t>
            </a:r>
          </a:p>
          <a:p>
            <a:pPr algn="just">
              <a:lnSpc>
                <a:spcPct val="170000"/>
              </a:lnSpc>
            </a:pPr>
            <a:r>
              <a:rPr lang="en-GB" sz="3400" dirty="0"/>
              <a:t>For instance, this plan helps the caregiver to understand the lifestyle, interests and preferences Florence from different perceptions. </a:t>
            </a:r>
          </a:p>
          <a:p>
            <a:pPr algn="just">
              <a:lnSpc>
                <a:spcPct val="170000"/>
              </a:lnSpc>
            </a:pPr>
            <a:r>
              <a:rPr lang="en-GB" sz="3400" dirty="0"/>
              <a:t>Person-centred care approach in dementia is helpful for providing an opportunity for the care seekers to develop conversations and relationships with others (Alzheimer’s Society, 2023). </a:t>
            </a:r>
          </a:p>
          <a:p>
            <a:pPr algn="just">
              <a:lnSpc>
                <a:spcPct val="170000"/>
              </a:lnSpc>
            </a:pPr>
            <a:r>
              <a:rPr lang="en-GB" sz="3400" dirty="0"/>
              <a:t>Accordingly, this plan encourages Florence to share her concerns and thoughts regarding her health effectively. </a:t>
            </a:r>
          </a:p>
          <a:p>
            <a:pPr algn="just">
              <a:lnSpc>
                <a:spcPct val="170000"/>
              </a:lnSpc>
            </a:pPr>
            <a:r>
              <a:rPr lang="en-GB" sz="3400" dirty="0"/>
              <a:t>This individual care seeker is able to improve her physical and mental health conditions by considering this plan which, in turn, can enable her to support her husband as well. </a:t>
            </a:r>
          </a:p>
          <a:p>
            <a:pPr algn="just">
              <a:lnSpc>
                <a:spcPct val="170000"/>
              </a:lnSpc>
            </a:pPr>
            <a:r>
              <a:rPr lang="en-GB" sz="3400" dirty="0"/>
              <a:t>Since Florence is diagnosed with vascular dementia, it is important to focus on her cognitive abilities. </a:t>
            </a:r>
          </a:p>
          <a:p>
            <a:pPr algn="just">
              <a:lnSpc>
                <a:spcPct val="170000"/>
              </a:lnSpc>
            </a:pPr>
            <a:r>
              <a:rPr lang="en-GB" sz="3400" dirty="0"/>
              <a:t>Therefore, this plan can support Florence in terms of boosting her confidence to maintain her health and perform regular activities without any errors.   </a:t>
            </a:r>
            <a:endParaRPr lang="en-US" sz="3400" dirty="0"/>
          </a:p>
          <a:p>
            <a:endParaRPr lang="en-US" dirty="0"/>
          </a:p>
        </p:txBody>
      </p:sp>
      <p:pic>
        <p:nvPicPr>
          <p:cNvPr id="43009" name="Picture 1"/>
          <p:cNvPicPr>
            <a:picLocks noChangeAspect="1" noChangeArrowheads="1"/>
          </p:cNvPicPr>
          <p:nvPr/>
        </p:nvPicPr>
        <p:blipFill>
          <a:blip r:embed="rId2"/>
          <a:srcRect/>
          <a:stretch>
            <a:fillRect/>
          </a:stretch>
        </p:blipFill>
        <p:spPr bwMode="auto">
          <a:xfrm>
            <a:off x="228600" y="2209800"/>
            <a:ext cx="3505200" cy="3657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t>IDENTIFYING RELEVANT LEGISLATION </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70000"/>
              </a:lnSpc>
            </a:pPr>
            <a:r>
              <a:rPr lang="en-GB" dirty="0"/>
              <a:t>The care plan for Florence needs to adhere to the Mental Capacity Act 2005 of the UK. </a:t>
            </a:r>
          </a:p>
          <a:p>
            <a:pPr algn="just">
              <a:lnSpc>
                <a:spcPct val="170000"/>
              </a:lnSpc>
            </a:pPr>
            <a:r>
              <a:rPr lang="en-GB" dirty="0"/>
              <a:t>The main purpose of the Mental Capacity Act 2005 is to protect and empower individuals a lack mental capacity to improve their decision-making process related to their treatment and care (NHS, 2023). </a:t>
            </a:r>
          </a:p>
          <a:p>
            <a:pPr algn="just">
              <a:lnSpc>
                <a:spcPct val="170000"/>
              </a:lnSpc>
            </a:pPr>
            <a:r>
              <a:rPr lang="en-GB" dirty="0"/>
              <a:t>Therefore, the caregiver needs to make decisions in the best interests of Florence based on this act. On the other hand, the care plan needs to comply with the Health and Care Act 2022 of the UK to obtain the desired health outcomes. </a:t>
            </a:r>
          </a:p>
          <a:p>
            <a:pPr algn="just">
              <a:lnSpc>
                <a:spcPct val="170000"/>
              </a:lnSpc>
            </a:pPr>
            <a:r>
              <a:rPr lang="en-GB" dirty="0"/>
              <a:t>The Health and Care Act 2022 promotes the importance of providing integrated treatment to care seekers to deal with health inequalities (Department of Health &amp; Social Care, 2022). </a:t>
            </a:r>
          </a:p>
          <a:p>
            <a:pPr algn="just">
              <a:lnSpc>
                <a:spcPct val="170000"/>
              </a:lnSpc>
            </a:pPr>
            <a:r>
              <a:rPr lang="en-GB" dirty="0"/>
              <a:t>Thus, by integrating this legislation it is possible to improve the health outcomes for Florence effectively. </a:t>
            </a:r>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965CA5-17CE-366E-8774-8EA2EC9FA64E}"/>
              </a:ext>
            </a:extLst>
          </p:cNvPr>
          <p:cNvSpPr>
            <a:spLocks noGrp="1"/>
          </p:cNvSpPr>
          <p:nvPr>
            <p:ph type="title"/>
          </p:nvPr>
        </p:nvSpPr>
        <p:spPr/>
        <p:txBody>
          <a:bodyPr>
            <a:normAutofit/>
          </a:bodyPr>
          <a:lstStyle/>
          <a:p>
            <a:pPr algn="ctr"/>
            <a:r>
              <a:rPr lang="en-GB" sz="3600" b="1" dirty="0"/>
              <a:t>Justifying used model, framework and tools</a:t>
            </a:r>
            <a:endParaRPr lang="en-IN" sz="3600" b="1" dirty="0"/>
          </a:p>
        </p:txBody>
      </p:sp>
      <p:sp>
        <p:nvSpPr>
          <p:cNvPr id="5" name="Content Placeholder 4">
            <a:extLst>
              <a:ext uri="{FF2B5EF4-FFF2-40B4-BE49-F238E27FC236}">
                <a16:creationId xmlns:a16="http://schemas.microsoft.com/office/drawing/2014/main" id="{18EE09F4-0EDA-C639-B350-6CAFB36D17F9}"/>
              </a:ext>
            </a:extLst>
          </p:cNvPr>
          <p:cNvSpPr>
            <a:spLocks noGrp="1"/>
          </p:cNvSpPr>
          <p:nvPr>
            <p:ph sz="half" idx="1"/>
          </p:nvPr>
        </p:nvSpPr>
        <p:spPr>
          <a:xfrm>
            <a:off x="457200" y="1920085"/>
            <a:ext cx="4800600" cy="4434840"/>
          </a:xfrm>
        </p:spPr>
        <p:txBody>
          <a:bodyPr>
            <a:normAutofit/>
          </a:bodyPr>
          <a:lstStyle/>
          <a:p>
            <a:pPr algn="just">
              <a:lnSpc>
                <a:spcPct val="150000"/>
              </a:lnSpc>
            </a:pPr>
            <a:r>
              <a:rPr lang="en-GB" sz="1100" dirty="0"/>
              <a:t>“Biopsychosocial model” is closely associated with describing the conditions of an individual suffering from dementia.</a:t>
            </a:r>
          </a:p>
          <a:p>
            <a:pPr algn="just">
              <a:lnSpc>
                <a:spcPct val="150000"/>
              </a:lnSpc>
            </a:pPr>
            <a:r>
              <a:rPr lang="en-GB" sz="1100" dirty="0"/>
              <a:t>This model sheds light on the fact that dementia is a result of both psychological, social and biological factors associated with the service user (Bolton and Gillett, 2019)</a:t>
            </a:r>
          </a:p>
          <a:p>
            <a:pPr algn="just">
              <a:lnSpc>
                <a:spcPct val="150000"/>
              </a:lnSpc>
            </a:pPr>
            <a:r>
              <a:rPr lang="en-GB" sz="1100" dirty="0"/>
              <a:t>In context to the biological factor, Florence’s husband is suffering from Alzheimer’s disease and Florence herself is dealing with glaucoma and a heart condition. </a:t>
            </a:r>
          </a:p>
          <a:p>
            <a:pPr algn="just">
              <a:lnSpc>
                <a:spcPct val="150000"/>
              </a:lnSpc>
            </a:pPr>
            <a:r>
              <a:rPr lang="en-GB" sz="1100" dirty="0"/>
              <a:t>In context to the biological factor, it can be seen that both Florence as well as her husband have been suffering from health issues which require implementing social care services. </a:t>
            </a:r>
          </a:p>
          <a:p>
            <a:pPr algn="just">
              <a:lnSpc>
                <a:spcPct val="150000"/>
              </a:lnSpc>
            </a:pPr>
            <a:r>
              <a:rPr lang="en-GB" sz="1100" dirty="0"/>
              <a:t>As both Florence and her husband are facing serious health issues, they need strong emotional and cognitive support as a means of care. </a:t>
            </a:r>
          </a:p>
          <a:p>
            <a:pPr algn="just">
              <a:lnSpc>
                <a:spcPct val="150000"/>
              </a:lnSpc>
            </a:pPr>
            <a:r>
              <a:rPr lang="en-GB" sz="1100" dirty="0"/>
              <a:t>Therefore, the entire biological condition of both Florence and her husband requires care needs. </a:t>
            </a:r>
            <a:endParaRPr lang="en-IN" sz="1100" dirty="0"/>
          </a:p>
          <a:p>
            <a:pPr algn="just">
              <a:lnSpc>
                <a:spcPct val="150000"/>
              </a:lnSpc>
            </a:pPr>
            <a:endParaRPr lang="en-IN" sz="1100" dirty="0"/>
          </a:p>
        </p:txBody>
      </p:sp>
      <p:pic>
        <p:nvPicPr>
          <p:cNvPr id="1026" name="Picture 2">
            <a:extLst>
              <a:ext uri="{FF2B5EF4-FFF2-40B4-BE49-F238E27FC236}">
                <a16:creationId xmlns:a16="http://schemas.microsoft.com/office/drawing/2014/main" id="{85A847D5-AE17-2CCB-9FB5-FA5085E3753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4272" y="2362200"/>
            <a:ext cx="3031507"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5837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44D1F-9555-AB31-7799-A42EEF3856A6}"/>
              </a:ext>
            </a:extLst>
          </p:cNvPr>
          <p:cNvSpPr>
            <a:spLocks noGrp="1"/>
          </p:cNvSpPr>
          <p:nvPr>
            <p:ph type="title"/>
          </p:nvPr>
        </p:nvSpPr>
        <p:spPr>
          <a:xfrm>
            <a:off x="457200" y="457200"/>
            <a:ext cx="8229600" cy="1143000"/>
          </a:xfrm>
        </p:spPr>
        <p:txBody>
          <a:bodyPr/>
          <a:lstStyle/>
          <a:p>
            <a:pPr algn="ctr"/>
            <a:r>
              <a:rPr lang="en-IN" sz="3600" b="1" dirty="0"/>
              <a:t>Continued…</a:t>
            </a:r>
          </a:p>
        </p:txBody>
      </p:sp>
      <p:sp>
        <p:nvSpPr>
          <p:cNvPr id="3" name="Content Placeholder 2">
            <a:extLst>
              <a:ext uri="{FF2B5EF4-FFF2-40B4-BE49-F238E27FC236}">
                <a16:creationId xmlns:a16="http://schemas.microsoft.com/office/drawing/2014/main" id="{ADEBECD7-29A5-E948-7F43-28E0846BEDC6}"/>
              </a:ext>
            </a:extLst>
          </p:cNvPr>
          <p:cNvSpPr>
            <a:spLocks noGrp="1"/>
          </p:cNvSpPr>
          <p:nvPr>
            <p:ph sz="half" idx="1"/>
          </p:nvPr>
        </p:nvSpPr>
        <p:spPr>
          <a:xfrm>
            <a:off x="4648200" y="1965960"/>
            <a:ext cx="4038600" cy="4434840"/>
          </a:xfrm>
        </p:spPr>
        <p:txBody>
          <a:bodyPr>
            <a:normAutofit/>
          </a:bodyPr>
          <a:lstStyle/>
          <a:p>
            <a:pPr algn="just">
              <a:lnSpc>
                <a:spcPct val="150000"/>
              </a:lnSpc>
            </a:pPr>
            <a:r>
              <a:rPr lang="en-GB" sz="1100" dirty="0"/>
              <a:t>One of their daughters passed away 10 years ago which suggests a lack of family support faced by Florence and her husband</a:t>
            </a:r>
          </a:p>
          <a:p>
            <a:pPr algn="just">
              <a:lnSpc>
                <a:spcPct val="150000"/>
              </a:lnSpc>
            </a:pPr>
            <a:r>
              <a:rPr lang="en-GB" sz="1100" dirty="0"/>
              <a:t>Referring to the social context, it can be mentioned that Florence and her husband are living separated from his sons and daughters. </a:t>
            </a:r>
          </a:p>
          <a:p>
            <a:pPr algn="just">
              <a:lnSpc>
                <a:spcPct val="150000"/>
              </a:lnSpc>
            </a:pPr>
            <a:r>
              <a:rPr lang="en-GB" sz="1100" dirty="0"/>
              <a:t>Though their sons take care of them, they have limited resources as well as social support that requires social care needs.</a:t>
            </a:r>
          </a:p>
          <a:p>
            <a:pPr algn="just">
              <a:lnSpc>
                <a:spcPct val="150000"/>
              </a:lnSpc>
            </a:pPr>
            <a:r>
              <a:rPr lang="en-GB" sz="1100" dirty="0"/>
              <a:t>Diagnosing with dementia made Florence deal with confusion while conducting her daily tasks.</a:t>
            </a:r>
          </a:p>
          <a:p>
            <a:pPr algn="just">
              <a:lnSpc>
                <a:spcPct val="150000"/>
              </a:lnSpc>
            </a:pPr>
            <a:r>
              <a:rPr lang="en-GB" sz="1100" dirty="0"/>
              <a:t>Florence has been mistaking the oven as a storage and sometimes forgets to take her own medication which suggests that Florence is suffering from vascular dementia. </a:t>
            </a:r>
            <a:endParaRPr lang="en-IN" sz="1100" dirty="0"/>
          </a:p>
        </p:txBody>
      </p:sp>
      <p:pic>
        <p:nvPicPr>
          <p:cNvPr id="2050" name="Picture 2">
            <a:extLst>
              <a:ext uri="{FF2B5EF4-FFF2-40B4-BE49-F238E27FC236}">
                <a16:creationId xmlns:a16="http://schemas.microsoft.com/office/drawing/2014/main" id="{DC77ACAD-CD3F-E734-6936-C9CBE3337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438400"/>
            <a:ext cx="28194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6925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940C0-1C98-6D3F-3AAB-A677E6643A49}"/>
              </a:ext>
            </a:extLst>
          </p:cNvPr>
          <p:cNvSpPr>
            <a:spLocks noGrp="1"/>
          </p:cNvSpPr>
          <p:nvPr>
            <p:ph type="title"/>
          </p:nvPr>
        </p:nvSpPr>
        <p:spPr>
          <a:xfrm>
            <a:off x="381000" y="381000"/>
            <a:ext cx="8229600" cy="1143000"/>
          </a:xfrm>
        </p:spPr>
        <p:txBody>
          <a:bodyPr/>
          <a:lstStyle/>
          <a:p>
            <a:pPr algn="ctr"/>
            <a:r>
              <a:rPr lang="en-IN" sz="3600" b="1" dirty="0"/>
              <a:t>Continued…</a:t>
            </a:r>
          </a:p>
        </p:txBody>
      </p:sp>
      <p:sp>
        <p:nvSpPr>
          <p:cNvPr id="3" name="Content Placeholder 2">
            <a:extLst>
              <a:ext uri="{FF2B5EF4-FFF2-40B4-BE49-F238E27FC236}">
                <a16:creationId xmlns:a16="http://schemas.microsoft.com/office/drawing/2014/main" id="{C9DF433F-6BAB-9A64-3408-69C39A8D3DED}"/>
              </a:ext>
            </a:extLst>
          </p:cNvPr>
          <p:cNvSpPr>
            <a:spLocks noGrp="1"/>
          </p:cNvSpPr>
          <p:nvPr>
            <p:ph sz="half" idx="1"/>
          </p:nvPr>
        </p:nvSpPr>
        <p:spPr>
          <a:xfrm>
            <a:off x="228600" y="1905000"/>
            <a:ext cx="4876800" cy="4434840"/>
          </a:xfrm>
        </p:spPr>
        <p:txBody>
          <a:bodyPr>
            <a:normAutofit fontScale="92500"/>
          </a:bodyPr>
          <a:lstStyle/>
          <a:p>
            <a:pPr algn="just">
              <a:lnSpc>
                <a:spcPct val="170000"/>
              </a:lnSpc>
            </a:pPr>
            <a:r>
              <a:rPr lang="en-GB" sz="1100" dirty="0"/>
              <a:t>Assessment of identifying care needs of the patient is an effective technique and planning that can ensure the well-being of the service user (Bayne and </a:t>
            </a:r>
            <a:r>
              <a:rPr lang="en-GB" sz="1100" dirty="0" err="1"/>
              <a:t>Shune</a:t>
            </a:r>
            <a:r>
              <a:rPr lang="en-GB" sz="1100" dirty="0"/>
              <a:t>, 2022).</a:t>
            </a:r>
          </a:p>
          <a:p>
            <a:pPr algn="just">
              <a:lnSpc>
                <a:spcPct val="170000"/>
              </a:lnSpc>
            </a:pPr>
            <a:r>
              <a:rPr lang="en-GB" sz="1100" dirty="0"/>
              <a:t>In this context, it can be mentioned that assessing both the needs of biological health and mental health, and providing medications on time help Florence to take her medicines for glaucoma, and heart on time. </a:t>
            </a:r>
          </a:p>
          <a:p>
            <a:pPr algn="just">
              <a:lnSpc>
                <a:spcPct val="170000"/>
              </a:lnSpc>
            </a:pPr>
            <a:r>
              <a:rPr lang="en-GB" sz="1100" dirty="0"/>
              <a:t>Besides, proper planning is required in the context of both home care service as well as healthcare that will not only help eradicate issues that an individual is facing. </a:t>
            </a:r>
          </a:p>
          <a:p>
            <a:pPr algn="just">
              <a:lnSpc>
                <a:spcPct val="170000"/>
              </a:lnSpc>
            </a:pPr>
            <a:r>
              <a:rPr lang="en-GB" sz="1100" dirty="0"/>
              <a:t>The care needs assessment plays an important role in order to identify the health conditions of the patients, and providing accurate medicines on time. </a:t>
            </a:r>
          </a:p>
          <a:p>
            <a:pPr algn="just">
              <a:lnSpc>
                <a:spcPct val="170000"/>
              </a:lnSpc>
            </a:pPr>
            <a:r>
              <a:rPr lang="en-GB" sz="1100" dirty="0"/>
              <a:t>Social, cognitive, and emotional support are needed to be given to both Florence and her husband which will promote both physical and mental well-being.</a:t>
            </a:r>
          </a:p>
          <a:p>
            <a:pPr algn="just">
              <a:lnSpc>
                <a:spcPct val="170000"/>
              </a:lnSpc>
            </a:pPr>
            <a:r>
              <a:rPr lang="en-GB" sz="1100" dirty="0"/>
              <a:t>Therefore, it can be stated that using a biopsychosocial approach as well as a care assessment framework is essential for addressing the mental and physical needs of Florence and her husband. </a:t>
            </a:r>
            <a:endParaRPr lang="en-IN" sz="1100" dirty="0"/>
          </a:p>
        </p:txBody>
      </p:sp>
      <p:pic>
        <p:nvPicPr>
          <p:cNvPr id="6" name="Picture 5">
            <a:extLst>
              <a:ext uri="{FF2B5EF4-FFF2-40B4-BE49-F238E27FC236}">
                <a16:creationId xmlns:a16="http://schemas.microsoft.com/office/drawing/2014/main" id="{12E3BDC7-0889-611C-8095-E6751B5EAF29}"/>
              </a:ext>
            </a:extLst>
          </p:cNvPr>
          <p:cNvPicPr>
            <a:picLocks noChangeAspect="1"/>
          </p:cNvPicPr>
          <p:nvPr/>
        </p:nvPicPr>
        <p:blipFill>
          <a:blip r:embed="rId3"/>
          <a:stretch>
            <a:fillRect/>
          </a:stretch>
        </p:blipFill>
        <p:spPr>
          <a:xfrm>
            <a:off x="5562600" y="2057400"/>
            <a:ext cx="3352800" cy="3422747"/>
          </a:xfrm>
          <a:prstGeom prst="rect">
            <a:avLst/>
          </a:prstGeom>
        </p:spPr>
      </p:pic>
    </p:spTree>
    <p:extLst>
      <p:ext uri="{BB962C8B-B14F-4D97-AF65-F5344CB8AC3E}">
        <p14:creationId xmlns:p14="http://schemas.microsoft.com/office/powerpoint/2010/main" val="699668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305800" cy="1389888"/>
          </a:xfrm>
        </p:spPr>
        <p:txBody>
          <a:bodyPr>
            <a:normAutofit fontScale="90000"/>
          </a:bodyPr>
          <a:lstStyle/>
          <a:p>
            <a:pPr algn="ctr"/>
            <a:r>
              <a:rPr lang="en-GB" sz="3600" b="1" dirty="0"/>
              <a:t>REFLECTION</a:t>
            </a:r>
            <a:r>
              <a:rPr lang="en-GB" b="1" dirty="0"/>
              <a:t> </a:t>
            </a:r>
            <a:br>
              <a:rPr lang="en-US" b="1" dirty="0"/>
            </a:br>
            <a:endParaRPr lang="en-US" dirty="0"/>
          </a:p>
        </p:txBody>
      </p:sp>
      <p:sp>
        <p:nvSpPr>
          <p:cNvPr id="3" name="Content Placeholder 2"/>
          <p:cNvSpPr>
            <a:spLocks noGrp="1"/>
          </p:cNvSpPr>
          <p:nvPr>
            <p:ph idx="1"/>
          </p:nvPr>
        </p:nvSpPr>
        <p:spPr>
          <a:xfrm>
            <a:off x="304800" y="838200"/>
            <a:ext cx="6019800" cy="5791200"/>
          </a:xfrm>
        </p:spPr>
        <p:txBody>
          <a:bodyPr>
            <a:noAutofit/>
          </a:bodyPr>
          <a:lstStyle/>
          <a:p>
            <a:pPr algn="just">
              <a:lnSpc>
                <a:spcPct val="170000"/>
              </a:lnSpc>
              <a:buNone/>
            </a:pPr>
            <a:r>
              <a:rPr lang="en-GB" sz="1100" b="1" dirty="0"/>
              <a:t>Description </a:t>
            </a:r>
            <a:endParaRPr lang="en-US" sz="1100" dirty="0"/>
          </a:p>
          <a:p>
            <a:pPr algn="just">
              <a:lnSpc>
                <a:spcPct val="170000"/>
              </a:lnSpc>
            </a:pPr>
            <a:r>
              <a:rPr lang="en-GB" sz="1100" dirty="0"/>
              <a:t>I have focused on developing the care plan for Florence based on her specific needs and current health conditions as well. </a:t>
            </a:r>
          </a:p>
          <a:p>
            <a:pPr algn="just">
              <a:lnSpc>
                <a:spcPct val="170000"/>
              </a:lnSpc>
            </a:pPr>
            <a:r>
              <a:rPr lang="en-GB" sz="1100" dirty="0"/>
              <a:t>I have emphasised building trust in the care seeker while making this plan. </a:t>
            </a:r>
          </a:p>
          <a:p>
            <a:pPr algn="just">
              <a:lnSpc>
                <a:spcPct val="170000"/>
              </a:lnSpc>
            </a:pPr>
            <a:r>
              <a:rPr lang="en-GB" sz="1100" dirty="0"/>
              <a:t>Moreover, my communication and emotional intelligence skills have helped me to understand Florence's situation for making the care plan. </a:t>
            </a:r>
            <a:endParaRPr lang="en-US" sz="1100" dirty="0"/>
          </a:p>
          <a:p>
            <a:pPr algn="just">
              <a:lnSpc>
                <a:spcPct val="170000"/>
              </a:lnSpc>
              <a:buNone/>
            </a:pPr>
            <a:r>
              <a:rPr lang="en-GB" sz="1100" b="1" dirty="0"/>
              <a:t>Feeling </a:t>
            </a:r>
            <a:endParaRPr lang="en-US" sz="1100" dirty="0"/>
          </a:p>
          <a:p>
            <a:pPr algn="just">
              <a:lnSpc>
                <a:spcPct val="170000"/>
              </a:lnSpc>
            </a:pPr>
            <a:r>
              <a:rPr lang="en-GB" sz="1100" dirty="0"/>
              <a:t>I think that considering an integrated care approach is important for achieving the desired results. </a:t>
            </a:r>
          </a:p>
          <a:p>
            <a:pPr algn="just">
              <a:lnSpc>
                <a:spcPct val="170000"/>
              </a:lnSpc>
            </a:pPr>
            <a:r>
              <a:rPr lang="en-GB" sz="1100" dirty="0"/>
              <a:t>In my opinion, strong verbal communication skills are important for sharing ideas and collecting information from care seekers. </a:t>
            </a:r>
          </a:p>
          <a:p>
            <a:pPr algn="just">
              <a:lnSpc>
                <a:spcPct val="170000"/>
              </a:lnSpc>
            </a:pPr>
            <a:r>
              <a:rPr lang="en-GB" sz="1100" dirty="0"/>
              <a:t>Besides, non-verbal communication skills help in increasing trust and empathy significantly. </a:t>
            </a:r>
            <a:endParaRPr lang="en-US" sz="1100" dirty="0"/>
          </a:p>
          <a:p>
            <a:pPr algn="just">
              <a:lnSpc>
                <a:spcPct val="170000"/>
              </a:lnSpc>
              <a:buNone/>
            </a:pPr>
            <a:r>
              <a:rPr lang="en-GB" sz="1100" b="1" dirty="0"/>
              <a:t>Evaluation </a:t>
            </a:r>
            <a:endParaRPr lang="en-US" sz="1100" dirty="0"/>
          </a:p>
          <a:p>
            <a:pPr algn="just">
              <a:lnSpc>
                <a:spcPct val="170000"/>
              </a:lnSpc>
            </a:pPr>
            <a:r>
              <a:rPr lang="en-GB" sz="1100" dirty="0"/>
              <a:t>I have realised that individual caregivers need to be empathic to the situation of the care seekers for treating them with dignity. </a:t>
            </a:r>
          </a:p>
          <a:p>
            <a:pPr algn="just">
              <a:lnSpc>
                <a:spcPct val="170000"/>
              </a:lnSpc>
            </a:pPr>
            <a:r>
              <a:rPr lang="en-GB" sz="1100" dirty="0"/>
              <a:t>As per the opinion of </a:t>
            </a:r>
            <a:r>
              <a:rPr lang="en-GB" sz="1100" dirty="0" err="1"/>
              <a:t>Ounalli</a:t>
            </a:r>
            <a:r>
              <a:rPr lang="en-GB" sz="1100" dirty="0"/>
              <a:t> </a:t>
            </a:r>
            <a:r>
              <a:rPr lang="en-GB" sz="1100" i="1" dirty="0"/>
              <a:t>et al.,</a:t>
            </a:r>
            <a:r>
              <a:rPr lang="en-GB" sz="1100" dirty="0"/>
              <a:t> (2020), showing dignity to elderly people with cognitive impairment is important for the care seekers to enhance the quality of care. </a:t>
            </a:r>
          </a:p>
          <a:p>
            <a:pPr algn="just">
              <a:lnSpc>
                <a:spcPct val="170000"/>
              </a:lnSpc>
            </a:pPr>
            <a:r>
              <a:rPr lang="en-GB" sz="1100" dirty="0"/>
              <a:t>Therefore, I have always concentrated on maintaining respect and dignity while dealing with Florence. </a:t>
            </a:r>
            <a:endParaRPr lang="en-US" sz="1100" dirty="0"/>
          </a:p>
          <a:p>
            <a:pPr>
              <a:buNone/>
            </a:pPr>
            <a:endParaRPr lang="en-US" sz="1200" dirty="0"/>
          </a:p>
        </p:txBody>
      </p:sp>
      <p:pic>
        <p:nvPicPr>
          <p:cNvPr id="40961" name="Picture 1"/>
          <p:cNvPicPr>
            <a:picLocks noChangeAspect="1" noChangeArrowheads="1"/>
          </p:cNvPicPr>
          <p:nvPr/>
        </p:nvPicPr>
        <p:blipFill>
          <a:blip r:embed="rId2"/>
          <a:srcRect/>
          <a:stretch>
            <a:fillRect/>
          </a:stretch>
        </p:blipFill>
        <p:spPr bwMode="auto">
          <a:xfrm>
            <a:off x="6553200" y="1600200"/>
            <a:ext cx="2362200" cy="41148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305800" cy="1389888"/>
          </a:xfrm>
        </p:spPr>
        <p:txBody>
          <a:bodyPr>
            <a:normAutofit fontScale="90000"/>
          </a:bodyPr>
          <a:lstStyle/>
          <a:p>
            <a:pPr algn="ctr"/>
            <a:r>
              <a:rPr lang="en-GB" sz="3600" b="1" dirty="0"/>
              <a:t>REFLECTION</a:t>
            </a:r>
            <a:r>
              <a:rPr lang="en-GB" b="1" dirty="0"/>
              <a:t> </a:t>
            </a:r>
            <a:br>
              <a:rPr lang="en-US" b="1" dirty="0"/>
            </a:br>
            <a:endParaRPr lang="en-US" dirty="0"/>
          </a:p>
        </p:txBody>
      </p:sp>
      <p:sp>
        <p:nvSpPr>
          <p:cNvPr id="3" name="Content Placeholder 2"/>
          <p:cNvSpPr>
            <a:spLocks noGrp="1"/>
          </p:cNvSpPr>
          <p:nvPr>
            <p:ph idx="1"/>
          </p:nvPr>
        </p:nvSpPr>
        <p:spPr>
          <a:xfrm>
            <a:off x="457200" y="1295400"/>
            <a:ext cx="8229600" cy="5181600"/>
          </a:xfrm>
        </p:spPr>
        <p:txBody>
          <a:bodyPr>
            <a:noAutofit/>
          </a:bodyPr>
          <a:lstStyle/>
          <a:p>
            <a:pPr algn="just">
              <a:lnSpc>
                <a:spcPct val="170000"/>
              </a:lnSpc>
              <a:buNone/>
            </a:pPr>
            <a:r>
              <a:rPr lang="en-GB" sz="1200" b="1" dirty="0"/>
              <a:t>Analysis </a:t>
            </a:r>
            <a:endParaRPr lang="en-US" sz="1200" dirty="0"/>
          </a:p>
          <a:p>
            <a:pPr algn="just">
              <a:lnSpc>
                <a:spcPct val="170000"/>
              </a:lnSpc>
            </a:pPr>
            <a:r>
              <a:rPr lang="en-GB" sz="1200" dirty="0"/>
              <a:t>Based on my experience, I think that I need to improve my critical thinking abilities. </a:t>
            </a:r>
          </a:p>
          <a:p>
            <a:pPr algn="just">
              <a:lnSpc>
                <a:spcPct val="170000"/>
              </a:lnSpc>
            </a:pPr>
            <a:r>
              <a:rPr lang="en-GB" sz="1200" dirty="0"/>
              <a:t>In turn, it can help me in improving my problem-solving and decision-making skills while facing any unprecedented situations regarding the care of Florence. </a:t>
            </a:r>
          </a:p>
          <a:p>
            <a:pPr algn="just">
              <a:lnSpc>
                <a:spcPct val="170000"/>
              </a:lnSpc>
            </a:pPr>
            <a:r>
              <a:rPr lang="en-GB" sz="1200" dirty="0"/>
              <a:t>Moreover, increasing my search skills can also support me to find the best possible solutions for Florence related to her health situation. </a:t>
            </a:r>
            <a:endParaRPr lang="en-US" sz="1200" dirty="0"/>
          </a:p>
          <a:p>
            <a:pPr algn="just">
              <a:lnSpc>
                <a:spcPct val="170000"/>
              </a:lnSpc>
              <a:buNone/>
            </a:pPr>
            <a:r>
              <a:rPr lang="en-GB" sz="1200" b="1" dirty="0"/>
              <a:t>Conclusion </a:t>
            </a:r>
            <a:endParaRPr lang="en-US" sz="1200" dirty="0"/>
          </a:p>
          <a:p>
            <a:pPr algn="just">
              <a:lnSpc>
                <a:spcPct val="170000"/>
              </a:lnSpc>
            </a:pPr>
            <a:r>
              <a:rPr lang="en-GB" sz="1200" dirty="0"/>
              <a:t>I think that I need to work more on my active listening skills to increase communication with others. </a:t>
            </a:r>
          </a:p>
          <a:p>
            <a:pPr algn="just">
              <a:lnSpc>
                <a:spcPct val="170000"/>
              </a:lnSpc>
            </a:pPr>
            <a:r>
              <a:rPr lang="en-GB" sz="1200" dirty="0"/>
              <a:t>Moreover, my problem-solving and decision-making skills can help me to increase my involvement with care seekers effectively. </a:t>
            </a:r>
            <a:endParaRPr lang="en-US" sz="1200" dirty="0"/>
          </a:p>
          <a:p>
            <a:pPr algn="just">
              <a:lnSpc>
                <a:spcPct val="170000"/>
              </a:lnSpc>
              <a:buNone/>
            </a:pPr>
            <a:r>
              <a:rPr lang="en-GB" sz="1200" b="1" dirty="0"/>
              <a:t>Action Plan </a:t>
            </a:r>
            <a:endParaRPr lang="en-US" sz="1200" dirty="0"/>
          </a:p>
          <a:p>
            <a:pPr algn="just">
              <a:lnSpc>
                <a:spcPct val="170000"/>
              </a:lnSpc>
            </a:pPr>
            <a:r>
              <a:rPr lang="en-GB" sz="1200" dirty="0"/>
              <a:t>I will focus on increasing my communication with the care seekers and developing my knowledge of person-centred care. </a:t>
            </a:r>
          </a:p>
          <a:p>
            <a:pPr algn="just">
              <a:lnSpc>
                <a:spcPct val="170000"/>
              </a:lnSpc>
            </a:pPr>
            <a:r>
              <a:rPr lang="en-GB" sz="1200" dirty="0"/>
              <a:t>Moreover, I will take suggestions from professionals to deal with critical situations with appropriate decisions. </a:t>
            </a:r>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b="1" dirty="0"/>
              <a:t>CONCLUSION</a:t>
            </a:r>
            <a:br>
              <a:rPr lang="en-US" sz="3200" b="1" dirty="0"/>
            </a:br>
            <a:endParaRPr lang="en-US" sz="3200" dirty="0"/>
          </a:p>
        </p:txBody>
      </p:sp>
      <p:sp>
        <p:nvSpPr>
          <p:cNvPr id="3" name="Content Placeholder 2"/>
          <p:cNvSpPr>
            <a:spLocks noGrp="1"/>
          </p:cNvSpPr>
          <p:nvPr>
            <p:ph idx="1"/>
          </p:nvPr>
        </p:nvSpPr>
        <p:spPr/>
        <p:txBody>
          <a:bodyPr>
            <a:normAutofit fontScale="77500" lnSpcReduction="20000"/>
          </a:bodyPr>
          <a:lstStyle/>
          <a:p>
            <a:pPr algn="just">
              <a:lnSpc>
                <a:spcPct val="160000"/>
              </a:lnSpc>
            </a:pPr>
            <a:r>
              <a:rPr lang="en-GB" dirty="0"/>
              <a:t>A person-centric care approach is necessary for individual care seekers to obtain care support tailored to their needs. </a:t>
            </a:r>
          </a:p>
          <a:p>
            <a:pPr algn="just">
              <a:lnSpc>
                <a:spcPct val="160000"/>
              </a:lnSpc>
            </a:pPr>
            <a:r>
              <a:rPr lang="en-GB" dirty="0"/>
              <a:t>Moreover, an integrated care system is effective for making a proper care plan for Florence based on her current health situation. </a:t>
            </a:r>
          </a:p>
          <a:p>
            <a:pPr algn="just">
              <a:lnSpc>
                <a:spcPct val="160000"/>
              </a:lnSpc>
            </a:pPr>
            <a:r>
              <a:rPr lang="en-GB" dirty="0"/>
              <a:t>It can also help in improving her physical and mental health which can assist her to perform her daily tasks and increase cognitive abilities significantly. </a:t>
            </a:r>
          </a:p>
          <a:p>
            <a:pPr algn="just">
              <a:lnSpc>
                <a:spcPct val="160000"/>
              </a:lnSpc>
            </a:pPr>
            <a:r>
              <a:rPr lang="en-GB" dirty="0"/>
              <a:t>Thus, in conclusion, it can be said that a person-centric care plan is helpful for dealing with health issues of Florence. </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4000" b="1" dirty="0"/>
              <a:t>INTRODUCTION</a:t>
            </a:r>
            <a:br>
              <a:rPr lang="en-US" sz="4000" b="1" dirty="0"/>
            </a:br>
            <a:endParaRPr lang="en-US" sz="4000" dirty="0"/>
          </a:p>
        </p:txBody>
      </p:sp>
      <p:sp>
        <p:nvSpPr>
          <p:cNvPr id="3" name="Content Placeholder 2"/>
          <p:cNvSpPr>
            <a:spLocks noGrp="1"/>
          </p:cNvSpPr>
          <p:nvPr>
            <p:ph idx="1"/>
          </p:nvPr>
        </p:nvSpPr>
        <p:spPr>
          <a:xfrm>
            <a:off x="457200" y="1935480"/>
            <a:ext cx="4572000" cy="4389120"/>
          </a:xfrm>
        </p:spPr>
        <p:txBody>
          <a:bodyPr>
            <a:normAutofit fontScale="62500" lnSpcReduction="20000"/>
          </a:bodyPr>
          <a:lstStyle/>
          <a:p>
            <a:pPr algn="just">
              <a:lnSpc>
                <a:spcPct val="150000"/>
              </a:lnSpc>
            </a:pPr>
            <a:r>
              <a:rPr lang="en-GB" dirty="0"/>
              <a:t>It is important to assess the care needs of individuals to develop an overall care plan effectively. </a:t>
            </a:r>
          </a:p>
          <a:p>
            <a:pPr algn="just">
              <a:lnSpc>
                <a:spcPct val="150000"/>
              </a:lnSpc>
            </a:pPr>
            <a:r>
              <a:rPr lang="en-GB" dirty="0"/>
              <a:t>In this context, this study focuses on creating a care plan for Florence based on the given case scenario. </a:t>
            </a:r>
          </a:p>
          <a:p>
            <a:pPr algn="just">
              <a:lnSpc>
                <a:spcPct val="150000"/>
              </a:lnSpc>
            </a:pPr>
            <a:r>
              <a:rPr lang="en-GB" dirty="0"/>
              <a:t>Moreover, the outcome objectives, required actions and person-centred care approach for Florence have been discussed in this study in detail. </a:t>
            </a:r>
          </a:p>
          <a:p>
            <a:pPr algn="just">
              <a:lnSpc>
                <a:spcPct val="150000"/>
              </a:lnSpc>
            </a:pPr>
            <a:r>
              <a:rPr lang="en-GB" dirty="0"/>
              <a:t>In turn, this study helps in identifying the required skills for creating care plans for individuals like Florence. </a:t>
            </a:r>
            <a:endParaRPr lang="en-US" dirty="0"/>
          </a:p>
          <a:p>
            <a:endParaRPr lang="en-US" dirty="0"/>
          </a:p>
        </p:txBody>
      </p:sp>
      <p:pic>
        <p:nvPicPr>
          <p:cNvPr id="36867" name="Picture 3"/>
          <p:cNvPicPr>
            <a:picLocks noChangeAspect="1" noChangeArrowheads="1"/>
          </p:cNvPicPr>
          <p:nvPr/>
        </p:nvPicPr>
        <p:blipFill>
          <a:blip r:embed="rId2"/>
          <a:srcRect/>
          <a:stretch>
            <a:fillRect/>
          </a:stretch>
        </p:blipFill>
        <p:spPr bwMode="auto">
          <a:xfrm>
            <a:off x="5410200" y="2057400"/>
            <a:ext cx="3429000" cy="38100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b="1" dirty="0"/>
              <a:t>REFERENCES </a:t>
            </a:r>
            <a:br>
              <a:rPr lang="en-US" sz="3200" b="1" dirty="0"/>
            </a:br>
            <a:endParaRPr lang="en-US" sz="3200" dirty="0"/>
          </a:p>
        </p:txBody>
      </p:sp>
      <p:sp>
        <p:nvSpPr>
          <p:cNvPr id="3" name="Content Placeholder 2"/>
          <p:cNvSpPr>
            <a:spLocks noGrp="1"/>
          </p:cNvSpPr>
          <p:nvPr>
            <p:ph idx="1"/>
          </p:nvPr>
        </p:nvSpPr>
        <p:spPr/>
        <p:txBody>
          <a:bodyPr>
            <a:normAutofit fontScale="25000" lnSpcReduction="20000"/>
          </a:bodyPr>
          <a:lstStyle/>
          <a:p>
            <a:pPr algn="just">
              <a:lnSpc>
                <a:spcPct val="170000"/>
              </a:lnSpc>
            </a:pPr>
            <a:r>
              <a:rPr lang="en-US" sz="2800" dirty="0"/>
              <a:t>Alzheimer’s Society (2023). Person-</a:t>
            </a:r>
            <a:r>
              <a:rPr lang="en-US" sz="2800" dirty="0" err="1"/>
              <a:t>centred</a:t>
            </a:r>
            <a:r>
              <a:rPr lang="en-US" sz="2800" dirty="0"/>
              <a:t> care. Available from: https://www.alzheimers.org.uk/about-dementia/treatments/person-centred-care#:~:text=The%20key%20points%20of%20person,of%20the%20person%20with%20dementia[Accessed 25 May 2023]</a:t>
            </a:r>
          </a:p>
          <a:p>
            <a:pPr algn="just">
              <a:lnSpc>
                <a:spcPct val="170000"/>
              </a:lnSpc>
            </a:pPr>
            <a:r>
              <a:rPr lang="en-US" sz="2800" dirty="0" err="1"/>
              <a:t>DementiaUK</a:t>
            </a:r>
            <a:r>
              <a:rPr lang="en-US" sz="2800" dirty="0"/>
              <a:t>, (2022). A guide to integrated care systems. Available from: https://www.dementiauk.org/a-guide-to-integrated-care-systems/[Accessed 25 May 2023]</a:t>
            </a:r>
          </a:p>
          <a:p>
            <a:pPr algn="just">
              <a:lnSpc>
                <a:spcPct val="170000"/>
              </a:lnSpc>
            </a:pPr>
            <a:r>
              <a:rPr lang="en-US" sz="2800" dirty="0"/>
              <a:t>Department of Health &amp; Social Care, (2022).  Health and Care Act 2022. Available from: https://assets.publishing.service.gov.uk/government/uploads/system/uploads/attachment_data/file/1115453/health-and-care-act-2022-summary-and-additional-measures-impact-assessment.pdf[Accessed 25 May 2023]</a:t>
            </a:r>
          </a:p>
          <a:p>
            <a:pPr algn="just">
              <a:lnSpc>
                <a:spcPct val="170000"/>
              </a:lnSpc>
            </a:pPr>
            <a:r>
              <a:rPr lang="en-US" sz="2800" dirty="0"/>
              <a:t>Ho, P., Cheong, R.C.Y., Ong, S.P., </a:t>
            </a:r>
            <a:r>
              <a:rPr lang="en-US" sz="2800" dirty="0" err="1"/>
              <a:t>Fusek</a:t>
            </a:r>
            <a:r>
              <a:rPr lang="en-US" sz="2800" dirty="0"/>
              <a:t>, C., Wee, S.L. and Yap, P.L.K., (2021). Person-</a:t>
            </a:r>
            <a:r>
              <a:rPr lang="en-US" sz="2800" dirty="0" err="1"/>
              <a:t>Centred</a:t>
            </a:r>
            <a:r>
              <a:rPr lang="en-US" sz="2800" dirty="0"/>
              <a:t> care transformation in a nursing home for residents with dementia. Dementia and Geriatric Cognitive Disorders Extra, 11(1), pp.1-9.</a:t>
            </a:r>
          </a:p>
          <a:p>
            <a:pPr algn="just">
              <a:lnSpc>
                <a:spcPct val="170000"/>
              </a:lnSpc>
            </a:pPr>
            <a:r>
              <a:rPr lang="en-US" sz="2800" dirty="0"/>
              <a:t>NHS, (2023). Dementia, social services and the NHS. Available from: https://www.nhs.uk/conditions/dementia/social-services-and-the-nhs/[Accessed 25 May 2023]</a:t>
            </a:r>
          </a:p>
          <a:p>
            <a:pPr algn="just">
              <a:lnSpc>
                <a:spcPct val="170000"/>
              </a:lnSpc>
            </a:pPr>
            <a:r>
              <a:rPr lang="en-US" sz="2800" dirty="0"/>
              <a:t>NHS, (2023). Managing legal affairs for someone with dementia. Available from: https://www.nhs.uk/conditions/dementia/legal-issues/#:~:text=The%20Mental%20Capacity%20Act%20(MCA,can%20help%20assess%20mental%20capacity. [Accessed 25 May 2023]</a:t>
            </a:r>
          </a:p>
          <a:p>
            <a:pPr algn="just">
              <a:lnSpc>
                <a:spcPct val="170000"/>
              </a:lnSpc>
            </a:pPr>
            <a:r>
              <a:rPr lang="en-US" sz="2800" dirty="0" err="1"/>
              <a:t>Ounalli</a:t>
            </a:r>
            <a:r>
              <a:rPr lang="en-US" sz="2800" dirty="0"/>
              <a:t>, H., Mamo, D., </a:t>
            </a:r>
            <a:r>
              <a:rPr lang="en-US" sz="2800" dirty="0" err="1"/>
              <a:t>Testoni</a:t>
            </a:r>
            <a:r>
              <a:rPr lang="en-US" sz="2800" dirty="0"/>
              <a:t>, I., </a:t>
            </a:r>
            <a:r>
              <a:rPr lang="en-US" sz="2800" dirty="0" err="1"/>
              <a:t>Belvederi</a:t>
            </a:r>
            <a:r>
              <a:rPr lang="en-US" sz="2800" dirty="0"/>
              <a:t> </a:t>
            </a:r>
            <a:r>
              <a:rPr lang="en-US" sz="2800" dirty="0" err="1"/>
              <a:t>Murri</a:t>
            </a:r>
            <a:r>
              <a:rPr lang="en-US" sz="2800" dirty="0"/>
              <a:t>, M., Caruso, R. and Grassi, L., (2020). Improving dignity of care in community-dwelling elderly patients with cognitive decline and their caregivers. The role of dignity therapy. Behavioral Sciences, 10(12), p.178.</a:t>
            </a:r>
          </a:p>
          <a:p>
            <a:pPr algn="just">
              <a:lnSpc>
                <a:spcPct val="170000"/>
              </a:lnSpc>
            </a:pPr>
            <a:r>
              <a:rPr lang="en-US" sz="2800" dirty="0"/>
              <a:t>Wang, S., Cheung, D.S.K. and Leung, A.Y., (2019). Overview of dementia care under the three‐tier long‐term care system of China. Public Health Nursing, 36(2), pp.199-206.</a:t>
            </a:r>
          </a:p>
          <a:p>
            <a:pPr algn="just">
              <a:lnSpc>
                <a:spcPct val="170000"/>
              </a:lnSpc>
            </a:pPr>
            <a:r>
              <a:rPr lang="en-US" sz="2800" dirty="0"/>
              <a:t>Wang, X.X., Zhang, B., Xia, R. and Jia, Q.Y., (2020). Inflammation, apoptosis and autophagy as critical players in vascular dementia. </a:t>
            </a:r>
            <a:r>
              <a:rPr lang="en-US" sz="2800" dirty="0" err="1"/>
              <a:t>Eur</a:t>
            </a:r>
            <a:r>
              <a:rPr lang="en-US" sz="2800" dirty="0"/>
              <a:t> Rev Med </a:t>
            </a:r>
            <a:r>
              <a:rPr lang="en-US" sz="2800" dirty="0" err="1"/>
              <a:t>Pharmacol</a:t>
            </a:r>
            <a:r>
              <a:rPr lang="en-US" sz="2800" dirty="0"/>
              <a:t> Sci, 24(18), pp.9601-9614.</a:t>
            </a:r>
          </a:p>
          <a:p>
            <a:pPr algn="just">
              <a:lnSpc>
                <a:spcPct val="170000"/>
              </a:lnSpc>
              <a:spcAft>
                <a:spcPts val="1200"/>
              </a:spcAft>
            </a:pPr>
            <a:r>
              <a:rPr lang="en-GB" sz="2800" dirty="0"/>
              <a:t>Bolton, D. and Gillett, G., (2019). The biopsychosocial model of health and disease: New philosophical and scientific developments (p. 149). Springer Nature.</a:t>
            </a:r>
            <a:endParaRPr lang="en-IN" sz="2800" dirty="0"/>
          </a:p>
          <a:p>
            <a:pPr algn="just">
              <a:lnSpc>
                <a:spcPct val="170000"/>
              </a:lnSpc>
              <a:spcAft>
                <a:spcPts val="1200"/>
              </a:spcAft>
            </a:pPr>
            <a:r>
              <a:rPr lang="en-GB" sz="2800" dirty="0"/>
              <a:t>Bayne, D.F. and </a:t>
            </a:r>
            <a:r>
              <a:rPr lang="en-GB" sz="2800" dirty="0" err="1"/>
              <a:t>Shune</a:t>
            </a:r>
            <a:r>
              <a:rPr lang="en-GB" sz="2800" dirty="0"/>
              <a:t>, S.E., (2022). A Biopsychosocial Model of Mealtime Management in Persons with Dementia, an Asset-Based Approach to Patient-</a:t>
            </a:r>
            <a:r>
              <a:rPr lang="en-GB" sz="2800" dirty="0" err="1"/>
              <a:t>Centered</a:t>
            </a:r>
            <a:r>
              <a:rPr lang="en-GB" sz="2800" dirty="0"/>
              <a:t> Care. Geriatrics, 7(5), p.112.</a:t>
            </a:r>
            <a:endParaRPr lang="en-IN" sz="2800" dirty="0"/>
          </a:p>
          <a:p>
            <a:pPr algn="just">
              <a:lnSpc>
                <a:spcPct val="170000"/>
              </a:lnSpc>
              <a:spcAft>
                <a:spcPts val="1200"/>
              </a:spcAft>
            </a:pPr>
            <a:r>
              <a:rPr lang="en-GB" sz="2800" dirty="0"/>
              <a:t>Wu-Chung, E.L., Leal, S.L., Denny, B.T., Cheng, S.L. and </a:t>
            </a:r>
            <a:r>
              <a:rPr lang="en-GB" sz="2800" dirty="0" err="1"/>
              <a:t>Fagundes</a:t>
            </a:r>
            <a:r>
              <a:rPr lang="en-GB" sz="2800" dirty="0"/>
              <a:t>, C.P., (2022). Spousal caregiving, widowhood, and cognition: a systematic review and a biopsychosocial framework for understanding the relationship between interpersonal losses and dementia risk in older adulthood. Neuroscience &amp; </a:t>
            </a:r>
            <a:r>
              <a:rPr lang="en-GB" sz="2800" dirty="0" err="1"/>
              <a:t>Biobehavioral</a:t>
            </a:r>
            <a:r>
              <a:rPr lang="en-GB" sz="2800" dirty="0"/>
              <a:t> Reviews, 134, p.104487.</a:t>
            </a:r>
            <a:endParaRPr lang="en-IN" sz="2800" dirty="0"/>
          </a:p>
          <a:p>
            <a:pPr algn="just">
              <a:lnSpc>
                <a:spcPct val="170000"/>
              </a:lnSpc>
            </a:pPr>
            <a:endParaRPr lang="en-US"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Autofit/>
          </a:bodyPr>
          <a:lstStyle/>
          <a:p>
            <a:pPr algn="ctr"/>
            <a:r>
              <a:rPr lang="en-GB" sz="3200" b="1" dirty="0"/>
              <a:t>IDENTIFYING THE CARE NEEDS OF FLORENCE </a:t>
            </a:r>
            <a:br>
              <a:rPr lang="en-US" sz="3200" b="1" dirty="0"/>
            </a:br>
            <a:endParaRPr lang="en-US" sz="3200" dirty="0"/>
          </a:p>
        </p:txBody>
      </p:sp>
      <p:sp>
        <p:nvSpPr>
          <p:cNvPr id="3" name="Content Placeholder 2"/>
          <p:cNvSpPr>
            <a:spLocks noGrp="1"/>
          </p:cNvSpPr>
          <p:nvPr>
            <p:ph idx="1"/>
          </p:nvPr>
        </p:nvSpPr>
        <p:spPr>
          <a:xfrm>
            <a:off x="457200" y="1935480"/>
            <a:ext cx="5029200" cy="4389120"/>
          </a:xfrm>
        </p:spPr>
        <p:txBody>
          <a:bodyPr>
            <a:normAutofit fontScale="40000" lnSpcReduction="20000"/>
          </a:bodyPr>
          <a:lstStyle/>
          <a:p>
            <a:pPr algn="just">
              <a:lnSpc>
                <a:spcPct val="150000"/>
              </a:lnSpc>
            </a:pPr>
            <a:r>
              <a:rPr lang="en-GB" sz="4200" dirty="0"/>
              <a:t>The given case study highlights that Florence has a serious health condition due to glaucoma and cardiac issues. </a:t>
            </a:r>
          </a:p>
          <a:p>
            <a:pPr algn="just">
              <a:lnSpc>
                <a:spcPct val="150000"/>
              </a:lnSpc>
            </a:pPr>
            <a:r>
              <a:rPr lang="en-GB" sz="4200" dirty="0"/>
              <a:t>In addition, Florence has been diagnosed with vascular dementia affecting her daily activities. </a:t>
            </a:r>
          </a:p>
          <a:p>
            <a:pPr algn="just">
              <a:lnSpc>
                <a:spcPct val="150000"/>
              </a:lnSpc>
            </a:pPr>
            <a:r>
              <a:rPr lang="en-GB" sz="4200" dirty="0"/>
              <a:t>As stated by Wang </a:t>
            </a:r>
            <a:r>
              <a:rPr lang="en-GB" sz="4200" i="1" dirty="0"/>
              <a:t>et al.,</a:t>
            </a:r>
            <a:r>
              <a:rPr lang="en-GB" sz="4200" dirty="0"/>
              <a:t> (2020), vascular dementia is a pathologic condition that leads to reducing rationality, judgmental skills along with cognitive performance. </a:t>
            </a:r>
          </a:p>
          <a:p>
            <a:pPr algn="just">
              <a:lnSpc>
                <a:spcPct val="150000"/>
              </a:lnSpc>
            </a:pPr>
            <a:r>
              <a:rPr lang="en-GB" sz="4200" dirty="0"/>
              <a:t>Therefore, it is necessary for Florence to have clear information regarding her current health condition. </a:t>
            </a:r>
            <a:endParaRPr lang="en-US" sz="4200" dirty="0"/>
          </a:p>
          <a:p>
            <a:pPr>
              <a:buNone/>
            </a:pPr>
            <a:endParaRPr lang="en-US" dirty="0"/>
          </a:p>
        </p:txBody>
      </p:sp>
      <p:pic>
        <p:nvPicPr>
          <p:cNvPr id="35841" name="Picture 1"/>
          <p:cNvPicPr>
            <a:picLocks noChangeAspect="1" noChangeArrowheads="1"/>
          </p:cNvPicPr>
          <p:nvPr/>
        </p:nvPicPr>
        <p:blipFill>
          <a:blip r:embed="rId2"/>
          <a:srcRect/>
          <a:stretch>
            <a:fillRect/>
          </a:stretch>
        </p:blipFill>
        <p:spPr bwMode="auto">
          <a:xfrm>
            <a:off x="5791200" y="2057400"/>
            <a:ext cx="3048000" cy="38100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466088"/>
          </a:xfrm>
        </p:spPr>
        <p:txBody>
          <a:bodyPr>
            <a:noAutofit/>
          </a:bodyPr>
          <a:lstStyle/>
          <a:p>
            <a:pPr algn="ctr"/>
            <a:r>
              <a:rPr lang="en-GB" sz="3200" b="1" dirty="0"/>
              <a:t>IDENTIFYING THE CARE NEEDS OF FLORENCE </a:t>
            </a:r>
            <a:br>
              <a:rPr lang="en-US" sz="3200" b="1" dirty="0"/>
            </a:br>
            <a:endParaRPr lang="en-US" sz="3200" dirty="0"/>
          </a:p>
        </p:txBody>
      </p:sp>
      <p:sp>
        <p:nvSpPr>
          <p:cNvPr id="3" name="Content Placeholder 2"/>
          <p:cNvSpPr>
            <a:spLocks noGrp="1"/>
          </p:cNvSpPr>
          <p:nvPr>
            <p:ph idx="1"/>
          </p:nvPr>
        </p:nvSpPr>
        <p:spPr>
          <a:xfrm>
            <a:off x="4114800" y="1935480"/>
            <a:ext cx="4572000" cy="4389120"/>
          </a:xfrm>
        </p:spPr>
        <p:txBody>
          <a:bodyPr>
            <a:normAutofit fontScale="62500" lnSpcReduction="20000"/>
          </a:bodyPr>
          <a:lstStyle/>
          <a:p>
            <a:pPr algn="just">
              <a:lnSpc>
                <a:spcPct val="160000"/>
              </a:lnSpc>
            </a:pPr>
            <a:r>
              <a:rPr lang="en-GB" dirty="0"/>
              <a:t>Florence also needs to have support for conducting her daily tasks including taking medicines. </a:t>
            </a:r>
          </a:p>
          <a:p>
            <a:pPr algn="just">
              <a:lnSpc>
                <a:spcPct val="160000"/>
              </a:lnSpc>
            </a:pPr>
            <a:r>
              <a:rPr lang="en-GB" dirty="0"/>
              <a:t>Moreover, Florence needs to be able to continue to take care of her husband properly. </a:t>
            </a:r>
          </a:p>
          <a:p>
            <a:pPr algn="just">
              <a:lnSpc>
                <a:spcPct val="160000"/>
              </a:lnSpc>
            </a:pPr>
            <a:r>
              <a:rPr lang="en-GB" dirty="0"/>
              <a:t>Florence needs someone whom she can trust and communicate her issues easily. </a:t>
            </a:r>
          </a:p>
          <a:p>
            <a:pPr algn="just">
              <a:lnSpc>
                <a:spcPct val="160000"/>
              </a:lnSpc>
            </a:pPr>
            <a:r>
              <a:rPr lang="en-GB" dirty="0"/>
              <a:t>Based on the scenario, it is also evident that Florence tends to forget the usual things and make mistakes on a regular basis. </a:t>
            </a:r>
          </a:p>
          <a:p>
            <a:pPr algn="just">
              <a:lnSpc>
                <a:spcPct val="160000"/>
              </a:lnSpc>
            </a:pPr>
            <a:r>
              <a:rPr lang="en-GB" dirty="0"/>
              <a:t>Therefore, she needs care support and proper guidance to improve her cognitive performance. </a:t>
            </a:r>
            <a:endParaRPr lang="en-US" dirty="0"/>
          </a:p>
        </p:txBody>
      </p:sp>
      <p:pic>
        <p:nvPicPr>
          <p:cNvPr id="32769" name="Picture 1"/>
          <p:cNvPicPr>
            <a:picLocks noChangeAspect="1" noChangeArrowheads="1"/>
          </p:cNvPicPr>
          <p:nvPr/>
        </p:nvPicPr>
        <p:blipFill>
          <a:blip r:embed="rId2"/>
          <a:srcRect/>
          <a:stretch>
            <a:fillRect/>
          </a:stretch>
        </p:blipFill>
        <p:spPr bwMode="auto">
          <a:xfrm>
            <a:off x="304800" y="2362200"/>
            <a:ext cx="3702237" cy="368617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b="1" dirty="0"/>
              <a:t>DETERMINING OUTCOME OBJECTIVES </a:t>
            </a:r>
            <a:br>
              <a:rPr lang="en-US" sz="3200" b="1" dirty="0"/>
            </a:br>
            <a:endParaRPr lang="en-US" sz="3200" dirty="0"/>
          </a:p>
        </p:txBody>
      </p:sp>
      <p:sp>
        <p:nvSpPr>
          <p:cNvPr id="3" name="Content Placeholder 2"/>
          <p:cNvSpPr>
            <a:spLocks noGrp="1"/>
          </p:cNvSpPr>
          <p:nvPr>
            <p:ph idx="1"/>
          </p:nvPr>
        </p:nvSpPr>
        <p:spPr>
          <a:xfrm>
            <a:off x="457200" y="1905000"/>
            <a:ext cx="5410200" cy="4724400"/>
          </a:xfrm>
        </p:spPr>
        <p:txBody>
          <a:bodyPr>
            <a:normAutofit fontScale="47500" lnSpcReduction="20000"/>
          </a:bodyPr>
          <a:lstStyle/>
          <a:p>
            <a:pPr algn="just">
              <a:lnSpc>
                <a:spcPct val="160000"/>
              </a:lnSpc>
            </a:pPr>
            <a:r>
              <a:rPr lang="en-GB" sz="3400" dirty="0"/>
              <a:t>Based on the provided scenario, Florence needs to know her health conditions so that she feels less anxious. </a:t>
            </a:r>
          </a:p>
          <a:p>
            <a:pPr algn="just">
              <a:lnSpc>
                <a:spcPct val="160000"/>
              </a:lnSpc>
            </a:pPr>
            <a:r>
              <a:rPr lang="en-GB" sz="3400" dirty="0"/>
              <a:t>In turn, it can also help her to make proper care plans and cooperate with her family and caregivers easily. </a:t>
            </a:r>
          </a:p>
          <a:p>
            <a:pPr algn="just">
              <a:lnSpc>
                <a:spcPct val="160000"/>
              </a:lnSpc>
            </a:pPr>
            <a:r>
              <a:rPr lang="en-GB" sz="3400" dirty="0"/>
              <a:t>Moreover, external support can be effective for the individual in terms of maintaining her health and well-being at home. </a:t>
            </a:r>
          </a:p>
          <a:p>
            <a:pPr algn="just">
              <a:lnSpc>
                <a:spcPct val="160000"/>
              </a:lnSpc>
            </a:pPr>
            <a:r>
              <a:rPr lang="en-GB" sz="3400" dirty="0"/>
              <a:t>As per the study by Wang </a:t>
            </a:r>
            <a:r>
              <a:rPr lang="en-GB" sz="3400" i="1" dirty="0"/>
              <a:t>et al.,</a:t>
            </a:r>
            <a:r>
              <a:rPr lang="en-GB" sz="3400" dirty="0"/>
              <a:t> (2019), professional support is essential for increasing the quality of dementia home care. </a:t>
            </a:r>
          </a:p>
          <a:p>
            <a:pPr algn="just">
              <a:lnSpc>
                <a:spcPct val="160000"/>
              </a:lnSpc>
            </a:pPr>
            <a:r>
              <a:rPr lang="en-GB" sz="3400" dirty="0"/>
              <a:t>Accordingly, it can help Florence’s husband to remain well and support Florence deal with her issues efficiently with the support from the caregiver. </a:t>
            </a:r>
            <a:endParaRPr lang="en-US" sz="3400" dirty="0"/>
          </a:p>
          <a:p>
            <a:endParaRPr lang="en-US" dirty="0"/>
          </a:p>
        </p:txBody>
      </p:sp>
      <p:pic>
        <p:nvPicPr>
          <p:cNvPr id="34817" name="Picture 1"/>
          <p:cNvPicPr>
            <a:picLocks noChangeAspect="1" noChangeArrowheads="1"/>
          </p:cNvPicPr>
          <p:nvPr/>
        </p:nvPicPr>
        <p:blipFill>
          <a:blip r:embed="rId2"/>
          <a:srcRect/>
          <a:stretch>
            <a:fillRect/>
          </a:stretch>
        </p:blipFill>
        <p:spPr bwMode="auto">
          <a:xfrm>
            <a:off x="6019800" y="1981200"/>
            <a:ext cx="2895600" cy="41148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2456688"/>
          </a:xfrm>
        </p:spPr>
        <p:txBody>
          <a:bodyPr>
            <a:normAutofit/>
          </a:bodyPr>
          <a:lstStyle/>
          <a:p>
            <a:pPr algn="ctr"/>
            <a:r>
              <a:rPr lang="en-GB" sz="3200" b="1" dirty="0"/>
              <a:t>IDENTIFYING PEOPLE AND ORGANISATIONS REQUIRED FOR CARE SUPPORT </a:t>
            </a:r>
            <a:br>
              <a:rPr lang="en-US" sz="3200" b="1" dirty="0"/>
            </a:br>
            <a:endParaRPr lang="en-US" sz="3200" dirty="0"/>
          </a:p>
        </p:txBody>
      </p:sp>
      <p:sp>
        <p:nvSpPr>
          <p:cNvPr id="3" name="Content Placeholder 2"/>
          <p:cNvSpPr>
            <a:spLocks noGrp="1"/>
          </p:cNvSpPr>
          <p:nvPr>
            <p:ph idx="1"/>
          </p:nvPr>
        </p:nvSpPr>
        <p:spPr>
          <a:xfrm>
            <a:off x="304800" y="1752600"/>
            <a:ext cx="8534400" cy="3276600"/>
          </a:xfrm>
        </p:spPr>
        <p:txBody>
          <a:bodyPr>
            <a:normAutofit fontScale="40000" lnSpcReduction="20000"/>
          </a:bodyPr>
          <a:lstStyle/>
          <a:p>
            <a:pPr algn="just">
              <a:lnSpc>
                <a:spcPct val="160000"/>
              </a:lnSpc>
            </a:pPr>
            <a:r>
              <a:rPr lang="en-GB" sz="3400" dirty="0"/>
              <a:t>It is required to identify people and organisations in the UK that can ensure integrated care systems (ICS) related to dementia care. </a:t>
            </a:r>
          </a:p>
          <a:p>
            <a:pPr algn="just">
              <a:lnSpc>
                <a:spcPct val="160000"/>
              </a:lnSpc>
            </a:pPr>
            <a:r>
              <a:rPr lang="en-GB" sz="3400" dirty="0"/>
              <a:t>ICS includes different entities such as Integrated Care Board (ICB), Integrated Care Partnerships (ICPs) and local authorities (</a:t>
            </a:r>
            <a:r>
              <a:rPr lang="en-GB" sz="3400" dirty="0" err="1"/>
              <a:t>DementiaUK</a:t>
            </a:r>
            <a:r>
              <a:rPr lang="en-GB" sz="3400" dirty="0"/>
              <a:t>, 2022). </a:t>
            </a:r>
          </a:p>
          <a:p>
            <a:pPr algn="just">
              <a:lnSpc>
                <a:spcPct val="160000"/>
              </a:lnSpc>
            </a:pPr>
            <a:r>
              <a:rPr lang="en-GB" sz="3400" dirty="0"/>
              <a:t>Thus, by considering the ICS it is possible to involve communities and people in the care-related decision-making process for Florence and her family. </a:t>
            </a:r>
          </a:p>
          <a:p>
            <a:pPr algn="just">
              <a:lnSpc>
                <a:spcPct val="160000"/>
              </a:lnSpc>
            </a:pPr>
            <a:r>
              <a:rPr lang="en-GB" sz="3400" dirty="0"/>
              <a:t>Moreover, dementia charities like Alzheimer's Society and Age UK work to provide social services to dementia patients by making partnerships with the NHS (NHS, 2023). </a:t>
            </a:r>
          </a:p>
          <a:p>
            <a:pPr algn="just">
              <a:lnSpc>
                <a:spcPct val="160000"/>
              </a:lnSpc>
            </a:pPr>
            <a:r>
              <a:rPr lang="en-GB" sz="3400" dirty="0"/>
              <a:t>In turn, it can also contribute to increasing the efficiency of the need assessment procedures for Florence. </a:t>
            </a:r>
            <a:endParaRPr lang="en-US" sz="3400" dirty="0"/>
          </a:p>
          <a:p>
            <a:endParaRPr lang="en-US" dirty="0"/>
          </a:p>
        </p:txBody>
      </p:sp>
      <p:pic>
        <p:nvPicPr>
          <p:cNvPr id="33795" name="Picture 3"/>
          <p:cNvPicPr>
            <a:picLocks noChangeAspect="1" noChangeArrowheads="1"/>
          </p:cNvPicPr>
          <p:nvPr/>
        </p:nvPicPr>
        <p:blipFill>
          <a:blip r:embed="rId2"/>
          <a:srcRect/>
          <a:stretch>
            <a:fillRect/>
          </a:stretch>
        </p:blipFill>
        <p:spPr bwMode="auto">
          <a:xfrm>
            <a:off x="1219200" y="5029200"/>
            <a:ext cx="6477000" cy="151447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153400" cy="2456688"/>
          </a:xfrm>
        </p:spPr>
        <p:txBody>
          <a:bodyPr>
            <a:normAutofit/>
          </a:bodyPr>
          <a:lstStyle/>
          <a:p>
            <a:pPr algn="ctr"/>
            <a:r>
              <a:rPr lang="en-GB" sz="3200" b="1" dirty="0"/>
              <a:t>IDENTIFYING PEOPLE AND ORGANISATIONS REQUIRED FOR CARE SUPPORT </a:t>
            </a:r>
            <a:br>
              <a:rPr lang="en-US" sz="3200" b="1" dirty="0"/>
            </a:br>
            <a:endParaRPr lang="en-US" sz="3200" dirty="0"/>
          </a:p>
        </p:txBody>
      </p:sp>
      <p:sp>
        <p:nvSpPr>
          <p:cNvPr id="3" name="Content Placeholder 2"/>
          <p:cNvSpPr>
            <a:spLocks noGrp="1"/>
          </p:cNvSpPr>
          <p:nvPr>
            <p:ph idx="1"/>
          </p:nvPr>
        </p:nvSpPr>
        <p:spPr>
          <a:xfrm>
            <a:off x="457200" y="2133600"/>
            <a:ext cx="8229600" cy="4465320"/>
          </a:xfrm>
        </p:spPr>
        <p:txBody>
          <a:bodyPr>
            <a:normAutofit fontScale="85000" lnSpcReduction="10000"/>
          </a:bodyPr>
          <a:lstStyle/>
          <a:p>
            <a:pPr algn="just">
              <a:lnSpc>
                <a:spcPct val="150000"/>
              </a:lnSpc>
            </a:pPr>
            <a:r>
              <a:rPr lang="en-GB" dirty="0"/>
              <a:t>NHS provides help for psychotherapy, speech and language therapy, hearing care and eye test for supporting dementia care (NHS, 2023). </a:t>
            </a:r>
          </a:p>
          <a:p>
            <a:pPr algn="just">
              <a:lnSpc>
                <a:spcPct val="150000"/>
              </a:lnSpc>
            </a:pPr>
            <a:r>
              <a:rPr lang="en-GB" dirty="0"/>
              <a:t>Thus, it can help Florence and her family to deal with the complex healthcare needs of Florence and her husband. </a:t>
            </a:r>
          </a:p>
          <a:p>
            <a:pPr algn="just">
              <a:lnSpc>
                <a:spcPct val="150000"/>
              </a:lnSpc>
            </a:pPr>
            <a:r>
              <a:rPr lang="en-GB" dirty="0"/>
              <a:t>NHS also works collaboratively with the local ICB (NHS, 2023). </a:t>
            </a:r>
          </a:p>
          <a:p>
            <a:pPr algn="just">
              <a:lnSpc>
                <a:spcPct val="150000"/>
              </a:lnSpc>
            </a:pPr>
            <a:r>
              <a:rPr lang="en-GB" dirty="0"/>
              <a:t>Thus, it can also improve the care approaches for Florence and her husband as well. </a:t>
            </a:r>
            <a:endParaRPr lang="en-US"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466088"/>
          </a:xfrm>
        </p:spPr>
        <p:txBody>
          <a:bodyPr>
            <a:noAutofit/>
          </a:bodyPr>
          <a:lstStyle/>
          <a:p>
            <a:pPr algn="ctr"/>
            <a:r>
              <a:rPr lang="en-GB" sz="3200" b="1" dirty="0"/>
              <a:t>DEVELOPING ACHIEVABLE SMART GOALS </a:t>
            </a:r>
            <a:br>
              <a:rPr lang="en-US" sz="3200" b="1" dirty="0"/>
            </a:br>
            <a:endParaRPr lang="en-US" sz="3200" dirty="0"/>
          </a:p>
        </p:txBody>
      </p:sp>
      <p:sp>
        <p:nvSpPr>
          <p:cNvPr id="3" name="Content Placeholder 2"/>
          <p:cNvSpPr>
            <a:spLocks noGrp="1"/>
          </p:cNvSpPr>
          <p:nvPr>
            <p:ph idx="1"/>
          </p:nvPr>
        </p:nvSpPr>
        <p:spPr/>
        <p:txBody>
          <a:bodyPr>
            <a:normAutofit fontScale="55000" lnSpcReduction="20000"/>
          </a:bodyPr>
          <a:lstStyle/>
          <a:p>
            <a:pPr algn="just">
              <a:lnSpc>
                <a:spcPct val="170000"/>
              </a:lnSpc>
            </a:pPr>
            <a:r>
              <a:rPr lang="en-GB" sz="2900" b="1" dirty="0"/>
              <a:t>Goal 1: </a:t>
            </a:r>
            <a:r>
              <a:rPr lang="en-GB" sz="2900" dirty="0"/>
              <a:t>To enable Florence to perform at least 3 daily tasks without any mistakes by improving her cognitive performance within six months </a:t>
            </a:r>
            <a:endParaRPr lang="en-US" sz="2900" dirty="0"/>
          </a:p>
          <a:p>
            <a:pPr algn="just">
              <a:lnSpc>
                <a:spcPct val="170000"/>
              </a:lnSpc>
            </a:pPr>
            <a:r>
              <a:rPr lang="en-GB" sz="2900" b="1" dirty="0"/>
              <a:t>Specific: </a:t>
            </a:r>
            <a:r>
              <a:rPr lang="en-GB" sz="2900" dirty="0"/>
              <a:t>Increasing confidence in Florence to perform her day-to-day tasks without any confusion </a:t>
            </a:r>
            <a:endParaRPr lang="en-US" sz="2900" dirty="0"/>
          </a:p>
          <a:p>
            <a:pPr algn="just">
              <a:lnSpc>
                <a:spcPct val="170000"/>
              </a:lnSpc>
            </a:pPr>
            <a:r>
              <a:rPr lang="en-GB" sz="2900" b="1" dirty="0"/>
              <a:t>Measurable: </a:t>
            </a:r>
            <a:r>
              <a:rPr lang="en-GB" sz="2900" dirty="0"/>
              <a:t>Encouraging the individual to perform a minimum of 3 daily activities without any mistakes </a:t>
            </a:r>
            <a:endParaRPr lang="en-US" sz="2900" dirty="0"/>
          </a:p>
          <a:p>
            <a:pPr algn="just">
              <a:lnSpc>
                <a:spcPct val="170000"/>
              </a:lnSpc>
            </a:pPr>
            <a:r>
              <a:rPr lang="en-GB" sz="2900" b="1" dirty="0"/>
              <a:t>Achievable: </a:t>
            </a:r>
            <a:r>
              <a:rPr lang="en-GB" sz="2900" dirty="0"/>
              <a:t>Providing cognitive support to Florence to conduct her daily activities </a:t>
            </a:r>
            <a:endParaRPr lang="en-US" sz="2900" dirty="0"/>
          </a:p>
          <a:p>
            <a:pPr algn="just">
              <a:lnSpc>
                <a:spcPct val="170000"/>
              </a:lnSpc>
            </a:pPr>
            <a:r>
              <a:rPr lang="en-GB" sz="2900" b="1" dirty="0"/>
              <a:t>Realistic: </a:t>
            </a:r>
            <a:r>
              <a:rPr lang="en-GB" sz="2900" dirty="0"/>
              <a:t>Aiding Florence to improve her cognitive performance and become less forgetful regarding her daily tasks </a:t>
            </a:r>
            <a:endParaRPr lang="en-US" sz="2900" dirty="0"/>
          </a:p>
          <a:p>
            <a:pPr algn="just">
              <a:lnSpc>
                <a:spcPct val="170000"/>
              </a:lnSpc>
            </a:pPr>
            <a:r>
              <a:rPr lang="en-GB" sz="2900" b="1" dirty="0"/>
              <a:t>Time-bound: </a:t>
            </a:r>
            <a:r>
              <a:rPr lang="en-GB" sz="2900" dirty="0"/>
              <a:t>Five to six months </a:t>
            </a:r>
            <a:endParaRPr lang="en-US" sz="2900" dirty="0"/>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153400" cy="1466088"/>
          </a:xfrm>
        </p:spPr>
        <p:txBody>
          <a:bodyPr>
            <a:noAutofit/>
          </a:bodyPr>
          <a:lstStyle/>
          <a:p>
            <a:pPr algn="ctr"/>
            <a:r>
              <a:rPr lang="en-GB" sz="3200" b="1" dirty="0"/>
              <a:t>DEVELOPING ACHIEVABLE SMART GOALS </a:t>
            </a:r>
            <a:br>
              <a:rPr lang="en-US" sz="3200" b="1" dirty="0"/>
            </a:br>
            <a:endParaRPr lang="en-US" sz="3200" dirty="0"/>
          </a:p>
        </p:txBody>
      </p:sp>
      <p:sp>
        <p:nvSpPr>
          <p:cNvPr id="3" name="Content Placeholder 2"/>
          <p:cNvSpPr>
            <a:spLocks noGrp="1"/>
          </p:cNvSpPr>
          <p:nvPr>
            <p:ph idx="1"/>
          </p:nvPr>
        </p:nvSpPr>
        <p:spPr>
          <a:xfrm>
            <a:off x="4191000" y="1752600"/>
            <a:ext cx="4495800" cy="4770120"/>
          </a:xfrm>
        </p:spPr>
        <p:txBody>
          <a:bodyPr>
            <a:normAutofit fontScale="55000" lnSpcReduction="20000"/>
          </a:bodyPr>
          <a:lstStyle/>
          <a:p>
            <a:pPr algn="just">
              <a:lnSpc>
                <a:spcPct val="170000"/>
              </a:lnSpc>
            </a:pPr>
            <a:r>
              <a:rPr lang="en-GB" b="1" dirty="0"/>
              <a:t>Goal 2: </a:t>
            </a:r>
            <a:r>
              <a:rPr lang="en-GB" dirty="0"/>
              <a:t>To empower Florence for developing at least two interests by improving her health conditions within six months </a:t>
            </a:r>
            <a:endParaRPr lang="en-US" dirty="0"/>
          </a:p>
          <a:p>
            <a:pPr algn="just">
              <a:lnSpc>
                <a:spcPct val="170000"/>
              </a:lnSpc>
            </a:pPr>
            <a:r>
              <a:rPr lang="en-GB" b="1" dirty="0"/>
              <a:t>Specific: </a:t>
            </a:r>
            <a:r>
              <a:rPr lang="en-GB" dirty="0"/>
              <a:t>Identifying and building areas of interest for Florence to improve her overall health conditions including glaucoma and cardiac issues</a:t>
            </a:r>
            <a:endParaRPr lang="en-US" dirty="0"/>
          </a:p>
          <a:p>
            <a:pPr algn="just">
              <a:lnSpc>
                <a:spcPct val="170000"/>
              </a:lnSpc>
            </a:pPr>
            <a:r>
              <a:rPr lang="en-GB" b="1" dirty="0"/>
              <a:t>Measurable: </a:t>
            </a:r>
            <a:r>
              <a:rPr lang="en-GB" dirty="0"/>
              <a:t>Developing at least two hobbies according to the area of interest of Florence </a:t>
            </a:r>
            <a:endParaRPr lang="en-US" dirty="0"/>
          </a:p>
          <a:p>
            <a:pPr algn="just">
              <a:lnSpc>
                <a:spcPct val="170000"/>
              </a:lnSpc>
            </a:pPr>
            <a:r>
              <a:rPr lang="en-GB" b="1" dirty="0"/>
              <a:t>Achievable: </a:t>
            </a:r>
            <a:r>
              <a:rPr lang="en-GB" dirty="0"/>
              <a:t>Increasing communication with Florence to understand her needs and area of interest in living </a:t>
            </a:r>
            <a:endParaRPr lang="en-US" dirty="0"/>
          </a:p>
          <a:p>
            <a:pPr algn="just">
              <a:lnSpc>
                <a:spcPct val="170000"/>
              </a:lnSpc>
            </a:pPr>
            <a:r>
              <a:rPr lang="en-GB" b="1" dirty="0"/>
              <a:t>Realistic: </a:t>
            </a:r>
            <a:r>
              <a:rPr lang="en-GB" dirty="0"/>
              <a:t>Increasing physical and mental abilities of Florence to take care of herself and her family as well</a:t>
            </a:r>
            <a:endParaRPr lang="en-US" dirty="0"/>
          </a:p>
          <a:p>
            <a:pPr algn="just">
              <a:lnSpc>
                <a:spcPct val="170000"/>
              </a:lnSpc>
            </a:pPr>
            <a:r>
              <a:rPr lang="en-GB" b="1" dirty="0"/>
              <a:t>Time-bound: </a:t>
            </a:r>
            <a:r>
              <a:rPr lang="en-GB" dirty="0"/>
              <a:t>Five to six months </a:t>
            </a:r>
            <a:endParaRPr lang="en-US" dirty="0"/>
          </a:p>
        </p:txBody>
      </p:sp>
      <p:pic>
        <p:nvPicPr>
          <p:cNvPr id="27649" name="Picture 1"/>
          <p:cNvPicPr>
            <a:picLocks noChangeAspect="1" noChangeArrowheads="1"/>
          </p:cNvPicPr>
          <p:nvPr/>
        </p:nvPicPr>
        <p:blipFill>
          <a:blip r:embed="rId2"/>
          <a:srcRect/>
          <a:stretch>
            <a:fillRect/>
          </a:stretch>
        </p:blipFill>
        <p:spPr bwMode="auto">
          <a:xfrm>
            <a:off x="228600" y="2057400"/>
            <a:ext cx="3810000" cy="37338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Custom 4">
      <a:majorFont>
        <a:latin typeface="Times New Roman"/>
        <a:ea typeface=""/>
        <a:cs typeface=""/>
      </a:majorFont>
      <a:minorFont>
        <a:latin typeface="Times New Roman"/>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38</TotalTime>
  <Words>2846</Words>
  <Application>Microsoft Office PowerPoint</Application>
  <PresentationFormat>On-screen Show (4:3)</PresentationFormat>
  <Paragraphs>150</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 2</vt:lpstr>
      <vt:lpstr>Flow</vt:lpstr>
      <vt:lpstr>PowerPoint Presentation</vt:lpstr>
      <vt:lpstr>INTRODUCTION </vt:lpstr>
      <vt:lpstr>IDENTIFYING THE CARE NEEDS OF FLORENCE  </vt:lpstr>
      <vt:lpstr>IDENTIFYING THE CARE NEEDS OF FLORENCE  </vt:lpstr>
      <vt:lpstr>DETERMINING OUTCOME OBJECTIVES  </vt:lpstr>
      <vt:lpstr>IDENTIFYING PEOPLE AND ORGANISATIONS REQUIRED FOR CARE SUPPORT  </vt:lpstr>
      <vt:lpstr>IDENTIFYING PEOPLE AND ORGANISATIONS REQUIRED FOR CARE SUPPORT  </vt:lpstr>
      <vt:lpstr>DEVELOPING ACHIEVABLE SMART GOALS  </vt:lpstr>
      <vt:lpstr>DEVELOPING ACHIEVABLE SMART GOALS  </vt:lpstr>
      <vt:lpstr>DISCUSSING PERSON-CENTRED APPROACH </vt:lpstr>
      <vt:lpstr>DISCUSSING PERSON-CENTRED APPROACH</vt:lpstr>
      <vt:lpstr>DISCUSSING PERSON-CENTRED APPROACH</vt:lpstr>
      <vt:lpstr>IDENTIFYING RELEVANT LEGISLATION </vt:lpstr>
      <vt:lpstr>Justifying used model, framework and tools</vt:lpstr>
      <vt:lpstr>Continued…</vt:lpstr>
      <vt:lpstr>Continued…</vt:lpstr>
      <vt:lpstr>REFLECTION  </vt:lpstr>
      <vt:lpstr>REFLECTION  </vt:lpstr>
      <vt:lpstr>CONCLUSION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revision>55</cp:revision>
  <dcterms:created xsi:type="dcterms:W3CDTF">2006-08-16T00:00:00Z</dcterms:created>
  <dcterms:modified xsi:type="dcterms:W3CDTF">2023-05-29T14:35:49Z</dcterms:modified>
</cp:coreProperties>
</file>