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60" r:id="rId3"/>
    <p:sldId id="261" r:id="rId4"/>
    <p:sldId id="262" r:id="rId5"/>
    <p:sldId id="263" r:id="rId6"/>
    <p:sldId id="264"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3942AD-3A46-4BA8-8ABD-331531D66993}" type="datetimeFigureOut">
              <a:rPr lang="en-US" smtClean="0"/>
              <a:t>4/24/2023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669968-EB34-4325-9FD0-8FA7DA742FA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terms of making development of the education and training initiative, this needs to involve school authority. Herein, the specification of the syllabus development, school fees related decision making and examination scheduling can be specified under the authority which can help to develop the school based working procedure. Secondly, the faculty of teachers involve regarding the learning process development by making the communication and updated learning procedure with the students. In addition, the process of two way communication in class would deliver the learning regarding clarification as well. Therefore, the learning development can occur by engaging the students in active learning. The guardians are to take initiative regarding the process of psychological support providing process to the students. In addition, the guardians are to be conscious regarding the adaptability process of the students.</a:t>
            </a:r>
          </a:p>
          <a:p>
            <a:endParaRPr lang="en-US" dirty="0"/>
          </a:p>
        </p:txBody>
      </p:sp>
      <p:sp>
        <p:nvSpPr>
          <p:cNvPr id="4" name="Slide Number Placeholder 3"/>
          <p:cNvSpPr>
            <a:spLocks noGrp="1"/>
          </p:cNvSpPr>
          <p:nvPr>
            <p:ph type="sldNum" sz="quarter" idx="10"/>
          </p:nvPr>
        </p:nvSpPr>
        <p:spPr/>
        <p:txBody>
          <a:bodyPr/>
          <a:lstStyle/>
          <a:p>
            <a:fld id="{EE669968-EB34-4325-9FD0-8FA7DA742FA3}"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the process of engaging the various stakeholders in education, there can be various advantages. Various types of stakeholders in the educational sector provide different types of resources in the whole educational system. Apart from this, the stakeholders are considered to be effective sources of inspiration, as well as hope for various students. More on this, the various stakeholders are supposed to be helpful in the data-driven process of making an effective decision. </a:t>
            </a:r>
          </a:p>
          <a:p>
            <a:endParaRPr lang="en-US" dirty="0"/>
          </a:p>
        </p:txBody>
      </p:sp>
      <p:sp>
        <p:nvSpPr>
          <p:cNvPr id="4" name="Slide Number Placeholder 3"/>
          <p:cNvSpPr>
            <a:spLocks noGrp="1"/>
          </p:cNvSpPr>
          <p:nvPr>
            <p:ph type="sldNum" sz="quarter" idx="10"/>
          </p:nvPr>
        </p:nvSpPr>
        <p:spPr/>
        <p:txBody>
          <a:bodyPr/>
          <a:lstStyle/>
          <a:p>
            <a:fld id="{EE669968-EB34-4325-9FD0-8FA7DA742FA3}"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terms of making the development of the quality improvement of the research, this would require to make development of a quality improvement process considering the conception development process of the students. In addition, the quality development can occur by also maintaining the time management and discipline concerns. Herein, the regular test and assessment would be effective which through the certain identification of the limitation can be identified. The process of tests would be effective which through the learning standard of the students can be identified. This would ensure the learning development of the students by identifying the areas and making development of the learning standard.</a:t>
            </a:r>
          </a:p>
          <a:p>
            <a:endParaRPr lang="en-US" dirty="0"/>
          </a:p>
        </p:txBody>
      </p:sp>
      <p:sp>
        <p:nvSpPr>
          <p:cNvPr id="4" name="Slide Number Placeholder 3"/>
          <p:cNvSpPr>
            <a:spLocks noGrp="1"/>
          </p:cNvSpPr>
          <p:nvPr>
            <p:ph type="sldNum" sz="quarter" idx="10"/>
          </p:nvPr>
        </p:nvSpPr>
        <p:spPr/>
        <p:txBody>
          <a:bodyPr/>
          <a:lstStyle/>
          <a:p>
            <a:fld id="{EE669968-EB34-4325-9FD0-8FA7DA742FA3}"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With the help of the application of specialist curriculum identification, the learning process development can be standardized. The possibility of realistic and professional standard can be marked which enables the learning process. The risk of learning is connected to professional training which would be effective for knowledge based development and ensuring the learning parameter.</a:t>
            </a:r>
          </a:p>
          <a:p>
            <a:endParaRPr lang="en-US" dirty="0"/>
          </a:p>
        </p:txBody>
      </p:sp>
      <p:sp>
        <p:nvSpPr>
          <p:cNvPr id="4" name="Slide Number Placeholder 3"/>
          <p:cNvSpPr>
            <a:spLocks noGrp="1"/>
          </p:cNvSpPr>
          <p:nvPr>
            <p:ph type="sldNum" sz="quarter" idx="10"/>
          </p:nvPr>
        </p:nvSpPr>
        <p:spPr/>
        <p:txBody>
          <a:bodyPr/>
          <a:lstStyle/>
          <a:p>
            <a:fld id="{EE669968-EB34-4325-9FD0-8FA7DA742FA3}"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7A1D13-11DD-4D09-B510-B5BD2885DB22}"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D5E7D-BB27-4A73-BE8A-6AF41C1C9FC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A1D13-11DD-4D09-B510-B5BD2885DB22}"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D5E7D-BB27-4A73-BE8A-6AF41C1C9FC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A1D13-11DD-4D09-B510-B5BD2885DB22}"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D5E7D-BB27-4A73-BE8A-6AF41C1C9FC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A1D13-11DD-4D09-B510-B5BD2885DB22}"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D5E7D-BB27-4A73-BE8A-6AF41C1C9FC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7A1D13-11DD-4D09-B510-B5BD2885DB22}"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D5E7D-BB27-4A73-BE8A-6AF41C1C9FC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7A1D13-11DD-4D09-B510-B5BD2885DB22}"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D5E7D-BB27-4A73-BE8A-6AF41C1C9FC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7A1D13-11DD-4D09-B510-B5BD2885DB22}"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3D5E7D-BB27-4A73-BE8A-6AF41C1C9FC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7A1D13-11DD-4D09-B510-B5BD2885DB22}"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D5E7D-BB27-4A73-BE8A-6AF41C1C9FC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A1D13-11DD-4D09-B510-B5BD2885DB22}"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3D5E7D-BB27-4A73-BE8A-6AF41C1C9F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7A1D13-11DD-4D09-B510-B5BD2885DB22}"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D5E7D-BB27-4A73-BE8A-6AF41C1C9FC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7A1D13-11DD-4D09-B510-B5BD2885DB22}"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D5E7D-BB27-4A73-BE8A-6AF41C1C9FC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7000"/>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A1D13-11DD-4D09-B510-B5BD2885DB22}" type="datetimeFigureOut">
              <a:rPr lang="en-US" smtClean="0"/>
              <a:t>4/24/2023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D5E7D-BB27-4A73-BE8A-6AF41C1C9FC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stretch>
            <a:fillRect l="-33000" r="-33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81000" y="2895600"/>
            <a:ext cx="8229600" cy="1143000"/>
          </a:xfrm>
        </p:spPr>
        <p:txBody>
          <a:bodyPr>
            <a:normAutofit fontScale="90000"/>
          </a:bodyPr>
          <a:lstStyle/>
          <a:p>
            <a:r>
              <a:rPr lang="en-US" b="1" dirty="0">
                <a:solidFill>
                  <a:srgbClr val="FF0000"/>
                </a:solidFill>
              </a:rPr>
              <a:t>EDUCATION AND TRAINING: QUESTIONS AND ANSWERS</a:t>
            </a:r>
            <a:r>
              <a:rPr lang="en-US" b="1" dirty="0"/>
              <a:t/>
            </a:r>
            <a:br>
              <a:rPr lang="en-US" b="1"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39962"/>
          </a:xfrm>
        </p:spPr>
        <p:txBody>
          <a:bodyPr>
            <a:normAutofit fontScale="90000"/>
          </a:bodyPr>
          <a:lstStyle/>
          <a:p>
            <a:r>
              <a:rPr lang="en-US" b="1" dirty="0"/>
              <a:t>Task 2</a:t>
            </a:r>
            <a:br>
              <a:rPr lang="en-US" b="1" dirty="0"/>
            </a:br>
            <a:r>
              <a:rPr lang="en-US" b="1" dirty="0"/>
              <a:t>1. Stakeholders and external bodies involvement to maintain quality in education and training</a:t>
            </a:r>
            <a:r>
              <a:rPr lang="en-US" dirty="0"/>
              <a:t/>
            </a:r>
            <a:br>
              <a:rPr lang="en-US" dirty="0"/>
            </a:br>
            <a:endParaRPr lang="en-US" b="1" dirty="0"/>
          </a:p>
        </p:txBody>
      </p:sp>
      <p:sp>
        <p:nvSpPr>
          <p:cNvPr id="3" name="Content Placeholder 2"/>
          <p:cNvSpPr>
            <a:spLocks noGrp="1"/>
          </p:cNvSpPr>
          <p:nvPr>
            <p:ph idx="1"/>
          </p:nvPr>
        </p:nvSpPr>
        <p:spPr>
          <a:xfrm>
            <a:off x="457200" y="2438400"/>
            <a:ext cx="8229600" cy="3687763"/>
          </a:xfrm>
        </p:spPr>
        <p:txBody>
          <a:bodyPr/>
          <a:lstStyle/>
          <a:p>
            <a:pPr lvl="0"/>
            <a:r>
              <a:rPr lang="en-US" dirty="0"/>
              <a:t>School authority to control the education process</a:t>
            </a:r>
          </a:p>
          <a:p>
            <a:pPr lvl="0"/>
            <a:r>
              <a:rPr lang="en-US" dirty="0"/>
              <a:t>Faculty of teachers regarding the learning process (Castro and </a:t>
            </a:r>
            <a:r>
              <a:rPr lang="en-US" dirty="0" err="1"/>
              <a:t>Tumibay</a:t>
            </a:r>
            <a:r>
              <a:rPr lang="en-US" dirty="0"/>
              <a:t>, 2021)</a:t>
            </a:r>
          </a:p>
          <a:p>
            <a:pPr lvl="0"/>
            <a:r>
              <a:rPr lang="en-US" dirty="0"/>
              <a:t>The association of guardian to make the educational decision making</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2</a:t>
            </a:r>
            <a:r>
              <a:rPr lang="en-US" b="1" dirty="0"/>
              <a:t>. Advantages of collaborating with employers and others stakeholders in education</a:t>
            </a:r>
            <a:r>
              <a:rPr lang="en-US" dirty="0"/>
              <a:t> </a:t>
            </a:r>
            <a:br>
              <a:rPr lang="en-US" dirty="0"/>
            </a:br>
            <a:endParaRPr lang="en-US" dirty="0"/>
          </a:p>
        </p:txBody>
      </p:sp>
      <p:sp>
        <p:nvSpPr>
          <p:cNvPr id="3" name="Content Placeholder 2"/>
          <p:cNvSpPr>
            <a:spLocks noGrp="1"/>
          </p:cNvSpPr>
          <p:nvPr>
            <p:ph sz="half" idx="1"/>
          </p:nvPr>
        </p:nvSpPr>
        <p:spPr>
          <a:xfrm>
            <a:off x="457200" y="1828800"/>
            <a:ext cx="4038600" cy="4297363"/>
          </a:xfrm>
        </p:spPr>
        <p:txBody>
          <a:bodyPr>
            <a:normAutofit fontScale="92500"/>
          </a:bodyPr>
          <a:lstStyle/>
          <a:p>
            <a:pPr lvl="0" algn="just"/>
            <a:r>
              <a:rPr lang="en-US" dirty="0"/>
              <a:t>Various stakeholders provide various types of resources </a:t>
            </a:r>
          </a:p>
          <a:p>
            <a:pPr lvl="0" algn="just"/>
            <a:r>
              <a:rPr lang="en-US" dirty="0"/>
              <a:t>An effective source of inspiration and hope (givingcompass.org, 2022)</a:t>
            </a:r>
          </a:p>
          <a:p>
            <a:pPr lvl="0" algn="just"/>
            <a:r>
              <a:rPr lang="en-US" dirty="0"/>
              <a:t>Helpful in the data-driven decision-making process (</a:t>
            </a:r>
            <a:r>
              <a:rPr lang="en-US" dirty="0" err="1"/>
              <a:t>Ivankova</a:t>
            </a:r>
            <a:r>
              <a:rPr lang="en-US" dirty="0"/>
              <a:t> and </a:t>
            </a:r>
            <a:r>
              <a:rPr lang="en-US" dirty="0" err="1"/>
              <a:t>Wingo</a:t>
            </a:r>
            <a:r>
              <a:rPr lang="en-US" dirty="0"/>
              <a:t>, 2018)</a:t>
            </a:r>
          </a:p>
          <a:p>
            <a:endParaRPr lang="en-US" dirty="0"/>
          </a:p>
        </p:txBody>
      </p:sp>
      <p:pic>
        <p:nvPicPr>
          <p:cNvPr id="2050" name="Picture 2" descr="D:\24.04.2023\download.png"/>
          <p:cNvPicPr>
            <a:picLocks noGrp="1" noChangeAspect="1" noChangeArrowheads="1"/>
          </p:cNvPicPr>
          <p:nvPr>
            <p:ph sz="half" idx="2"/>
          </p:nvPr>
        </p:nvPicPr>
        <p:blipFill>
          <a:blip r:embed="rId3"/>
          <a:srcRect/>
          <a:stretch>
            <a:fillRect/>
          </a:stretch>
        </p:blipFill>
        <p:spPr bwMode="auto">
          <a:xfrm>
            <a:off x="5029200" y="2057400"/>
            <a:ext cx="3124200" cy="358139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3</a:t>
            </a:r>
            <a:r>
              <a:rPr lang="en-US" b="1" dirty="0"/>
              <a:t>. Analysis of quality improvement and quality assurance in education and making inclusion of non-expert audience of QI and QA</a:t>
            </a:r>
            <a:r>
              <a:rPr lang="en-US" dirty="0"/>
              <a:t/>
            </a:r>
            <a:br>
              <a:rPr lang="en-US" dirty="0"/>
            </a:br>
            <a:endParaRPr lang="en-US" dirty="0"/>
          </a:p>
        </p:txBody>
      </p:sp>
      <p:sp>
        <p:nvSpPr>
          <p:cNvPr id="3" name="Content Placeholder 2"/>
          <p:cNvSpPr>
            <a:spLocks noGrp="1"/>
          </p:cNvSpPr>
          <p:nvPr>
            <p:ph sz="half" idx="1"/>
          </p:nvPr>
        </p:nvSpPr>
        <p:spPr>
          <a:xfrm>
            <a:off x="457200" y="2514600"/>
            <a:ext cx="4038600" cy="3611563"/>
          </a:xfrm>
        </p:spPr>
        <p:txBody>
          <a:bodyPr>
            <a:normAutofit fontScale="70000" lnSpcReduction="20000"/>
          </a:bodyPr>
          <a:lstStyle/>
          <a:p>
            <a:pPr lvl="0" algn="just"/>
            <a:r>
              <a:rPr lang="en-US" dirty="0"/>
              <a:t>Providing stress on quality improvement and quality assurance process in education</a:t>
            </a:r>
          </a:p>
          <a:p>
            <a:pPr lvl="0" algn="just"/>
            <a:r>
              <a:rPr lang="en-US" dirty="0"/>
              <a:t>Focusing on the proper inclusion of the quality development process by identifying  time management and discipline concerns (</a:t>
            </a:r>
            <a:r>
              <a:rPr lang="en-US" dirty="0" err="1"/>
              <a:t>Musokhonovna</a:t>
            </a:r>
            <a:r>
              <a:rPr lang="en-US" dirty="0"/>
              <a:t>, 2021)</a:t>
            </a:r>
          </a:p>
          <a:p>
            <a:pPr lvl="0" algn="just"/>
            <a:r>
              <a:rPr lang="en-US" dirty="0"/>
              <a:t>Focusing on the development of quality assessment of the education process by making arrangement of regular tests</a:t>
            </a:r>
          </a:p>
          <a:p>
            <a:endParaRPr lang="en-US" dirty="0"/>
          </a:p>
        </p:txBody>
      </p:sp>
      <p:pic>
        <p:nvPicPr>
          <p:cNvPr id="3075" name="Picture 3" descr="D:\24.04.2023\download.jpg"/>
          <p:cNvPicPr>
            <a:picLocks noGrp="1" noChangeAspect="1" noChangeArrowheads="1"/>
          </p:cNvPicPr>
          <p:nvPr>
            <p:ph sz="half" idx="2"/>
          </p:nvPr>
        </p:nvPicPr>
        <p:blipFill>
          <a:blip r:embed="rId3"/>
          <a:srcRect/>
          <a:stretch>
            <a:fillRect/>
          </a:stretch>
        </p:blipFill>
        <p:spPr bwMode="auto">
          <a:xfrm>
            <a:off x="5105400" y="2590800"/>
            <a:ext cx="3429000" cy="304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39962"/>
          </a:xfrm>
        </p:spPr>
        <p:txBody>
          <a:bodyPr>
            <a:normAutofit fontScale="90000"/>
          </a:bodyPr>
          <a:lstStyle/>
          <a:p>
            <a:r>
              <a:rPr lang="en-US" b="1" dirty="0"/>
              <a:t>4. Evaluation of specialist curriculum by evaluating the strength and weakness for learning program development in training organisation</a:t>
            </a:r>
            <a:r>
              <a:rPr lang="en-US" dirty="0"/>
              <a:t/>
            </a:r>
            <a:br>
              <a:rPr lang="en-US" dirty="0"/>
            </a:br>
            <a:endParaRPr lang="en-US" dirty="0"/>
          </a:p>
        </p:txBody>
      </p:sp>
      <p:sp>
        <p:nvSpPr>
          <p:cNvPr id="3" name="Content Placeholder 2"/>
          <p:cNvSpPr>
            <a:spLocks noGrp="1"/>
          </p:cNvSpPr>
          <p:nvPr>
            <p:ph idx="1"/>
          </p:nvPr>
        </p:nvSpPr>
        <p:spPr>
          <a:xfrm>
            <a:off x="457200" y="2819400"/>
            <a:ext cx="8229600" cy="3306763"/>
          </a:xfrm>
        </p:spPr>
        <p:txBody>
          <a:bodyPr/>
          <a:lstStyle/>
          <a:p>
            <a:pPr lvl="0"/>
            <a:r>
              <a:rPr lang="en-US" dirty="0"/>
              <a:t>Specialist curriculum can </a:t>
            </a:r>
            <a:r>
              <a:rPr lang="en-US" dirty="0" err="1"/>
              <a:t>upstandard</a:t>
            </a:r>
            <a:r>
              <a:rPr lang="en-US" dirty="0"/>
              <a:t> the learning process</a:t>
            </a:r>
          </a:p>
          <a:p>
            <a:pPr lvl="0"/>
            <a:r>
              <a:rPr lang="en-US" dirty="0"/>
              <a:t>This would be realistic and professional</a:t>
            </a:r>
          </a:p>
          <a:p>
            <a:pPr lvl="0"/>
            <a:r>
              <a:rPr lang="en-US" dirty="0"/>
              <a:t>There would be the risk regarding the professional training focus and reduction of the knowledge based development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Reference List</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Castro, M.D.B. and </a:t>
            </a:r>
            <a:r>
              <a:rPr lang="en-US" dirty="0" err="1"/>
              <a:t>Tumibay</a:t>
            </a:r>
            <a:r>
              <a:rPr lang="en-US" dirty="0"/>
              <a:t>, G.M., 2021. A literature review: efficacy of online learning courses for higher education institution using meta-analysis. </a:t>
            </a:r>
            <a:r>
              <a:rPr lang="en-US" i="1" dirty="0"/>
              <a:t>Education and Information Technologies</a:t>
            </a:r>
            <a:r>
              <a:rPr lang="en-US" dirty="0"/>
              <a:t>, </a:t>
            </a:r>
            <a:r>
              <a:rPr lang="en-US" i="1" dirty="0"/>
              <a:t>26</a:t>
            </a:r>
            <a:r>
              <a:rPr lang="en-US" dirty="0"/>
              <a:t>, pp.1367-1385.</a:t>
            </a:r>
          </a:p>
          <a:p>
            <a:r>
              <a:rPr lang="en-US" dirty="0"/>
              <a:t>givingcompass.org (2022) </a:t>
            </a:r>
            <a:r>
              <a:rPr lang="en-US" i="1" dirty="0"/>
              <a:t>The importance of various stakeholders in education</a:t>
            </a:r>
            <a:r>
              <a:rPr lang="en-US" dirty="0"/>
              <a:t>, </a:t>
            </a:r>
            <a:r>
              <a:rPr lang="en-US" i="1" dirty="0"/>
              <a:t>Giving Compass</a:t>
            </a:r>
            <a:r>
              <a:rPr lang="en-US" dirty="0"/>
              <a:t>. Available at: https://givingcompass.org/article/the-importance-of-various-stakeholders-in-education#:~:text=Family%2C%20school%20and%20community%20stakeholders,of%20inspiration%2C%20hope%20and%20resilience. (Accessed: April 24, 2023).</a:t>
            </a:r>
          </a:p>
          <a:p>
            <a:r>
              <a:rPr lang="en-US" dirty="0" err="1"/>
              <a:t>Musokhonovna</a:t>
            </a:r>
            <a:r>
              <a:rPr lang="en-US" dirty="0"/>
              <a:t>, K.L., 2021. ICT-As a means of achieving new educational results in teaching natural disciplines in secondary schools. </a:t>
            </a:r>
            <a:r>
              <a:rPr lang="en-US" i="1" dirty="0"/>
              <a:t>ACADEMICIA: An International Multidisciplinary Research Journal</a:t>
            </a:r>
            <a:r>
              <a:rPr lang="en-US" dirty="0"/>
              <a:t>, </a:t>
            </a:r>
            <a:r>
              <a:rPr lang="en-US" i="1" dirty="0"/>
              <a:t>11</a:t>
            </a:r>
            <a:r>
              <a:rPr lang="en-US" dirty="0"/>
              <a:t>(10), pp.315-321.</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24.04.2023\GettyImages-185002046-5772f4153df78cb62ce1ad69.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679</Words>
  <Application>Microsoft Office PowerPoint</Application>
  <PresentationFormat>On-screen Show (4:3)</PresentationFormat>
  <Paragraphs>29</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EDUCATION AND TRAINING: QUESTIONS AND ANSWERS </vt:lpstr>
      <vt:lpstr>Task 2 1. Stakeholders and external bodies involvement to maintain quality in education and training </vt:lpstr>
      <vt:lpstr> 2. Advantages of collaborating with employers and others stakeholders in education  </vt:lpstr>
      <vt:lpstr>  3. Analysis of quality improvement and quality assurance in education and making inclusion of non-expert audience of QI and QA </vt:lpstr>
      <vt:lpstr>4. Evaluation of specialist curriculum by evaluating the strength and weakness for learning program development in training organisation </vt:lpstr>
      <vt:lpstr>Reference List </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revision>5</cp:revision>
  <dcterms:created xsi:type="dcterms:W3CDTF">2023-04-24T15:05:56Z</dcterms:created>
  <dcterms:modified xsi:type="dcterms:W3CDTF">2023-04-24T15:15:23Z</dcterms:modified>
</cp:coreProperties>
</file>