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OMKiyoHA2eIxG9pM3/yyXlIrFF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792288" y="612775"/>
            <a:ext cx="5486400" cy="4114800"/>
          </a:xfrm>
          <a:prstGeom prst="rect">
            <a:avLst/>
          </a:prstGeom>
          <a:noFill/>
          <a:ln>
            <a:noFill/>
          </a:ln>
        </p:spPr>
      </p:sp>
      <p:sp>
        <p:nvSpPr>
          <p:cNvPr id="64" name="Google Shape;6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
        <p:nvSpPr>
          <p:cNvPr id="86" name="Google Shape;86;p1"/>
          <p:cNvSpPr/>
          <p:nvPr/>
        </p:nvSpPr>
        <p:spPr>
          <a:xfrm>
            <a:off x="-1598419" y="-566224"/>
            <a:ext cx="11887200" cy="7848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p:nvPr/>
        </p:nvSpPr>
        <p:spPr>
          <a:xfrm>
            <a:off x="-1547447" y="256553"/>
            <a:ext cx="3526327"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i="0" u="none" strike="noStrike" cap="none" dirty="0" smtClean="0">
                <a:solidFill>
                  <a:schemeClr val="dk1"/>
                </a:solidFill>
                <a:latin typeface="Times New Roman"/>
                <a:ea typeface="Times New Roman"/>
                <a:cs typeface="Times New Roman"/>
                <a:sym typeface="Times New Roman"/>
              </a:rPr>
              <a:t>Introduction</a:t>
            </a:r>
            <a:endParaRPr sz="1800" b="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000" dirty="0">
                <a:solidFill>
                  <a:schemeClr val="dk1"/>
                </a:solidFill>
                <a:latin typeface="Times New Roman"/>
                <a:ea typeface="Times New Roman"/>
                <a:cs typeface="Times New Roman"/>
                <a:sym typeface="Times New Roman"/>
              </a:rPr>
              <a:t>This research proposal is going to be evaluated the effects of mobile marketing on consumer buying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In order to conduct the research, a case study of H&amp;M in India is going taken for evaluating the effects of mobile marketing on consumer buying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First the aim and objective of this proposal are going to be identified. In order to gain insights into the research topic more, various articles and journals are going to be studied and examined thoroughly. The methods for conducting the research are also going to be identified. </a:t>
            </a:r>
            <a:endParaRPr sz="10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88" name="Google Shape;88;p1"/>
          <p:cNvSpPr txBox="1"/>
          <p:nvPr/>
        </p:nvSpPr>
        <p:spPr>
          <a:xfrm>
            <a:off x="1930317" y="3915646"/>
            <a:ext cx="3274729" cy="41549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Literature Review </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According to </a:t>
            </a:r>
            <a:r>
              <a:rPr lang="en-US" sz="1000" dirty="0" err="1">
                <a:solidFill>
                  <a:schemeClr val="dk1"/>
                </a:solidFill>
                <a:latin typeface="Times New Roman"/>
                <a:ea typeface="Times New Roman"/>
                <a:cs typeface="Times New Roman"/>
                <a:sym typeface="Times New Roman"/>
              </a:rPr>
              <a:t>Ittaqullah</a:t>
            </a:r>
            <a:r>
              <a:rPr lang="en-US" sz="1000" dirty="0">
                <a:solidFill>
                  <a:schemeClr val="dk1"/>
                </a:solidFill>
                <a:latin typeface="Times New Roman"/>
                <a:ea typeface="Times New Roman"/>
                <a:cs typeface="Times New Roman"/>
                <a:sym typeface="Times New Roman"/>
              </a:rPr>
              <a:t> et al. (2020), in today’s world, mobile marketing is becoming more popular with increasing customer demands. it can be seen that the rapid development of mobile marketing is affecting consumer buying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heavily.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The article by </a:t>
            </a:r>
            <a:r>
              <a:rPr lang="en-US" sz="1000" dirty="0" err="1">
                <a:solidFill>
                  <a:schemeClr val="dk1"/>
                </a:solidFill>
                <a:latin typeface="Times New Roman"/>
                <a:ea typeface="Times New Roman"/>
                <a:cs typeface="Times New Roman"/>
                <a:sym typeface="Times New Roman"/>
              </a:rPr>
              <a:t>Zakharevich</a:t>
            </a:r>
            <a:r>
              <a:rPr lang="en-US" sz="1000" dirty="0">
                <a:solidFill>
                  <a:schemeClr val="dk1"/>
                </a:solidFill>
                <a:latin typeface="Times New Roman"/>
                <a:ea typeface="Times New Roman"/>
                <a:cs typeface="Times New Roman"/>
                <a:sym typeface="Times New Roman"/>
              </a:rPr>
              <a:t> et al. (2020), also showed that in the </a:t>
            </a:r>
            <a:r>
              <a:rPr lang="en-US" sz="1000" dirty="0" err="1">
                <a:solidFill>
                  <a:schemeClr val="dk1"/>
                </a:solidFill>
                <a:latin typeface="Times New Roman"/>
                <a:ea typeface="Times New Roman"/>
                <a:cs typeface="Times New Roman"/>
                <a:sym typeface="Times New Roman"/>
              </a:rPr>
              <a:t>globalisation</a:t>
            </a:r>
            <a:r>
              <a:rPr lang="en-US" sz="1000" dirty="0">
                <a:solidFill>
                  <a:schemeClr val="dk1"/>
                </a:solidFill>
                <a:latin typeface="Times New Roman"/>
                <a:ea typeface="Times New Roman"/>
                <a:cs typeface="Times New Roman"/>
                <a:sym typeface="Times New Roman"/>
              </a:rPr>
              <a:t> aspect mobile marketing has heavily impacted the business industry, especially the apparel and footwear industry.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On the other hand, Tong et al. (2020), also explained in their article that the use of mobile marketing has increased severely as the customer focus shifted to wanting more </a:t>
            </a:r>
            <a:r>
              <a:rPr lang="en-US" sz="1000" dirty="0" err="1">
                <a:solidFill>
                  <a:schemeClr val="dk1"/>
                </a:solidFill>
                <a:latin typeface="Times New Roman"/>
                <a:ea typeface="Times New Roman"/>
                <a:cs typeface="Times New Roman"/>
                <a:sym typeface="Times New Roman"/>
              </a:rPr>
              <a:t>personalised</a:t>
            </a:r>
            <a:r>
              <a:rPr lang="en-US" sz="1000" dirty="0">
                <a:solidFill>
                  <a:schemeClr val="dk1"/>
                </a:solidFill>
                <a:latin typeface="Times New Roman"/>
                <a:ea typeface="Times New Roman"/>
                <a:cs typeface="Times New Roman"/>
                <a:sym typeface="Times New Roman"/>
              </a:rPr>
              <a:t> products. Moreover, the authors also explained the change in the traditional marketing mix to a more </a:t>
            </a:r>
            <a:r>
              <a:rPr lang="en-US" sz="1000" dirty="0" err="1">
                <a:solidFill>
                  <a:schemeClr val="dk1"/>
                </a:solidFill>
                <a:latin typeface="Times New Roman"/>
                <a:ea typeface="Times New Roman"/>
                <a:cs typeface="Times New Roman"/>
                <a:sym typeface="Times New Roman"/>
              </a:rPr>
              <a:t>personalised</a:t>
            </a:r>
            <a:r>
              <a:rPr lang="en-US" sz="1000" dirty="0">
                <a:solidFill>
                  <a:schemeClr val="dk1"/>
                </a:solidFill>
                <a:latin typeface="Times New Roman"/>
                <a:ea typeface="Times New Roman"/>
                <a:cs typeface="Times New Roman"/>
                <a:sym typeface="Times New Roman"/>
              </a:rPr>
              <a:t> marketing framework to gain competitive advantages in the market.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 The article by </a:t>
            </a:r>
            <a:r>
              <a:rPr lang="en-US" sz="1000" dirty="0" err="1">
                <a:solidFill>
                  <a:schemeClr val="dk1"/>
                </a:solidFill>
                <a:latin typeface="Times New Roman"/>
                <a:ea typeface="Times New Roman"/>
                <a:cs typeface="Times New Roman"/>
                <a:sym typeface="Times New Roman"/>
              </a:rPr>
              <a:t>Grewal</a:t>
            </a:r>
            <a:r>
              <a:rPr lang="en-US" sz="1000" dirty="0">
                <a:solidFill>
                  <a:schemeClr val="dk1"/>
                </a:solidFill>
                <a:latin typeface="Times New Roman"/>
                <a:ea typeface="Times New Roman"/>
                <a:cs typeface="Times New Roman"/>
                <a:sym typeface="Times New Roman"/>
              </a:rPr>
              <a:t> et al. (2020), also showed the importance of developing an efficient strategy for resolving the possible challenges that may arise in mobile marketing.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rgbClr val="000000"/>
              </a:buClr>
              <a:buFont typeface="Arial"/>
              <a:buNone/>
            </a:pPr>
            <a:endParaRPr sz="1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89" name="Google Shape;89;p1"/>
          <p:cNvSpPr txBox="1"/>
          <p:nvPr/>
        </p:nvSpPr>
        <p:spPr>
          <a:xfrm>
            <a:off x="-1443675" y="4872500"/>
            <a:ext cx="3483490" cy="290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Research Gap </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The previous articles only discussed the ways to use mobile phones as marketing advertising tools. However, past researchers didn’t evaluate the research topic more and there was a lack of in-depth information in those research. In the previous articles, there were also no proper recommendations addressing the issues which may arise from mobile marketing.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The current research will evaluate the effect of mobile marketing on the purchasing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of modern customers along with the challenges faced by apparel marketers in advertising their products using mobile marketing methods and the potential effective ways to overcome the issues.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0" name="Google Shape;90;p1"/>
          <p:cNvSpPr txBox="1"/>
          <p:nvPr/>
        </p:nvSpPr>
        <p:spPr>
          <a:xfrm>
            <a:off x="7425399" y="4368853"/>
            <a:ext cx="2787746" cy="28315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Research Methodology</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1000" dirty="0">
                <a:solidFill>
                  <a:schemeClr val="dk1"/>
                </a:solidFill>
                <a:latin typeface="Times New Roman"/>
                <a:ea typeface="Times New Roman"/>
                <a:cs typeface="Times New Roman"/>
                <a:sym typeface="Times New Roman"/>
              </a:rPr>
              <a:t>In order to conduct the research, the positivism philosophy will be chosen as it can provide a structured answer to the research topic. The deductive research approach will be relevant in carrying out the current study. The second qualitative research strategy will be beneficial for this research proposal as it can be proven beneficial for collecting information related to the research topic. The descriptive research design will be considered for conducting the current research. The secondary data collection method will be applied in this paper for collecting the data. Moreover, the thematic data analysis can be considered for conducting the research. </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91" name="Google Shape;91;p1"/>
          <p:cNvSpPr txBox="1"/>
          <p:nvPr/>
        </p:nvSpPr>
        <p:spPr>
          <a:xfrm>
            <a:off x="-1219200" y="3052703"/>
            <a:ext cx="29718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0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92" name="Google Shape;92;p1"/>
          <p:cNvSpPr txBox="1"/>
          <p:nvPr/>
        </p:nvSpPr>
        <p:spPr>
          <a:xfrm>
            <a:off x="7467600" y="458400"/>
            <a:ext cx="2858086" cy="16927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chemeClr val="dk1"/>
                </a:solidFill>
                <a:latin typeface="Times New Roman"/>
                <a:ea typeface="Times New Roman"/>
                <a:cs typeface="Times New Roman"/>
                <a:sym typeface="Times New Roman"/>
              </a:rPr>
              <a:t>Research Methodology</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000" dirty="0">
                <a:solidFill>
                  <a:schemeClr val="dk1"/>
                </a:solidFill>
                <a:latin typeface="Times New Roman"/>
                <a:ea typeface="Times New Roman"/>
                <a:cs typeface="Times New Roman"/>
                <a:sym typeface="Times New Roman"/>
              </a:rPr>
              <a:t>The descriptive research design will be considered in carrying out the current research since it will help in systematically describing a phenomenon or situation. The secondary data collection method will be considered for this paper. Moreover, the thematic data analysis can be considered for conducting the research. </a:t>
            </a:r>
            <a:endParaRPr sz="10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txBox="1"/>
          <p:nvPr/>
        </p:nvSpPr>
        <p:spPr>
          <a:xfrm>
            <a:off x="1846410" y="1958024"/>
            <a:ext cx="3597788" cy="218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US" sz="1000" dirty="0">
                <a:solidFill>
                  <a:schemeClr val="dk1"/>
                </a:solidFill>
                <a:latin typeface="Times New Roman"/>
                <a:ea typeface="Times New Roman"/>
                <a:cs typeface="Times New Roman"/>
                <a:sym typeface="Times New Roman"/>
              </a:rPr>
              <a:t>The aim of the research will be to evaluate the effects of mobile marketing on consumer buying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by considering the case of H &amp; M company in India.</a:t>
            </a:r>
            <a:endParaRPr/>
          </a:p>
          <a:p>
            <a:pPr marL="0" marR="0" lvl="0" indent="0" algn="just" rtl="0">
              <a:spcBef>
                <a:spcPts val="0"/>
              </a:spcBef>
              <a:spcAft>
                <a:spcPts val="0"/>
              </a:spcAft>
              <a:buNone/>
            </a:pPr>
            <a:r>
              <a:rPr lang="en-US" sz="1000" dirty="0">
                <a:solidFill>
                  <a:schemeClr val="dk1"/>
                </a:solidFill>
                <a:latin typeface="Times New Roman"/>
                <a:ea typeface="Times New Roman"/>
                <a:cs typeface="Times New Roman"/>
                <a:sym typeface="Times New Roman"/>
              </a:rPr>
              <a:t>The objectives considered for the current study will be:</a:t>
            </a:r>
            <a:endParaRPr sz="1000" b="0">
              <a:solidFill>
                <a:schemeClr val="dk1"/>
              </a:solidFill>
              <a:latin typeface="Times New Roman"/>
              <a:ea typeface="Times New Roman"/>
              <a:cs typeface="Times New Roman"/>
              <a:sym typeface="Times New Roman"/>
            </a:endParaRPr>
          </a:p>
          <a:p>
            <a:pPr marL="171450" marR="0" lvl="0" indent="-171450" algn="just" rtl="0">
              <a:spcBef>
                <a:spcPts val="0"/>
              </a:spcBef>
              <a:spcAft>
                <a:spcPts val="0"/>
              </a:spcAft>
              <a:buClr>
                <a:schemeClr val="dk1"/>
              </a:buClr>
              <a:buSzPts val="1000"/>
              <a:buFont typeface="Arial"/>
              <a:buChar char="•"/>
            </a:pPr>
            <a:r>
              <a:rPr lang="en-US" sz="1000" dirty="0">
                <a:solidFill>
                  <a:schemeClr val="dk1"/>
                </a:solidFill>
                <a:latin typeface="Times New Roman"/>
                <a:ea typeface="Times New Roman"/>
                <a:cs typeface="Times New Roman"/>
                <a:sym typeface="Times New Roman"/>
              </a:rPr>
              <a:t>To evaluate the effects of mobile marketing on the purchasing </a:t>
            </a:r>
            <a:r>
              <a:rPr lang="en-US" sz="1000" dirty="0" err="1">
                <a:solidFill>
                  <a:schemeClr val="dk1"/>
                </a:solidFill>
                <a:latin typeface="Times New Roman"/>
                <a:ea typeface="Times New Roman"/>
                <a:cs typeface="Times New Roman"/>
                <a:sym typeface="Times New Roman"/>
              </a:rPr>
              <a:t>behaviour</a:t>
            </a:r>
            <a:r>
              <a:rPr lang="en-US" sz="1000" dirty="0">
                <a:solidFill>
                  <a:schemeClr val="dk1"/>
                </a:solidFill>
                <a:latin typeface="Times New Roman"/>
                <a:ea typeface="Times New Roman"/>
                <a:cs typeface="Times New Roman"/>
                <a:sym typeface="Times New Roman"/>
              </a:rPr>
              <a:t> of consumers </a:t>
            </a:r>
            <a:endParaRPr/>
          </a:p>
          <a:p>
            <a:pPr marL="171450" marR="0" lvl="0" indent="-171450" algn="just" rtl="0">
              <a:spcBef>
                <a:spcPts val="0"/>
              </a:spcBef>
              <a:spcAft>
                <a:spcPts val="0"/>
              </a:spcAft>
              <a:buClr>
                <a:schemeClr val="dk1"/>
              </a:buClr>
              <a:buSzPts val="1000"/>
              <a:buFont typeface="Arial"/>
              <a:buChar char="•"/>
            </a:pPr>
            <a:r>
              <a:rPr lang="en-US" sz="1000" dirty="0">
                <a:solidFill>
                  <a:schemeClr val="dk1"/>
                </a:solidFill>
                <a:latin typeface="Times New Roman"/>
                <a:ea typeface="Times New Roman"/>
                <a:cs typeface="Times New Roman"/>
                <a:sym typeface="Times New Roman"/>
              </a:rPr>
              <a:t>To </a:t>
            </a:r>
            <a:r>
              <a:rPr lang="en-US" sz="1000" dirty="0" err="1">
                <a:solidFill>
                  <a:schemeClr val="dk1"/>
                </a:solidFill>
                <a:latin typeface="Times New Roman"/>
                <a:ea typeface="Times New Roman"/>
                <a:cs typeface="Times New Roman"/>
                <a:sym typeface="Times New Roman"/>
              </a:rPr>
              <a:t>analyse</a:t>
            </a:r>
            <a:r>
              <a:rPr lang="en-US" sz="1000" dirty="0">
                <a:solidFill>
                  <a:schemeClr val="dk1"/>
                </a:solidFill>
                <a:latin typeface="Times New Roman"/>
                <a:ea typeface="Times New Roman"/>
                <a:cs typeface="Times New Roman"/>
                <a:sym typeface="Times New Roman"/>
              </a:rPr>
              <a:t> the challenges that occur through mobile marketing for H&amp;M in India </a:t>
            </a:r>
            <a:endParaRPr/>
          </a:p>
          <a:p>
            <a:pPr marL="171450" marR="0" lvl="0" indent="-171450" algn="just" rtl="0">
              <a:spcBef>
                <a:spcPts val="0"/>
              </a:spcBef>
              <a:spcAft>
                <a:spcPts val="0"/>
              </a:spcAft>
              <a:buClr>
                <a:schemeClr val="dk1"/>
              </a:buClr>
              <a:buSzPts val="1000"/>
              <a:buFont typeface="Arial"/>
              <a:buChar char="•"/>
            </a:pPr>
            <a:r>
              <a:rPr lang="en-US" sz="1000" dirty="0">
                <a:solidFill>
                  <a:schemeClr val="dk1"/>
                </a:solidFill>
                <a:latin typeface="Times New Roman"/>
                <a:ea typeface="Times New Roman"/>
                <a:cs typeface="Times New Roman"/>
                <a:sym typeface="Times New Roman"/>
              </a:rPr>
              <a:t>To recommend how the challenges that arise from mobile marketing can be addressed</a:t>
            </a:r>
            <a:r>
              <a:rPr lang="en-US" sz="800"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94" name="Google Shape;94;p1"/>
          <p:cNvSpPr txBox="1"/>
          <p:nvPr/>
        </p:nvSpPr>
        <p:spPr>
          <a:xfrm>
            <a:off x="7512148" y="2039816"/>
            <a:ext cx="2700997" cy="276994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Conclusion</a:t>
            </a:r>
            <a:endParaRPr sz="1800" b="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000" dirty="0">
                <a:solidFill>
                  <a:schemeClr val="dk1"/>
                </a:solidFill>
                <a:latin typeface="Times New Roman"/>
                <a:ea typeface="Times New Roman"/>
                <a:cs typeface="Times New Roman"/>
                <a:sym typeface="Times New Roman"/>
              </a:rPr>
              <a:t>In this poster, the contents of the above research proposal is written in brief. The aims and objectives considered for the research have been written. After that, in the </a:t>
            </a:r>
            <a:r>
              <a:rPr lang="en-US" sz="1000" dirty="0" err="1">
                <a:solidFill>
                  <a:schemeClr val="dk1"/>
                </a:solidFill>
                <a:latin typeface="Times New Roman"/>
                <a:ea typeface="Times New Roman"/>
                <a:cs typeface="Times New Roman"/>
                <a:sym typeface="Times New Roman"/>
              </a:rPr>
              <a:t>summarised</a:t>
            </a:r>
            <a:r>
              <a:rPr lang="en-US" sz="1000" dirty="0">
                <a:solidFill>
                  <a:schemeClr val="dk1"/>
                </a:solidFill>
                <a:latin typeface="Times New Roman"/>
                <a:ea typeface="Times New Roman"/>
                <a:cs typeface="Times New Roman"/>
                <a:sym typeface="Times New Roman"/>
              </a:rPr>
              <a:t> literature review section, the three themes were considered and the various author’s opinions on mobile marketing and its benefits and challenges were discussed. Moreover, in the research methodology section, the research philosophy, strategy, approach, data collection and analysis method that will be considered in this study were discussed. </a:t>
            </a:r>
            <a:endParaRPr sz="10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5" name="Google Shape;95;p1"/>
          <p:cNvSpPr/>
          <p:nvPr/>
        </p:nvSpPr>
        <p:spPr>
          <a:xfrm>
            <a:off x="-1603717" y="-539852"/>
            <a:ext cx="11929403" cy="685800"/>
          </a:xfrm>
          <a:prstGeom prst="rect">
            <a:avLst/>
          </a:prstGeom>
          <a:solidFill>
            <a:srgbClr val="FFFF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b="1" dirty="0" smtClean="0">
                <a:solidFill>
                  <a:schemeClr val="dk1"/>
                </a:solidFill>
                <a:latin typeface="Times New Roman" pitchFamily="18" charset="0"/>
                <a:ea typeface="Calibri"/>
                <a:cs typeface="Times New Roman" pitchFamily="18" charset="0"/>
                <a:sym typeface="Calibri"/>
              </a:rPr>
              <a:t>AN EVALUATION OF THE EFFECTS OF MOBILE MARKETING ON CONSUMER BUYING BEHAVIOUR; A CASE STUDY OF H&amp;M IN INDIA</a:t>
            </a:r>
            <a:endParaRPr lang="en-GB" sz="2000" b="1" dirty="0">
              <a:solidFill>
                <a:schemeClr val="dk1"/>
              </a:solidFill>
              <a:latin typeface="Times New Roman" pitchFamily="18" charset="0"/>
              <a:ea typeface="Calibri"/>
              <a:cs typeface="Times New Roman" pitchFamily="18" charset="0"/>
              <a:sym typeface="Calibri"/>
            </a:endParaRPr>
          </a:p>
        </p:txBody>
      </p:sp>
      <p:pic>
        <p:nvPicPr>
          <p:cNvPr id="97" name="Google Shape;97;p1"/>
          <p:cNvPicPr preferRelativeResize="0"/>
          <p:nvPr/>
        </p:nvPicPr>
        <p:blipFill rotWithShape="1">
          <a:blip r:embed="rId3">
            <a:alphaModFix/>
          </a:blip>
          <a:srcRect/>
          <a:stretch/>
        </p:blipFill>
        <p:spPr>
          <a:xfrm>
            <a:off x="4600135" y="165211"/>
            <a:ext cx="2824780" cy="1593251"/>
          </a:xfrm>
          <a:prstGeom prst="rect">
            <a:avLst/>
          </a:prstGeom>
          <a:noFill/>
          <a:ln>
            <a:noFill/>
          </a:ln>
        </p:spPr>
      </p:pic>
      <p:pic>
        <p:nvPicPr>
          <p:cNvPr id="98" name="Google Shape;98;p1"/>
          <p:cNvPicPr preferRelativeResize="0"/>
          <p:nvPr/>
        </p:nvPicPr>
        <p:blipFill rotWithShape="1">
          <a:blip r:embed="rId4">
            <a:alphaModFix/>
          </a:blip>
          <a:srcRect/>
          <a:stretch/>
        </p:blipFill>
        <p:spPr>
          <a:xfrm>
            <a:off x="-1547446" y="3673900"/>
            <a:ext cx="3409071" cy="1125150"/>
          </a:xfrm>
          <a:prstGeom prst="rect">
            <a:avLst/>
          </a:prstGeom>
          <a:noFill/>
          <a:ln>
            <a:noFill/>
          </a:ln>
        </p:spPr>
      </p:pic>
      <p:pic>
        <p:nvPicPr>
          <p:cNvPr id="99" name="Google Shape;99;p1"/>
          <p:cNvPicPr preferRelativeResize="0"/>
          <p:nvPr/>
        </p:nvPicPr>
        <p:blipFill rotWithShape="1">
          <a:blip r:embed="rId5">
            <a:alphaModFix/>
          </a:blip>
          <a:srcRect/>
          <a:stretch/>
        </p:blipFill>
        <p:spPr>
          <a:xfrm>
            <a:off x="2123993" y="161771"/>
            <a:ext cx="2448007" cy="1610758"/>
          </a:xfrm>
          <a:prstGeom prst="rect">
            <a:avLst/>
          </a:prstGeom>
          <a:noFill/>
          <a:ln>
            <a:noFill/>
          </a:ln>
        </p:spPr>
      </p:pic>
      <p:pic>
        <p:nvPicPr>
          <p:cNvPr id="102" name="Google Shape;102;p1"/>
          <p:cNvPicPr preferRelativeResize="0"/>
          <p:nvPr/>
        </p:nvPicPr>
        <p:blipFill rotWithShape="1">
          <a:blip r:embed="rId6">
            <a:alphaModFix/>
          </a:blip>
          <a:srcRect/>
          <a:stretch/>
        </p:blipFill>
        <p:spPr>
          <a:xfrm>
            <a:off x="-1533378" y="2166425"/>
            <a:ext cx="3310597" cy="1469355"/>
          </a:xfrm>
          <a:prstGeom prst="rect">
            <a:avLst/>
          </a:prstGeom>
          <a:noFill/>
          <a:ln>
            <a:noFill/>
          </a:ln>
        </p:spPr>
      </p:pic>
      <p:pic>
        <p:nvPicPr>
          <p:cNvPr id="103" name="Google Shape;103;p1"/>
          <p:cNvPicPr preferRelativeResize="0"/>
          <p:nvPr/>
        </p:nvPicPr>
        <p:blipFill rotWithShape="1">
          <a:blip r:embed="rId7">
            <a:alphaModFix/>
          </a:blip>
          <a:srcRect/>
          <a:stretch/>
        </p:blipFill>
        <p:spPr>
          <a:xfrm>
            <a:off x="5610027" y="1758462"/>
            <a:ext cx="1833561" cy="2150023"/>
          </a:xfrm>
          <a:prstGeom prst="rect">
            <a:avLst/>
          </a:prstGeom>
          <a:noFill/>
          <a:ln>
            <a:noFill/>
          </a:ln>
        </p:spPr>
      </p:pic>
      <p:sp>
        <p:nvSpPr>
          <p:cNvPr id="2049" name="Rectangle 1"/>
          <p:cNvSpPr>
            <a:spLocks noChangeArrowheads="1"/>
          </p:cNvSpPr>
          <p:nvPr/>
        </p:nvSpPr>
        <p:spPr bwMode="auto">
          <a:xfrm>
            <a:off x="5358451" y="3995224"/>
            <a:ext cx="2069292" cy="31700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References</a:t>
            </a:r>
            <a:endParaRPr kumimoji="0" lang="en-US" sz="11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Ittaqullah</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Madjid</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&amp;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Suleman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 R. (2020). The effects of mobile marketing, discount, and lifestyle on consumers’ impulse buying behavior in online marketplace. </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Scientific and Technology Research</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9</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1569-1577.</a:t>
            </a: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Tong, S.,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Luo</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&amp;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Xu</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 (2020). Personalized mobile marketing strategies. Journal of the Academy of Marketing Science, 48, 64-78.</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417</Words>
  <PresentationFormat>On-screen Show (4:3)</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1</cp:revision>
  <dcterms:created xsi:type="dcterms:W3CDTF">2023-04-11T14:45:13Z</dcterms:created>
  <dcterms:modified xsi:type="dcterms:W3CDTF">2023-04-11T18:53:08Z</dcterms:modified>
</cp:coreProperties>
</file>