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yjPH7Gf5o1loxwmGpWdYrDGVS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0dbc93983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0dbc9398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The recommendations made by me in this report can be implemented by UONL College authority by collaborating with Technology companies who can install E-library on college websites. The college authorities can install projectors and install webcams through which the classes can be made online for the students who are unable to attend offline class mode. This would be supportive in terms of identifying the issues Seized by the students in the process of accessing the E-service facilities of the organization in an appropriate and effective manner. In this process, it is also essential to highlight that proper consideration of developing the E-learning and E-classroom facility would support meeting the student requirements accordingly. This would contribute to the process of establishing proper communication with each of the students and identifying their issues throughout the process further I believe that the e-learning facility enhancement would deliver the students with higher flexibility in terms of pursuing their courses from UONL.</a:t>
            </a:r>
            <a:endParaRPr>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0dbc93983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0dbc939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solidFill>
                  <a:schemeClr val="dk1"/>
                </a:solidFill>
                <a:latin typeface="Calibri"/>
                <a:ea typeface="Calibri"/>
                <a:cs typeface="Calibri"/>
                <a:sym typeface="Calibri"/>
              </a:rPr>
              <a:t>From the above discussion, it can be concluded regarding my experience of my first year at UONL University. In the above discussion, my achievements and challenges which I had faced in my first-year tenure have been discussed. The above discussion also focuses on the fact that the task I could do differently in this tenure. The report helps in getting a clear-cut view of UONL University. The above discussion also aims at providing recommendations to the future 1st-year students of UONL University. It also aims in providing recommendations to the college authority and suggesting methods and ways through which the aforesaid recommendations can be implicated in UONL.</a:t>
            </a:r>
            <a:endParaRPr>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30dbc9398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30dbc93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The key aim of this presentation is to highlight my own experience during the first year of UONL and make recommendations accordingly.</a:t>
            </a:r>
            <a:endParaRPr>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30dbc9398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30dbc939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The experience I faced in my first year at UONL University was quite amazing and different. My first college experience helped in creating my trust, respect and faith in the education system. The professors in my college were quite cordial and friendly. I could address my subject-related problems very easily without any hesitation because they consistently focused on resolving students' queries. </a:t>
            </a:r>
            <a:endParaRPr>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30dbc9398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30dbc939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My college experience helped in bringing my interest towards studies. Our college had a well-equipped library facility and the UONL library authority was very cordial with students because it offered reference books to students and the easy-to-access online learning facility helped me in coping up with the missed classes as well.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0dbc9398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0dbc9398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Our professors were highly experienced and knowledgeable. They shared with us real-life industry case studies which helped in gaining insight into the industry. Apart from providing textbook knowledge, our professors explained how our course be studied could be applied in the case of industry. This helped in developing my interest towards gaining in-depth knowledge of the subject matter.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0dbc9398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0dbc939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The most interesting part of my first-year tenure was that I, being a mediocre student, could succeed in attaining higher percentages in my final term examination. The proper teaching methodology adopted by the college authority helped in improving my performance in my studies. In my first year of my college, I consider that time management a difficult part for me. Further, coping with the new concepts took time for me. The thing which I could undertake differently during my 1st-year tenure at UONL was that I could develop a time management schedule to effectively manage my study and personal life. In this process taking counselling sessions would have been helpful.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0dbc9398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0dbc9398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recommendation which I want to make for future UONL students is that they must freely resolve their educational queries with the professors in the college. This will help the student in getting a clear-cut view of the subject matter. Gaining a clear-cut view of the subject matter will help them in practically applying their knowledge to industry-related matters and issues.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0dbc9398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0dbc9398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recommendation which I would provide to the authorities of UONL University is that the university can install an E-Library facility which could help the students to access a numerous number of books at the click of a mouse. The college authority can provide the students with an opportunity to attend classes via the e-classroom. This facility can be provided to the students if they are unable to attend offline mode of classes due to any serious issues.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999"/>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6"/>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7"/>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9"/>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7"/>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2-column text">
  <p:cSld name="Title, Subtitle and 2-column text">
    <p:spTree>
      <p:nvGrpSpPr>
        <p:cNvPr id="24" name="Shape 24"/>
        <p:cNvGrpSpPr/>
        <p:nvPr/>
      </p:nvGrpSpPr>
      <p:grpSpPr>
        <a:xfrm>
          <a:off x="0" y="0"/>
          <a:ext cx="0" cy="0"/>
          <a:chOff x="0" y="0"/>
          <a:chExt cx="0" cy="0"/>
        </a:xfrm>
      </p:grpSpPr>
      <p:sp>
        <p:nvSpPr>
          <p:cNvPr id="25" name="Google Shape;25;p8"/>
          <p:cNvSpPr txBox="1"/>
          <p:nvPr>
            <p:ph type="title"/>
          </p:nvPr>
        </p:nvSpPr>
        <p:spPr>
          <a:xfrm>
            <a:off x="2351986" y="999001"/>
            <a:ext cx="9647602" cy="8869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8"/>
          <p:cNvSpPr txBox="1"/>
          <p:nvPr>
            <p:ph idx="1" type="body"/>
          </p:nvPr>
        </p:nvSpPr>
        <p:spPr>
          <a:xfrm>
            <a:off x="2351987" y="2187001"/>
            <a:ext cx="9647601" cy="384749"/>
          </a:xfrm>
          <a:prstGeom prst="rect">
            <a:avLst/>
          </a:prstGeom>
          <a:noFill/>
          <a:ln>
            <a:noFill/>
          </a:ln>
        </p:spPr>
        <p:txBody>
          <a:bodyPr anchorCtr="0" anchor="t" bIns="45700" lIns="91425" spcFirstLastPara="1" rIns="91425" wrap="square" tIns="45700">
            <a:normAutofit/>
          </a:bodyPr>
          <a:lstStyle>
            <a:lvl1pPr indent="-371475" lvl="0" marL="457200" algn="l">
              <a:lnSpc>
                <a:spcPct val="90000"/>
              </a:lnSpc>
              <a:spcBef>
                <a:spcPts val="999"/>
              </a:spcBef>
              <a:spcAft>
                <a:spcPts val="0"/>
              </a:spcAft>
              <a:buClr>
                <a:schemeClr val="dk1"/>
              </a:buClr>
              <a:buSzPts val="2250"/>
              <a:buChar char="•"/>
              <a:defRPr b="1" sz="225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7" name="Google Shape;27;p8"/>
          <p:cNvCxnSpPr/>
          <p:nvPr/>
        </p:nvCxnSpPr>
        <p:spPr>
          <a:xfrm>
            <a:off x="2381724" y="2727000"/>
            <a:ext cx="7461472" cy="0"/>
          </a:xfrm>
          <a:prstGeom prst="straightConnector1">
            <a:avLst/>
          </a:prstGeom>
          <a:noFill/>
          <a:ln cap="flat" cmpd="sng" w="50800">
            <a:solidFill>
              <a:schemeClr val="dk1"/>
            </a:solidFill>
            <a:prstDash val="solid"/>
            <a:miter lim="800000"/>
            <a:headEnd len="sm" w="sm" type="none"/>
            <a:tailEnd len="sm" w="sm" type="none"/>
          </a:ln>
        </p:spPr>
      </p:cxnSp>
      <p:sp>
        <p:nvSpPr>
          <p:cNvPr id="28" name="Google Shape;28;p8"/>
          <p:cNvSpPr txBox="1"/>
          <p:nvPr>
            <p:ph idx="2" type="body"/>
          </p:nvPr>
        </p:nvSpPr>
        <p:spPr>
          <a:xfrm>
            <a:off x="2351986" y="3094200"/>
            <a:ext cx="7461595" cy="280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9"/>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9"/>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9"/>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394"/>
              <a:buFont typeface="Calibri"/>
              <a:buNone/>
              <a:defRPr b="0" i="0" sz="439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146" lvl="0" marL="457200" marR="0" rtl="0" algn="l">
              <a:lnSpc>
                <a:spcPct val="90000"/>
              </a:lnSpc>
              <a:spcBef>
                <a:spcPts val="999"/>
              </a:spcBef>
              <a:spcAft>
                <a:spcPts val="0"/>
              </a:spcAft>
              <a:buClr>
                <a:schemeClr val="dk1"/>
              </a:buClr>
              <a:buSzPts val="2796"/>
              <a:buFont typeface="Arial"/>
              <a:buChar char="•"/>
              <a:defRPr b="0" i="0" sz="2796" u="none" cap="none" strike="noStrike">
                <a:solidFill>
                  <a:schemeClr val="dk1"/>
                </a:solidFill>
                <a:latin typeface="Calibri"/>
                <a:ea typeface="Calibri"/>
                <a:cs typeface="Calibri"/>
                <a:sym typeface="Calibri"/>
              </a:defRPr>
            </a:lvl1pPr>
            <a:lvl2pPr indent="-380809" lvl="1" marL="914400" marR="0" rtl="0" algn="l">
              <a:lnSpc>
                <a:spcPct val="90000"/>
              </a:lnSpc>
              <a:spcBef>
                <a:spcPts val="500"/>
              </a:spcBef>
              <a:spcAft>
                <a:spcPts val="0"/>
              </a:spcAft>
              <a:buClr>
                <a:schemeClr val="dk1"/>
              </a:buClr>
              <a:buSzPts val="2397"/>
              <a:buFont typeface="Arial"/>
              <a:buChar char="•"/>
              <a:defRPr b="0" i="0" sz="2397" u="none" cap="none" strike="noStrike">
                <a:solidFill>
                  <a:schemeClr val="dk1"/>
                </a:solidFill>
                <a:latin typeface="Calibri"/>
                <a:ea typeface="Calibri"/>
                <a:cs typeface="Calibri"/>
                <a:sym typeface="Calibri"/>
              </a:defRPr>
            </a:lvl2pPr>
            <a:lvl3pPr indent="-355409" lvl="2" marL="1371600" marR="0" rtl="0" algn="l">
              <a:lnSpc>
                <a:spcPct val="90000"/>
              </a:lnSpc>
              <a:spcBef>
                <a:spcPts val="500"/>
              </a:spcBef>
              <a:spcAft>
                <a:spcPts val="0"/>
              </a:spcAft>
              <a:buClr>
                <a:schemeClr val="dk1"/>
              </a:buClr>
              <a:buSzPts val="1997"/>
              <a:buFont typeface="Arial"/>
              <a:buChar char="•"/>
              <a:defRPr b="0" i="0" sz="1996" u="none" cap="none" strike="noStrike">
                <a:solidFill>
                  <a:schemeClr val="dk1"/>
                </a:solidFill>
                <a:latin typeface="Calibri"/>
                <a:ea typeface="Calibri"/>
                <a:cs typeface="Calibri"/>
                <a:sym typeface="Calibri"/>
              </a:defRPr>
            </a:lvl3pPr>
            <a:lvl4pPr indent="-342772" lvl="3" marL="18288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4pPr>
            <a:lvl5pPr indent="-342773" lvl="4" marL="22860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5pPr>
            <a:lvl6pPr indent="-342773" lvl="5" marL="27432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6pPr>
            <a:lvl7pPr indent="-342773" lvl="6" marL="32004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7pPr>
            <a:lvl8pPr indent="-342772" lvl="7" marL="36576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8pPr>
            <a:lvl9pPr indent="-342772" lvl="8" marL="41148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99"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99"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99" u="none" cap="none" strike="noStrike">
                <a:solidFill>
                  <a:srgbClr val="888888"/>
                </a:solidFill>
                <a:latin typeface="Calibri"/>
                <a:ea typeface="Calibri"/>
                <a:cs typeface="Calibri"/>
                <a:sym typeface="Calibri"/>
              </a:defRPr>
            </a:lvl1pPr>
            <a:lvl2pPr indent="0" lvl="1" marL="0" marR="0" rtl="0" algn="r">
              <a:spcBef>
                <a:spcPts val="0"/>
              </a:spcBef>
              <a:buNone/>
              <a:defRPr b="0" i="0" sz="1199" u="none" cap="none" strike="noStrike">
                <a:solidFill>
                  <a:srgbClr val="888888"/>
                </a:solidFill>
                <a:latin typeface="Calibri"/>
                <a:ea typeface="Calibri"/>
                <a:cs typeface="Calibri"/>
                <a:sym typeface="Calibri"/>
              </a:defRPr>
            </a:lvl2pPr>
            <a:lvl3pPr indent="0" lvl="2" marL="0" marR="0" rtl="0" algn="r">
              <a:spcBef>
                <a:spcPts val="0"/>
              </a:spcBef>
              <a:buNone/>
              <a:defRPr b="0" i="0" sz="1199" u="none" cap="none" strike="noStrike">
                <a:solidFill>
                  <a:srgbClr val="888888"/>
                </a:solidFill>
                <a:latin typeface="Calibri"/>
                <a:ea typeface="Calibri"/>
                <a:cs typeface="Calibri"/>
                <a:sym typeface="Calibri"/>
              </a:defRPr>
            </a:lvl3pPr>
            <a:lvl4pPr indent="0" lvl="3" marL="0" marR="0" rtl="0" algn="r">
              <a:spcBef>
                <a:spcPts val="0"/>
              </a:spcBef>
              <a:buNone/>
              <a:defRPr b="0" i="0" sz="1199" u="none" cap="none" strike="noStrike">
                <a:solidFill>
                  <a:srgbClr val="888888"/>
                </a:solidFill>
                <a:latin typeface="Calibri"/>
                <a:ea typeface="Calibri"/>
                <a:cs typeface="Calibri"/>
                <a:sym typeface="Calibri"/>
              </a:defRPr>
            </a:lvl4pPr>
            <a:lvl5pPr indent="0" lvl="4" marL="0" marR="0" rtl="0" algn="r">
              <a:spcBef>
                <a:spcPts val="0"/>
              </a:spcBef>
              <a:buNone/>
              <a:defRPr b="0" i="0" sz="1199" u="none" cap="none" strike="noStrike">
                <a:solidFill>
                  <a:srgbClr val="888888"/>
                </a:solidFill>
                <a:latin typeface="Calibri"/>
                <a:ea typeface="Calibri"/>
                <a:cs typeface="Calibri"/>
                <a:sym typeface="Calibri"/>
              </a:defRPr>
            </a:lvl5pPr>
            <a:lvl6pPr indent="0" lvl="5" marL="0" marR="0" rtl="0" algn="r">
              <a:spcBef>
                <a:spcPts val="0"/>
              </a:spcBef>
              <a:buNone/>
              <a:defRPr b="0" i="0" sz="1199" u="none" cap="none" strike="noStrike">
                <a:solidFill>
                  <a:srgbClr val="888888"/>
                </a:solidFill>
                <a:latin typeface="Calibri"/>
                <a:ea typeface="Calibri"/>
                <a:cs typeface="Calibri"/>
                <a:sym typeface="Calibri"/>
              </a:defRPr>
            </a:lvl6pPr>
            <a:lvl7pPr indent="0" lvl="6" marL="0" marR="0" rtl="0" algn="r">
              <a:spcBef>
                <a:spcPts val="0"/>
              </a:spcBef>
              <a:buNone/>
              <a:defRPr b="0" i="0" sz="1199" u="none" cap="none" strike="noStrike">
                <a:solidFill>
                  <a:srgbClr val="888888"/>
                </a:solidFill>
                <a:latin typeface="Calibri"/>
                <a:ea typeface="Calibri"/>
                <a:cs typeface="Calibri"/>
                <a:sym typeface="Calibri"/>
              </a:defRPr>
            </a:lvl7pPr>
            <a:lvl8pPr indent="0" lvl="7" marL="0" marR="0" rtl="0" algn="r">
              <a:spcBef>
                <a:spcPts val="0"/>
              </a:spcBef>
              <a:buNone/>
              <a:defRPr b="0" i="0" sz="1199" u="none" cap="none" strike="noStrike">
                <a:solidFill>
                  <a:srgbClr val="888888"/>
                </a:solidFill>
                <a:latin typeface="Calibri"/>
                <a:ea typeface="Calibri"/>
                <a:cs typeface="Calibri"/>
                <a:sym typeface="Calibri"/>
              </a:defRPr>
            </a:lvl8pPr>
            <a:lvl9pPr indent="0" lvl="8" marL="0" marR="0" rtl="0" algn="r">
              <a:spcBef>
                <a:spcPts val="0"/>
              </a:spcBef>
              <a:buNone/>
              <a:defRPr b="0" i="0" sz="1199"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1" name="Google Shape;11;p5"/>
          <p:cNvPicPr preferRelativeResize="0"/>
          <p:nvPr/>
        </p:nvPicPr>
        <p:blipFill rotWithShape="1">
          <a:blip r:embed="rId1">
            <a:alphaModFix/>
          </a:blip>
          <a:srcRect b="0" l="0" r="0" t="0"/>
          <a:stretch/>
        </p:blipFill>
        <p:spPr>
          <a:xfrm>
            <a:off x="10813728" y="5886000"/>
            <a:ext cx="743444" cy="46144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Communication Skills Tri 2  presentation</a:t>
            </a:r>
            <a:endParaRPr/>
          </a:p>
        </p:txBody>
      </p:sp>
      <p:sp>
        <p:nvSpPr>
          <p:cNvPr id="41" name="Google Shape;41;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GB"/>
              <a:t>Name:</a:t>
            </a:r>
            <a:endParaRPr/>
          </a:p>
          <a:p>
            <a:pPr indent="0" lvl="0" marL="0" rtl="0" algn="ctr">
              <a:lnSpc>
                <a:spcPct val="90000"/>
              </a:lnSpc>
              <a:spcBef>
                <a:spcPts val="999"/>
              </a:spcBef>
              <a:spcAft>
                <a:spcPts val="0"/>
              </a:spcAft>
              <a:buClr>
                <a:schemeClr val="dk1"/>
              </a:buClr>
              <a:buSzPts val="2400"/>
              <a:buNone/>
            </a:pPr>
            <a:r>
              <a:rPr lang="en-GB"/>
              <a:t>Student number: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30dbc93983_0_37"/>
          <p:cNvSpPr txBox="1"/>
          <p:nvPr>
            <p:ph type="title"/>
          </p:nvPr>
        </p:nvSpPr>
        <p:spPr>
          <a:xfrm>
            <a:off x="838200" y="365126"/>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Continued…</a:t>
            </a:r>
            <a:endParaRPr b="1"/>
          </a:p>
        </p:txBody>
      </p:sp>
      <p:sp>
        <p:nvSpPr>
          <p:cNvPr id="96" name="Google Shape;96;g230dbc93983_0_37"/>
          <p:cNvSpPr txBox="1"/>
          <p:nvPr>
            <p:ph idx="1" type="body"/>
          </p:nvPr>
        </p:nvSpPr>
        <p:spPr>
          <a:xfrm>
            <a:off x="838200" y="1825625"/>
            <a:ext cx="10515600" cy="43512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n-GB" sz="2400"/>
              <a:t>- Collaborating with the tech companies</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None/>
            </a:pPr>
            <a:r>
              <a:rPr lang="en-GB" sz="2400"/>
              <a:t>- Developing a separate body of tech support</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Clr>
                <a:schemeClr val="dk1"/>
              </a:buClr>
              <a:buSzPts val="1100"/>
              <a:buFont typeface="Arial"/>
              <a:buNone/>
            </a:pPr>
            <a:r>
              <a:rPr lang="en-GB" sz="2400"/>
              <a:t>- Continuous monitoring system</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30dbc93983_0_42"/>
          <p:cNvSpPr txBox="1"/>
          <p:nvPr>
            <p:ph type="title"/>
          </p:nvPr>
        </p:nvSpPr>
        <p:spPr>
          <a:xfrm>
            <a:off x="838200" y="365126"/>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Conclusion</a:t>
            </a:r>
            <a:endParaRPr b="1"/>
          </a:p>
        </p:txBody>
      </p:sp>
      <p:sp>
        <p:nvSpPr>
          <p:cNvPr id="102" name="Google Shape;102;g230dbc93983_0_42"/>
          <p:cNvSpPr txBox="1"/>
          <p:nvPr>
            <p:ph idx="1" type="body"/>
          </p:nvPr>
        </p:nvSpPr>
        <p:spPr>
          <a:xfrm>
            <a:off x="838200" y="1825625"/>
            <a:ext cx="10515600" cy="43512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n-GB" sz="2400"/>
              <a:t>- Enriching and joyful experience</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None/>
            </a:pPr>
            <a:r>
              <a:rPr lang="en-GB" sz="2400"/>
              <a:t>- Highly motivating learning experience</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Clr>
                <a:schemeClr val="dk1"/>
              </a:buClr>
              <a:buSzPts val="1100"/>
              <a:buFont typeface="Arial"/>
              <a:buNone/>
            </a:pPr>
            <a:r>
              <a:rPr lang="en-GB" sz="2400"/>
              <a:t>- E-learning facility would have been better</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GB"/>
              <a:t>Q&amp;A</a:t>
            </a:r>
            <a:endParaRPr/>
          </a:p>
        </p:txBody>
      </p:sp>
      <p:sp>
        <p:nvSpPr>
          <p:cNvPr id="108" name="Google Shape;10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303" lvl="0" marL="228303" rtl="0" algn="l">
              <a:lnSpc>
                <a:spcPct val="90000"/>
              </a:lnSpc>
              <a:spcBef>
                <a:spcPts val="0"/>
              </a:spcBef>
              <a:spcAft>
                <a:spcPts val="0"/>
              </a:spcAft>
              <a:buClr>
                <a:schemeClr val="dk1"/>
              </a:buClr>
              <a:buSzPts val="2700"/>
              <a:buChar char="•"/>
            </a:pPr>
            <a:r>
              <a:rPr lang="en-GB"/>
              <a:t>Please ask 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ph type="title"/>
          </p:nvPr>
        </p:nvSpPr>
        <p:spPr>
          <a:xfrm>
            <a:off x="838200" y="3651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GB"/>
              <a:t>Outline</a:t>
            </a:r>
            <a:endParaRPr/>
          </a:p>
        </p:txBody>
      </p:sp>
      <p:sp>
        <p:nvSpPr>
          <p:cNvPr id="47" name="Google Shape;47;p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7965" lvl="0" marL="227965" rtl="0" algn="l">
              <a:lnSpc>
                <a:spcPct val="90000"/>
              </a:lnSpc>
              <a:spcBef>
                <a:spcPts val="0"/>
              </a:spcBef>
              <a:spcAft>
                <a:spcPts val="0"/>
              </a:spcAft>
              <a:buClr>
                <a:schemeClr val="dk1"/>
              </a:buClr>
              <a:buSzPts val="2750"/>
              <a:buChar char="•"/>
            </a:pPr>
            <a:r>
              <a:rPr lang="en-GB" sz="2750"/>
              <a:t>Discussion</a:t>
            </a:r>
            <a:endParaRPr sz="2750"/>
          </a:p>
          <a:p>
            <a:pPr indent="-78740" lvl="1" marL="684530" rtl="0" algn="l">
              <a:lnSpc>
                <a:spcPct val="90000"/>
              </a:lnSpc>
              <a:spcBef>
                <a:spcPts val="500"/>
              </a:spcBef>
              <a:spcAft>
                <a:spcPts val="0"/>
              </a:spcAft>
              <a:buClr>
                <a:schemeClr val="dk1"/>
              </a:buClr>
              <a:buSzPts val="2350"/>
              <a:buNone/>
            </a:pPr>
            <a:r>
              <a:t/>
            </a:r>
            <a:endParaRPr sz="2350"/>
          </a:p>
          <a:p>
            <a:pPr indent="-227965" lvl="0" marL="227965" rtl="0" algn="l">
              <a:lnSpc>
                <a:spcPct val="90000"/>
              </a:lnSpc>
              <a:spcBef>
                <a:spcPts val="999"/>
              </a:spcBef>
              <a:spcAft>
                <a:spcPts val="0"/>
              </a:spcAft>
              <a:buClr>
                <a:schemeClr val="dk1"/>
              </a:buClr>
              <a:buSzPts val="2700"/>
              <a:buChar char="•"/>
            </a:pPr>
            <a:r>
              <a:rPr lang="en-GB"/>
              <a:t>Application</a:t>
            </a:r>
            <a:endParaRPr/>
          </a:p>
          <a:p>
            <a:pPr indent="-78740" lvl="1" marL="684530" rtl="0" algn="l">
              <a:lnSpc>
                <a:spcPct val="90000"/>
              </a:lnSpc>
              <a:spcBef>
                <a:spcPts val="500"/>
              </a:spcBef>
              <a:spcAft>
                <a:spcPts val="0"/>
              </a:spcAft>
              <a:buClr>
                <a:schemeClr val="dk1"/>
              </a:buClr>
              <a:buSzPts val="2350"/>
              <a:buNone/>
            </a:pPr>
            <a:r>
              <a:t/>
            </a:r>
            <a:endParaRPr sz="2350"/>
          </a:p>
          <a:p>
            <a:pPr indent="-227965" lvl="0" marL="227965" rtl="0" algn="l">
              <a:lnSpc>
                <a:spcPct val="90000"/>
              </a:lnSpc>
              <a:spcBef>
                <a:spcPts val="999"/>
              </a:spcBef>
              <a:spcAft>
                <a:spcPts val="0"/>
              </a:spcAft>
              <a:buClr>
                <a:schemeClr val="dk1"/>
              </a:buClr>
              <a:buSzPts val="2700"/>
              <a:buChar char="•"/>
            </a:pPr>
            <a:r>
              <a:rPr lang="en-GB"/>
              <a:t>Conclusion</a:t>
            </a:r>
            <a:endParaRPr/>
          </a:p>
          <a:p>
            <a:pPr indent="0" lvl="0" marL="0" rtl="0" algn="l">
              <a:lnSpc>
                <a:spcPct val="90000"/>
              </a:lnSpc>
              <a:spcBef>
                <a:spcPts val="999"/>
              </a:spcBef>
              <a:spcAft>
                <a:spcPts val="0"/>
              </a:spcAft>
              <a:buNone/>
            </a:pPr>
            <a:r>
              <a:t/>
            </a:r>
            <a:endParaRPr/>
          </a:p>
          <a:p>
            <a:pPr indent="-227965" lvl="0" marL="227965" rtl="0" algn="l">
              <a:lnSpc>
                <a:spcPct val="90000"/>
              </a:lnSpc>
              <a:spcBef>
                <a:spcPts val="999"/>
              </a:spcBef>
              <a:spcAft>
                <a:spcPts val="0"/>
              </a:spcAft>
              <a:buClr>
                <a:schemeClr val="dk1"/>
              </a:buClr>
              <a:buSzPts val="2700"/>
              <a:buChar char="•"/>
            </a:pPr>
            <a:r>
              <a:rPr lang="en-GB"/>
              <a:t>Q&amp;A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230dbc93983_0_0"/>
          <p:cNvSpPr txBox="1"/>
          <p:nvPr>
            <p:ph type="title"/>
          </p:nvPr>
        </p:nvSpPr>
        <p:spPr>
          <a:xfrm>
            <a:off x="838200" y="365126"/>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GB" sz="4350"/>
              <a:t>Introduction</a:t>
            </a:r>
            <a:endParaRPr sz="4350"/>
          </a:p>
        </p:txBody>
      </p:sp>
      <p:sp>
        <p:nvSpPr>
          <p:cNvPr id="53" name="Google Shape;53;g230dbc93983_0_0"/>
          <p:cNvSpPr txBox="1"/>
          <p:nvPr>
            <p:ph idx="1" type="body"/>
          </p:nvPr>
        </p:nvSpPr>
        <p:spPr>
          <a:xfrm>
            <a:off x="838200" y="1825625"/>
            <a:ext cx="10515600" cy="43512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n-GB" sz="1800"/>
              <a:t>- Aims at discussing my first year studying experience at UONL.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None/>
            </a:pPr>
            <a:r>
              <a:rPr lang="en-GB" sz="1800"/>
              <a:t>- Elaboration of my achievements and the challenges in this tenure</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None/>
            </a:pPr>
            <a:r>
              <a:rPr lang="en-GB" sz="1800"/>
              <a:t>- Formation of recommendations for future students and for the UONL university itself</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GB" sz="1800"/>
              <a:t>- Process of implementation of the recommendations and potential challenges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230dbc93983_0_5"/>
          <p:cNvSpPr txBox="1"/>
          <p:nvPr>
            <p:ph type="title"/>
          </p:nvPr>
        </p:nvSpPr>
        <p:spPr>
          <a:xfrm>
            <a:off x="838200" y="365126"/>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GB" sz="4350"/>
              <a:t>Discussion</a:t>
            </a:r>
            <a:endParaRPr sz="4350"/>
          </a:p>
        </p:txBody>
      </p:sp>
      <p:sp>
        <p:nvSpPr>
          <p:cNvPr id="59" name="Google Shape;59;g230dbc93983_0_5"/>
          <p:cNvSpPr txBox="1"/>
          <p:nvPr>
            <p:ph idx="1" type="body"/>
          </p:nvPr>
        </p:nvSpPr>
        <p:spPr>
          <a:xfrm>
            <a:off x="838200" y="1825625"/>
            <a:ext cx="10515600" cy="4351200"/>
          </a:xfrm>
          <a:prstGeom prst="rect">
            <a:avLst/>
          </a:prstGeom>
        </p:spPr>
        <p:txBody>
          <a:bodyPr anchorCtr="0" anchor="ctr" bIns="45700" lIns="91425" spcFirstLastPara="1" rIns="91425" wrap="square" tIns="45700">
            <a:normAutofit/>
          </a:bodyPr>
          <a:lstStyle/>
          <a:p>
            <a:pPr indent="0" lvl="0" marL="0" rtl="0" algn="just">
              <a:lnSpc>
                <a:spcPct val="115000"/>
              </a:lnSpc>
              <a:spcBef>
                <a:spcPts val="0"/>
              </a:spcBef>
              <a:spcAft>
                <a:spcPts val="0"/>
              </a:spcAft>
              <a:buNone/>
            </a:pPr>
            <a:r>
              <a:rPr lang="en-GB" sz="1800"/>
              <a:t>- Learning and enlightening experience</a:t>
            </a:r>
            <a:endParaRPr sz="1800"/>
          </a:p>
          <a:p>
            <a:pPr indent="0" lvl="0" marL="0" rtl="0" algn="just">
              <a:lnSpc>
                <a:spcPct val="115000"/>
              </a:lnSpc>
              <a:spcBef>
                <a:spcPts val="0"/>
              </a:spcBef>
              <a:spcAft>
                <a:spcPts val="0"/>
              </a:spcAft>
              <a:buClr>
                <a:schemeClr val="dk1"/>
              </a:buClr>
              <a:buSzPts val="1100"/>
              <a:buFont typeface="Arial"/>
              <a:buNone/>
            </a:pPr>
            <a:r>
              <a:t/>
            </a:r>
            <a:endParaRPr sz="1800"/>
          </a:p>
          <a:p>
            <a:pPr indent="0" lvl="0" marL="0" rtl="0" algn="just">
              <a:lnSpc>
                <a:spcPct val="115000"/>
              </a:lnSpc>
              <a:spcBef>
                <a:spcPts val="0"/>
              </a:spcBef>
              <a:spcAft>
                <a:spcPts val="0"/>
              </a:spcAft>
              <a:buNone/>
            </a:pPr>
            <a:r>
              <a:rPr lang="en-GB" sz="1800"/>
              <a:t>- Provided me with an opportunity to socialise and form up bonding with students from different ethnicity and background</a:t>
            </a:r>
            <a:endParaRPr sz="1800"/>
          </a:p>
          <a:p>
            <a:pPr indent="0" lvl="0" marL="0" rtl="0" algn="just">
              <a:lnSpc>
                <a:spcPct val="115000"/>
              </a:lnSpc>
              <a:spcBef>
                <a:spcPts val="0"/>
              </a:spcBef>
              <a:spcAft>
                <a:spcPts val="0"/>
              </a:spcAft>
              <a:buClr>
                <a:schemeClr val="dk1"/>
              </a:buClr>
              <a:buSzPts val="1100"/>
              <a:buFont typeface="Arial"/>
              <a:buNone/>
            </a:pPr>
            <a:r>
              <a:t/>
            </a:r>
            <a:endParaRPr sz="1800"/>
          </a:p>
          <a:p>
            <a:pPr indent="0" lvl="0" marL="0" rtl="0" algn="just">
              <a:lnSpc>
                <a:spcPct val="115000"/>
              </a:lnSpc>
              <a:spcBef>
                <a:spcPts val="0"/>
              </a:spcBef>
              <a:spcAft>
                <a:spcPts val="0"/>
              </a:spcAft>
              <a:buClr>
                <a:schemeClr val="dk1"/>
              </a:buClr>
              <a:buSzPts val="1100"/>
              <a:buFont typeface="Arial"/>
              <a:buNone/>
            </a:pPr>
            <a:r>
              <a:rPr lang="en-GB" sz="1800"/>
              <a:t>- Supporting professors and helping me in breaking the ice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30dbc93983_0_10"/>
          <p:cNvSpPr txBox="1"/>
          <p:nvPr>
            <p:ph type="title"/>
          </p:nvPr>
        </p:nvSpPr>
        <p:spPr>
          <a:xfrm>
            <a:off x="838200" y="365126"/>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Continued…</a:t>
            </a:r>
            <a:endParaRPr b="1"/>
          </a:p>
        </p:txBody>
      </p:sp>
      <p:sp>
        <p:nvSpPr>
          <p:cNvPr id="65" name="Google Shape;65;g230dbc93983_0_10"/>
          <p:cNvSpPr txBox="1"/>
          <p:nvPr>
            <p:ph idx="1" type="body"/>
          </p:nvPr>
        </p:nvSpPr>
        <p:spPr>
          <a:xfrm>
            <a:off x="838200" y="1825625"/>
            <a:ext cx="10515600" cy="4351200"/>
          </a:xfrm>
          <a:prstGeom prst="rect">
            <a:avLst/>
          </a:prstGeom>
        </p:spPr>
        <p:txBody>
          <a:bodyPr anchorCtr="0" anchor="ctr" bIns="45700" lIns="91425" spcFirstLastPara="1" rIns="91425" wrap="square" tIns="45700">
            <a:normAutofit/>
          </a:bodyPr>
          <a:lstStyle/>
          <a:p>
            <a:pPr indent="0" lvl="0" marL="0" rtl="0" algn="just">
              <a:lnSpc>
                <a:spcPct val="115000"/>
              </a:lnSpc>
              <a:spcBef>
                <a:spcPts val="0"/>
              </a:spcBef>
              <a:spcAft>
                <a:spcPts val="0"/>
              </a:spcAft>
              <a:buNone/>
            </a:pPr>
            <a:r>
              <a:rPr lang="en-GB" sz="2400"/>
              <a:t>- Well-equipped library facility</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None/>
            </a:pPr>
            <a:r>
              <a:rPr lang="en-GB" sz="2400"/>
              <a:t>- Easy to access online study material</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rPr lang="en-GB" sz="2400"/>
              <a:t>- Ease in accessing the class notes online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30dbc93983_0_15"/>
          <p:cNvSpPr txBox="1"/>
          <p:nvPr>
            <p:ph type="title"/>
          </p:nvPr>
        </p:nvSpPr>
        <p:spPr>
          <a:xfrm>
            <a:off x="838200" y="365126"/>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Continued…</a:t>
            </a:r>
            <a:endParaRPr b="1"/>
          </a:p>
        </p:txBody>
      </p:sp>
      <p:sp>
        <p:nvSpPr>
          <p:cNvPr id="71" name="Google Shape;71;g230dbc93983_0_15"/>
          <p:cNvSpPr txBox="1"/>
          <p:nvPr>
            <p:ph idx="1" type="body"/>
          </p:nvPr>
        </p:nvSpPr>
        <p:spPr>
          <a:xfrm>
            <a:off x="838200" y="1825625"/>
            <a:ext cx="10515600" cy="4351200"/>
          </a:xfrm>
          <a:prstGeom prst="rect">
            <a:avLst/>
          </a:prstGeom>
        </p:spPr>
        <p:txBody>
          <a:bodyPr anchorCtr="0" anchor="ctr" bIns="45700" lIns="91425" spcFirstLastPara="1" rIns="91425" wrap="square" tIns="45700">
            <a:normAutofit/>
          </a:bodyPr>
          <a:lstStyle/>
          <a:p>
            <a:pPr indent="0" lvl="0" marL="0" rtl="0" algn="just">
              <a:lnSpc>
                <a:spcPct val="115000"/>
              </a:lnSpc>
              <a:spcBef>
                <a:spcPts val="0"/>
              </a:spcBef>
              <a:spcAft>
                <a:spcPts val="0"/>
              </a:spcAft>
              <a:buNone/>
            </a:pPr>
            <a:r>
              <a:rPr lang="en-GB" sz="2400"/>
              <a:t>- Highly experienced professors</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None/>
            </a:pPr>
            <a:r>
              <a:rPr lang="en-GB" sz="2400"/>
              <a:t>- Elaborated learning of the practical case examples with the theoretical aspects</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rPr lang="en-GB" sz="2400"/>
              <a:t>- Supported in enhancing the practical applicability of theories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30dbc93983_0_20"/>
          <p:cNvSpPr txBox="1"/>
          <p:nvPr>
            <p:ph type="title"/>
          </p:nvPr>
        </p:nvSpPr>
        <p:spPr>
          <a:xfrm>
            <a:off x="838200" y="365126"/>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Continued…</a:t>
            </a:r>
            <a:endParaRPr b="1"/>
          </a:p>
        </p:txBody>
      </p:sp>
      <p:sp>
        <p:nvSpPr>
          <p:cNvPr id="77" name="Google Shape;77;g230dbc93983_0_20"/>
          <p:cNvSpPr txBox="1"/>
          <p:nvPr>
            <p:ph idx="1" type="body"/>
          </p:nvPr>
        </p:nvSpPr>
        <p:spPr>
          <a:xfrm>
            <a:off x="838200" y="1825625"/>
            <a:ext cx="5181600" cy="4351200"/>
          </a:xfrm>
          <a:prstGeom prst="rect">
            <a:avLst/>
          </a:prstGeom>
        </p:spPr>
        <p:txBody>
          <a:bodyPr anchorCtr="0" anchor="ctr" bIns="45700" lIns="91425" spcFirstLastPara="1" rIns="91425" wrap="square" tIns="45700">
            <a:normAutofit/>
          </a:bodyPr>
          <a:lstStyle/>
          <a:p>
            <a:pPr indent="0" lvl="0" marL="0" rtl="0" algn="just">
              <a:lnSpc>
                <a:spcPct val="115000"/>
              </a:lnSpc>
              <a:spcBef>
                <a:spcPts val="0"/>
              </a:spcBef>
              <a:spcAft>
                <a:spcPts val="0"/>
              </a:spcAft>
              <a:buNone/>
            </a:pPr>
            <a:r>
              <a:rPr b="1" i="1" lang="en-GB" sz="2400"/>
              <a:t>What</a:t>
            </a:r>
            <a:r>
              <a:rPr b="1" i="1" lang="en-GB" sz="2400"/>
              <a:t> went well…</a:t>
            </a:r>
            <a:endParaRPr b="1" i="1" sz="2400"/>
          </a:p>
          <a:p>
            <a:pPr indent="0" lvl="0" marL="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rPr lang="en-GB" sz="2400"/>
              <a:t>- Innovative teaching style</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None/>
            </a:pPr>
            <a:r>
              <a:rPr lang="en-GB" sz="2400"/>
              <a:t>- Practicality of the learning course</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rPr lang="en-GB" sz="2400"/>
              <a:t>- Flexible learning facility</a:t>
            </a:r>
            <a:endParaRPr sz="2400"/>
          </a:p>
        </p:txBody>
      </p:sp>
      <p:sp>
        <p:nvSpPr>
          <p:cNvPr id="78" name="Google Shape;78;g230dbc93983_0_20"/>
          <p:cNvSpPr txBox="1"/>
          <p:nvPr>
            <p:ph idx="2" type="body"/>
          </p:nvPr>
        </p:nvSpPr>
        <p:spPr>
          <a:xfrm>
            <a:off x="6172200" y="1825625"/>
            <a:ext cx="5181600" cy="4351200"/>
          </a:xfrm>
          <a:prstGeom prst="rect">
            <a:avLst/>
          </a:prstGeom>
        </p:spPr>
        <p:txBody>
          <a:bodyPr anchorCtr="0" anchor="ctr" bIns="45700" lIns="91425" spcFirstLastPara="1" rIns="91425" wrap="square" tIns="45700">
            <a:normAutofit lnSpcReduction="20000"/>
          </a:bodyPr>
          <a:lstStyle/>
          <a:p>
            <a:pPr indent="0" lvl="0" marL="0" rtl="0" algn="l">
              <a:spcBef>
                <a:spcPts val="999"/>
              </a:spcBef>
              <a:spcAft>
                <a:spcPts val="0"/>
              </a:spcAft>
              <a:buNone/>
            </a:pPr>
            <a:r>
              <a:rPr b="1" i="1" lang="en-GB" sz="2400"/>
              <a:t>What was challenging and things might have done differently…</a:t>
            </a:r>
            <a:endParaRPr b="1" i="1" sz="2400"/>
          </a:p>
          <a:p>
            <a:pPr indent="0" lvl="0" marL="0" rtl="0" algn="l">
              <a:spcBef>
                <a:spcPts val="999"/>
              </a:spcBef>
              <a:spcAft>
                <a:spcPts val="0"/>
              </a:spcAft>
              <a:buNone/>
            </a:pPr>
            <a:r>
              <a:t/>
            </a:r>
            <a:endParaRPr sz="2400"/>
          </a:p>
          <a:p>
            <a:pPr indent="0" lvl="0" marL="0" rtl="0" algn="just">
              <a:lnSpc>
                <a:spcPct val="115000"/>
              </a:lnSpc>
              <a:spcBef>
                <a:spcPts val="0"/>
              </a:spcBef>
              <a:spcAft>
                <a:spcPts val="0"/>
              </a:spcAft>
              <a:buNone/>
            </a:pPr>
            <a:r>
              <a:rPr lang="en-GB" sz="2400"/>
              <a:t>- Difficulty in time management</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None/>
            </a:pPr>
            <a:r>
              <a:rPr lang="en-GB" sz="2400"/>
              <a:t>- Initial difficulties in getting along with the new concepts</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rPr lang="en-GB" sz="2400"/>
              <a:t>- Would have taken help from the counselling process for time management</a:t>
            </a:r>
            <a:endParaRPr sz="2400"/>
          </a:p>
          <a:p>
            <a:pPr indent="0" lvl="0" marL="0" rtl="0" algn="l">
              <a:spcBef>
                <a:spcPts val="999"/>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30dbc93983_0_26"/>
          <p:cNvSpPr txBox="1"/>
          <p:nvPr>
            <p:ph type="title"/>
          </p:nvPr>
        </p:nvSpPr>
        <p:spPr>
          <a:xfrm>
            <a:off x="838200" y="365126"/>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Application</a:t>
            </a:r>
            <a:endParaRPr b="1"/>
          </a:p>
        </p:txBody>
      </p:sp>
      <p:sp>
        <p:nvSpPr>
          <p:cNvPr id="84" name="Google Shape;84;g230dbc93983_0_26"/>
          <p:cNvSpPr txBox="1"/>
          <p:nvPr>
            <p:ph idx="1" type="body"/>
          </p:nvPr>
        </p:nvSpPr>
        <p:spPr>
          <a:xfrm>
            <a:off x="838200" y="1825625"/>
            <a:ext cx="10515600" cy="43512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n-GB" sz="2400"/>
              <a:t>- Free to approach the professors and authorities</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Clr>
                <a:schemeClr val="dk1"/>
              </a:buClr>
              <a:buSzPts val="1100"/>
              <a:buFont typeface="Arial"/>
              <a:buNone/>
            </a:pPr>
            <a:r>
              <a:rPr lang="en-GB" sz="2400"/>
              <a:t>- Supportive in problem resolving</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30dbc93983_0_32"/>
          <p:cNvSpPr txBox="1"/>
          <p:nvPr>
            <p:ph type="title"/>
          </p:nvPr>
        </p:nvSpPr>
        <p:spPr>
          <a:xfrm>
            <a:off x="838200" y="365126"/>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Continued…</a:t>
            </a:r>
            <a:endParaRPr b="1"/>
          </a:p>
        </p:txBody>
      </p:sp>
      <p:sp>
        <p:nvSpPr>
          <p:cNvPr id="90" name="Google Shape;90;g230dbc93983_0_32"/>
          <p:cNvSpPr txBox="1"/>
          <p:nvPr>
            <p:ph idx="1" type="body"/>
          </p:nvPr>
        </p:nvSpPr>
        <p:spPr>
          <a:xfrm>
            <a:off x="838200" y="1825625"/>
            <a:ext cx="10515600" cy="43512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n-GB" sz="2400"/>
              <a:t>- Further development of the E-library facility</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Clr>
                <a:schemeClr val="dk1"/>
              </a:buClr>
              <a:buSzPts val="1100"/>
              <a:buFont typeface="Arial"/>
              <a:buNone/>
            </a:pPr>
            <a:r>
              <a:rPr lang="en-GB" sz="2400"/>
              <a:t>- Technical support to enhance the e-class facility</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2">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2022-02-04T00:57:25Z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0x0101003BD8A616A9BD264C8E541A22E1C98360</vt:lpwstr>
  </property>
</Properties>
</file>