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0" r:id="rId4"/>
    <p:sldId id="272" r:id="rId5"/>
    <p:sldId id="279" r:id="rId6"/>
    <p:sldId id="278" r:id="rId7"/>
    <p:sldId id="277" r:id="rId8"/>
    <p:sldId id="276" r:id="rId9"/>
    <p:sldId id="275" r:id="rId10"/>
    <p:sldId id="274" r:id="rId11"/>
    <p:sldId id="273" r:id="rId12"/>
    <p:sldId id="271" r:id="rId13"/>
    <p:sldId id="270" r:id="rId14"/>
    <p:sldId id="269" r:id="rId15"/>
    <p:sldId id="267" r:id="rId16"/>
    <p:sldId id="268" r:id="rId17"/>
    <p:sldId id="266" r:id="rId18"/>
    <p:sldId id="265" r:id="rId19"/>
    <p:sldId id="286" r:id="rId20"/>
    <p:sldId id="285" r:id="rId21"/>
    <p:sldId id="264" r:id="rId22"/>
    <p:sldId id="263" r:id="rId23"/>
    <p:sldId id="262" r:id="rId24"/>
    <p:sldId id="261" r:id="rId25"/>
    <p:sldId id="259" r:id="rId26"/>
    <p:sldId id="257" r:id="rId27"/>
    <p:sldId id="280" r:id="rId28"/>
    <p:sldId id="284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049D-44B1-49AF-BB3C-96ABAB9AE8E4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80497-F6A8-4E2F-A784-55E02364D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5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80497-F6A8-4E2F-A784-55E02364D5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2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0AB7-12FC-499A-BE2E-5A2D4BE59DE0}" type="datetime1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24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932F-4D43-498B-B61A-B1B4C3FF5C28}" type="datetime1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3C1F-0AEA-417A-A4E8-D068C333021F}" type="datetime1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1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0AA7-8A45-4D65-9D7A-699D3964CE3A}" type="datetime1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1545-29F6-465B-B0FC-6526A5E127D4}" type="datetime1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45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2394-75B4-43DA-A628-CD41E6EFBD56}" type="datetime1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1F63-822B-468F-9731-78C36ECB6A25}" type="datetime1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734B-7E6B-471D-B8F0-75A3C0E385AF}" type="datetime1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9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D33A-608C-4542-A744-A77C7E826D63}" type="datetime1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637-C3E7-44CF-A253-2727D52CE865}" type="datetime1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014-4B74-4161-A13D-B0DEF812DBAC}" type="datetime1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90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1EBE-A944-4A84-BB95-BDFF8C1DA2CC}" type="datetime1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78EA-FD36-4ED0-9DB8-BD2BF3567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                                                                 Presentation On </a:t>
            </a:r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dirty="0" smtClean="0"/>
              <a:t>                                                                 </a:t>
            </a:r>
            <a:r>
              <a:rPr lang="en-US" dirty="0" smtClean="0"/>
              <a:t>Dialogue System</a:t>
            </a:r>
            <a:endParaRPr lang="en-GB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                                                                                   Prepared By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Chandra </a:t>
            </a:r>
            <a:r>
              <a:rPr lang="en-US" dirty="0" err="1" smtClean="0"/>
              <a:t>Shekhar</a:t>
            </a:r>
            <a:endParaRPr lang="en-US" dirty="0" smtClean="0"/>
          </a:p>
          <a:p>
            <a:pPr algn="l"/>
            <a:r>
              <a:rPr lang="en-US"/>
              <a:t> </a:t>
            </a:r>
            <a:r>
              <a:rPr lang="en-US" smtClean="0"/>
              <a:t>                                                                                      078MSIISE04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Component Of Dialogue System[3]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Dialogue Manager</a:t>
            </a:r>
          </a:p>
          <a:p>
            <a:pPr algn="l"/>
            <a:r>
              <a:rPr lang="en-US" dirty="0" smtClean="0"/>
              <a:t>The Dialogue Manager manages all aspects of the dialogue.</a:t>
            </a:r>
          </a:p>
          <a:p>
            <a:pPr algn="l"/>
            <a:r>
              <a:rPr lang="en-US" dirty="0" smtClean="0"/>
              <a:t> It takes a semantic representation of the user’s text, figures out how text fits in the overall</a:t>
            </a:r>
          </a:p>
          <a:p>
            <a:pPr algn="l"/>
            <a:r>
              <a:rPr lang="en-US" dirty="0" smtClean="0"/>
              <a:t>Context.</a:t>
            </a:r>
          </a:p>
          <a:p>
            <a:pPr algn="l"/>
            <a:r>
              <a:rPr lang="en-US" dirty="0" smtClean="0"/>
              <a:t>It performs many tasks these are:</a:t>
            </a:r>
          </a:p>
          <a:p>
            <a:pPr algn="l"/>
            <a:r>
              <a:rPr lang="en-US" dirty="0" smtClean="0"/>
              <a:t>      Maintains the history of dialogue</a:t>
            </a:r>
          </a:p>
          <a:p>
            <a:pPr algn="l"/>
            <a:r>
              <a:rPr lang="en-US" dirty="0" smtClean="0"/>
              <a:t>      Adopts certain dialogue strategies</a:t>
            </a:r>
          </a:p>
          <a:p>
            <a:pPr algn="l"/>
            <a:r>
              <a:rPr lang="en-US" dirty="0" smtClean="0"/>
              <a:t>      Deal with malformed and unrecognized text</a:t>
            </a:r>
          </a:p>
          <a:p>
            <a:pPr algn="l"/>
            <a:r>
              <a:rPr lang="en-US" dirty="0" smtClean="0"/>
              <a:t>      Decides the best response for user.</a:t>
            </a:r>
          </a:p>
          <a:p>
            <a:pPr algn="l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Component Of Dialogue System[4]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Domain Specific Component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Dialogue Manager usually needs to interface with some external software such as a</a:t>
            </a:r>
          </a:p>
          <a:p>
            <a:pPr algn="l"/>
            <a:r>
              <a:rPr lang="en-US" dirty="0" smtClean="0"/>
              <a:t>database or an expert system. </a:t>
            </a:r>
          </a:p>
          <a:p>
            <a:pPr algn="l"/>
            <a:r>
              <a:rPr lang="en-US" dirty="0" smtClean="0"/>
              <a:t>The query or plans thus have to be converted from the internal representation used by the dialogue manager to the format used by the external domain specific system.</a:t>
            </a:r>
          </a:p>
          <a:p>
            <a:pPr algn="l"/>
            <a:r>
              <a:rPr lang="en-US" dirty="0" smtClean="0"/>
              <a:t>This interfacing is handled by the domain  specific components.</a:t>
            </a:r>
          </a:p>
          <a:p>
            <a:pPr algn="l"/>
            <a:r>
              <a:rPr lang="en-US" dirty="0" smtClean="0"/>
              <a:t>This can be handled by Natural Language Query Processing system. </a:t>
            </a:r>
          </a:p>
          <a:p>
            <a:pPr algn="l"/>
            <a:r>
              <a:rPr lang="en-US" dirty="0" smtClean="0"/>
              <a:t>This system generate SQL query from natural language.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Component Of Dialogue System[5]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Response Generator</a:t>
            </a:r>
          </a:p>
          <a:p>
            <a:pPr algn="l"/>
            <a:r>
              <a:rPr lang="en-US" dirty="0" smtClean="0"/>
              <a:t>This component involves constructing the message that is to be given by the user. </a:t>
            </a:r>
          </a:p>
          <a:p>
            <a:pPr algn="l"/>
            <a:r>
              <a:rPr lang="en-US" dirty="0" smtClean="0"/>
              <a:t>It takes decision regarding what information should be included, how information should be structured.</a:t>
            </a:r>
          </a:p>
          <a:p>
            <a:pPr algn="l"/>
            <a:r>
              <a:rPr lang="en-US" dirty="0" smtClean="0"/>
              <a:t>It provides us choice of words and syntactic structure for message.</a:t>
            </a:r>
          </a:p>
          <a:p>
            <a:pPr algn="l"/>
            <a:r>
              <a:rPr lang="en-US" dirty="0" smtClean="0"/>
              <a:t>Current systems use simple methods such as  insertion of retrieved data into predefined slots in a template.</a:t>
            </a:r>
          </a:p>
          <a:p>
            <a:pPr algn="l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Component Of Dialogue System[6]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Speech Generation</a:t>
            </a:r>
          </a:p>
          <a:p>
            <a:pPr algn="l"/>
            <a:r>
              <a:rPr lang="en-US" dirty="0" smtClean="0"/>
              <a:t>It translates the message constructed by the response generation component into spoken form.</a:t>
            </a:r>
          </a:p>
          <a:p>
            <a:pPr algn="l"/>
            <a:r>
              <a:rPr lang="en-US" dirty="0" smtClean="0"/>
              <a:t>For speech generation two approaches may be used.</a:t>
            </a:r>
          </a:p>
          <a:p>
            <a:pPr algn="l"/>
            <a:r>
              <a:rPr lang="en-US" dirty="0" smtClean="0"/>
              <a:t>The first approach is to use prerecorded canned speech may be used with spaces to be filled by  retrieved or previously recorded samples.</a:t>
            </a:r>
          </a:p>
          <a:p>
            <a:pPr algn="l"/>
            <a:r>
              <a:rPr lang="en-US" dirty="0" smtClean="0"/>
              <a:t>Another approach is use text to speech synthesis. </a:t>
            </a:r>
          </a:p>
          <a:p>
            <a:pPr algn="l"/>
            <a:r>
              <a:rPr lang="en-US" dirty="0" smtClean="0"/>
              <a:t>In this speech is generated of text. </a:t>
            </a:r>
          </a:p>
          <a:p>
            <a:pPr algn="l"/>
            <a:r>
              <a:rPr lang="en-US" dirty="0" smtClean="0"/>
              <a:t>It is called Contaminative  Speech Synthesis, Text to Phoneme conversion and Phoneme to speech conversion or Text to Speech (TTS)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just"/>
            <a:r>
              <a:rPr lang="en-US" sz="3200" dirty="0" smtClean="0"/>
              <a:t>Classification of Dialogue System[1]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 the basis of method use to control dialogue a dialogue system can be classified in three</a:t>
            </a:r>
          </a:p>
          <a:p>
            <a:pPr algn="just"/>
            <a:r>
              <a:rPr lang="en-US" dirty="0" smtClean="0"/>
              <a:t>categories: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Finite State (or graph) based systems</a:t>
            </a:r>
          </a:p>
          <a:p>
            <a:pPr algn="just"/>
            <a:r>
              <a:rPr lang="en-US" dirty="0" smtClean="0"/>
              <a:t>Frame based systems</a:t>
            </a:r>
          </a:p>
          <a:p>
            <a:pPr algn="just"/>
            <a:r>
              <a:rPr lang="en-US" dirty="0" smtClean="0"/>
              <a:t>Agent based systems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just"/>
            <a:r>
              <a:rPr lang="en-US" sz="3200" dirty="0"/>
              <a:t>Classification of Dialogue System[1]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Finite State based Systems</a:t>
            </a:r>
          </a:p>
          <a:p>
            <a:pPr algn="just"/>
            <a:r>
              <a:rPr lang="en-US" dirty="0" smtClean="0"/>
              <a:t>In these types of systems the user is taken through a dialogue consisting of a sequence of</a:t>
            </a:r>
          </a:p>
          <a:p>
            <a:pPr algn="just"/>
            <a:r>
              <a:rPr lang="en-US" dirty="0" smtClean="0"/>
              <a:t>predetermined steps or stages. </a:t>
            </a:r>
          </a:p>
          <a:p>
            <a:pPr algn="just"/>
            <a:r>
              <a:rPr lang="en-US" dirty="0" smtClean="0"/>
              <a:t>The flow of dialogue is specified as a set of dialogue states.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                       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6" y="3429000"/>
            <a:ext cx="7547019" cy="25862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16857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Advantage and Disadvantage  of Finite Based System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Advantages</a:t>
            </a:r>
          </a:p>
          <a:p>
            <a:pPr algn="l"/>
            <a:r>
              <a:rPr lang="en-US" dirty="0" smtClean="0"/>
              <a:t>Simple to construct</a:t>
            </a:r>
          </a:p>
          <a:p>
            <a:pPr algn="l"/>
            <a:r>
              <a:rPr lang="en-US" dirty="0" smtClean="0"/>
              <a:t>The required vocabulary and grammar for  each state can be determined in advance.</a:t>
            </a:r>
            <a:endParaRPr lang="en-GB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Disadvantages</a:t>
            </a:r>
          </a:p>
          <a:p>
            <a:pPr algn="l"/>
            <a:r>
              <a:rPr lang="en-US" dirty="0" smtClean="0"/>
              <a:t> Dialogues are not natural</a:t>
            </a:r>
          </a:p>
          <a:p>
            <a:pPr algn="l"/>
            <a:r>
              <a:rPr lang="en-US" dirty="0" smtClean="0"/>
              <a:t>Do not allow over-informative answers</a:t>
            </a:r>
          </a:p>
          <a:p>
            <a:pPr algn="l"/>
            <a:r>
              <a:rPr lang="en-US" dirty="0" smtClean="0"/>
              <a:t>Inhabits the user ability to ask questions and take initiative.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/>
              <a:t>Classification of Dialogue </a:t>
            </a:r>
            <a:r>
              <a:rPr lang="en-US" sz="3200" dirty="0" smtClean="0"/>
              <a:t>System[3]</a:t>
            </a:r>
            <a:endParaRPr lang="en-US" sz="3200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Frame Based Systems</a:t>
            </a:r>
          </a:p>
          <a:p>
            <a:pPr algn="l"/>
            <a:r>
              <a:rPr lang="en-US" dirty="0" smtClean="0"/>
              <a:t>Frame Based systems uses template filling from user response</a:t>
            </a:r>
          </a:p>
          <a:p>
            <a:pPr algn="l"/>
            <a:r>
              <a:rPr lang="en-US" dirty="0" smtClean="0"/>
              <a:t> In this system user is asked  questions that enable the system to fill slots in a  template in order to perform tasks. </a:t>
            </a:r>
          </a:p>
          <a:p>
            <a:pPr algn="l"/>
            <a:r>
              <a:rPr lang="en-US" dirty="0" smtClean="0"/>
              <a:t>The flow of  dialogue is not predetermined but depends upon the content of user input and the information the user has to elicit.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fld id="{EEC4CCF4-AD2D-44EF-9B21-9A368FD64AE2}" type="slidenum">
              <a:rPr lang="en-GB" dirty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02" y="3672009"/>
            <a:ext cx="8332630" cy="29899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2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Classification of Dialogue </a:t>
            </a:r>
            <a:r>
              <a:rPr lang="en-US" sz="3200" dirty="0" smtClean="0"/>
              <a:t>System[4]</a:t>
            </a:r>
            <a:endParaRPr lang="en-US" sz="3200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Advantage and Disadvantage  of Frame Based System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Advantages</a:t>
            </a:r>
          </a:p>
          <a:p>
            <a:pPr algn="l"/>
            <a:r>
              <a:rPr lang="en-US" dirty="0" smtClean="0"/>
              <a:t>Allow more natural Dialogues</a:t>
            </a:r>
          </a:p>
          <a:p>
            <a:pPr algn="l"/>
            <a:r>
              <a:rPr lang="en-US" dirty="0" smtClean="0"/>
              <a:t>User can provide over informative answers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Disadvantages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These systems can’t handle complex dialogues</a:t>
            </a:r>
          </a:p>
          <a:p>
            <a:pPr algn="l"/>
            <a:r>
              <a:rPr lang="en-US" dirty="0" smtClean="0"/>
              <a:t>Range of application is limited to the systems that elicit information from users and act on</a:t>
            </a:r>
          </a:p>
          <a:p>
            <a:pPr algn="l"/>
            <a:r>
              <a:rPr lang="en-US" dirty="0" smtClean="0"/>
              <a:t>the basis on the same.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0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Classification of Dialogue </a:t>
            </a:r>
            <a:r>
              <a:rPr lang="en-US" sz="3200" dirty="0" smtClean="0"/>
              <a:t>System[5]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Agent </a:t>
            </a:r>
            <a:r>
              <a:rPr lang="en-US" dirty="0"/>
              <a:t>Based </a:t>
            </a:r>
            <a:r>
              <a:rPr lang="en-US" dirty="0" smtClean="0"/>
              <a:t>Systems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These </a:t>
            </a:r>
            <a:r>
              <a:rPr lang="en-US" dirty="0"/>
              <a:t>systems allow </a:t>
            </a:r>
            <a:r>
              <a:rPr lang="en-US" dirty="0" smtClean="0"/>
              <a:t>complex communication </a:t>
            </a:r>
            <a:r>
              <a:rPr lang="en-US" dirty="0"/>
              <a:t>between the </a:t>
            </a:r>
            <a:r>
              <a:rPr lang="en-US" dirty="0" smtClean="0"/>
              <a:t>system.</a:t>
            </a:r>
          </a:p>
          <a:p>
            <a:pPr algn="l"/>
            <a:r>
              <a:rPr lang="en-US" dirty="0" smtClean="0"/>
              <a:t> The </a:t>
            </a:r>
            <a:r>
              <a:rPr lang="en-US" dirty="0"/>
              <a:t>user and </a:t>
            </a:r>
            <a:r>
              <a:rPr lang="en-US" dirty="0" smtClean="0"/>
              <a:t>the application </a:t>
            </a:r>
            <a:r>
              <a:rPr lang="en-US" dirty="0"/>
              <a:t>in order to solve some problem or task.</a:t>
            </a:r>
          </a:p>
          <a:p>
            <a:pPr algn="l"/>
            <a:r>
              <a:rPr lang="en-US" dirty="0"/>
              <a:t>The interaction is viewed as interaction between </a:t>
            </a:r>
            <a:r>
              <a:rPr lang="en-US" dirty="0" smtClean="0"/>
              <a:t>two agents</a:t>
            </a:r>
            <a:r>
              <a:rPr lang="en-US" dirty="0"/>
              <a:t>, each of which is capable of reasoning 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Its has own </a:t>
            </a:r>
            <a:r>
              <a:rPr lang="en-US" dirty="0"/>
              <a:t>actions and beliefs. </a:t>
            </a:r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dirty="0"/>
              <a:t>dialogue model </a:t>
            </a:r>
            <a:r>
              <a:rPr lang="en-US" dirty="0" smtClean="0"/>
              <a:t>takes the </a:t>
            </a:r>
            <a:r>
              <a:rPr lang="en-US" dirty="0"/>
              <a:t>preceding context into account. </a:t>
            </a:r>
            <a:endParaRPr lang="en-US" dirty="0" smtClean="0"/>
          </a:p>
          <a:p>
            <a:pPr algn="l"/>
            <a:r>
              <a:rPr lang="en-US" dirty="0" smtClean="0"/>
              <a:t>The dialogue evolves </a:t>
            </a:r>
            <a:r>
              <a:rPr lang="en-US" dirty="0"/>
              <a:t>dynamically as a sequence of related </a:t>
            </a:r>
            <a:r>
              <a:rPr lang="en-US" dirty="0" smtClean="0"/>
              <a:t>steps that </a:t>
            </a:r>
            <a:r>
              <a:rPr lang="en-US" dirty="0"/>
              <a:t>build on top of each other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sz="3200" dirty="0" smtClean="0"/>
              <a:t>Outlines</a:t>
            </a:r>
          </a:p>
          <a:p>
            <a:pPr algn="l"/>
            <a:r>
              <a:rPr lang="en-US" dirty="0" smtClean="0"/>
              <a:t>Basic Dialogue System</a:t>
            </a:r>
          </a:p>
          <a:p>
            <a:pPr algn="l"/>
            <a:r>
              <a:rPr lang="en-US" dirty="0" smtClean="0"/>
              <a:t>Component of dialogue system</a:t>
            </a:r>
          </a:p>
          <a:p>
            <a:pPr algn="l"/>
            <a:r>
              <a:rPr lang="en-US" dirty="0" smtClean="0"/>
              <a:t>Diagram of Dialogue system</a:t>
            </a:r>
          </a:p>
          <a:p>
            <a:pPr algn="l"/>
            <a:r>
              <a:rPr lang="en-US" dirty="0" smtClean="0"/>
              <a:t>Detail of Component of dialogue system</a:t>
            </a:r>
          </a:p>
          <a:p>
            <a:pPr algn="l"/>
            <a:r>
              <a:rPr lang="en-US" dirty="0" smtClean="0"/>
              <a:t>Types of Dialogue System</a:t>
            </a:r>
          </a:p>
          <a:p>
            <a:pPr algn="l"/>
            <a:r>
              <a:rPr lang="en-US" dirty="0" smtClean="0"/>
              <a:t>Automatic Speech Recognition</a:t>
            </a:r>
          </a:p>
          <a:p>
            <a:pPr algn="l"/>
            <a:r>
              <a:rPr lang="en-US" dirty="0" smtClean="0"/>
              <a:t>Text to speech</a:t>
            </a:r>
          </a:p>
          <a:p>
            <a:pPr algn="l"/>
            <a:r>
              <a:rPr lang="en-US" dirty="0" smtClean="0"/>
              <a:t>References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Classification of Dialogue </a:t>
            </a:r>
            <a:r>
              <a:rPr lang="en-US" sz="3200" dirty="0" smtClean="0"/>
              <a:t>System[6]</a:t>
            </a:r>
            <a:endParaRPr lang="en-US" sz="3200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Advantage and Disadvantage  of </a:t>
            </a:r>
            <a:r>
              <a:rPr lang="en-US" dirty="0" smtClean="0"/>
              <a:t>Agent Based </a:t>
            </a:r>
            <a:r>
              <a:rPr lang="en-US" dirty="0" smtClean="0"/>
              <a:t>System</a:t>
            </a:r>
          </a:p>
          <a:p>
            <a:pPr algn="l"/>
            <a:r>
              <a:rPr lang="en-US" dirty="0" smtClean="0"/>
              <a:t>Advantages</a:t>
            </a:r>
            <a:endParaRPr lang="en-US" dirty="0" smtClean="0"/>
          </a:p>
          <a:p>
            <a:pPr algn="l"/>
            <a:r>
              <a:rPr lang="en-US" dirty="0"/>
              <a:t>Allow natural language in complex domain</a:t>
            </a:r>
          </a:p>
          <a:p>
            <a:pPr algn="l"/>
            <a:r>
              <a:rPr lang="en-US" dirty="0" smtClean="0"/>
              <a:t>User </a:t>
            </a:r>
            <a:r>
              <a:rPr lang="en-US" dirty="0"/>
              <a:t>friendly, like talking to </a:t>
            </a:r>
            <a:r>
              <a:rPr lang="en-US" dirty="0" smtClean="0"/>
              <a:t>human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Disadvantages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These systems are hard to build 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agent itself are usually very complex 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Automatic Speech Recognition[1]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Automatic Speech Recognition or ASR, as it’s known in short.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It is the technology that allows human beings to use their voices to speak with a computer interface in a way that, in its most sophisticated variations, resembles normal human conversation.</a:t>
            </a:r>
          </a:p>
          <a:p>
            <a:pPr algn="l"/>
            <a:r>
              <a:rPr lang="en-US" dirty="0" smtClean="0"/>
              <a:t>Speech Recognition is a subfield of computational linguistics dealing with the recognition and translation of spoken language into text by computers, a process known as “speech to text” .</a:t>
            </a:r>
          </a:p>
          <a:p>
            <a:pPr algn="l"/>
            <a:r>
              <a:rPr lang="en-US" dirty="0" smtClean="0"/>
              <a:t>It is used in the form of intelligent smart phone interfaces like the </a:t>
            </a:r>
            <a:r>
              <a:rPr lang="en-US" dirty="0" err="1" smtClean="0"/>
              <a:t>Siri</a:t>
            </a:r>
            <a:r>
              <a:rPr lang="en-US" dirty="0" smtClean="0"/>
              <a:t> program on the iPhone and other systems used in business and advanced technology contexts.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Working of Automatic Speech Recognition work.</a:t>
            </a:r>
          </a:p>
          <a:p>
            <a:pPr algn="l"/>
            <a:endParaRPr lang="en-US" sz="3200" dirty="0" smtClean="0"/>
          </a:p>
          <a:p>
            <a:pPr algn="l"/>
            <a:r>
              <a:rPr lang="en-US" dirty="0" smtClean="0"/>
              <a:t>We speak to the software via an audio feed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device we are speaking to creates a wave file of your words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wave file is cleaned by removing background noise and normalizing volume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resulting filtered wave form is then broken down into what are called phonemes. </a:t>
            </a:r>
          </a:p>
          <a:p>
            <a:pPr algn="l"/>
            <a:endParaRPr lang="en-GB" dirty="0"/>
          </a:p>
          <a:p>
            <a:pPr algn="l"/>
            <a:r>
              <a:rPr lang="en-US" dirty="0" smtClean="0"/>
              <a:t>Each phoneme is like a chain link and by analyzing them in sequence, starting from the first phoneme, the ASR software uses statistical probability analysis to deduce whole words and then from there, complete sentences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Block Diagram of </a:t>
            </a:r>
            <a:r>
              <a:rPr lang="en-GB" sz="3200" dirty="0" smtClean="0"/>
              <a:t>Automatic Speech Recognition work</a:t>
            </a:r>
            <a:endParaRPr lang="en-GB" sz="3200" dirty="0"/>
          </a:p>
          <a:p>
            <a:pPr algn="just"/>
            <a:endParaRPr lang="en-US" sz="3200" dirty="0" smtClean="0"/>
          </a:p>
          <a:p>
            <a:pPr algn="just"/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1733550"/>
            <a:ext cx="9890974" cy="3390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Text to Speech [1]</a:t>
            </a:r>
            <a:endParaRPr lang="en-GB" sz="3200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Text-to-speech </a:t>
            </a:r>
            <a:r>
              <a:rPr lang="en-US" dirty="0"/>
              <a:t>(TTS) is a type of assistive technology that reads digital text </a:t>
            </a:r>
            <a:r>
              <a:rPr lang="en-US" dirty="0" smtClean="0"/>
              <a:t>aloud.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Text </a:t>
            </a:r>
            <a:r>
              <a:rPr lang="en-US" dirty="0"/>
              <a:t>To Speech Conversion Using NLP means converting text to the voice speech using NLP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NLP </a:t>
            </a:r>
            <a:r>
              <a:rPr lang="en-US" dirty="0"/>
              <a:t>is a field of artificial intelligence that gives the machines the ability to read, understand, and derive meaning from human languages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With a click of a button or the touch of a finger, TTS can take words on a computer or other digital device and convert them into audio.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97" y="191900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Text to Speech [2]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The text-to-speech (TTS) synthesis procedure consists of two main phases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first is text analysis, where the input text is transcribed into a phonetic or some other linguistic </a:t>
            </a:r>
            <a:r>
              <a:rPr lang="en-US" dirty="0" smtClean="0"/>
              <a:t>representation.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It </a:t>
            </a:r>
            <a:r>
              <a:rPr lang="en-US" dirty="0"/>
              <a:t>converts raw text containing symbols like numbers and abbreviations into the equivalent of written-out words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This </a:t>
            </a:r>
            <a:r>
              <a:rPr lang="en-US" dirty="0"/>
              <a:t>process is often called text normalization, pre-processing, or tokenization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200" dirty="0"/>
              <a:t>Text to Speech </a:t>
            </a:r>
            <a:r>
              <a:rPr lang="en-US" sz="3200" dirty="0" smtClean="0"/>
              <a:t>[3]</a:t>
            </a:r>
            <a:endParaRPr lang="en-US" sz="3200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dirty="0"/>
              <a:t>second one is the generation of speech waveforms, where the output is produced from this phonetic and prosodic information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 often </a:t>
            </a:r>
            <a:r>
              <a:rPr lang="en-US" dirty="0"/>
              <a:t>referred to as the synthesizer — then converts the symbolic linguistic representation into sound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 also referred as Back end Part.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1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4" y="1378040"/>
            <a:ext cx="10457646" cy="4429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944" y="447435"/>
            <a:ext cx="8375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Structure of A Text-To-Speech Synthesizer System</a:t>
            </a:r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References</a:t>
            </a:r>
          </a:p>
          <a:p>
            <a:pPr algn="l"/>
            <a:r>
              <a:rPr lang="en-US" dirty="0"/>
              <a:t>Arora, S., </a:t>
            </a:r>
            <a:r>
              <a:rPr lang="en-US" dirty="0" err="1"/>
              <a:t>Batra</a:t>
            </a:r>
            <a:r>
              <a:rPr lang="en-US" dirty="0"/>
              <a:t>, K. and Singh, S. (</a:t>
            </a:r>
            <a:r>
              <a:rPr lang="en-US" dirty="0" err="1"/>
              <a:t>n.d.</a:t>
            </a:r>
            <a:r>
              <a:rPr lang="en-US" dirty="0"/>
              <a:t>). Dialogue System: A Brief Review. [online] Available at: https://arxiv.org/ftp/arxiv/papers/1306/1306.4134.pdf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LINGAYAT</a:t>
            </a:r>
            <a:r>
              <a:rPr lang="en-US" dirty="0"/>
              <a:t>, T. (2021). Text to Speech using Natural Language Processing. [online] Medium. Available at: https://tulshidas-lingayat17.medium.com/text-to-speech-using-natural-language-processing-b19fabe9db73 [Accessed 25 Sep. 2022</a:t>
            </a:r>
            <a:r>
              <a:rPr lang="en-US" dirty="0" smtClean="0"/>
              <a:t>].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Analytics </a:t>
            </a:r>
            <a:r>
              <a:rPr lang="en-US" dirty="0" err="1"/>
              <a:t>Vidhya</a:t>
            </a:r>
            <a:r>
              <a:rPr lang="en-US" dirty="0"/>
              <a:t>. (2022). A Comprehensive Overview on Automatic Speech Recognition (ASR). [online] Available at: https://www.analyticsvidhya.com/blog/2022/03/a-comprehensive-overview-on-automatic-speech-recognition-asr</a:t>
            </a:r>
            <a:r>
              <a:rPr lang="en-US" dirty="0" smtClean="0"/>
              <a:t>/.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mbhs.edu. (</a:t>
            </a:r>
            <a:r>
              <a:rPr lang="en-US" dirty="0" err="1"/>
              <a:t>n.d.</a:t>
            </a:r>
            <a:r>
              <a:rPr lang="en-US" dirty="0"/>
              <a:t>). Human-Computer Dialogue Systems | Natural Language Processing. [online] Available at: https://mbhs.edu/~lpiper/darn-nlp/dialogue [Accessed 25 Sep. 2022].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2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 smtClean="0"/>
              <a:t>THANK YOU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5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Basic Dialogue System[1]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 Dialogue is a conversation between two or more agents, be they human or machine.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It is also Called as Conversation System.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Dialogue System, a computerized system whose aim is to interact with humans in a natural language.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 dialogue system is a computer program that communicates with a human user in a natural  Way.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The dialogue System provides an interface between the user and a computer-based application that permits interaction</a:t>
            </a:r>
          </a:p>
          <a:p>
            <a:pPr algn="l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Basic Dialogue System [2]</a:t>
            </a:r>
          </a:p>
          <a:p>
            <a:pPr algn="l"/>
            <a:endParaRPr lang="en-US" sz="3200" dirty="0" smtClean="0"/>
          </a:p>
          <a:p>
            <a:pPr algn="l"/>
            <a:r>
              <a:rPr lang="en-US" dirty="0" smtClean="0"/>
              <a:t>Today dialogue system is developing in text, graphical, spoken and multimodal systems.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 text based dialogue system is in which we chat with the system.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 spoken dialogue systems is defined as a computer systems that human interact on a turn-by-turn basic and in which spoken  natural language interface plays an important part in</a:t>
            </a:r>
          </a:p>
          <a:p>
            <a:pPr algn="l"/>
            <a:r>
              <a:rPr lang="en-US" dirty="0" smtClean="0"/>
              <a:t>the communication .</a:t>
            </a:r>
          </a:p>
          <a:p>
            <a:pPr algn="l"/>
            <a:endParaRPr lang="en-US" dirty="0"/>
          </a:p>
          <a:p>
            <a:pPr algn="l"/>
            <a:r>
              <a:rPr lang="en-GB" dirty="0" smtClean="0"/>
              <a:t>A multimodal dialogue </a:t>
            </a:r>
            <a:r>
              <a:rPr lang="en-US" dirty="0" smtClean="0"/>
              <a:t>systems are those which are dialogue systems that process two or more combined user input modes - such as speech, pen, touch, manual gestures, gaze,</a:t>
            </a:r>
          </a:p>
          <a:p>
            <a:pPr algn="l"/>
            <a:r>
              <a:rPr lang="en-US" dirty="0" smtClean="0"/>
              <a:t>and head and body movements.</a:t>
            </a:r>
            <a:endParaRPr lang="en-GB" dirty="0"/>
          </a:p>
          <a:p>
            <a:pPr algn="l"/>
            <a:endParaRPr lang="en-US" dirty="0" smtClean="0"/>
          </a:p>
          <a:p>
            <a:pPr algn="l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Basic Dialogue System [3]</a:t>
            </a:r>
          </a:p>
          <a:p>
            <a:pPr algn="just"/>
            <a:endParaRPr lang="en-US" sz="3200" dirty="0"/>
          </a:p>
          <a:p>
            <a:pPr algn="just"/>
            <a:r>
              <a:rPr lang="en-US" dirty="0" smtClean="0"/>
              <a:t>Different  Dialogue Systems have different architectures 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But All of the Dialogue system has same phase  Following are the phase passes through the</a:t>
            </a:r>
          </a:p>
          <a:p>
            <a:pPr algn="just"/>
            <a:r>
              <a:rPr lang="en-US" dirty="0" smtClean="0"/>
              <a:t>Dialogue System.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Input</a:t>
            </a:r>
          </a:p>
          <a:p>
            <a:pPr algn="just"/>
            <a:r>
              <a:rPr lang="en-US" dirty="0" smtClean="0"/>
              <a:t>Recognition</a:t>
            </a:r>
          </a:p>
          <a:p>
            <a:pPr algn="just"/>
            <a:r>
              <a:rPr lang="en-US" dirty="0" smtClean="0"/>
              <a:t>Natural Language Understanding</a:t>
            </a:r>
          </a:p>
          <a:p>
            <a:pPr algn="just"/>
            <a:r>
              <a:rPr lang="en-US" dirty="0" smtClean="0"/>
              <a:t>Dialogue Management</a:t>
            </a:r>
          </a:p>
          <a:p>
            <a:pPr algn="just"/>
            <a:r>
              <a:rPr lang="en-US" dirty="0" smtClean="0"/>
              <a:t>Response Generation </a:t>
            </a:r>
          </a:p>
          <a:p>
            <a:pPr algn="just"/>
            <a:r>
              <a:rPr lang="en-US" dirty="0" smtClean="0"/>
              <a:t>Output Renderer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5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just"/>
            <a:r>
              <a:rPr lang="en-US" sz="3200" dirty="0" smtClean="0"/>
              <a:t>Component of Dialogue System </a:t>
            </a:r>
          </a:p>
          <a:p>
            <a:pPr algn="just"/>
            <a:endParaRPr lang="en-US" dirty="0"/>
          </a:p>
          <a:p>
            <a:pPr algn="just"/>
            <a:r>
              <a:rPr lang="en-GB" dirty="0" smtClean="0"/>
              <a:t>A Dialogue system has mainly seven components.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These components are following: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Input Decoder</a:t>
            </a:r>
          </a:p>
          <a:p>
            <a:pPr algn="just"/>
            <a:r>
              <a:rPr lang="en-GB" dirty="0" smtClean="0"/>
              <a:t>Natural Language Understanding</a:t>
            </a:r>
          </a:p>
          <a:p>
            <a:pPr algn="just"/>
            <a:r>
              <a:rPr lang="en-GB" dirty="0" smtClean="0"/>
              <a:t>Dialogue Manager</a:t>
            </a:r>
          </a:p>
          <a:p>
            <a:pPr algn="just"/>
            <a:r>
              <a:rPr lang="en-GB" dirty="0" smtClean="0"/>
              <a:t>Domain Specific Component</a:t>
            </a:r>
          </a:p>
          <a:p>
            <a:pPr algn="just"/>
            <a:r>
              <a:rPr lang="en-GB" dirty="0" smtClean="0"/>
              <a:t>Response Generator</a:t>
            </a:r>
          </a:p>
          <a:p>
            <a:pPr algn="just"/>
            <a:r>
              <a:rPr lang="en-GB" dirty="0" smtClean="0"/>
              <a:t>Output Renderer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0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Diagram of dialogue System</a:t>
            </a:r>
            <a:endParaRPr lang="en-GB" sz="3200" dirty="0"/>
          </a:p>
          <a:p>
            <a:pPr algn="just"/>
            <a:endParaRPr lang="en-US" sz="3200" dirty="0" smtClean="0"/>
          </a:p>
          <a:p>
            <a:pPr algn="just"/>
            <a:endParaRPr lang="en-GB" sz="3200" dirty="0"/>
          </a:p>
        </p:txBody>
      </p:sp>
      <p:sp>
        <p:nvSpPr>
          <p:cNvPr id="2" name="Rectangle 1"/>
          <p:cNvSpPr/>
          <p:nvPr/>
        </p:nvSpPr>
        <p:spPr>
          <a:xfrm>
            <a:off x="1519707" y="1493949"/>
            <a:ext cx="2691685" cy="978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Decode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796270" y="1493949"/>
            <a:ext cx="2923505" cy="978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Render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19707" y="3129566"/>
            <a:ext cx="2691685" cy="965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Understanding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796270" y="3129566"/>
            <a:ext cx="2923505" cy="965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Generator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971245" y="4198513"/>
            <a:ext cx="289774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Dialogue Manner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997003" y="5718220"/>
            <a:ext cx="2846231" cy="884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Specific Component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2" idx="2"/>
            <a:endCxn id="5" idx="0"/>
          </p:cNvCxnSpPr>
          <p:nvPr/>
        </p:nvCxnSpPr>
        <p:spPr>
          <a:xfrm>
            <a:off x="2865550" y="2472744"/>
            <a:ext cx="0" cy="6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4" idx="2"/>
          </p:cNvCxnSpPr>
          <p:nvPr/>
        </p:nvCxnSpPr>
        <p:spPr>
          <a:xfrm flipV="1">
            <a:off x="10258023" y="2472744"/>
            <a:ext cx="0" cy="6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8" idx="1"/>
          </p:cNvCxnSpPr>
          <p:nvPr/>
        </p:nvCxnSpPr>
        <p:spPr>
          <a:xfrm rot="16200000" flipH="1">
            <a:off x="3638282" y="3322749"/>
            <a:ext cx="560231" cy="2105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V="1">
            <a:off x="7868991" y="4655712"/>
            <a:ext cx="2389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2"/>
          </p:cNvCxnSpPr>
          <p:nvPr/>
        </p:nvCxnSpPr>
        <p:spPr>
          <a:xfrm flipV="1">
            <a:off x="10258022" y="4095482"/>
            <a:ext cx="1" cy="56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9" idx="0"/>
          </p:cNvCxnSpPr>
          <p:nvPr/>
        </p:nvCxnSpPr>
        <p:spPr>
          <a:xfrm>
            <a:off x="6420118" y="5112913"/>
            <a:ext cx="1" cy="60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3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l"/>
            <a:r>
              <a:rPr lang="en-US" sz="3200" dirty="0" smtClean="0"/>
              <a:t>Component Of Dialogue System[1]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Input Decoder</a:t>
            </a:r>
          </a:p>
          <a:p>
            <a:pPr algn="l"/>
            <a:r>
              <a:rPr lang="en-US" dirty="0" smtClean="0"/>
              <a:t>It converts the input to the simple text. </a:t>
            </a:r>
            <a:endParaRPr lang="en-GB" dirty="0"/>
          </a:p>
          <a:p>
            <a:pPr algn="l"/>
            <a:r>
              <a:rPr lang="en-US" dirty="0" smtClean="0"/>
              <a:t>This component involves conversion of spoken sound (user utterances) to text (a string of words).</a:t>
            </a:r>
          </a:p>
          <a:p>
            <a:pPr algn="l"/>
            <a:r>
              <a:rPr lang="en-US" dirty="0" smtClean="0"/>
              <a:t>This requires the knowledge of phonetics and phonology.</a:t>
            </a:r>
          </a:p>
          <a:p>
            <a:pPr algn="l"/>
            <a:r>
              <a:rPr lang="en-US" dirty="0" smtClean="0"/>
              <a:t>For this purpose speech Recognition is needed. </a:t>
            </a:r>
          </a:p>
          <a:p>
            <a:pPr algn="l"/>
            <a:r>
              <a:rPr lang="en-US" dirty="0" smtClean="0"/>
              <a:t>There are many systems available for this purpose. These are called Automatic Speech Recognition (ASR), Computer Speech Recognition or simply Speech to Text (STT).</a:t>
            </a:r>
          </a:p>
          <a:p>
            <a:pPr algn="l"/>
            <a:r>
              <a:rPr lang="en-US" dirty="0" smtClean="0"/>
              <a:t>ASR will explain latter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753" y="255494"/>
            <a:ext cx="11524129" cy="6347012"/>
          </a:xfrm>
        </p:spPr>
        <p:txBody>
          <a:bodyPr/>
          <a:lstStyle/>
          <a:p>
            <a:pPr algn="just"/>
            <a:r>
              <a:rPr lang="en-US" sz="3200" dirty="0" smtClean="0"/>
              <a:t>Component Of Dialogue System[2]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Natural Language Understanding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the name suggest this unit try to understand what user want to tell. </a:t>
            </a:r>
          </a:p>
          <a:p>
            <a:pPr algn="just"/>
            <a:r>
              <a:rPr lang="en-US" dirty="0" smtClean="0"/>
              <a:t>It converts the sequence of words into a semantic representation that can be used by the dialogue manager. </a:t>
            </a:r>
          </a:p>
          <a:p>
            <a:pPr algn="just"/>
            <a:r>
              <a:rPr lang="en-US" dirty="0" smtClean="0"/>
              <a:t>Semantics involves the deconstruction of words, signals, and sentence structure</a:t>
            </a:r>
          </a:p>
          <a:p>
            <a:pPr algn="just"/>
            <a:r>
              <a:rPr lang="en-US" dirty="0" smtClean="0"/>
              <a:t>This</a:t>
            </a:r>
            <a:r>
              <a:rPr lang="en-US" dirty="0"/>
              <a:t> </a:t>
            </a:r>
            <a:r>
              <a:rPr lang="en-US" dirty="0" smtClean="0"/>
              <a:t>component involves use of morphology, syntax and semantics. </a:t>
            </a:r>
          </a:p>
          <a:p>
            <a:pPr algn="just"/>
            <a:r>
              <a:rPr lang="en-US" dirty="0" smtClean="0"/>
              <a:t>Morphology is the study of the structure  and content of word forms.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78EA-FD36-4ED0-9DB8-BD2BF3567A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1770</Words>
  <Application>Microsoft Office PowerPoint</Application>
  <PresentationFormat>Widescreen</PresentationFormat>
  <Paragraphs>304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100</cp:revision>
  <dcterms:created xsi:type="dcterms:W3CDTF">2022-09-24T09:05:43Z</dcterms:created>
  <dcterms:modified xsi:type="dcterms:W3CDTF">2022-10-18T03:51:23Z</dcterms:modified>
</cp:coreProperties>
</file>