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dcf1c2d0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dcf1c2d0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dcf1c2d0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dcf1c2d0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dcf1c2d0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dcf1c2d0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dcf1c2d0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dcf1c2d0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dcf1c2d0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dcf1c2d0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dcf1c2d0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dcf1c2d0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dcf1c2d0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dcf1c2d0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dcf1c2d0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dcf1c2d0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9299a4a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9299a4a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9299a4af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9299a4af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9299a4af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9299a4af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dcf1c2d0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dcf1c2d0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dcf1c2d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dcf1c2d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dcf1c2d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dcf1c2d0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dcf1c2d0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dcf1c2d0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dcf1c2d0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dcf1c2d0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dcf1c2d0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dcf1c2d0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dcf1c2d0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dcf1c2d0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457200" rtl="0" algn="ctr">
              <a:lnSpc>
                <a:spcPct val="115000"/>
              </a:lnSpc>
              <a:spcBef>
                <a:spcPts val="1000"/>
              </a:spcBef>
              <a:spcAft>
                <a:spcPts val="0"/>
              </a:spcAft>
              <a:buNone/>
            </a:pPr>
            <a:r>
              <a:rPr lang="en" sz="3600">
                <a:solidFill>
                  <a:srgbClr val="222222"/>
                </a:solidFill>
                <a:highlight>
                  <a:srgbClr val="FFFFFF"/>
                </a:highlight>
              </a:rPr>
              <a:t>Evaluation of factoid answers</a:t>
            </a:r>
            <a:endParaRPr sz="3600">
              <a:solidFill>
                <a:srgbClr val="222222"/>
              </a:solidFill>
              <a:highlight>
                <a:srgbClr val="FFFFFF"/>
              </a:highlight>
            </a:endParaRPr>
          </a:p>
          <a:p>
            <a:pPr indent="0" lvl="0" marL="0" rtl="0" algn="ctr">
              <a:spcBef>
                <a:spcPts val="1000"/>
              </a:spcBef>
              <a:spcAft>
                <a:spcPts val="0"/>
              </a:spcAft>
              <a:buNone/>
            </a:pPr>
            <a:r>
              <a:t/>
            </a:r>
            <a:endParaRPr sz="6400"/>
          </a:p>
        </p:txBody>
      </p:sp>
      <p:sp>
        <p:nvSpPr>
          <p:cNvPr id="55" name="Google Shape;55;p13"/>
          <p:cNvSpPr txBox="1"/>
          <p:nvPr>
            <p:ph idx="1" type="subTitle"/>
          </p:nvPr>
        </p:nvSpPr>
        <p:spPr>
          <a:xfrm>
            <a:off x="311700" y="2834125"/>
            <a:ext cx="8520600" cy="11352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358"/>
              <a:buFont typeface="Arial"/>
              <a:buNone/>
            </a:pPr>
            <a:r>
              <a:rPr lang="en" sz="1610">
                <a:solidFill>
                  <a:schemeClr val="dk1"/>
                </a:solidFill>
              </a:rPr>
              <a:t>Presented By:</a:t>
            </a:r>
            <a:endParaRPr sz="1610">
              <a:solidFill>
                <a:schemeClr val="dk1"/>
              </a:solidFill>
            </a:endParaRPr>
          </a:p>
          <a:p>
            <a:pPr indent="0" lvl="0" marL="0" rtl="0" algn="ctr">
              <a:lnSpc>
                <a:spcPct val="80000"/>
              </a:lnSpc>
              <a:spcBef>
                <a:spcPts val="0"/>
              </a:spcBef>
              <a:spcAft>
                <a:spcPts val="0"/>
              </a:spcAft>
              <a:buClr>
                <a:schemeClr val="dk1"/>
              </a:buClr>
              <a:buSzPts val="358"/>
              <a:buFont typeface="Arial"/>
              <a:buNone/>
            </a:pPr>
            <a:r>
              <a:rPr lang="en" sz="1610">
                <a:solidFill>
                  <a:schemeClr val="dk1"/>
                </a:solidFill>
              </a:rPr>
              <a:t>Aashish Gyanwali (078MSIISE-1)</a:t>
            </a:r>
            <a:endParaRPr sz="1610">
              <a:solidFill>
                <a:schemeClr val="dk1"/>
              </a:solidFill>
            </a:endParaRPr>
          </a:p>
          <a:p>
            <a:pPr indent="0" lvl="0" marL="0" rtl="0" algn="ctr">
              <a:lnSpc>
                <a:spcPct val="80000"/>
              </a:lnSpc>
              <a:spcBef>
                <a:spcPts val="0"/>
              </a:spcBef>
              <a:spcAft>
                <a:spcPts val="0"/>
              </a:spcAft>
              <a:buClr>
                <a:schemeClr val="dk1"/>
              </a:buClr>
              <a:buSzPts val="358"/>
              <a:buFont typeface="Arial"/>
              <a:buNone/>
            </a:pPr>
            <a:r>
              <a:rPr lang="en" sz="1610">
                <a:solidFill>
                  <a:schemeClr val="dk1"/>
                </a:solidFill>
              </a:rPr>
              <a:t>Bishal Maharjan (078MSIISE-3)</a:t>
            </a:r>
            <a:endParaRPr sz="1610">
              <a:solidFill>
                <a:schemeClr val="dk1"/>
              </a:solidFill>
            </a:endParaRPr>
          </a:p>
          <a:p>
            <a:pPr indent="0" lvl="0" marL="0" rtl="0" algn="ctr">
              <a:lnSpc>
                <a:spcPct val="80000"/>
              </a:lnSpc>
              <a:spcBef>
                <a:spcPts val="0"/>
              </a:spcBef>
              <a:spcAft>
                <a:spcPts val="0"/>
              </a:spcAft>
              <a:buClr>
                <a:schemeClr val="dk1"/>
              </a:buClr>
              <a:buSzPts val="358"/>
              <a:buFont typeface="Arial"/>
              <a:buNone/>
            </a:pPr>
            <a:r>
              <a:rPr lang="en" sz="1610">
                <a:solidFill>
                  <a:schemeClr val="dk1"/>
                </a:solidFill>
              </a:rPr>
              <a:t>Nabin Upreti (078MSIISE-11)</a:t>
            </a:r>
            <a:endParaRPr sz="1610">
              <a:solidFill>
                <a:schemeClr val="dk1"/>
              </a:solidFill>
            </a:endParaRPr>
          </a:p>
          <a:p>
            <a:pPr indent="0" lvl="0" marL="0" rtl="0" algn="ctr">
              <a:lnSpc>
                <a:spcPct val="80000"/>
              </a:lnSpc>
              <a:spcBef>
                <a:spcPts val="0"/>
              </a:spcBef>
              <a:spcAft>
                <a:spcPts val="0"/>
              </a:spcAft>
              <a:buSzPts val="358"/>
              <a:buNone/>
            </a:pPr>
            <a:r>
              <a:t/>
            </a:r>
            <a:endParaRPr sz="91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REASONS FOR CAUTION</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Zobel demonstrated that a pool depth of one hundred documents produces a fair ranking of systems, he started noticing adverse effects on system rankings when the pool size was reduced below fifty documents. </a:t>
            </a:r>
            <a:endParaRPr>
              <a:solidFill>
                <a:schemeClr val="dk1"/>
              </a:solidFill>
            </a:endParaRPr>
          </a:p>
        </p:txBody>
      </p:sp>
      <p:pic>
        <p:nvPicPr>
          <p:cNvPr id="120" name="Google Shape;120;p22"/>
          <p:cNvPicPr preferRelativeResize="0"/>
          <p:nvPr/>
        </p:nvPicPr>
        <p:blipFill>
          <a:blip r:embed="rId3">
            <a:alphaModFix/>
          </a:blip>
          <a:stretch>
            <a:fillRect/>
          </a:stretch>
        </p:blipFill>
        <p:spPr>
          <a:xfrm>
            <a:off x="2151154" y="2345929"/>
            <a:ext cx="3857251" cy="2896100"/>
          </a:xfrm>
          <a:prstGeom prst="rect">
            <a:avLst/>
          </a:prstGeom>
          <a:noFill/>
          <a:ln>
            <a:noFill/>
          </a:ln>
        </p:spPr>
      </p:pic>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REASONS FOR CAUTION</a:t>
            </a:r>
            <a:endParaRPr/>
          </a:p>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343661" lvl="0" marL="457200" rtl="0" algn="l">
              <a:spcBef>
                <a:spcPts val="0"/>
              </a:spcBef>
              <a:spcAft>
                <a:spcPts val="0"/>
              </a:spcAft>
              <a:buClr>
                <a:schemeClr val="dk1"/>
              </a:buClr>
              <a:buSzPct val="100000"/>
              <a:buChar char="●"/>
            </a:pPr>
            <a:r>
              <a:rPr lang="en" sz="3814">
                <a:solidFill>
                  <a:schemeClr val="dk1"/>
                </a:solidFill>
              </a:rPr>
              <a:t>Two reasons for the soundness of the pooling strategy in ad hoc retrieval are that participants contributing to the pool employ</a:t>
            </a:r>
            <a:endParaRPr sz="3814">
              <a:solidFill>
                <a:schemeClr val="dk1"/>
              </a:solidFill>
            </a:endParaRPr>
          </a:p>
          <a:p>
            <a:pPr indent="-343661" lvl="1" marL="914400" rtl="0" algn="l">
              <a:spcBef>
                <a:spcPts val="0"/>
              </a:spcBef>
              <a:spcAft>
                <a:spcPts val="0"/>
              </a:spcAft>
              <a:buClr>
                <a:schemeClr val="dk1"/>
              </a:buClr>
              <a:buSzPct val="100000"/>
              <a:buChar char="○"/>
            </a:pPr>
            <a:r>
              <a:rPr lang="en" sz="3814">
                <a:solidFill>
                  <a:schemeClr val="dk1"/>
                </a:solidFill>
              </a:rPr>
              <a:t> a relatively diverse set of strategies </a:t>
            </a:r>
            <a:endParaRPr sz="3814">
              <a:solidFill>
                <a:schemeClr val="dk1"/>
              </a:solidFill>
            </a:endParaRPr>
          </a:p>
          <a:p>
            <a:pPr indent="-343661" lvl="1" marL="914400" rtl="0" algn="l">
              <a:spcBef>
                <a:spcPts val="0"/>
              </a:spcBef>
              <a:spcAft>
                <a:spcPts val="0"/>
              </a:spcAft>
              <a:buClr>
                <a:schemeClr val="dk1"/>
              </a:buClr>
              <a:buSzPct val="100000"/>
              <a:buChar char="○"/>
            </a:pPr>
            <a:r>
              <a:rPr lang="en" sz="3814">
                <a:solidFill>
                  <a:schemeClr val="dk1"/>
                </a:solidFill>
              </a:rPr>
              <a:t>that they achieve reasonable performance. </a:t>
            </a:r>
            <a:endParaRPr sz="3814">
              <a:solidFill>
                <a:schemeClr val="dk1"/>
              </a:solidFill>
            </a:endParaRPr>
          </a:p>
          <a:p>
            <a:pPr indent="-343661" lvl="0" marL="457200" rtl="0" algn="l">
              <a:spcBef>
                <a:spcPts val="0"/>
              </a:spcBef>
              <a:spcAft>
                <a:spcPts val="0"/>
              </a:spcAft>
              <a:buClr>
                <a:schemeClr val="dk1"/>
              </a:buClr>
              <a:buSzPct val="100000"/>
              <a:buChar char="●"/>
            </a:pPr>
            <a:r>
              <a:rPr lang="en" sz="3814">
                <a:solidFill>
                  <a:schemeClr val="dk1"/>
                </a:solidFill>
              </a:rPr>
              <a:t> </a:t>
            </a:r>
            <a:r>
              <a:rPr lang="en" sz="3814">
                <a:solidFill>
                  <a:schemeClr val="dk1"/>
                </a:solidFill>
              </a:rPr>
              <a:t>In the most recent QA track at TREC 2004, Ellen Voorhees reported in her overview talk that the median score for 92.2% of factoid questions was zero.</a:t>
            </a:r>
            <a:endParaRPr sz="3814">
              <a:solidFill>
                <a:schemeClr val="dk1"/>
              </a:solidFill>
            </a:endParaRPr>
          </a:p>
          <a:p>
            <a:pPr indent="-343661" lvl="0" marL="457200" rtl="0" algn="l">
              <a:spcBef>
                <a:spcPts val="0"/>
              </a:spcBef>
              <a:spcAft>
                <a:spcPts val="0"/>
              </a:spcAft>
              <a:buClr>
                <a:schemeClr val="dk1"/>
              </a:buClr>
              <a:buSzPct val="100000"/>
              <a:buChar char="●"/>
            </a:pPr>
            <a:r>
              <a:rPr lang="en" sz="3814">
                <a:solidFill>
                  <a:schemeClr val="dk1"/>
                </a:solidFill>
              </a:rPr>
              <a:t>Since a human manually extracted answers for each question from the document collection, the run should achieve an accuracy of 1.0 when automatically evaluated with existing resources.</a:t>
            </a:r>
            <a:endParaRPr sz="3814">
              <a:solidFill>
                <a:schemeClr val="dk1"/>
              </a:solidFill>
            </a:endParaRPr>
          </a:p>
          <a:p>
            <a:pPr indent="0" lvl="0" marL="457200" rtl="0" algn="l">
              <a:spcBef>
                <a:spcPts val="1200"/>
              </a:spcBef>
              <a:spcAft>
                <a:spcPts val="0"/>
              </a:spcAft>
              <a:buNone/>
            </a:pPr>
            <a:r>
              <a:t/>
            </a:r>
            <a:endParaRPr sz="3150">
              <a:solidFill>
                <a:schemeClr val="dk1"/>
              </a:solidFill>
            </a:endParaRPr>
          </a:p>
          <a:p>
            <a:pPr indent="0" lvl="0" marL="0" rtl="0" algn="l">
              <a:spcBef>
                <a:spcPts val="1200"/>
              </a:spcBef>
              <a:spcAft>
                <a:spcPts val="1200"/>
              </a:spcAft>
              <a:buNone/>
            </a:pPr>
            <a:r>
              <a:t/>
            </a:r>
            <a:endParaRPr/>
          </a:p>
        </p:txBody>
      </p:sp>
      <p:sp>
        <p:nvSpPr>
          <p:cNvPr id="128" name="Google Shape;1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REASONS FOR CAUTION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This, unfortunately, is not the case generated run achieved a strict accuracy of only 0.53 using current evaluation resources.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With an “ideal” set of judgments, this graph should be a straight line with a slope of one through the origin, as shown by the reference line.</a:t>
            </a:r>
            <a:endParaRPr>
              <a:solidFill>
                <a:schemeClr val="dk1"/>
              </a:solidFill>
            </a:endParaRPr>
          </a:p>
        </p:txBody>
      </p:sp>
      <p:pic>
        <p:nvPicPr>
          <p:cNvPr id="135" name="Google Shape;135;p24"/>
          <p:cNvPicPr preferRelativeResize="0"/>
          <p:nvPr/>
        </p:nvPicPr>
        <p:blipFill>
          <a:blip r:embed="rId3">
            <a:alphaModFix/>
          </a:blip>
          <a:stretch>
            <a:fillRect/>
          </a:stretch>
        </p:blipFill>
        <p:spPr>
          <a:xfrm>
            <a:off x="2098775" y="2571750"/>
            <a:ext cx="4258575" cy="2348400"/>
          </a:xfrm>
          <a:prstGeom prst="rect">
            <a:avLst/>
          </a:prstGeom>
          <a:noFill/>
          <a:ln>
            <a:noFill/>
          </a:ln>
        </p:spPr>
      </p:pic>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STRICT AND LENIENT MEASURES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For the 500 factoid questions in the TREC 2002 testset, the Kendall’s τ correlation between the official system rankings and the system rankings produced using the automatically-generated strict measure is 0.820; for the lenient measure, the correlation is 0.817. </a:t>
            </a:r>
            <a:endParaRPr>
              <a:solidFill>
                <a:schemeClr val="dk1"/>
              </a:solidFill>
            </a:endParaRPr>
          </a:p>
        </p:txBody>
      </p:sp>
      <p:pic>
        <p:nvPicPr>
          <p:cNvPr id="143" name="Google Shape;143;p25"/>
          <p:cNvPicPr preferRelativeResize="0"/>
          <p:nvPr/>
        </p:nvPicPr>
        <p:blipFill>
          <a:blip r:embed="rId3">
            <a:alphaModFix/>
          </a:blip>
          <a:stretch>
            <a:fillRect/>
          </a:stretch>
        </p:blipFill>
        <p:spPr>
          <a:xfrm>
            <a:off x="1473075" y="2416800"/>
            <a:ext cx="7407376" cy="2627175"/>
          </a:xfrm>
          <a:prstGeom prst="rect">
            <a:avLst/>
          </a:prstGeom>
          <a:noFill/>
          <a:ln>
            <a:noFill/>
          </a:ln>
        </p:spPr>
      </p:pic>
      <p:sp>
        <p:nvSpPr>
          <p:cNvPr id="144" name="Google Shape;14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STRICT AND LENIENT MEASURES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Results highlight the difficulty in crafting a good set of answer patterns and the problems associated with treating answers and supporting documents independently.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Question: Who was the first black heavyweight champion?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Answer: Jack Johnson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Supporting document: Louis was the first African-American heavyweight since Jack Johnson who was allowed to get close to that symbol of ultimate manhood, the heavyweight crown. .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Although Jack Johnson was indeed the first black heavyweight champion, the document does not support the answer, i.e., it does not state that he was the first one. Thus, the above response would be marked unsupported.</a:t>
            </a:r>
            <a:endParaRPr>
              <a:solidFill>
                <a:schemeClr val="dk1"/>
              </a:solidFill>
            </a:endParaRPr>
          </a:p>
        </p:txBody>
      </p:sp>
      <p:sp>
        <p:nvSpPr>
          <p:cNvPr id="151" name="Google Shape;15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STRICT AND LENIENT MEASURES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lenient measure greatly overestimates answer accuracy when considering support.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Thus, for certain classes of question answering techniques, the discrepancy between official and lenient scores can be quite large.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lenient measure is also a poor indicator of performance if one views question answering as an extension of finer-grained document retrieval techniques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 Under such a view, the importance of the supporting document is undeniable. </a:t>
            </a:r>
            <a:endParaRPr>
              <a:solidFill>
                <a:schemeClr val="dk1"/>
              </a:solidFill>
            </a:endParaRPr>
          </a:p>
        </p:txBody>
      </p:sp>
      <p:sp>
        <p:nvSpPr>
          <p:cNvPr id="158" name="Google Shape;15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SOLUTIONS</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Given the important role that reproducible, accurate, and reliable laboratory experiments play in information retrieval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 can we address the current lack of a truly reusable test collection for question answering?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One solution that has been suggested is to simply increase the pool depth to a point where a good set of judgments can be gathered.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pooling approach, has the downside that it essentially adds a completely separate ad hoc retrieval component to the already difficult-to-evaluate question answering task. </a:t>
            </a:r>
            <a:endParaRPr>
              <a:solidFill>
                <a:schemeClr val="dk1"/>
              </a:solidFill>
            </a:endParaRPr>
          </a:p>
        </p:txBody>
      </p:sp>
      <p:sp>
        <p:nvSpPr>
          <p:cNvPr id="165" name="Google Shape;16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one must be cautious when employing existing resources to evaluate question answering systems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they should not be used to make quantitative comparisons regarding the effectiveness of different techniques.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errors associated with scores derived from answer patterns and reldocs lists prevent reliable conclusions from being drawn.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meta-evaluation of question answering points out shortcomings in existing evaluation methodology as it relates to building reusable test collections for post-hoc experimentation</a:t>
            </a:r>
            <a:endParaRPr>
              <a:solidFill>
                <a:schemeClr val="dk1"/>
              </a:solidFill>
            </a:endParaRPr>
          </a:p>
        </p:txBody>
      </p:sp>
      <p:sp>
        <p:nvSpPr>
          <p:cNvPr id="172" name="Google Shape;17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M. Wang, ‘A Survey of Answer Extraction Techniques in Factoid Question Answering’, Association for Computational Linguistics, 2006</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Jimmy Lin, ‘Evaluation of Resources for Question Answering Evaluation’, </a:t>
            </a:r>
            <a:r>
              <a:rPr lang="en">
                <a:solidFill>
                  <a:schemeClr val="dk1"/>
                </a:solidFill>
                <a:highlight>
                  <a:srgbClr val="FFFFFF"/>
                </a:highlight>
              </a:rPr>
              <a:t>International Conference on Research and Development in Information Retrieval (SIGIR)</a:t>
            </a:r>
            <a:r>
              <a:rPr lang="en">
                <a:solidFill>
                  <a:schemeClr val="dk1"/>
                </a:solidFill>
              </a:rPr>
              <a:t>, 2005</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85" name="Google Shape;18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2" name="Google Shape;62;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25000"/>
          </a:bodyPr>
          <a:lstStyle/>
          <a:p>
            <a:pPr indent="-343022" lvl="0" marL="457200" rtl="0" algn="l">
              <a:spcBef>
                <a:spcPts val="0"/>
              </a:spcBef>
              <a:spcAft>
                <a:spcPts val="0"/>
              </a:spcAft>
              <a:buClr>
                <a:schemeClr val="dk1"/>
              </a:buClr>
              <a:buSzPct val="100000"/>
              <a:buChar char="●"/>
            </a:pPr>
            <a:r>
              <a:rPr lang="en" sz="7207">
                <a:solidFill>
                  <a:schemeClr val="dk1"/>
                </a:solidFill>
              </a:rPr>
              <a:t>INTRODUCTION</a:t>
            </a:r>
            <a:endParaRPr sz="7207">
              <a:solidFill>
                <a:schemeClr val="dk1"/>
              </a:solidFill>
            </a:endParaRPr>
          </a:p>
          <a:p>
            <a:pPr indent="-343022" lvl="0" marL="457200" rtl="0" algn="l">
              <a:lnSpc>
                <a:spcPct val="100000"/>
              </a:lnSpc>
              <a:spcBef>
                <a:spcPts val="0"/>
              </a:spcBef>
              <a:spcAft>
                <a:spcPts val="0"/>
              </a:spcAft>
              <a:buClr>
                <a:schemeClr val="dk1"/>
              </a:buClr>
              <a:buSzPct val="100000"/>
              <a:buChar char="●"/>
            </a:pPr>
            <a:r>
              <a:rPr lang="en" sz="7207">
                <a:solidFill>
                  <a:schemeClr val="dk1"/>
                </a:solidFill>
              </a:rPr>
              <a:t>EVALUATING QA SYSTEMS</a:t>
            </a:r>
            <a:endParaRPr sz="7207">
              <a:solidFill>
                <a:schemeClr val="dk1"/>
              </a:solidFill>
            </a:endParaRPr>
          </a:p>
          <a:p>
            <a:pPr indent="-343022" lvl="0" marL="457200" rtl="0" algn="l">
              <a:lnSpc>
                <a:spcPct val="100000"/>
              </a:lnSpc>
              <a:spcBef>
                <a:spcPts val="0"/>
              </a:spcBef>
              <a:spcAft>
                <a:spcPts val="0"/>
              </a:spcAft>
              <a:buClr>
                <a:schemeClr val="dk1"/>
              </a:buClr>
              <a:buSzPct val="100000"/>
              <a:buChar char="●"/>
            </a:pPr>
            <a:r>
              <a:rPr lang="en" sz="7207">
                <a:solidFill>
                  <a:schemeClr val="dk1"/>
                </a:solidFill>
              </a:rPr>
              <a:t>REASONS FOR CAUTION</a:t>
            </a:r>
            <a:endParaRPr sz="7207">
              <a:solidFill>
                <a:schemeClr val="dk1"/>
              </a:solidFill>
            </a:endParaRPr>
          </a:p>
          <a:p>
            <a:pPr indent="-343022" lvl="0" marL="457200" rtl="0" algn="l">
              <a:lnSpc>
                <a:spcPct val="100000"/>
              </a:lnSpc>
              <a:spcBef>
                <a:spcPts val="0"/>
              </a:spcBef>
              <a:spcAft>
                <a:spcPts val="0"/>
              </a:spcAft>
              <a:buClr>
                <a:schemeClr val="dk1"/>
              </a:buClr>
              <a:buSzPct val="100000"/>
              <a:buChar char="●"/>
            </a:pPr>
            <a:r>
              <a:rPr lang="en" sz="7207">
                <a:solidFill>
                  <a:schemeClr val="dk1"/>
                </a:solidFill>
              </a:rPr>
              <a:t>STRICT AND LENIENT MEASURES</a:t>
            </a:r>
            <a:endParaRPr sz="7207">
              <a:solidFill>
                <a:schemeClr val="dk1"/>
              </a:solidFill>
            </a:endParaRPr>
          </a:p>
          <a:p>
            <a:pPr indent="-343022" lvl="0" marL="457200" rtl="0" algn="l">
              <a:lnSpc>
                <a:spcPct val="100000"/>
              </a:lnSpc>
              <a:spcBef>
                <a:spcPts val="0"/>
              </a:spcBef>
              <a:spcAft>
                <a:spcPts val="0"/>
              </a:spcAft>
              <a:buClr>
                <a:schemeClr val="dk1"/>
              </a:buClr>
              <a:buSzPct val="100000"/>
              <a:buChar char="●"/>
            </a:pPr>
            <a:r>
              <a:rPr lang="en" sz="7207">
                <a:solidFill>
                  <a:schemeClr val="dk1"/>
                </a:solidFill>
              </a:rPr>
              <a:t>POTENTIAL SOLUTIONS</a:t>
            </a:r>
            <a:endParaRPr sz="7207">
              <a:solidFill>
                <a:schemeClr val="dk1"/>
              </a:solidFill>
            </a:endParaRPr>
          </a:p>
          <a:p>
            <a:pPr indent="-343022" lvl="0" marL="457200" rtl="0" algn="l">
              <a:lnSpc>
                <a:spcPct val="100000"/>
              </a:lnSpc>
              <a:spcBef>
                <a:spcPts val="0"/>
              </a:spcBef>
              <a:spcAft>
                <a:spcPts val="0"/>
              </a:spcAft>
              <a:buClr>
                <a:schemeClr val="dk1"/>
              </a:buClr>
              <a:buSzPct val="100000"/>
              <a:buChar char="●"/>
            </a:pPr>
            <a:r>
              <a:rPr lang="en" sz="7207">
                <a:solidFill>
                  <a:schemeClr val="dk1"/>
                </a:solidFill>
              </a:rPr>
              <a:t>CONCLUSION</a:t>
            </a:r>
            <a:endParaRPr sz="7207">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1800">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sz="18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idx="2" type="body"/>
          </p:nvPr>
        </p:nvSpPr>
        <p:spPr>
          <a:xfrm>
            <a:off x="10093125" y="-8435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INTRODUCTION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Question Answering (QA) is a fast-growing research area that brings together research from Information Retrieval, Information Extraction and Natural Language Processing.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use of test collections to assess the performance of information retrieval systems is a well-established methodology.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Test collections enable the effectiveness of different retrieval methods to be compared without human involvement to assess the relevance of the returned documents.</a:t>
            </a:r>
            <a:endParaRPr>
              <a:solidFill>
                <a:schemeClr val="dk1"/>
              </a:solidFill>
            </a:endParaRPr>
          </a:p>
          <a:p>
            <a:pPr indent="0" lvl="0" marL="0" rtl="0" algn="l">
              <a:spcBef>
                <a:spcPts val="1200"/>
              </a:spcBef>
              <a:spcAft>
                <a:spcPts val="1200"/>
              </a:spcAft>
              <a:buNone/>
            </a:pPr>
            <a:r>
              <a:t/>
            </a: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INTRODUCTION</a:t>
            </a:r>
            <a:endParaRPr/>
          </a:p>
          <a:p>
            <a:pPr indent="0" lvl="0" marL="0" rtl="0" algn="l">
              <a:spcBef>
                <a:spcPts val="0"/>
              </a:spcBef>
              <a:spcAft>
                <a:spcPts val="0"/>
              </a:spcAft>
              <a:buNone/>
            </a:pPr>
            <a:r>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La</a:t>
            </a:r>
            <a:r>
              <a:rPr lang="en">
                <a:solidFill>
                  <a:schemeClr val="dk1"/>
                </a:solidFill>
              </a:rPr>
              <a:t>rge test collections for the so called ad hoc task have been created by pooling the ranked lists returned by participants in large-scale.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With pooling, the top n documents (the pool depth) from each run are gathered, and after removing duplicates, are presented to human assessors for evaluation.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pooling methodology creates trustworthy and reliable resources for post-hoc experimentation.</a:t>
            </a:r>
            <a:endParaRPr>
              <a:solidFill>
                <a:schemeClr val="dk1"/>
              </a:solidFill>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QA SYSTEMS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In the TREC instantiation of the question answering task, a system response to a natural language question is a pair consisting of an answer string and a supporting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 this response unit, a human assessor assigns one of four labels: correct, inexact, unsupported, or wrong. </a:t>
            </a:r>
            <a:endParaRPr>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Correct:-</a:t>
            </a:r>
            <a:r>
              <a:rPr lang="en" sz="1800">
                <a:solidFill>
                  <a:schemeClr val="dk1"/>
                </a:solidFill>
              </a:rPr>
              <a:t>the answer string must contain exactly the information requested by the question and the supporting document must present the answer in a manner such that a human reading the document could verify its correctness.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Inexact:-If the answer string contains extraneous words</a:t>
            </a:r>
            <a:endParaRPr sz="1800">
              <a:solidFill>
                <a:schemeClr val="dk1"/>
              </a:solidFill>
            </a:endParaRPr>
          </a:p>
          <a:p>
            <a:pPr indent="0" lvl="0" marL="457200" rtl="0" algn="l">
              <a:spcBef>
                <a:spcPts val="1200"/>
              </a:spcBef>
              <a:spcAft>
                <a:spcPts val="1200"/>
              </a:spcAft>
              <a:buNone/>
            </a:pPr>
            <a:r>
              <a:t/>
            </a:r>
            <a:endParaRPr>
              <a:solidFill>
                <a:schemeClr val="dk1"/>
              </a:solidFill>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EVALUATING QA SYSTEMS</a:t>
            </a:r>
            <a:endParaRPr/>
          </a:p>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unsupported:-If the answer string is correct (i.e., exact), but the document does not clearly answer the question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wrong:the response unit is wrong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a typical QA track at TREC, participating systems are given four to five hundred factoid questions and are allowed to return one response per question.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Performance is measured by answer accuracy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EVALUATING QA SYSTEMS</a:t>
            </a:r>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Because judgments are made with respect to both an answer string and a particular document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Identical answer strings may be correct or unsupported, depending on the specific document from which that string came.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Small changes in the answer string might affect the judgment value,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there is no algorithmic way to determine whether a change between a judged string and a string to be evaluated is significant or not.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Thus, human assessors are needed to deal with intricacies such as exactness, answer granularity, and acceptability of variants.</a:t>
            </a:r>
            <a:endParaRPr>
              <a:solidFill>
                <a:schemeClr val="dk1"/>
              </a:solidFill>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EVALUATING QA SYSTEMS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Typically, two measures of answer accuracy, strict and lenient, are presented.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strict measure:-a</a:t>
            </a:r>
            <a:r>
              <a:rPr lang="en">
                <a:solidFill>
                  <a:schemeClr val="dk1"/>
                </a:solidFill>
              </a:rPr>
              <a:t> response is considered correct only if the answer string matches the answer patterns and its supporting document is among those marked as relevant.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Lenient measure:-the supporting document is ignored, and response units are scored only on the answer strings</a:t>
            </a:r>
            <a:endParaRPr>
              <a:solidFill>
                <a:schemeClr val="dk1"/>
              </a:solidFill>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EVALUATING QA SYSTEMS</a:t>
            </a:r>
            <a:endParaRPr/>
          </a:p>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It is well-known that the automatically-generated strict measure underestimates answer accuracy because document level relevance judgments are incomplete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On the other hand, the lenient measure overestimates performance because documents often coincidentally contain the correct answer string without actually answering the question.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However, it is implicitly assumed that the combination of the two different evaluation criteria would closely approximate true question answering effectiveness.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However, no one to date has rigorously verified this assumption, and indeed, this study will reveal that TREC answer patterns and reldocs lists are not suitable for post-hoc experimentation</a:t>
            </a:r>
            <a:endParaRPr>
              <a:solidFill>
                <a:schemeClr val="dk1"/>
              </a:solidFill>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