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94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1" r:id="rId13"/>
    <p:sldId id="269" r:id="rId14"/>
    <p:sldId id="270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60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6BC8ED-45EF-4A90-8954-22A95B41CD5D}">
          <p14:sldIdLst>
            <p14:sldId id="295"/>
            <p14:sldId id="293"/>
            <p14:sldId id="294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1"/>
            <p14:sldId id="269"/>
            <p14:sldId id="270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60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140E-993F-46D9-A545-E4B615BB05B6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3BC0-2390-47BE-AA3A-E5A66C4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BAF6-9432-AB35-4E27-EFF488A5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60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 Presentation on</a:t>
            </a:r>
            <a:br>
              <a:rPr lang="en-US" dirty="0"/>
            </a:br>
            <a:r>
              <a:rPr lang="en-US" b="1" dirty="0"/>
              <a:t>Question Answering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8AE40-1820-8400-995C-39DB8D728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404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Aashish Gyanwali (078MSIISE-1)</a:t>
            </a:r>
          </a:p>
          <a:p>
            <a:r>
              <a:rPr lang="en-US" dirty="0" err="1"/>
              <a:t>Bishal</a:t>
            </a:r>
            <a:r>
              <a:rPr lang="en-US" dirty="0"/>
              <a:t> </a:t>
            </a:r>
            <a:r>
              <a:rPr lang="en-US" dirty="0" err="1"/>
              <a:t>Maharjan</a:t>
            </a:r>
            <a:r>
              <a:rPr lang="en-US" dirty="0"/>
              <a:t> (078MSIISE-3)</a:t>
            </a:r>
          </a:p>
          <a:p>
            <a:r>
              <a:rPr lang="en-US" dirty="0" err="1"/>
              <a:t>Nabin</a:t>
            </a:r>
            <a:r>
              <a:rPr lang="en-US" dirty="0"/>
              <a:t> </a:t>
            </a:r>
            <a:r>
              <a:rPr lang="en-US" dirty="0" err="1"/>
              <a:t>Upreti</a:t>
            </a:r>
            <a:r>
              <a:rPr lang="en-US" dirty="0"/>
              <a:t> (078MSIISE-11)</a:t>
            </a:r>
          </a:p>
        </p:txBody>
      </p:sp>
    </p:spTree>
    <p:extLst>
      <p:ext uri="{BB962C8B-B14F-4D97-AF65-F5344CB8AC3E}">
        <p14:creationId xmlns:p14="http://schemas.microsoft.com/office/powerpoint/2010/main" val="99251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Document or passage retrieval module: </a:t>
            </a:r>
          </a:p>
          <a:p>
            <a:r>
              <a:rPr lang="en-US" dirty="0"/>
              <a:t>This module takes the keywords produced by the question analysis module, and uses some search engine to perform document or passage retrieval. </a:t>
            </a:r>
          </a:p>
          <a:p>
            <a:r>
              <a:rPr lang="en-US" dirty="0"/>
              <a:t>Two of the most popular search engine used by many QA systems are Indri (Metzler and Croft 2004) and </a:t>
            </a:r>
            <a:r>
              <a:rPr lang="en-US" dirty="0" err="1"/>
              <a:t>Lucene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14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Answer extraction module</a:t>
            </a:r>
          </a:p>
          <a:p>
            <a:r>
              <a:rPr lang="en-US" dirty="0"/>
              <a:t>Given the top N relevant documents or passages from the retrieval module, the answer extraction module performs detailed analysis and pin-points the answer to the question. </a:t>
            </a:r>
          </a:p>
          <a:p>
            <a:r>
              <a:rPr lang="en-US" dirty="0"/>
              <a:t>Usually answer extraction module produces a list of answer candidates and ranks them according to some scoring functions. </a:t>
            </a:r>
          </a:p>
        </p:txBody>
      </p:sp>
    </p:spTree>
    <p:extLst>
      <p:ext uri="{BB962C8B-B14F-4D97-AF65-F5344CB8AC3E}">
        <p14:creationId xmlns:p14="http://schemas.microsoft.com/office/powerpoint/2010/main" val="319428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35" y="2449182"/>
            <a:ext cx="8446911" cy="30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6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question may be asked in different forms.</a:t>
            </a:r>
          </a:p>
          <a:p>
            <a:r>
              <a:rPr lang="en-US" dirty="0"/>
              <a:t> We may ask it in interrogative way or the assertive way. </a:t>
            </a:r>
          </a:p>
          <a:p>
            <a:r>
              <a:rPr lang="en-US" dirty="0"/>
              <a:t>We need to understand the semantics of the question.</a:t>
            </a:r>
          </a:p>
          <a:p>
            <a:r>
              <a:rPr lang="en-US" dirty="0"/>
              <a:t> We need to recognize what the question is asking for before proceeding to answer the question itself. </a:t>
            </a:r>
          </a:p>
          <a:p>
            <a:r>
              <a:rPr lang="en-US" dirty="0"/>
              <a:t>The practice to understand the question is termed as </a:t>
            </a:r>
            <a:r>
              <a:rPr lang="en-US" b="1" dirty="0"/>
              <a:t>Question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2376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We are seeking same information using different forms of the question: </a:t>
            </a:r>
          </a:p>
          <a:p>
            <a:r>
              <a:rPr lang="en-US" b="1" dirty="0"/>
              <a:t>Interrogative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Question: What is the capital city of India? </a:t>
            </a:r>
          </a:p>
          <a:p>
            <a:r>
              <a:rPr lang="en-US" b="1" dirty="0"/>
              <a:t>Assertive</a:t>
            </a:r>
          </a:p>
          <a:p>
            <a:pPr marL="0" indent="0">
              <a:buNone/>
            </a:pPr>
            <a:r>
              <a:rPr lang="en-US" dirty="0"/>
              <a:t>	- Question: Tell me the name of city which is capital of India?</a:t>
            </a:r>
          </a:p>
        </p:txBody>
      </p:sp>
    </p:spTree>
    <p:extLst>
      <p:ext uri="{BB962C8B-B14F-4D97-AF65-F5344CB8AC3E}">
        <p14:creationId xmlns:p14="http://schemas.microsoft.com/office/powerpoint/2010/main" val="36831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main goal of the question-processing phase is to extract the query:</a:t>
            </a:r>
          </a:p>
          <a:p>
            <a:pPr lvl="1"/>
            <a:r>
              <a:rPr lang="en-US" dirty="0"/>
              <a:t> the keywords passed to the IR system to match potential documents. </a:t>
            </a:r>
          </a:p>
          <a:p>
            <a:pPr lvl="1"/>
            <a:r>
              <a:rPr lang="en-US" dirty="0"/>
              <a:t>Some systems additionally extract further information such as:</a:t>
            </a:r>
          </a:p>
          <a:p>
            <a:pPr lvl="1"/>
            <a:r>
              <a:rPr lang="en-US" dirty="0"/>
              <a:t> Answer type: the entity type (person, location, time, etc.) of the answer. </a:t>
            </a:r>
          </a:p>
          <a:p>
            <a:pPr lvl="1"/>
            <a:r>
              <a:rPr lang="en-US" dirty="0"/>
              <a:t> Focus: the string of words in the question that is likely to be replaced by the answer in any answer string found. </a:t>
            </a:r>
          </a:p>
          <a:p>
            <a:pPr lvl="1"/>
            <a:r>
              <a:rPr lang="en-US" dirty="0"/>
              <a:t>Question type: Is this a definition question, a math question, a list question?</a:t>
            </a:r>
          </a:p>
        </p:txBody>
      </p:sp>
    </p:spTree>
    <p:extLst>
      <p:ext uri="{BB962C8B-B14F-4D97-AF65-F5344CB8AC3E}">
        <p14:creationId xmlns:p14="http://schemas.microsoft.com/office/powerpoint/2010/main" val="47587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for the question Which US state capital has the largest population? the query processing might produce:</a:t>
            </a:r>
          </a:p>
          <a:p>
            <a:r>
              <a:rPr lang="en-US" dirty="0"/>
              <a:t> Query: “US state capital has the largest population” </a:t>
            </a:r>
          </a:p>
          <a:p>
            <a:r>
              <a:rPr lang="en-US" dirty="0"/>
              <a:t>Answer type: city </a:t>
            </a:r>
          </a:p>
          <a:p>
            <a:r>
              <a:rPr lang="en-US" dirty="0"/>
              <a:t>Focus: state capital</a:t>
            </a:r>
          </a:p>
        </p:txBody>
      </p:sp>
    </p:spTree>
    <p:extLst>
      <p:ext uri="{BB962C8B-B14F-4D97-AF65-F5344CB8AC3E}">
        <p14:creationId xmlns:p14="http://schemas.microsoft.com/office/powerpoint/2010/main" val="155447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Processing results are a list of keywords plus the information for asking point. For example, the question:</a:t>
            </a:r>
          </a:p>
          <a:p>
            <a:r>
              <a:rPr lang="en-US" dirty="0"/>
              <a:t>Who won the 1998 Nobel Peace Prize? </a:t>
            </a:r>
          </a:p>
          <a:p>
            <a:r>
              <a:rPr lang="en-US" dirty="0"/>
              <a:t>contains the following keywords: </a:t>
            </a:r>
            <a:r>
              <a:rPr lang="en-US" b="1" dirty="0"/>
              <a:t>won, 1998, Nobel, Peace, Prize</a:t>
            </a:r>
            <a:r>
              <a:rPr lang="en-US" dirty="0"/>
              <a:t>. </a:t>
            </a:r>
          </a:p>
          <a:p>
            <a:r>
              <a:rPr lang="en-US" dirty="0"/>
              <a:t>The asking point Who refers to the NE type person. </a:t>
            </a:r>
          </a:p>
          <a:p>
            <a:r>
              <a:rPr lang="en-US" dirty="0"/>
              <a:t>The output before question expansion is a simple 2-feature template as shown below: 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asking_point</a:t>
            </a:r>
            <a:r>
              <a:rPr lang="en-US" dirty="0"/>
              <a:t>: PERSON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key_word</a:t>
            </a:r>
            <a:r>
              <a:rPr lang="en-US" dirty="0"/>
              <a:t>: { won, 1998, Nobel, Peace, Prize } </a:t>
            </a:r>
          </a:p>
        </p:txBody>
      </p:sp>
    </p:spTree>
    <p:extLst>
      <p:ext uri="{BB962C8B-B14F-4D97-AF65-F5344CB8AC3E}">
        <p14:creationId xmlns:p14="http://schemas.microsoft.com/office/powerpoint/2010/main" val="217354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processor scans the question to search for question words (</a:t>
            </a:r>
            <a:r>
              <a:rPr lang="en-US" dirty="0" err="1"/>
              <a:t>wh</a:t>
            </a:r>
            <a:r>
              <a:rPr lang="en-US" dirty="0"/>
              <a:t>-words) and maps them into corresponding NE types/sub-types or pre-defined notions like REASON.</a:t>
            </a:r>
          </a:p>
          <a:p>
            <a:r>
              <a:rPr lang="en-US" dirty="0"/>
              <a:t>We adopt two sets of pattern matching rules for this purpose:</a:t>
            </a:r>
          </a:p>
          <a:p>
            <a:pPr marL="0" indent="0">
              <a:buNone/>
            </a:pPr>
            <a:r>
              <a:rPr lang="en-US" dirty="0"/>
              <a:t> 	(</a:t>
            </a:r>
            <a:r>
              <a:rPr lang="en-US" dirty="0" err="1"/>
              <a:t>i</a:t>
            </a:r>
            <a:r>
              <a:rPr lang="en-US" dirty="0"/>
              <a:t>) Structure based pattern matching rules; </a:t>
            </a:r>
          </a:p>
          <a:p>
            <a:pPr marL="0" indent="0">
              <a:buNone/>
            </a:pPr>
            <a:r>
              <a:rPr lang="en-US" dirty="0"/>
              <a:t>	(ii) Simple key word based pattern matching rules (regarded as 	default rules).</a:t>
            </a:r>
          </a:p>
        </p:txBody>
      </p:sp>
    </p:spTree>
    <p:extLst>
      <p:ext uri="{BB962C8B-B14F-4D97-AF65-F5344CB8AC3E}">
        <p14:creationId xmlns:p14="http://schemas.microsoft.com/office/powerpoint/2010/main" val="313244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004-7690-22CB-6A3E-F163420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2C3-9FE9-F3ED-7524-98427154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based QA</a:t>
            </a:r>
          </a:p>
          <a:p>
            <a:pPr lvl="1"/>
            <a:r>
              <a:rPr lang="en-US" dirty="0"/>
              <a:t>Open domain QA</a:t>
            </a:r>
          </a:p>
          <a:p>
            <a:pPr lvl="1"/>
            <a:r>
              <a:rPr lang="en-US" dirty="0"/>
              <a:t>Depends on huge source of text e.g., collection of papers, web, etc.</a:t>
            </a:r>
          </a:p>
          <a:p>
            <a:pPr lvl="1"/>
            <a:r>
              <a:rPr lang="en-US" dirty="0"/>
              <a:t>Relevant piece of information is returned by the system</a:t>
            </a:r>
          </a:p>
          <a:p>
            <a:r>
              <a:rPr lang="en-US" dirty="0"/>
              <a:t>Knowledge Based QA</a:t>
            </a:r>
          </a:p>
          <a:p>
            <a:pPr lvl="1"/>
            <a:r>
              <a:rPr lang="en-US" dirty="0"/>
              <a:t>Query is represented in a semantic form</a:t>
            </a:r>
          </a:p>
          <a:p>
            <a:pPr lvl="1"/>
            <a:r>
              <a:rPr lang="en-US" dirty="0"/>
              <a:t>Example: “What are neighbor countries of Nepal?” is represented as “</a:t>
            </a:r>
            <a:r>
              <a:rPr lang="el-GR" dirty="0"/>
              <a:t>λ</a:t>
            </a:r>
            <a:r>
              <a:rPr lang="en-US" dirty="0" err="1"/>
              <a:t>x.country</a:t>
            </a:r>
            <a:r>
              <a:rPr lang="en-US" dirty="0"/>
              <a:t>(x) ∧ neighbor(x, Nepal)</a:t>
            </a:r>
          </a:p>
          <a:p>
            <a:pPr lvl="1"/>
            <a:r>
              <a:rPr lang="en-US" dirty="0"/>
              <a:t>Such representation will be used to query databases of knowledge</a:t>
            </a:r>
          </a:p>
        </p:txBody>
      </p:sp>
    </p:spTree>
    <p:extLst>
      <p:ext uri="{BB962C8B-B14F-4D97-AF65-F5344CB8AC3E}">
        <p14:creationId xmlns:p14="http://schemas.microsoft.com/office/powerpoint/2010/main" val="395786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611021"/>
            <a:ext cx="5181600" cy="4351338"/>
          </a:xfrm>
        </p:spPr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Introduction to Factoid QA</a:t>
            </a:r>
          </a:p>
          <a:p>
            <a:r>
              <a:rPr lang="en-US" dirty="0"/>
              <a:t>Evaluation of factoid QA</a:t>
            </a:r>
          </a:p>
          <a:p>
            <a:r>
              <a:rPr lang="en-US" dirty="0"/>
              <a:t>Explanation of modules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Question Processing</a:t>
            </a:r>
          </a:p>
          <a:p>
            <a:r>
              <a:rPr lang="en-US" dirty="0"/>
              <a:t>Goal of the Question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3ECA1-D34C-C678-2B0D-3FADD820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11021"/>
            <a:ext cx="5181600" cy="4351338"/>
          </a:xfrm>
        </p:spPr>
        <p:txBody>
          <a:bodyPr/>
          <a:lstStyle/>
          <a:p>
            <a:r>
              <a:rPr lang="en-US" dirty="0"/>
              <a:t>Approaches to QA</a:t>
            </a:r>
          </a:p>
          <a:p>
            <a:r>
              <a:rPr lang="en-US" dirty="0"/>
              <a:t>Passage Retrieval</a:t>
            </a:r>
          </a:p>
          <a:p>
            <a:r>
              <a:rPr lang="en-US" dirty="0"/>
              <a:t>Algorithms for Passage Retrieval</a:t>
            </a:r>
          </a:p>
          <a:p>
            <a:r>
              <a:rPr lang="en-US" dirty="0"/>
              <a:t>Answer Processing</a:t>
            </a:r>
          </a:p>
          <a:p>
            <a:r>
              <a:rPr lang="en-US" dirty="0"/>
              <a:t>Answer Extraction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069C1-3793-8A45-DCE6-C353E190C534}"/>
              </a:ext>
            </a:extLst>
          </p:cNvPr>
          <p:cNvSpPr txBox="1"/>
          <p:nvPr/>
        </p:nvSpPr>
        <p:spPr>
          <a:xfrm>
            <a:off x="3688674" y="5485305"/>
            <a:ext cx="481465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To be covered later: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Evaluation of Factoid Answers</a:t>
            </a:r>
          </a:p>
        </p:txBody>
      </p:sp>
    </p:spTree>
    <p:extLst>
      <p:ext uri="{BB962C8B-B14F-4D97-AF65-F5344CB8AC3E}">
        <p14:creationId xmlns:p14="http://schemas.microsoft.com/office/powerpoint/2010/main" val="104740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0977-10F3-78EE-511B-3769281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Passage Retrieval</a:t>
            </a:r>
            <a:br>
              <a:rPr lang="en-US" dirty="0"/>
            </a:br>
            <a:r>
              <a:rPr lang="en-US" sz="3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6C3B-04C3-70BA-C715-BF4025D8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only those passages i.e., parts of a document that are relevant to needed information</a:t>
            </a:r>
          </a:p>
          <a:p>
            <a:r>
              <a:rPr lang="en-US" dirty="0"/>
              <a:t>Helps searcher to pinpoint the relevant information in a document</a:t>
            </a:r>
          </a:p>
          <a:p>
            <a:r>
              <a:rPr lang="en-US" dirty="0"/>
              <a:t>Intermediate step in question answering systems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C4860-2030-2E94-D22A-7C1B890D78F3}"/>
              </a:ext>
            </a:extLst>
          </p:cNvPr>
          <p:cNvSpPr txBox="1"/>
          <p:nvPr/>
        </p:nvSpPr>
        <p:spPr>
          <a:xfrm>
            <a:off x="1636295" y="4001294"/>
            <a:ext cx="1420582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Collection of </a:t>
            </a:r>
          </a:p>
          <a:p>
            <a:pPr algn="ctr"/>
            <a:r>
              <a:rPr lang="en-US" dirty="0"/>
              <a:t>Documents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61FCE-341C-46A7-B5F7-E2288243C31A}"/>
              </a:ext>
            </a:extLst>
          </p:cNvPr>
          <p:cNvSpPr txBox="1"/>
          <p:nvPr/>
        </p:nvSpPr>
        <p:spPr>
          <a:xfrm>
            <a:off x="3854972" y="4139793"/>
            <a:ext cx="98110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D5A-98DF-24AB-CC47-BC50CC5E4DCD}"/>
              </a:ext>
            </a:extLst>
          </p:cNvPr>
          <p:cNvSpPr txBox="1"/>
          <p:nvPr/>
        </p:nvSpPr>
        <p:spPr>
          <a:xfrm>
            <a:off x="7139951" y="4762082"/>
            <a:ext cx="109658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42B58-BAC9-E6D5-C427-4D7C37F1E9C8}"/>
              </a:ext>
            </a:extLst>
          </p:cNvPr>
          <p:cNvSpPr txBox="1"/>
          <p:nvPr/>
        </p:nvSpPr>
        <p:spPr>
          <a:xfrm>
            <a:off x="3450011" y="5618373"/>
            <a:ext cx="1386064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0717E-F1C0-3377-7EA3-35AA73E800D4}"/>
              </a:ext>
            </a:extLst>
          </p:cNvPr>
          <p:cNvSpPr txBox="1"/>
          <p:nvPr/>
        </p:nvSpPr>
        <p:spPr>
          <a:xfrm>
            <a:off x="9490666" y="4317550"/>
            <a:ext cx="1999330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Ranked Documents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  <a:p>
            <a:pPr marL="342900" indent="-342900">
              <a:buAutoNum type="arabicPeriod"/>
            </a:pPr>
            <a:r>
              <a:rPr lang="en-US" dirty="0"/>
              <a:t>….</a:t>
            </a:r>
          </a:p>
          <a:p>
            <a:pPr marL="342900" indent="-342900">
              <a:buAutoNum type="arabicPeriod"/>
            </a:pPr>
            <a:r>
              <a:rPr lang="en-US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9BA0-F6A9-492B-E839-BC10F7D647B7}"/>
              </a:ext>
            </a:extLst>
          </p:cNvPr>
          <p:cNvSpPr txBox="1"/>
          <p:nvPr/>
        </p:nvSpPr>
        <p:spPr>
          <a:xfrm>
            <a:off x="1762655" y="5851502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217363-BEC8-0DCD-E984-208F857AEE1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56877" y="4324459"/>
            <a:ext cx="798095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73BD2E-A939-7BDB-A90A-3A3BBD77ADBD}"/>
              </a:ext>
            </a:extLst>
          </p:cNvPr>
          <p:cNvCxnSpPr/>
          <p:nvPr/>
        </p:nvCxnSpPr>
        <p:spPr>
          <a:xfrm flipV="1">
            <a:off x="2588735" y="6036167"/>
            <a:ext cx="798095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44F28E-9BD1-E71D-778E-B434D562A61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366812" y="4416479"/>
            <a:ext cx="773139" cy="5302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F3F92E-ACEF-DBAA-A699-995B57BBC9B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457397" y="4946748"/>
            <a:ext cx="682554" cy="101885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BA68B1-65C1-F364-AE14-B7D9C3002E2A}"/>
              </a:ext>
            </a:extLst>
          </p:cNvPr>
          <p:cNvCxnSpPr>
            <a:cxnSpLocks/>
          </p:cNvCxnSpPr>
          <p:nvPr/>
        </p:nvCxnSpPr>
        <p:spPr>
          <a:xfrm flipV="1">
            <a:off x="8282348" y="4894762"/>
            <a:ext cx="1208318" cy="157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CDFD5F-F4AA-9500-18C7-74B768C53B79}"/>
              </a:ext>
            </a:extLst>
          </p:cNvPr>
          <p:cNvSpPr txBox="1"/>
          <p:nvPr/>
        </p:nvSpPr>
        <p:spPr>
          <a:xfrm>
            <a:off x="5470441" y="4010265"/>
            <a:ext cx="96956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Inverted</a:t>
            </a:r>
          </a:p>
          <a:p>
            <a:pPr algn="ctr"/>
            <a:r>
              <a:rPr lang="en-US" dirty="0"/>
              <a:t>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EEF81-57FE-DE54-13C8-57E8752659EA}"/>
              </a:ext>
            </a:extLst>
          </p:cNvPr>
          <p:cNvSpPr txBox="1"/>
          <p:nvPr/>
        </p:nvSpPr>
        <p:spPr>
          <a:xfrm>
            <a:off x="5302394" y="5636191"/>
            <a:ext cx="1137608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Vector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7A0FD-7C39-56D7-2C55-27EC3544D128}"/>
              </a:ext>
            </a:extLst>
          </p:cNvPr>
          <p:cNvCxnSpPr>
            <a:cxnSpLocks/>
          </p:cNvCxnSpPr>
          <p:nvPr/>
        </p:nvCxnSpPr>
        <p:spPr>
          <a:xfrm>
            <a:off x="4806383" y="5975881"/>
            <a:ext cx="49601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C4A4C-4F6E-E2BF-3CA5-67F6FCE19DF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843790" y="4333431"/>
            <a:ext cx="626651" cy="91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2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816B-3CD7-B288-BD3D-0DCEAA91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Passage Retrieval</a:t>
            </a:r>
            <a:br>
              <a:rPr lang="en-US" dirty="0"/>
            </a:br>
            <a:r>
              <a:rPr lang="en-US" sz="34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9E84-61A9-C8BF-5824-C153A742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Classical or Sparse Retrieval Algorithms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BM25</a:t>
            </a:r>
          </a:p>
          <a:p>
            <a:pPr marL="514350" indent="-514350">
              <a:buAutoNum type="arabicPeriod"/>
            </a:pPr>
            <a:r>
              <a:rPr lang="en-US" dirty="0"/>
              <a:t>Neural or Dense Retrieval Algorithms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Dense Passage Retriever (DPR)</a:t>
            </a:r>
          </a:p>
        </p:txBody>
      </p:sp>
    </p:spTree>
    <p:extLst>
      <p:ext uri="{BB962C8B-B14F-4D97-AF65-F5344CB8AC3E}">
        <p14:creationId xmlns:p14="http://schemas.microsoft.com/office/powerpoint/2010/main" val="342518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77BF-3DB8-98BE-19E6-A910E6CB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Classical or Sparse Retrieval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7856-16C1-7F17-2528-341B6D03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TF-IDF or BM25</a:t>
            </a:r>
          </a:p>
          <a:p>
            <a:r>
              <a:rPr lang="en-US" dirty="0"/>
              <a:t>Key idea: Chance of a piece of text to be about a word increases with the frequency of the word in that text</a:t>
            </a:r>
          </a:p>
          <a:p>
            <a:r>
              <a:rPr lang="en-US" dirty="0"/>
              <a:t>More frequent number of words from a question in a passage means the passage is relevant</a:t>
            </a:r>
          </a:p>
          <a:p>
            <a:r>
              <a:rPr lang="en-US" dirty="0"/>
              <a:t>Advantage: </a:t>
            </a:r>
          </a:p>
          <a:p>
            <a:pPr lvl="1"/>
            <a:r>
              <a:rPr lang="en-US" dirty="0"/>
              <a:t>Simple and fast 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Omits importance of word order</a:t>
            </a:r>
          </a:p>
          <a:p>
            <a:pPr lvl="1"/>
            <a:r>
              <a:rPr lang="en-US" dirty="0"/>
              <a:t>Does not adhere to meaning of words and grammatical structure</a:t>
            </a:r>
          </a:p>
        </p:txBody>
      </p:sp>
    </p:spTree>
    <p:extLst>
      <p:ext uri="{BB962C8B-B14F-4D97-AF65-F5344CB8AC3E}">
        <p14:creationId xmlns:p14="http://schemas.microsoft.com/office/powerpoint/2010/main" val="86045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E9EF-53E2-ACE5-F62F-41D7F1B9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Retrieval Using TF-IDF</a:t>
            </a:r>
            <a:br>
              <a:rPr lang="en-US" dirty="0"/>
            </a:br>
            <a:r>
              <a:rPr lang="en-US" sz="3400" dirty="0"/>
              <a:t>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ECA23-8E60-D09E-F152-3D2ED0BAF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7337" cy="4351338"/>
              </a:xfrm>
            </p:spPr>
            <p:txBody>
              <a:bodyPr/>
              <a:lstStyle/>
              <a:p>
                <a:r>
                  <a:rPr lang="en-US" dirty="0"/>
                  <a:t>Term Frequency – Inverse Document Frequency</a:t>
                </a:r>
              </a:p>
              <a:p>
                <a:r>
                  <a:rPr lang="en-US" dirty="0"/>
                  <a:t>Term Frequency: Number of times a word belonging to the question occurs in a passage</a:t>
                </a:r>
              </a:p>
              <a:p>
                <a:r>
                  <a:rPr lang="en-US" dirty="0"/>
                  <a:t>IDF: Inverse value of the frequency of occurrence of that word in other passages</a:t>
                </a:r>
              </a:p>
              <a:p>
                <a:r>
                  <a:rPr lang="en-US" dirty="0"/>
                  <a:t>Mathematically: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𝑝𝑎𝑠𝑠𝑎𝑔𝑒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𝑝𝑎𝑠𝑠𝑎𝑔𝑒</m:t>
                        </m:r>
                      </m:den>
                    </m:f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𝑝𝑎𝑠𝑠𝑎𝑔𝑒𝑠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𝑝𝑎𝑠𝑠𝑎𝑔𝑒𝑠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ECA23-8E60-D09E-F152-3D2ED0BAF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7337" cy="4351338"/>
              </a:xfrm>
              <a:blipFill>
                <a:blip r:embed="rId2"/>
                <a:stretch>
                  <a:fillRect l="-92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B8B72-555F-EBC9-ECAE-D9503D6506F9}"/>
                  </a:ext>
                </a:extLst>
              </p:cNvPr>
              <p:cNvSpPr txBox="1"/>
              <p:nvPr/>
            </p:nvSpPr>
            <p:spPr>
              <a:xfrm>
                <a:off x="4332187" y="5746076"/>
                <a:ext cx="3381760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B8B72-555F-EBC9-ECAE-D9503D65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187" y="5746076"/>
                <a:ext cx="33817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2969-FD7A-DD0B-D12B-14C03A24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Retrieval Using TF-IDF</a:t>
            </a:r>
            <a:br>
              <a:rPr lang="en-US" dirty="0"/>
            </a:br>
            <a:r>
              <a:rPr lang="en-US" sz="3400" dirty="0"/>
              <a:t>Illustration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C24DF-ED13-4A54-B586-A8E3327C77C7}"/>
              </a:ext>
            </a:extLst>
          </p:cNvPr>
          <p:cNvSpPr txBox="1"/>
          <p:nvPr/>
        </p:nvSpPr>
        <p:spPr>
          <a:xfrm>
            <a:off x="838200" y="1628674"/>
            <a:ext cx="52578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Document 1:</a:t>
            </a:r>
          </a:p>
          <a:p>
            <a:r>
              <a:rPr lang="en-US" dirty="0"/>
              <a:t>Arsenal Football Club is a football club based in London, United Kingdom. </a:t>
            </a:r>
          </a:p>
          <a:p>
            <a:r>
              <a:rPr lang="en-US" dirty="0"/>
              <a:t>Arsenal is performing better this season.</a:t>
            </a:r>
          </a:p>
          <a:p>
            <a:r>
              <a:rPr lang="en-US" dirty="0"/>
              <a:t>Arsenal will probably be in good ranks at the end of the season.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E5C25-2D9E-926C-D9E6-075C7C4883AD}"/>
              </a:ext>
            </a:extLst>
          </p:cNvPr>
          <p:cNvSpPr txBox="1"/>
          <p:nvPr/>
        </p:nvSpPr>
        <p:spPr>
          <a:xfrm>
            <a:off x="6582425" y="1628674"/>
            <a:ext cx="542223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Document 2:</a:t>
            </a:r>
          </a:p>
          <a:p>
            <a:r>
              <a:rPr lang="en-US" dirty="0" err="1"/>
              <a:t>Machhindra</a:t>
            </a:r>
            <a:r>
              <a:rPr lang="en-US" dirty="0"/>
              <a:t> Football Club is a football club based in Kathmandu, Nepal.</a:t>
            </a:r>
          </a:p>
          <a:p>
            <a:r>
              <a:rPr lang="en-US" dirty="0" err="1"/>
              <a:t>Machhindra</a:t>
            </a:r>
            <a:r>
              <a:rPr lang="en-US" dirty="0"/>
              <a:t> won Martyr's Memorial A-division league in 2078 BS.</a:t>
            </a:r>
          </a:p>
          <a:p>
            <a:r>
              <a:rPr lang="en-US" dirty="0"/>
              <a:t>They are good contenders for this season too.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12DF75-B708-4CDB-CBBB-BDAC48B2FAFA}"/>
                  </a:ext>
                </a:extLst>
              </p:cNvPr>
              <p:cNvSpPr txBox="1"/>
              <p:nvPr/>
            </p:nvSpPr>
            <p:spPr>
              <a:xfrm>
                <a:off x="681789" y="5167312"/>
                <a:ext cx="4751429" cy="62235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𝐴𝑟𝑠𝑒𝑛𝑎𝑙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12DF75-B708-4CDB-CBBB-BDAC48B2F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" y="5167312"/>
                <a:ext cx="475142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5C41F-D411-DFC9-856D-AB12B6FDF6A9}"/>
                  </a:ext>
                </a:extLst>
              </p:cNvPr>
              <p:cNvSpPr txBox="1"/>
              <p:nvPr/>
            </p:nvSpPr>
            <p:spPr>
              <a:xfrm>
                <a:off x="6096000" y="5167312"/>
                <a:ext cx="4977453" cy="62235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𝑓𝑜𝑜𝑡𝑏𝑎𝑙𝑙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5C41F-D411-DFC9-856D-AB12B6FD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67312"/>
                <a:ext cx="4977453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E6DF58-9516-7D7A-B0DF-A8D85B459524}"/>
              </a:ext>
            </a:extLst>
          </p:cNvPr>
          <p:cNvSpPr txBox="1"/>
          <p:nvPr/>
        </p:nvSpPr>
        <p:spPr>
          <a:xfrm>
            <a:off x="3467100" y="3577661"/>
            <a:ext cx="542223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Document 3:</a:t>
            </a:r>
          </a:p>
          <a:p>
            <a:r>
              <a:rPr lang="en-US" dirty="0"/>
              <a:t>Football Club Barcelona is a football club based in Barcelona, Spain. Barcelona is performing well in Spanish league under Xavi Hernandez this season.</a:t>
            </a:r>
          </a:p>
        </p:txBody>
      </p:sp>
    </p:spTree>
    <p:extLst>
      <p:ext uri="{BB962C8B-B14F-4D97-AF65-F5344CB8AC3E}">
        <p14:creationId xmlns:p14="http://schemas.microsoft.com/office/powerpoint/2010/main" val="37669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18F1-A73A-D537-DA98-B7403AB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Retrieval Using TF-IDF</a:t>
            </a:r>
            <a:br>
              <a:rPr lang="en-US" dirty="0"/>
            </a:br>
            <a:r>
              <a:rPr lang="en-US" sz="3400" dirty="0"/>
              <a:t>Document Scoring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DCE0-DD9C-13C9-A192-896A2E1D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Score is the cosine similarity between the query and the documents to be retrieved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𝑖𝑑𝑓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𝑖𝑑𝑓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Documents whose similarity score with the query is greater will rank higher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DCE0-DD9C-13C9-A192-896A2E1D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82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20FA-5F88-2EC1-F827-889F4CC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Retrieval Using TF-IDF</a:t>
            </a:r>
            <a:br>
              <a:rPr lang="en-US" dirty="0"/>
            </a:br>
            <a:r>
              <a:rPr lang="en-US" sz="3400" dirty="0"/>
              <a:t>Suggested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F9FC-694C-33BE-BCA5-FBCB4C99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suggested by </a:t>
            </a:r>
            <a:r>
              <a:rPr lang="en-US" dirty="0" err="1"/>
              <a:t>Danqi</a:t>
            </a:r>
            <a:r>
              <a:rPr lang="en-US" dirty="0"/>
              <a:t> Chen, et.al (2017)</a:t>
            </a:r>
          </a:p>
          <a:p>
            <a:pPr lvl="1"/>
            <a:r>
              <a:rPr lang="en-US" dirty="0"/>
              <a:t>Taking local word order into account</a:t>
            </a:r>
          </a:p>
          <a:p>
            <a:pPr lvl="1"/>
            <a:r>
              <a:rPr lang="en-US" dirty="0"/>
              <a:t>Use of n-gram features</a:t>
            </a:r>
          </a:p>
          <a:p>
            <a:pPr lvl="1"/>
            <a:r>
              <a:rPr lang="en-US" dirty="0"/>
              <a:t>The paper made use of bi-grams</a:t>
            </a:r>
          </a:p>
          <a:p>
            <a:r>
              <a:rPr lang="en-US" dirty="0"/>
              <a:t>Improvements suggested by Philemon </a:t>
            </a:r>
            <a:r>
              <a:rPr lang="en-US" dirty="0" err="1"/>
              <a:t>Kasyoka</a:t>
            </a:r>
            <a:r>
              <a:rPr lang="en-US" dirty="0"/>
              <a:t>, et. al.(2014)</a:t>
            </a:r>
          </a:p>
          <a:p>
            <a:pPr lvl="1"/>
            <a:r>
              <a:rPr lang="en-US" dirty="0"/>
              <a:t>Use of Term Proximity approach</a:t>
            </a:r>
          </a:p>
          <a:p>
            <a:pPr lvl="1"/>
            <a:r>
              <a:rPr lang="en-US" dirty="0"/>
              <a:t>2 types of approach</a:t>
            </a:r>
          </a:p>
          <a:p>
            <a:pPr lvl="1"/>
            <a:r>
              <a:rPr lang="en-US" dirty="0"/>
              <a:t>Span-based approach: Span is length of a document fragment that covers all query terms</a:t>
            </a:r>
          </a:p>
          <a:p>
            <a:pPr lvl="1"/>
            <a:r>
              <a:rPr lang="en-US" dirty="0"/>
              <a:t>Pair-based approach: Distance between individual query 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8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BCBC-FF56-56BF-DAF0-0E079A8D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Retrieval Using BM25</a:t>
            </a:r>
            <a:br>
              <a:rPr lang="en-US" dirty="0"/>
            </a:br>
            <a:r>
              <a:rPr lang="en-US" sz="3400" dirty="0"/>
              <a:t>Need of BM25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CDF8174-85DA-ABA2-85C4-55259F05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3" y="3098800"/>
            <a:ext cx="6080037" cy="3759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016-2001-1C9E-13A1-F5249188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Matching (BM)</a:t>
            </a:r>
          </a:p>
          <a:p>
            <a:r>
              <a:rPr lang="en-US" dirty="0"/>
              <a:t>Optimized and complex version of TF-IDF</a:t>
            </a:r>
          </a:p>
          <a:p>
            <a:r>
              <a:rPr lang="en-US" dirty="0"/>
              <a:t>Compensates the defect of TF-IDF that gives more advantage to longer passage over shorter passage</a:t>
            </a:r>
          </a:p>
          <a:p>
            <a:r>
              <a:rPr lang="en-US" dirty="0"/>
              <a:t>BM25 modifies TF formula so that:</a:t>
            </a:r>
          </a:p>
          <a:p>
            <a:pPr lvl="1"/>
            <a:r>
              <a:rPr lang="en-US" dirty="0"/>
              <a:t>TF saturates after certain no. of </a:t>
            </a:r>
          </a:p>
          <a:p>
            <a:pPr marL="457200" lvl="1" indent="0">
              <a:buNone/>
            </a:pPr>
            <a:r>
              <a:rPr lang="en-US" dirty="0"/>
              <a:t>    occurrence of a term in a passage</a:t>
            </a:r>
          </a:p>
          <a:p>
            <a:pPr lvl="1"/>
            <a:r>
              <a:rPr lang="en-US" dirty="0"/>
              <a:t>Passages with different lengths are </a:t>
            </a:r>
          </a:p>
          <a:p>
            <a:pPr marL="457200" lvl="1" indent="0">
              <a:buNone/>
            </a:pPr>
            <a:r>
              <a:rPr lang="en-US" dirty="0"/>
              <a:t>    normalized giving shorter passages </a:t>
            </a:r>
          </a:p>
          <a:p>
            <a:pPr marL="457200" lvl="1" indent="0">
              <a:buNone/>
            </a:pPr>
            <a:r>
              <a:rPr lang="en-US" dirty="0"/>
              <a:t>    more advantage over same frequency </a:t>
            </a:r>
          </a:p>
          <a:p>
            <a:pPr marL="457200" lvl="1" indent="0">
              <a:buNone/>
            </a:pPr>
            <a:r>
              <a:rPr lang="en-US" dirty="0"/>
              <a:t>    of words from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97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74C6-7D0B-1873-F9C7-154D23E9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Retrieval Using BM25</a:t>
            </a:r>
            <a:br>
              <a:rPr lang="en-US" dirty="0"/>
            </a:br>
            <a:r>
              <a:rPr lang="en-US" sz="3400" dirty="0"/>
              <a:t>Mathematics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3CA3D6-8577-7EAC-EA79-92D90C279AC6}"/>
                  </a:ext>
                </a:extLst>
              </p:cNvPr>
              <p:cNvSpPr txBox="1"/>
              <p:nvPr/>
            </p:nvSpPr>
            <p:spPr>
              <a:xfrm>
                <a:off x="1211425" y="2125794"/>
                <a:ext cx="4740721" cy="9681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+0.5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+0.5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3CA3D6-8577-7EAC-EA79-92D90C27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425" y="2125794"/>
                <a:ext cx="4740721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C4D6F-91FB-0D29-A4D4-316F77A82C83}"/>
                  </a:ext>
                </a:extLst>
              </p:cNvPr>
              <p:cNvSpPr txBox="1"/>
              <p:nvPr/>
            </p:nvSpPr>
            <p:spPr>
              <a:xfrm>
                <a:off x="6162658" y="1813946"/>
                <a:ext cx="5735673" cy="159184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𝑎𝑣𝑔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C4D6F-91FB-0D29-A4D4-316F77A82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58" y="1813946"/>
                <a:ext cx="5735673" cy="1591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DB16C6-EC41-2279-5142-FA23A044D943}"/>
                  </a:ext>
                </a:extLst>
              </p:cNvPr>
              <p:cNvSpPr txBox="1"/>
              <p:nvPr/>
            </p:nvSpPr>
            <p:spPr>
              <a:xfrm>
                <a:off x="1228545" y="4113907"/>
                <a:ext cx="4723601" cy="10928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25 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DB16C6-EC41-2279-5142-FA23A044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45" y="4113907"/>
                <a:ext cx="4723601" cy="1092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E423E3-749A-45A7-F4E1-AE0D46BBFDDB}"/>
                  </a:ext>
                </a:extLst>
              </p:cNvPr>
              <p:cNvSpPr txBox="1"/>
              <p:nvPr/>
            </p:nvSpPr>
            <p:spPr>
              <a:xfrm>
                <a:off x="6561221" y="4142232"/>
                <a:ext cx="5450916" cy="23506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Here, </a:t>
                </a:r>
              </a:p>
              <a:p>
                <a:r>
                  <a:rPr lang="en-US" dirty="0"/>
                  <a:t>D = Total no. of documents</a:t>
                </a:r>
              </a:p>
              <a:p>
                <a:r>
                  <a:rPr lang="en-US" dirty="0"/>
                  <a:t>d</a:t>
                </a:r>
                <a:r>
                  <a:rPr lang="en-US" baseline="-25000" dirty="0"/>
                  <a:t>t</a:t>
                </a:r>
                <a:r>
                  <a:rPr lang="en-US" dirty="0"/>
                  <a:t> = No. of documents containing the term ‘t’</a:t>
                </a:r>
              </a:p>
              <a:p>
                <a:r>
                  <a:rPr lang="en-US" dirty="0" err="1"/>
                  <a:t>tf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, d</a:t>
                </a:r>
                <a:r>
                  <a:rPr lang="en-US" dirty="0"/>
                  <a:t> = Term Frequency of term ‘t’ in document ‘d’</a:t>
                </a:r>
              </a:p>
              <a:p>
                <a:r>
                  <a:rPr lang="en-US" dirty="0"/>
                  <a:t>b = Tuning parameter (controls normalization) , </a:t>
                </a:r>
                <a:r>
                  <a:rPr lang="en-US" b="0" i="0" u="none" strike="noStrike" dirty="0">
                    <a:solidFill>
                      <a:srgbClr val="343741"/>
                    </a:solidFill>
                    <a:effectLst/>
                    <a:latin typeface="MathJax_Main"/>
                  </a:rPr>
                  <a:t>0 ≤ </a:t>
                </a:r>
                <a:r>
                  <a:rPr lang="en-US" b="0" i="0" u="none" strike="noStrike" dirty="0">
                    <a:solidFill>
                      <a:srgbClr val="343741"/>
                    </a:solidFill>
                    <a:effectLst/>
                    <a:latin typeface="MathJax_Math-italic"/>
                  </a:rPr>
                  <a:t>b </a:t>
                </a:r>
                <a:r>
                  <a:rPr lang="en-US" b="0" i="0" u="none" strike="noStrike" dirty="0">
                    <a:solidFill>
                      <a:srgbClr val="343741"/>
                    </a:solidFill>
                    <a:effectLst/>
                    <a:latin typeface="MathJax_Main"/>
                  </a:rPr>
                  <a:t>≤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= Length of current document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Average length of documents</a:t>
                </a:r>
              </a:p>
              <a:p>
                <a:r>
                  <a:rPr lang="en-US" dirty="0"/>
                  <a:t>K = Parameter to adjust saturation of TF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E423E3-749A-45A7-F4E1-AE0D46BBF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21" y="4142232"/>
                <a:ext cx="5450916" cy="2350643"/>
              </a:xfrm>
              <a:prstGeom prst="rect">
                <a:avLst/>
              </a:prstGeom>
              <a:blipFill>
                <a:blip r:embed="rId5"/>
                <a:stretch>
                  <a:fillRect l="-894" t="-1554" b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8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F301-24F5-729D-E9D8-8417F38B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Inverted Index</a:t>
            </a:r>
            <a:br>
              <a:rPr lang="en-US" dirty="0"/>
            </a:br>
            <a:r>
              <a:rPr lang="en-US" sz="3400" dirty="0"/>
              <a:t>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F6F14-8ABD-5D9F-A409-41A289BDF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31905" cy="4351338"/>
              </a:xfrm>
            </p:spPr>
            <p:txBody>
              <a:bodyPr/>
              <a:lstStyle/>
              <a:p>
                <a:r>
                  <a:rPr lang="en-US" dirty="0"/>
                  <a:t>A data structure for finding all documents d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D containing a term t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Q</a:t>
                </a:r>
              </a:p>
              <a:p>
                <a:r>
                  <a:rPr lang="en-US" dirty="0"/>
                  <a:t>Mapping form a word to a document or a web page</a:t>
                </a:r>
              </a:p>
              <a:p>
                <a:r>
                  <a:rPr lang="en-US" dirty="0"/>
                  <a:t>Two types: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Record Level Inverted Index: List of references to documents for each word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Word Level Inverted Index: Positions of each word in a document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F6F14-8ABD-5D9F-A409-41A289BDF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31905" cy="4351338"/>
              </a:xfrm>
              <a:blipFill>
                <a:blip r:embed="rId2"/>
                <a:stretch>
                  <a:fillRect l="-974" t="-2241" r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5FDAD2-80ED-88D6-8758-3413FF07C4A1}"/>
              </a:ext>
            </a:extLst>
          </p:cNvPr>
          <p:cNvGraphicFramePr>
            <a:graphicFrameLocks noGrp="1"/>
          </p:cNvGraphicFramePr>
          <p:nvPr/>
        </p:nvGraphicFramePr>
        <p:xfrm>
          <a:off x="2208463" y="4322763"/>
          <a:ext cx="502652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3264">
                  <a:extLst>
                    <a:ext uri="{9D8B030D-6E8A-4147-A177-3AD203B41FA5}">
                      <a16:colId xmlns:a16="http://schemas.microsoft.com/office/drawing/2014/main" val="1382722322"/>
                    </a:ext>
                  </a:extLst>
                </a:gridCol>
                <a:gridCol w="2513264">
                  <a:extLst>
                    <a:ext uri="{9D8B030D-6E8A-4147-A177-3AD203B41FA5}">
                      <a16:colId xmlns:a16="http://schemas.microsoft.com/office/drawing/2014/main" val="169414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0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72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26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25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243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3A4B1E-5371-77EC-FD76-DE5613AA6BFE}"/>
              </a:ext>
            </a:extLst>
          </p:cNvPr>
          <p:cNvSpPr txBox="1"/>
          <p:nvPr/>
        </p:nvSpPr>
        <p:spPr>
          <a:xfrm>
            <a:off x="3497179" y="6183534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58096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engines like Google, Yahoo etc.</a:t>
            </a:r>
          </a:p>
          <a:p>
            <a:r>
              <a:rPr lang="en-US" dirty="0"/>
              <a:t>Chatbots in various websites</a:t>
            </a:r>
          </a:p>
          <a:p>
            <a:r>
              <a:rPr lang="en-US" dirty="0"/>
              <a:t>Systems used in call centers</a:t>
            </a:r>
          </a:p>
          <a:p>
            <a:r>
              <a:rPr lang="en-US" dirty="0"/>
              <a:t> Robots</a:t>
            </a:r>
          </a:p>
          <a:p>
            <a:r>
              <a:rPr lang="en-US" dirty="0"/>
              <a:t>Voice assistant like Alexa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197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A1FB-1796-FD1C-4FF6-372BCDF8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or Dense Retrieval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DFE9-F771-F6CD-34AE-28165FB7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of relevance score using dense representations</a:t>
            </a:r>
          </a:p>
          <a:p>
            <a:r>
              <a:rPr lang="en-US" dirty="0"/>
              <a:t>Queries and passages encoded to low-dimensional dense vectors rather than high-dimensional sparse vectors in sparce retrieval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Captures semantic similarity i.e., clever, intelligent, talented, etc. are similar words</a:t>
            </a:r>
          </a:p>
          <a:p>
            <a:pPr lvl="1"/>
            <a:r>
              <a:rPr lang="en-US" dirty="0"/>
              <a:t>Differentiates ambiguous words i.e., bank of Bagmati and Bank of Kathmandu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Slower than spare retrievers</a:t>
            </a:r>
          </a:p>
        </p:txBody>
      </p:sp>
    </p:spTree>
    <p:extLst>
      <p:ext uri="{BB962C8B-B14F-4D97-AF65-F5344CB8AC3E}">
        <p14:creationId xmlns:p14="http://schemas.microsoft.com/office/powerpoint/2010/main" val="17153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F141-2C3B-3D79-F906-FB2570D4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Dense Retrieval with Neural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C220E-CF95-7628-4F73-B248B809AF07}"/>
              </a:ext>
            </a:extLst>
          </p:cNvPr>
          <p:cNvSpPr txBox="1"/>
          <p:nvPr/>
        </p:nvSpPr>
        <p:spPr>
          <a:xfrm>
            <a:off x="1475874" y="2300831"/>
            <a:ext cx="1719830" cy="769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Collection of </a:t>
            </a:r>
          </a:p>
          <a:p>
            <a:pPr algn="ctr"/>
            <a:r>
              <a:rPr lang="en-US" sz="2200" dirty="0"/>
              <a:t>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578EF-1A59-01B0-B34C-6566AB039F28}"/>
              </a:ext>
            </a:extLst>
          </p:cNvPr>
          <p:cNvSpPr txBox="1"/>
          <p:nvPr/>
        </p:nvSpPr>
        <p:spPr>
          <a:xfrm>
            <a:off x="3697705" y="2300830"/>
            <a:ext cx="1420582" cy="769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Passage</a:t>
            </a:r>
          </a:p>
          <a:p>
            <a:pPr algn="ctr"/>
            <a:r>
              <a:rPr lang="en-US" sz="2200" dirty="0"/>
              <a:t>Encoder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9BBABE-4A97-B265-6797-0F7B81416007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075355"/>
          <a:ext cx="1732549" cy="1097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7507">
                  <a:extLst>
                    <a:ext uri="{9D8B030D-6E8A-4147-A177-3AD203B41FA5}">
                      <a16:colId xmlns:a16="http://schemas.microsoft.com/office/drawing/2014/main" val="4111367028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2698320877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2782866840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3384836147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2980451934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3218961006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1330691790"/>
                    </a:ext>
                  </a:extLst>
                </a:gridCol>
              </a:tblGrid>
              <a:tr h="2791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90117"/>
                  </a:ext>
                </a:extLst>
              </a:tr>
              <a:tr h="2791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244"/>
                  </a:ext>
                </a:extLst>
              </a:tr>
              <a:tr h="2791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311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780178-52FE-6233-6080-7550A6AAB1E6}"/>
              </a:ext>
            </a:extLst>
          </p:cNvPr>
          <p:cNvSpPr txBox="1"/>
          <p:nvPr/>
        </p:nvSpPr>
        <p:spPr>
          <a:xfrm>
            <a:off x="838200" y="4153694"/>
            <a:ext cx="2484142" cy="769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Query /Information </a:t>
            </a:r>
          </a:p>
          <a:p>
            <a:r>
              <a:rPr lang="en-US" sz="2200" dirty="0"/>
              <a:t>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04BE4-E378-473D-AC8E-60C69DCD29F5}"/>
              </a:ext>
            </a:extLst>
          </p:cNvPr>
          <p:cNvSpPr txBox="1"/>
          <p:nvPr/>
        </p:nvSpPr>
        <p:spPr>
          <a:xfrm>
            <a:off x="3697705" y="4153693"/>
            <a:ext cx="1420582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Encoder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1300F1-C9BA-BA0C-DC54-24C39DD74E5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291438"/>
          <a:ext cx="1732549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7507">
                  <a:extLst>
                    <a:ext uri="{9D8B030D-6E8A-4147-A177-3AD203B41FA5}">
                      <a16:colId xmlns:a16="http://schemas.microsoft.com/office/drawing/2014/main" val="4257671424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3940145161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1355025781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4256773402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2137925830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1507345060"/>
                    </a:ext>
                  </a:extLst>
                </a:gridCol>
                <a:gridCol w="247507">
                  <a:extLst>
                    <a:ext uri="{9D8B030D-6E8A-4147-A177-3AD203B41FA5}">
                      <a16:colId xmlns:a16="http://schemas.microsoft.com/office/drawing/2014/main" val="54386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287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9EC31A-1193-B249-3460-E508FD4DB92B}"/>
              </a:ext>
            </a:extLst>
          </p:cNvPr>
          <p:cNvSpPr txBox="1"/>
          <p:nvPr/>
        </p:nvSpPr>
        <p:spPr>
          <a:xfrm>
            <a:off x="9354470" y="2947161"/>
            <a:ext cx="2397901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Ranked Documents</a:t>
            </a:r>
          </a:p>
          <a:p>
            <a:pPr marL="342900" indent="-342900">
              <a:buAutoNum type="arabicPeriod"/>
            </a:pPr>
            <a:r>
              <a:rPr lang="en-US" sz="2200" dirty="0"/>
              <a:t>…</a:t>
            </a:r>
          </a:p>
          <a:p>
            <a:pPr marL="342900" indent="-342900">
              <a:buAutoNum type="arabicPeriod"/>
            </a:pPr>
            <a:r>
              <a:rPr lang="en-US" sz="2200" dirty="0"/>
              <a:t>….</a:t>
            </a:r>
          </a:p>
          <a:p>
            <a:pPr marL="342900" indent="-342900">
              <a:buAutoNum type="arabicPeriod"/>
            </a:pPr>
            <a:r>
              <a:rPr lang="en-US" sz="2200" dirty="0"/>
              <a:t>….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36488-4BFD-F5E2-15E9-F6F17BE9E0F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22297" y="2623995"/>
            <a:ext cx="973703" cy="114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B86A8-8CBD-7791-A797-9117BB888D61}"/>
              </a:ext>
            </a:extLst>
          </p:cNvPr>
          <p:cNvCxnSpPr>
            <a:cxnSpLocks/>
          </p:cNvCxnSpPr>
          <p:nvPr/>
        </p:nvCxnSpPr>
        <p:spPr>
          <a:xfrm>
            <a:off x="3195704" y="2623995"/>
            <a:ext cx="541813" cy="91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9C94C2-830A-3B1E-C249-9164E556B32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45505" y="4476858"/>
            <a:ext cx="95049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B37A6-B1FB-0961-49D3-CBDD8B8EDBBC}"/>
              </a:ext>
            </a:extLst>
          </p:cNvPr>
          <p:cNvCxnSpPr>
            <a:cxnSpLocks/>
          </p:cNvCxnSpPr>
          <p:nvPr/>
        </p:nvCxnSpPr>
        <p:spPr>
          <a:xfrm>
            <a:off x="3349560" y="4476858"/>
            <a:ext cx="38766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FC620-FD0C-6C99-D4A6-C148764BB262}"/>
              </a:ext>
            </a:extLst>
          </p:cNvPr>
          <p:cNvCxnSpPr>
            <a:cxnSpLocks/>
          </p:cNvCxnSpPr>
          <p:nvPr/>
        </p:nvCxnSpPr>
        <p:spPr>
          <a:xfrm>
            <a:off x="7828549" y="2633128"/>
            <a:ext cx="1525921" cy="7958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A26FCB-F463-D5AA-CD3B-EC5352F25B2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828549" y="3670436"/>
            <a:ext cx="1525921" cy="8064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69C572-CCDF-4CA0-EC70-9D73B7488DC1}"/>
              </a:ext>
            </a:extLst>
          </p:cNvPr>
          <p:cNvSpPr/>
          <p:nvPr/>
        </p:nvSpPr>
        <p:spPr>
          <a:xfrm>
            <a:off x="3452476" y="1676330"/>
            <a:ext cx="2302044" cy="398821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4358A-1B8D-9725-8000-51606F759239}"/>
              </a:ext>
            </a:extLst>
          </p:cNvPr>
          <p:cNvSpPr txBox="1"/>
          <p:nvPr/>
        </p:nvSpPr>
        <p:spPr>
          <a:xfrm>
            <a:off x="3942346" y="5331732"/>
            <a:ext cx="123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Retriever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3BD9FD-0A71-0DC0-6A75-D6E34076AF99}"/>
              </a:ext>
            </a:extLst>
          </p:cNvPr>
          <p:cNvSpPr txBox="1"/>
          <p:nvPr/>
        </p:nvSpPr>
        <p:spPr>
          <a:xfrm>
            <a:off x="6346239" y="4803464"/>
            <a:ext cx="1932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Query</a:t>
            </a:r>
          </a:p>
          <a:p>
            <a:r>
              <a:rPr lang="en-US" sz="2200" dirty="0"/>
              <a:t>Representation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DD775-BEEC-F7E5-9046-9889BC02B157}"/>
              </a:ext>
            </a:extLst>
          </p:cNvPr>
          <p:cNvSpPr txBox="1"/>
          <p:nvPr/>
        </p:nvSpPr>
        <p:spPr>
          <a:xfrm>
            <a:off x="6254658" y="3317261"/>
            <a:ext cx="2042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Passage</a:t>
            </a:r>
          </a:p>
          <a:p>
            <a:r>
              <a:rPr lang="en-US" sz="2200" dirty="0"/>
              <a:t>Representations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37C367-D95D-C216-AB05-62412CE1A46C}"/>
              </a:ext>
            </a:extLst>
          </p:cNvPr>
          <p:cNvSpPr txBox="1"/>
          <p:nvPr/>
        </p:nvSpPr>
        <p:spPr>
          <a:xfrm>
            <a:off x="3737223" y="6391538"/>
            <a:ext cx="4894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Fig: Dense retriever with neural encoders</a:t>
            </a:r>
          </a:p>
        </p:txBody>
      </p:sp>
    </p:spTree>
    <p:extLst>
      <p:ext uri="{BB962C8B-B14F-4D97-AF65-F5344CB8AC3E}">
        <p14:creationId xmlns:p14="http://schemas.microsoft.com/office/powerpoint/2010/main" val="161679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A082-D540-82D6-88DE-EB4A2C0A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</a:t>
            </a:r>
            <a:br>
              <a:rPr lang="en-US" dirty="0"/>
            </a:br>
            <a:r>
              <a:rPr lang="en-US" sz="3400" dirty="0"/>
              <a:t>Basic Idea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D8FB-55CB-F9C8-A297-D11E92B4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Bidirectional Encoder Representations from Transformers</a:t>
            </a:r>
          </a:p>
          <a:p>
            <a:r>
              <a:rPr lang="en-US" dirty="0"/>
              <a:t>A language model for learning the context and representing in form of vector encodings</a:t>
            </a:r>
          </a:p>
          <a:p>
            <a:r>
              <a:rPr lang="en-US" dirty="0"/>
              <a:t>Two steps of solving problems using BERT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Pretrain BERT: To understand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Fine tune BERT: To learn perform a specific task</a:t>
            </a:r>
          </a:p>
          <a:p>
            <a:r>
              <a:rPr lang="en-US" dirty="0"/>
              <a:t>Pretrain BERT (unlabeled 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Masked Language Modeling</a:t>
            </a:r>
          </a:p>
          <a:p>
            <a:pPr marL="457200" lvl="1" indent="0">
              <a:buNone/>
            </a:pPr>
            <a:r>
              <a:rPr lang="en-US" dirty="0"/>
              <a:t>	Masked (hidden) tokens are guessed by model in</a:t>
            </a:r>
          </a:p>
          <a:p>
            <a:pPr marL="457200" lvl="1" indent="0">
              <a:buNone/>
            </a:pPr>
            <a:r>
              <a:rPr lang="en-US" dirty="0"/>
              <a:t>	 training</a:t>
            </a:r>
          </a:p>
          <a:p>
            <a:pPr marL="914400" lvl="1" indent="-457200">
              <a:buAutoNum type="arabicPeriod" startAt="2"/>
            </a:pPr>
            <a:r>
              <a:rPr lang="en-US" dirty="0"/>
              <a:t>Next Sentence Prediction</a:t>
            </a:r>
          </a:p>
          <a:p>
            <a:pPr marL="457200" lvl="1" indent="0">
              <a:buNone/>
            </a:pPr>
            <a:r>
              <a:rPr lang="en-US" dirty="0"/>
              <a:t>	Understanding context between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872-5082-E31E-EF57-C7FB7CB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46" y="3275385"/>
            <a:ext cx="4031027" cy="3217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38C8E-3F5E-E643-2C6E-92A4DCF9134C}"/>
              </a:ext>
            </a:extLst>
          </p:cNvPr>
          <p:cNvSpPr txBox="1"/>
          <p:nvPr/>
        </p:nvSpPr>
        <p:spPr>
          <a:xfrm>
            <a:off x="8761409" y="64928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Pretraining BERT</a:t>
            </a:r>
          </a:p>
        </p:txBody>
      </p:sp>
    </p:spTree>
    <p:extLst>
      <p:ext uri="{BB962C8B-B14F-4D97-AF65-F5344CB8AC3E}">
        <p14:creationId xmlns:p14="http://schemas.microsoft.com/office/powerpoint/2010/main" val="108601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37C7-FF19-68BE-1843-23EDF46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</a:t>
            </a:r>
            <a:br>
              <a:rPr lang="en-US" dirty="0"/>
            </a:br>
            <a:r>
              <a:rPr lang="en-US" sz="3400" dirty="0"/>
              <a:t>Basic Idea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6463-6742-0F8A-8E2F-6CE9DD99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Fine Tune BERT for Question Answering (labeled data)</a:t>
            </a:r>
          </a:p>
          <a:p>
            <a:r>
              <a:rPr lang="en-US" dirty="0"/>
              <a:t>Input: Question and a passage containing the answer is provided to the model</a:t>
            </a:r>
          </a:p>
          <a:p>
            <a:r>
              <a:rPr lang="en-US" dirty="0"/>
              <a:t>Output: Start and End words that encapsulate the answer assuming answer lies in the passage</a:t>
            </a:r>
          </a:p>
          <a:p>
            <a:r>
              <a:rPr lang="en-US" dirty="0"/>
              <a:t>Dataset needed for training like,</a:t>
            </a:r>
          </a:p>
          <a:p>
            <a:pPr lvl="1"/>
            <a:r>
              <a:rPr lang="en-US" dirty="0" err="1"/>
              <a:t>SQuAD</a:t>
            </a:r>
            <a:r>
              <a:rPr lang="en-US" dirty="0"/>
              <a:t> : Stanford Question Answer Dataset</a:t>
            </a:r>
          </a:p>
          <a:p>
            <a:pPr lvl="1"/>
            <a:r>
              <a:rPr lang="en-US" dirty="0"/>
              <a:t>Natural Questions (NQ)</a:t>
            </a:r>
          </a:p>
          <a:p>
            <a:pPr lvl="1"/>
            <a:r>
              <a:rPr lang="en-US" dirty="0" err="1"/>
              <a:t>TriviaQA</a:t>
            </a:r>
            <a:r>
              <a:rPr lang="en-US" dirty="0"/>
              <a:t>: Web Scraping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4A74C-A84F-5609-CF57-78EBF299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24" y="3624422"/>
            <a:ext cx="3826792" cy="2868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3803B-3FDD-9675-E404-F7F5337B5C61}"/>
              </a:ext>
            </a:extLst>
          </p:cNvPr>
          <p:cNvSpPr txBox="1"/>
          <p:nvPr/>
        </p:nvSpPr>
        <p:spPr>
          <a:xfrm>
            <a:off x="7923406" y="6492875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Fine Tuning BERT using </a:t>
            </a:r>
            <a:r>
              <a:rPr lang="en-US" dirty="0" err="1"/>
              <a:t>SQuAD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8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5F79-A2CD-3BB0-211E-939E72CB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Sentence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F637-11A8-71AB-3CF9-389B5FEB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comparing semantic similarities of whole sentences</a:t>
            </a:r>
          </a:p>
          <a:p>
            <a:r>
              <a:rPr lang="en-US" dirty="0"/>
              <a:t>Generates relevance scores by calculating cosine similarity between question vector and vectors of all passages</a:t>
            </a:r>
          </a:p>
          <a:p>
            <a:r>
              <a:rPr lang="en-US" dirty="0"/>
              <a:t>BERT encoder used to generate the vectors (question vector and passage vectors)</a:t>
            </a:r>
          </a:p>
          <a:p>
            <a:r>
              <a:rPr lang="en-US" dirty="0"/>
              <a:t>Passage (vector) with more cosine similarity value with the question (vector) will be considered more relevant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AA4F6F-BE22-7F5E-7E2C-7CBA654F04F9}"/>
              </a:ext>
            </a:extLst>
          </p:cNvPr>
          <p:cNvCxnSpPr/>
          <p:nvPr/>
        </p:nvCxnSpPr>
        <p:spPr>
          <a:xfrm>
            <a:off x="8742947" y="4924926"/>
            <a:ext cx="0" cy="176463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C8C00A-9E1F-D1BF-4F14-7A5C9A6A2D8D}"/>
              </a:ext>
            </a:extLst>
          </p:cNvPr>
          <p:cNvCxnSpPr/>
          <p:nvPr/>
        </p:nvCxnSpPr>
        <p:spPr>
          <a:xfrm>
            <a:off x="8406063" y="6497053"/>
            <a:ext cx="2294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FB46A-8DC1-4AA3-1830-DEE200D23CB6}"/>
              </a:ext>
            </a:extLst>
          </p:cNvPr>
          <p:cNvCxnSpPr>
            <a:cxnSpLocks/>
          </p:cNvCxnSpPr>
          <p:nvPr/>
        </p:nvCxnSpPr>
        <p:spPr>
          <a:xfrm flipV="1">
            <a:off x="8755780" y="4924926"/>
            <a:ext cx="233681" cy="1567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23456-933D-1FF4-DDF7-0D9988AF293A}"/>
              </a:ext>
            </a:extLst>
          </p:cNvPr>
          <p:cNvCxnSpPr>
            <a:cxnSpLocks/>
          </p:cNvCxnSpPr>
          <p:nvPr/>
        </p:nvCxnSpPr>
        <p:spPr>
          <a:xfrm flipV="1">
            <a:off x="8742947" y="5430520"/>
            <a:ext cx="1381493" cy="10623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782751-8CFF-9804-AAD8-7CA833063B2A}"/>
              </a:ext>
            </a:extLst>
          </p:cNvPr>
          <p:cNvCxnSpPr>
            <a:cxnSpLocks/>
          </p:cNvCxnSpPr>
          <p:nvPr/>
        </p:nvCxnSpPr>
        <p:spPr>
          <a:xfrm flipV="1">
            <a:off x="8742947" y="5689600"/>
            <a:ext cx="1457693" cy="8032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AC2A6E-7271-F558-C295-139AFD5B51D8}"/>
              </a:ext>
            </a:extLst>
          </p:cNvPr>
          <p:cNvSpPr/>
          <p:nvPr/>
        </p:nvSpPr>
        <p:spPr>
          <a:xfrm>
            <a:off x="8803640" y="6203217"/>
            <a:ext cx="157480" cy="126463"/>
          </a:xfrm>
          <a:custGeom>
            <a:avLst/>
            <a:gdLst>
              <a:gd name="connsiteX0" fmla="*/ 0 w 157480"/>
              <a:gd name="connsiteY0" fmla="*/ 4543 h 126463"/>
              <a:gd name="connsiteX1" fmla="*/ 91440 w 157480"/>
              <a:gd name="connsiteY1" fmla="*/ 14703 h 126463"/>
              <a:gd name="connsiteX2" fmla="*/ 157480 w 157480"/>
              <a:gd name="connsiteY2" fmla="*/ 126463 h 1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80" h="126463">
                <a:moveTo>
                  <a:pt x="0" y="4543"/>
                </a:moveTo>
                <a:cubicBezTo>
                  <a:pt x="32597" y="-537"/>
                  <a:pt x="65194" y="-5617"/>
                  <a:pt x="91440" y="14703"/>
                </a:cubicBezTo>
                <a:cubicBezTo>
                  <a:pt x="117686" y="35023"/>
                  <a:pt x="137583" y="80743"/>
                  <a:pt x="157480" y="1264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709755-9E57-6657-40C7-A8980085AC05}"/>
              </a:ext>
            </a:extLst>
          </p:cNvPr>
          <p:cNvSpPr/>
          <p:nvPr/>
        </p:nvSpPr>
        <p:spPr>
          <a:xfrm>
            <a:off x="9281160" y="6060440"/>
            <a:ext cx="91440" cy="1165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DCF92-F6DD-02C5-53A6-189A64D09991}"/>
              </a:ext>
            </a:extLst>
          </p:cNvPr>
          <p:cNvSpPr txBox="1"/>
          <p:nvPr/>
        </p:nvSpPr>
        <p:spPr>
          <a:xfrm>
            <a:off x="8910721" y="5673840"/>
            <a:ext cx="23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0" i="0" dirty="0">
                <a:effectLst/>
                <a:latin typeface="arial" panose="020B0604020202020204" pitchFamily="34" charset="0"/>
              </a:rPr>
              <a:t>α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4ACC0-6640-F7F3-63E3-6B5F59694DE6}"/>
              </a:ext>
            </a:extLst>
          </p:cNvPr>
          <p:cNvSpPr txBox="1"/>
          <p:nvPr/>
        </p:nvSpPr>
        <p:spPr>
          <a:xfrm>
            <a:off x="9654960" y="5673840"/>
            <a:ext cx="23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i="0" dirty="0">
                <a:effectLst/>
                <a:latin typeface="arial" panose="020B0604020202020204" pitchFamily="34" charset="0"/>
              </a:rPr>
              <a:t>θ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C9A33-1650-BE56-FF6F-2498C24DC6AA}"/>
              </a:ext>
            </a:extLst>
          </p:cNvPr>
          <p:cNvSpPr txBox="1"/>
          <p:nvPr/>
        </p:nvSpPr>
        <p:spPr>
          <a:xfrm>
            <a:off x="8817570" y="4623725"/>
            <a:ext cx="1004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Passage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11633-0064-82BE-FEAF-04035A2E4504}"/>
              </a:ext>
            </a:extLst>
          </p:cNvPr>
          <p:cNvSpPr txBox="1"/>
          <p:nvPr/>
        </p:nvSpPr>
        <p:spPr>
          <a:xfrm>
            <a:off x="9965614" y="5708900"/>
            <a:ext cx="997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Passage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37832-D3C1-D573-4BCB-C76B96E358F7}"/>
              </a:ext>
            </a:extLst>
          </p:cNvPr>
          <p:cNvSpPr txBox="1"/>
          <p:nvPr/>
        </p:nvSpPr>
        <p:spPr>
          <a:xfrm>
            <a:off x="9768261" y="5098541"/>
            <a:ext cx="94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0063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CD75-0459-95E1-A0A7-09F3DA88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Dense Passage Retriever (DPR)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2B44-CAE5-6EB0-38C9-EF9A9CE4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SBERT but uses two different BERT encoder models, one for Question vector and other for passages</a:t>
            </a:r>
          </a:p>
          <a:p>
            <a:r>
              <a:rPr lang="en-US" dirty="0"/>
              <a:t>Dense encoder E</a:t>
            </a:r>
            <a:r>
              <a:rPr lang="en-US" baseline="-25000" dirty="0"/>
              <a:t>P</a:t>
            </a:r>
            <a:r>
              <a:rPr lang="en-US" dirty="0"/>
              <a:t>(.) maps text passage to d-dimensional real valued vector during inference time</a:t>
            </a:r>
          </a:p>
          <a:p>
            <a:r>
              <a:rPr lang="en-US" dirty="0"/>
              <a:t>Index will be built for all M passages that will be used for retrieval</a:t>
            </a:r>
          </a:p>
          <a:p>
            <a:r>
              <a:rPr lang="en-US" dirty="0"/>
              <a:t>Different encoder E</a:t>
            </a:r>
            <a:r>
              <a:rPr lang="en-US" baseline="-25000" dirty="0"/>
              <a:t>Q</a:t>
            </a:r>
            <a:r>
              <a:rPr lang="en-US" dirty="0"/>
              <a:t>(.) maps input question to d-dimensional vector</a:t>
            </a:r>
          </a:p>
          <a:p>
            <a:r>
              <a:rPr lang="en-US" dirty="0"/>
              <a:t>‘k’ passages closest to question vector will be retrieved and ranked based on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2F0E5-DBD7-64EE-F01E-66C82E9814E5}"/>
                  </a:ext>
                </a:extLst>
              </p:cNvPr>
              <p:cNvSpPr txBox="1"/>
              <p:nvPr/>
            </p:nvSpPr>
            <p:spPr>
              <a:xfrm>
                <a:off x="3858126" y="5606715"/>
                <a:ext cx="5026184" cy="470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2F0E5-DBD7-64EE-F01E-66C82E981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26" y="5606715"/>
                <a:ext cx="5026184" cy="470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555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0044-48E1-16E7-6614-B326B10F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 Processing</a:t>
            </a:r>
            <a:br>
              <a:rPr lang="en-US" dirty="0"/>
            </a:br>
            <a:r>
              <a:rPr lang="en-US" sz="3400" dirty="0"/>
              <a:t>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7067-ED5E-9277-01EE-A07DD053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retrieving relevant passage, the QA model should present the required answer.</a:t>
            </a:r>
          </a:p>
          <a:p>
            <a:r>
              <a:rPr lang="en-US" dirty="0"/>
              <a:t>Reader performs the task of extracting the exact answer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9CCA-99C6-C5AF-54BB-CD79C1CADBC1}"/>
              </a:ext>
            </a:extLst>
          </p:cNvPr>
          <p:cNvSpPr txBox="1"/>
          <p:nvPr/>
        </p:nvSpPr>
        <p:spPr>
          <a:xfrm>
            <a:off x="529391" y="3785850"/>
            <a:ext cx="3750514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Which countries border Nepal?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D414B-4328-BBFA-A151-56546A6FAC0F}"/>
              </a:ext>
            </a:extLst>
          </p:cNvPr>
          <p:cNvSpPr txBox="1"/>
          <p:nvPr/>
        </p:nvSpPr>
        <p:spPr>
          <a:xfrm>
            <a:off x="1080022" y="5036216"/>
            <a:ext cx="2649251" cy="769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Nepal lies in between</a:t>
            </a:r>
          </a:p>
          <a:p>
            <a:r>
              <a:rPr lang="en-US" sz="2200" dirty="0"/>
              <a:t>India and China.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2E87-518D-7B67-6E2E-4823B9831B5F}"/>
              </a:ext>
            </a:extLst>
          </p:cNvPr>
          <p:cNvSpPr txBox="1"/>
          <p:nvPr/>
        </p:nvSpPr>
        <p:spPr>
          <a:xfrm>
            <a:off x="5821706" y="4306960"/>
            <a:ext cx="1140568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Reader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7D0EE-B2AA-BA7F-2CCB-69DE878C4A2F}"/>
              </a:ext>
            </a:extLst>
          </p:cNvPr>
          <p:cNvSpPr txBox="1"/>
          <p:nvPr/>
        </p:nvSpPr>
        <p:spPr>
          <a:xfrm>
            <a:off x="8391944" y="4308793"/>
            <a:ext cx="1951175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India and China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EE6E4B-1118-A414-1C22-CDAD098D89A9}"/>
              </a:ext>
            </a:extLst>
          </p:cNvPr>
          <p:cNvCxnSpPr>
            <a:cxnSpLocks/>
          </p:cNvCxnSpPr>
          <p:nvPr/>
        </p:nvCxnSpPr>
        <p:spPr>
          <a:xfrm flipV="1">
            <a:off x="3729273" y="4664910"/>
            <a:ext cx="2092433" cy="7560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C4CD7F-19FC-F3D0-9AF8-29957F65A30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09260" y="4001293"/>
            <a:ext cx="1512446" cy="5211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077994-61A4-9094-D244-53EC84558EC7}"/>
              </a:ext>
            </a:extLst>
          </p:cNvPr>
          <p:cNvCxnSpPr>
            <a:cxnSpLocks/>
          </p:cNvCxnSpPr>
          <p:nvPr/>
        </p:nvCxnSpPr>
        <p:spPr>
          <a:xfrm>
            <a:off x="6962274" y="4518392"/>
            <a:ext cx="142967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7D0C8A-7047-3082-7BA7-D607C469565D}"/>
              </a:ext>
            </a:extLst>
          </p:cNvPr>
          <p:cNvSpPr txBox="1"/>
          <p:nvPr/>
        </p:nvSpPr>
        <p:spPr>
          <a:xfrm>
            <a:off x="1511582" y="5838493"/>
            <a:ext cx="17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Passage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ACCAD-F6AD-073A-4860-94A5D434000E}"/>
              </a:ext>
            </a:extLst>
          </p:cNvPr>
          <p:cNvSpPr txBox="1"/>
          <p:nvPr/>
        </p:nvSpPr>
        <p:spPr>
          <a:xfrm>
            <a:off x="1652131" y="4216737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DF207-47E4-F631-E5C5-62927953D2F6}"/>
              </a:ext>
            </a:extLst>
          </p:cNvPr>
          <p:cNvSpPr txBox="1"/>
          <p:nvPr/>
        </p:nvSpPr>
        <p:spPr>
          <a:xfrm>
            <a:off x="8906731" y="485155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8686B-4235-C7D4-4D6E-7E153D7D0418}"/>
              </a:ext>
            </a:extLst>
          </p:cNvPr>
          <p:cNvSpPr txBox="1"/>
          <p:nvPr/>
        </p:nvSpPr>
        <p:spPr>
          <a:xfrm>
            <a:off x="8182695" y="352624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69CD5-9FC5-5B0C-425B-FDE0CA6C1C1F}"/>
              </a:ext>
            </a:extLst>
          </p:cNvPr>
          <p:cNvSpPr txBox="1"/>
          <p:nvPr/>
        </p:nvSpPr>
        <p:spPr>
          <a:xfrm>
            <a:off x="9920213" y="35262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AB3090-F3B9-9961-69B7-C950CB5BEFD5}"/>
              </a:ext>
            </a:extLst>
          </p:cNvPr>
          <p:cNvCxnSpPr>
            <a:cxnSpLocks/>
          </p:cNvCxnSpPr>
          <p:nvPr/>
        </p:nvCxnSpPr>
        <p:spPr>
          <a:xfrm>
            <a:off x="8498840" y="3785850"/>
            <a:ext cx="0" cy="52111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BB88-E3CE-55EE-6F03-DA548D86D094}"/>
              </a:ext>
            </a:extLst>
          </p:cNvPr>
          <p:cNvCxnSpPr>
            <a:cxnSpLocks/>
          </p:cNvCxnSpPr>
          <p:nvPr/>
        </p:nvCxnSpPr>
        <p:spPr>
          <a:xfrm>
            <a:off x="10190479" y="3785850"/>
            <a:ext cx="1" cy="49890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02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23ED-E1A2-CCD5-8DAB-35A1934C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 Extraction</a:t>
            </a:r>
            <a:br>
              <a:rPr lang="en-US" dirty="0"/>
            </a:br>
            <a:r>
              <a:rPr lang="en-US" sz="3400" dirty="0"/>
              <a:t>Span Labeling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522B-A82A-6C52-3571-EE98C079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span in the passage that contains an answer to the query</a:t>
            </a:r>
          </a:p>
          <a:p>
            <a:r>
              <a:rPr lang="en-US" dirty="0"/>
              <a:t>Readers are provided with:</a:t>
            </a:r>
          </a:p>
          <a:p>
            <a:pPr lvl="1"/>
            <a:r>
              <a:rPr lang="en-US" dirty="0"/>
              <a:t>Passage p of m tokens,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…, p</a:t>
            </a:r>
            <a:r>
              <a:rPr lang="en-US" baseline="-25000" dirty="0"/>
              <a:t>m</a:t>
            </a:r>
            <a:endParaRPr lang="en-US" i="1" baseline="-25000" dirty="0"/>
          </a:p>
          <a:p>
            <a:pPr lvl="1"/>
            <a:r>
              <a:rPr lang="en-US" dirty="0"/>
              <a:t>Question q of n tokens, q</a:t>
            </a:r>
            <a:r>
              <a:rPr lang="en-US" baseline="-25000" dirty="0"/>
              <a:t>1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endParaRPr lang="en-US" dirty="0"/>
          </a:p>
          <a:p>
            <a:r>
              <a:rPr lang="en-US" dirty="0"/>
              <a:t>Job is to find probability P(</a:t>
            </a:r>
            <a:r>
              <a:rPr lang="en-US" dirty="0" err="1"/>
              <a:t>a|q,p</a:t>
            </a:r>
            <a:r>
              <a:rPr lang="en-US" dirty="0"/>
              <a:t>) such that span ‘a’ is the answer</a:t>
            </a:r>
          </a:p>
          <a:p>
            <a:r>
              <a:rPr lang="en-US" dirty="0"/>
              <a:t>For each token p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start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p</a:t>
            </a:r>
            <a:r>
              <a:rPr lang="en-US" baseline="-25000" dirty="0"/>
              <a:t>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is calculated that indicate probabilities for p</a:t>
            </a:r>
            <a:r>
              <a:rPr lang="en-US" baseline="-25000" dirty="0"/>
              <a:t>i</a:t>
            </a:r>
            <a:r>
              <a:rPr lang="en-US" i="1" baseline="-25000" dirty="0"/>
              <a:t> </a:t>
            </a:r>
            <a:r>
              <a:rPr lang="en-US" dirty="0"/>
              <a:t>to be start or end of span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6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D7BD-55F8-FD8C-AC30-4647B568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 Extraction</a:t>
            </a:r>
            <a:br>
              <a:rPr lang="en-US" dirty="0"/>
            </a:br>
            <a:r>
              <a:rPr lang="en-US" sz="3400" dirty="0"/>
              <a:t>Span Labeling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EA9F-39FB-014A-FB1C-F7473924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encoder model like BERT can perform the task</a:t>
            </a:r>
          </a:p>
          <a:p>
            <a:r>
              <a:rPr lang="en-US" dirty="0"/>
              <a:t>Dot product of learnt embedding (S or E) and the token embedding p</a:t>
            </a:r>
            <a:r>
              <a:rPr lang="en-US" baseline="-25000" dirty="0"/>
              <a:t>i </a:t>
            </a:r>
            <a:r>
              <a:rPr lang="en-US" dirty="0"/>
              <a:t> is provided to </a:t>
            </a:r>
            <a:r>
              <a:rPr lang="en-US" dirty="0" err="1"/>
              <a:t>softmax</a:t>
            </a:r>
            <a:r>
              <a:rPr lang="en-US" dirty="0"/>
              <a:t>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Loss function for training is given by log-likelihoods as: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340709-C512-7F21-65DB-7791FD943620}"/>
                  </a:ext>
                </a:extLst>
              </p:cNvPr>
              <p:cNvSpPr txBox="1"/>
              <p:nvPr/>
            </p:nvSpPr>
            <p:spPr>
              <a:xfrm>
                <a:off x="1211178" y="3429000"/>
                <a:ext cx="3074751" cy="10418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340709-C512-7F21-65DB-7791FD943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8" y="3429000"/>
                <a:ext cx="3074751" cy="1041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CEADD-07D5-360F-415A-B7A9F33E0EA6}"/>
                  </a:ext>
                </a:extLst>
              </p:cNvPr>
              <p:cNvSpPr txBox="1"/>
              <p:nvPr/>
            </p:nvSpPr>
            <p:spPr>
              <a:xfrm>
                <a:off x="4558624" y="3434215"/>
                <a:ext cx="3074751" cy="113415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CEADD-07D5-360F-415A-B7A9F33E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24" y="3434215"/>
                <a:ext cx="3074751" cy="1134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B502FE-713D-4CD6-F59D-B42F7E3F83C0}"/>
              </a:ext>
            </a:extLst>
          </p:cNvPr>
          <p:cNvSpPr txBox="1"/>
          <p:nvPr/>
        </p:nvSpPr>
        <p:spPr>
          <a:xfrm>
            <a:off x="7757709" y="3429000"/>
            <a:ext cx="4434291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Here, start embedding S and end </a:t>
            </a:r>
          </a:p>
          <a:p>
            <a:r>
              <a:rPr lang="en-US" sz="2200" dirty="0"/>
              <a:t>embedding E are learnt in fine tuning</a:t>
            </a:r>
          </a:p>
          <a:p>
            <a:r>
              <a:rPr lang="en-US" sz="2200" dirty="0"/>
              <a:t>of BERT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D5595-E53B-A094-1535-87670616A478}"/>
                  </a:ext>
                </a:extLst>
              </p:cNvPr>
              <p:cNvSpPr txBox="1"/>
              <p:nvPr/>
            </p:nvSpPr>
            <p:spPr>
              <a:xfrm>
                <a:off x="2983832" y="5587847"/>
                <a:ext cx="5466496" cy="48635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D5595-E53B-A094-1535-87670616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32" y="5587847"/>
                <a:ext cx="5466496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941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83E-607A-3933-89AB-8FDCCA69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 Processing</a:t>
            </a:r>
            <a:br>
              <a:rPr lang="en-US" dirty="0"/>
            </a:br>
            <a:r>
              <a:rPr lang="en-US" sz="3400" dirty="0"/>
              <a:t>Encompassing</a:t>
            </a:r>
            <a:r>
              <a:rPr lang="en-US" dirty="0"/>
              <a:t> </a:t>
            </a:r>
            <a:r>
              <a:rPr lang="en-US" sz="3400" dirty="0"/>
              <a:t>Token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1FF2-65E3-43C7-0B12-AC50BD09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features can be added which reflect some properties of token p</a:t>
            </a:r>
            <a:r>
              <a:rPr lang="en-US" baseline="-25000" dirty="0"/>
              <a:t>i</a:t>
            </a:r>
            <a:r>
              <a:rPr lang="en-US" dirty="0"/>
              <a:t> providing the context</a:t>
            </a:r>
          </a:p>
          <a:p>
            <a:r>
              <a:rPr lang="en-US" dirty="0"/>
              <a:t>Part of Speech</a:t>
            </a:r>
          </a:p>
          <a:p>
            <a:pPr lvl="1"/>
            <a:r>
              <a:rPr lang="en-US" dirty="0"/>
              <a:t>When answer’s POS is known</a:t>
            </a:r>
          </a:p>
          <a:p>
            <a:pPr lvl="1"/>
            <a:r>
              <a:rPr lang="en-US" dirty="0"/>
              <a:t>Example: Answer token of ‘What is capital city of Nepal?’ is a Proper noun</a:t>
            </a:r>
          </a:p>
          <a:p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When NER of the answer is known</a:t>
            </a:r>
          </a:p>
          <a:p>
            <a:pPr lvl="1"/>
            <a:r>
              <a:rPr lang="en-US" dirty="0"/>
              <a:t>Example: NER of answer to “When will the election take place?” is a date.</a:t>
            </a:r>
          </a:p>
        </p:txBody>
      </p:sp>
    </p:spTree>
    <p:extLst>
      <p:ext uri="{BB962C8B-B14F-4D97-AF65-F5344CB8AC3E}">
        <p14:creationId xmlns:p14="http://schemas.microsoft.com/office/powerpoint/2010/main" val="252268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 (QA) is a fast-growing research area that brings together research from Information Retrieval, Information Extraction and Natural Language Processing.</a:t>
            </a:r>
          </a:p>
          <a:p>
            <a:r>
              <a:rPr lang="en-US" dirty="0"/>
              <a:t>The Question Answering (QA) task has received a great deal of attention from the Computational Linguistics research community in the last few years (e.g., Text </a:t>
            </a:r>
            <a:r>
              <a:rPr lang="en-US" dirty="0" err="1"/>
              <a:t>REtrieval</a:t>
            </a:r>
            <a:r>
              <a:rPr lang="en-US" dirty="0"/>
              <a:t> Conference TREC 2001-2003)</a:t>
            </a:r>
          </a:p>
          <a:p>
            <a:r>
              <a:rPr lang="en-US" dirty="0"/>
              <a:t>The definition of the task, however, is generally restricted to answering factoid questions: questions for which a complete answer can be given in 50 bytes or less, which is roughly a few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69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7C03-F47D-D6B4-0450-124F2696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DE0D-0D45-B1ED-E046-9FD70F3D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V. </a:t>
            </a:r>
            <a:r>
              <a:rPr lang="en-US" dirty="0" err="1"/>
              <a:t>Karpukhin</a:t>
            </a:r>
            <a:r>
              <a:rPr lang="en-US" dirty="0"/>
              <a:t>, et. al., ‘</a:t>
            </a:r>
            <a:r>
              <a:rPr lang="en-US" i="1" dirty="0"/>
              <a:t>Dense Passage Retrieval for Open-Domain Question Answering</a:t>
            </a:r>
            <a:r>
              <a:rPr lang="en-US" dirty="0"/>
              <a:t>’, September 2020</a:t>
            </a:r>
          </a:p>
          <a:p>
            <a:r>
              <a:rPr lang="en-US" dirty="0"/>
              <a:t>D. Chen, et al., ‘</a:t>
            </a:r>
            <a:r>
              <a:rPr lang="en-US" i="1" dirty="0"/>
              <a:t>Reading Wikipedia to Answer Open-Domain Questions’</a:t>
            </a:r>
            <a:r>
              <a:rPr lang="en-US" dirty="0"/>
              <a:t>, April 2017</a:t>
            </a:r>
          </a:p>
          <a:p>
            <a:r>
              <a:rPr lang="en-US" dirty="0"/>
              <a:t>J. Devlin, et al., ‘</a:t>
            </a:r>
            <a:r>
              <a:rPr lang="en-US" i="1" dirty="0"/>
              <a:t>BERT: Pre-training of Deep Bidirectional Transformers for Language Understanding</a:t>
            </a:r>
            <a:r>
              <a:rPr lang="en-US" dirty="0"/>
              <a:t>’, May 2019</a:t>
            </a:r>
          </a:p>
          <a:p>
            <a:r>
              <a:rPr lang="en-US" dirty="0"/>
              <a:t>N. Reimers and I. </a:t>
            </a:r>
            <a:r>
              <a:rPr lang="en-US" dirty="0" err="1"/>
              <a:t>Gurevych</a:t>
            </a:r>
            <a:r>
              <a:rPr lang="en-US" dirty="0"/>
              <a:t>, ‘</a:t>
            </a:r>
            <a:r>
              <a:rPr lang="en-US" i="1" dirty="0"/>
              <a:t>Sentence-BERT: Sentence Embeddings using Siamese BERT-Networks</a:t>
            </a:r>
            <a:r>
              <a:rPr lang="en-US" dirty="0"/>
              <a:t>’, August 2019 </a:t>
            </a:r>
          </a:p>
          <a:p>
            <a:r>
              <a:rPr lang="en-US" dirty="0"/>
              <a:t>P. </a:t>
            </a:r>
            <a:r>
              <a:rPr lang="en-US" dirty="0" err="1"/>
              <a:t>Kasyoka</a:t>
            </a:r>
            <a:r>
              <a:rPr lang="en-US" dirty="0"/>
              <a:t>, et al., ‘</a:t>
            </a:r>
            <a:r>
              <a:rPr lang="en-US" i="1" dirty="0"/>
              <a:t>A Framework for Aggregating and Retrieving Relevant Information Using TF-IDF and Term Proximity in Support of Maize Production</a:t>
            </a:r>
            <a:r>
              <a:rPr lang="en-US" dirty="0"/>
              <a:t>’, International Journal of Scientific and Technology Research, Vol.3, Issue 3, March 2014</a:t>
            </a:r>
          </a:p>
        </p:txBody>
      </p:sp>
    </p:spTree>
    <p:extLst>
      <p:ext uri="{BB962C8B-B14F-4D97-AF65-F5344CB8AC3E}">
        <p14:creationId xmlns:p14="http://schemas.microsoft.com/office/powerpoint/2010/main" val="3073427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2E89-7F5B-0943-9B38-0854B736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DD24-BD68-7E05-29CF-8BA3E5A9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Jurafsky</a:t>
            </a:r>
            <a:r>
              <a:rPr lang="en-US" dirty="0"/>
              <a:t> and J.H. Martin, ‘</a:t>
            </a:r>
            <a:r>
              <a:rPr lang="en-US" i="1" dirty="0"/>
              <a:t>Speech and Language Processing</a:t>
            </a:r>
            <a:r>
              <a:rPr lang="en-US" dirty="0"/>
              <a:t>’, Chapter 23 </a:t>
            </a:r>
            <a:r>
              <a:rPr lang="en-US" i="1" dirty="0"/>
              <a:t>‘Question Answering’,</a:t>
            </a:r>
            <a:r>
              <a:rPr lang="en-US" dirty="0"/>
              <a:t> December 2021</a:t>
            </a:r>
          </a:p>
          <a:p>
            <a:r>
              <a:rPr lang="en-US" dirty="0"/>
              <a:t>M. Wang, ‘</a:t>
            </a:r>
            <a:r>
              <a:rPr lang="en-US" i="1" dirty="0"/>
              <a:t>A Survey of Answer Extraction Techniques in Factoid Question Answering</a:t>
            </a:r>
            <a:r>
              <a:rPr lang="en-US" dirty="0"/>
              <a:t>’, Association for Computational Linguistics, 2006</a:t>
            </a:r>
          </a:p>
          <a:p>
            <a:r>
              <a:rPr lang="en-US" dirty="0"/>
              <a:t>C. Wade and J. Allan, ‘</a:t>
            </a:r>
            <a:r>
              <a:rPr lang="en-US" i="1" dirty="0"/>
              <a:t>Passage Retrieval and Evaluation’</a:t>
            </a:r>
            <a:r>
              <a:rPr lang="en-US" dirty="0"/>
              <a:t>, CIIR Technical Report, February 2005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example, “When was X born?”, “In what year did Y take place?</a:t>
            </a:r>
          </a:p>
          <a:p>
            <a:r>
              <a:rPr lang="en-US" dirty="0"/>
              <a:t>The recent research trend is shifting toward more complex types of questions such as:</a:t>
            </a:r>
          </a:p>
          <a:p>
            <a:r>
              <a:rPr lang="en-US" dirty="0"/>
              <a:t> Definitional questions (biographical questions such as “Who is Hilary Clinton?</a:t>
            </a:r>
          </a:p>
          <a:p>
            <a:r>
              <a:rPr lang="en-US" dirty="0"/>
              <a:t> Entity definition questions such as “What is DNA?”)</a:t>
            </a:r>
          </a:p>
          <a:p>
            <a:r>
              <a:rPr lang="en-US" dirty="0"/>
              <a:t>List questions (e.g. “List the countries that have won the World Cup”)</a:t>
            </a:r>
          </a:p>
          <a:p>
            <a:r>
              <a:rPr lang="en-US" dirty="0"/>
              <a:t> Scenario-based QA (given a short description of a scenario, answer questions about relations between entities mentioned in the scenario) and why-type questions. </a:t>
            </a:r>
          </a:p>
        </p:txBody>
      </p:sp>
    </p:spTree>
    <p:extLst>
      <p:ext uri="{BB962C8B-B14F-4D97-AF65-F5344CB8AC3E}">
        <p14:creationId xmlns:p14="http://schemas.microsoft.com/office/powerpoint/2010/main" val="13121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exist clearly defined and relatively uncontroversial evaluation standards for factoid QA</a:t>
            </a:r>
          </a:p>
          <a:p>
            <a:r>
              <a:rPr lang="en-US" dirty="0"/>
              <a:t>In factoid QA, there is usually only one or at most a few correct answers to a given question, and the answer in most cases is a single word token or a short noun phrase.</a:t>
            </a:r>
          </a:p>
          <a:p>
            <a:r>
              <a:rPr lang="en-US" dirty="0"/>
              <a:t>The system returns one or more ranked answer candidates for each question, and they are judged manually for correctness</a:t>
            </a:r>
          </a:p>
        </p:txBody>
      </p:sp>
    </p:spTree>
    <p:extLst>
      <p:ext uri="{BB962C8B-B14F-4D97-AF65-F5344CB8AC3E}">
        <p14:creationId xmlns:p14="http://schemas.microsoft.com/office/powerpoint/2010/main" val="159972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TREC and CLEF, each answer candidate is assessed as (</a:t>
            </a:r>
            <a:r>
              <a:rPr lang="en-US" dirty="0" err="1"/>
              <a:t>Magnini</a:t>
            </a:r>
            <a:r>
              <a:rPr lang="en-US" dirty="0"/>
              <a:t> et al. 2006): </a:t>
            </a:r>
          </a:p>
          <a:p>
            <a:r>
              <a:rPr lang="en-US" dirty="0"/>
              <a:t>1. correct: if neither more nor less than the information required by the question is given. The answer needed to be supported by the </a:t>
            </a:r>
            <a:r>
              <a:rPr lang="en-US" dirty="0" err="1"/>
              <a:t>docid</a:t>
            </a:r>
            <a:r>
              <a:rPr lang="en-US" dirty="0"/>
              <a:t> of the document(s) in which the exact answer was found, and the document has to be relevant. </a:t>
            </a:r>
          </a:p>
          <a:p>
            <a:r>
              <a:rPr lang="en-US" dirty="0"/>
              <a:t>2. unsupported: if either the </a:t>
            </a:r>
            <a:r>
              <a:rPr lang="en-US" dirty="0" err="1"/>
              <a:t>docid</a:t>
            </a:r>
            <a:r>
              <a:rPr lang="en-US" dirty="0"/>
              <a:t> was missing or wrong, or the supporting snippet did not contain the exact answer. </a:t>
            </a:r>
          </a:p>
          <a:p>
            <a:r>
              <a:rPr lang="en-US" dirty="0"/>
              <a:t>3. inexact: if contained less or more information than that required by the question (e.g. if question asks for year but answer contains both year and month). </a:t>
            </a:r>
          </a:p>
          <a:p>
            <a:r>
              <a:rPr lang="en-US" dirty="0"/>
              <a:t>4. incorrect: if the answer does not provide the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4837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top1 and top5 accuracies and Mean Reciprocal Rank (MRR) scores are reported for correct and </a:t>
            </a:r>
            <a:r>
              <a:rPr lang="en-US" dirty="0" err="1"/>
              <a:t>correct+unsupported</a:t>
            </a:r>
            <a:r>
              <a:rPr lang="en-US" dirty="0"/>
              <a:t> answers. </a:t>
            </a:r>
          </a:p>
          <a:p>
            <a:r>
              <a:rPr lang="en-US" dirty="0" err="1"/>
              <a:t>TopN</a:t>
            </a:r>
            <a:r>
              <a:rPr lang="en-US" dirty="0"/>
              <a:t> accuracy of correct answers is calculated as the number of questions in which at least one of the top N answer candidates is correct, divided by the total number of questions. </a:t>
            </a:r>
          </a:p>
          <a:p>
            <a:r>
              <a:rPr lang="en-US" dirty="0"/>
              <a:t>MRR is calculated as: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N is the number of questions and rank(Qi) is the rank of the topmost correct answer of question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46" y="4224271"/>
            <a:ext cx="3847490" cy="10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Factoid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QA system usually employs a pipeline architecture that chains together three main modules:</a:t>
            </a:r>
          </a:p>
          <a:p>
            <a:r>
              <a:rPr lang="en-US" b="1" dirty="0"/>
              <a:t>Question analysis module: </a:t>
            </a:r>
            <a:r>
              <a:rPr lang="en-US" dirty="0"/>
              <a:t>This module processes the question, analyzes the question type, and produces a set of keywords for retrieval.</a:t>
            </a:r>
          </a:p>
          <a:p>
            <a:r>
              <a:rPr lang="en-US" dirty="0"/>
              <a:t> Depending on the retrieval and answer extraction strategies, some question analysis module also perform syntactic and semantic analysis of the questions, such as dependency parsing and semantic role labeling.</a:t>
            </a:r>
          </a:p>
        </p:txBody>
      </p:sp>
    </p:spTree>
    <p:extLst>
      <p:ext uri="{BB962C8B-B14F-4D97-AF65-F5344CB8AC3E}">
        <p14:creationId xmlns:p14="http://schemas.microsoft.com/office/powerpoint/2010/main" val="10399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2890</Words>
  <Application>Microsoft Office PowerPoint</Application>
  <PresentationFormat>Widescreen</PresentationFormat>
  <Paragraphs>343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</vt:lpstr>
      <vt:lpstr>Calibri</vt:lpstr>
      <vt:lpstr>Calibri Light</vt:lpstr>
      <vt:lpstr>Cambria Math</vt:lpstr>
      <vt:lpstr>MathJax_Main</vt:lpstr>
      <vt:lpstr>MathJax_Math-italic</vt:lpstr>
      <vt:lpstr>Office Theme</vt:lpstr>
      <vt:lpstr>A Presentation on Question Answering in  Natural Language Processing</vt:lpstr>
      <vt:lpstr>Outline</vt:lpstr>
      <vt:lpstr>Applications</vt:lpstr>
      <vt:lpstr>Factoid Question Answering</vt:lpstr>
      <vt:lpstr>Factoid Questions</vt:lpstr>
      <vt:lpstr>Factoid Questions</vt:lpstr>
      <vt:lpstr>Factoid Questions</vt:lpstr>
      <vt:lpstr>Factoid Questions</vt:lpstr>
      <vt:lpstr>Factoid Questions</vt:lpstr>
      <vt:lpstr>Factoid Questions</vt:lpstr>
      <vt:lpstr>Factoid Questions</vt:lpstr>
      <vt:lpstr>PowerPoint Presentation</vt:lpstr>
      <vt:lpstr>Question Processing</vt:lpstr>
      <vt:lpstr>Question Processing</vt:lpstr>
      <vt:lpstr>Question Processing</vt:lpstr>
      <vt:lpstr>Question Processing</vt:lpstr>
      <vt:lpstr>Question Processing</vt:lpstr>
      <vt:lpstr>Question Processing</vt:lpstr>
      <vt:lpstr>Approaches to Question Answering</vt:lpstr>
      <vt:lpstr>Passage Retrieval Introduction</vt:lpstr>
      <vt:lpstr>Passage Retrieval Algorithms</vt:lpstr>
      <vt:lpstr>Classical or Sparse Retrieval Algorithms</vt:lpstr>
      <vt:lpstr>Retrieval Using TF-IDF Mathematics</vt:lpstr>
      <vt:lpstr>Retrieval Using TF-IDF Illustration</vt:lpstr>
      <vt:lpstr>Retrieval Using TF-IDF Document Scoring</vt:lpstr>
      <vt:lpstr>Retrieval Using TF-IDF Suggested Improvements</vt:lpstr>
      <vt:lpstr>Retrieval Using BM25 Need of BM25</vt:lpstr>
      <vt:lpstr>Retrieval Using BM25 Mathematics</vt:lpstr>
      <vt:lpstr>Inverted Index Basic Idea</vt:lpstr>
      <vt:lpstr>Neural or Dense Retrieval Systems</vt:lpstr>
      <vt:lpstr>Dense Retrieval with Neural Encoders</vt:lpstr>
      <vt:lpstr>BERT Basic Idea [1]</vt:lpstr>
      <vt:lpstr>BERT Basic Idea [2]</vt:lpstr>
      <vt:lpstr>Sentence BERT</vt:lpstr>
      <vt:lpstr>Dense Passage Retriever (DPR)</vt:lpstr>
      <vt:lpstr>Answer Processing Reader</vt:lpstr>
      <vt:lpstr>Answer Extraction Span Labeling [1]</vt:lpstr>
      <vt:lpstr>Answer Extraction Span Labeling [2]</vt:lpstr>
      <vt:lpstr>Answer Processing Encompassing Token Features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aashish  Gyanwali</cp:lastModifiedBy>
  <cp:revision>40</cp:revision>
  <dcterms:created xsi:type="dcterms:W3CDTF">2022-09-17T04:22:56Z</dcterms:created>
  <dcterms:modified xsi:type="dcterms:W3CDTF">2022-09-18T08:20:32Z</dcterms:modified>
</cp:coreProperties>
</file>