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8" r:id="rId2"/>
    <p:sldId id="260" r:id="rId3"/>
    <p:sldId id="305" r:id="rId4"/>
    <p:sldId id="333" r:id="rId5"/>
    <p:sldId id="334" r:id="rId6"/>
    <p:sldId id="335" r:id="rId7"/>
    <p:sldId id="318" r:id="rId8"/>
    <p:sldId id="323" r:id="rId9"/>
    <p:sldId id="324" r:id="rId10"/>
    <p:sldId id="325" r:id="rId11"/>
    <p:sldId id="326" r:id="rId12"/>
    <p:sldId id="327" r:id="rId13"/>
    <p:sldId id="328" r:id="rId14"/>
    <p:sldId id="329" r:id="rId15"/>
    <p:sldId id="330" r:id="rId16"/>
    <p:sldId id="331" r:id="rId17"/>
    <p:sldId id="332" r:id="rId18"/>
    <p:sldId id="338" r:id="rId19"/>
    <p:sldId id="337" r:id="rId20"/>
    <p:sldId id="321" r:id="rId21"/>
    <p:sldId id="257" r:id="rId22"/>
    <p:sldId id="285" r:id="rId23"/>
    <p:sldId id="286" r:id="rId24"/>
    <p:sldId id="284" r:id="rId25"/>
    <p:sldId id="322" r:id="rId26"/>
    <p:sldId id="259" r:id="rId27"/>
    <p:sldId id="261" r:id="rId28"/>
    <p:sldId id="263" r:id="rId29"/>
    <p:sldId id="262" r:id="rId30"/>
    <p:sldId id="264" r:id="rId31"/>
    <p:sldId id="265" r:id="rId32"/>
    <p:sldId id="306" r:id="rId33"/>
    <p:sldId id="307" r:id="rId34"/>
    <p:sldId id="291" r:id="rId35"/>
    <p:sldId id="308" r:id="rId36"/>
    <p:sldId id="287" r:id="rId37"/>
    <p:sldId id="304" r:id="rId38"/>
    <p:sldId id="288" r:id="rId39"/>
    <p:sldId id="289" r:id="rId40"/>
    <p:sldId id="290" r:id="rId41"/>
    <p:sldId id="311" r:id="rId42"/>
    <p:sldId id="312" r:id="rId43"/>
    <p:sldId id="313" r:id="rId44"/>
    <p:sldId id="292" r:id="rId45"/>
    <p:sldId id="297" r:id="rId46"/>
    <p:sldId id="293" r:id="rId47"/>
    <p:sldId id="294" r:id="rId48"/>
    <p:sldId id="295" r:id="rId49"/>
    <p:sldId id="296" r:id="rId50"/>
    <p:sldId id="298" r:id="rId51"/>
    <p:sldId id="299" r:id="rId52"/>
    <p:sldId id="300" r:id="rId53"/>
    <p:sldId id="302" r:id="rId54"/>
    <p:sldId id="303" r:id="rId55"/>
    <p:sldId id="301" r:id="rId56"/>
    <p:sldId id="314" r:id="rId57"/>
    <p:sldId id="315" r:id="rId58"/>
    <p:sldId id="281" r:id="rId59"/>
    <p:sldId id="282" r:id="rId60"/>
    <p:sldId id="283" r:id="rId61"/>
    <p:sldId id="316" r:id="rId62"/>
    <p:sldId id="317" r:id="rId63"/>
    <p:sldId id="309" r:id="rId64"/>
    <p:sldId id="310" r:id="rId65"/>
    <p:sldId id="269" r:id="rId66"/>
    <p:sldId id="320" r:id="rId67"/>
    <p:sldId id="31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00" autoAdjust="0"/>
    <p:restoredTop sz="95324" autoAdjust="0"/>
  </p:normalViewPr>
  <p:slideViewPr>
    <p:cSldViewPr snapToGrid="0">
      <p:cViewPr varScale="1">
        <p:scale>
          <a:sx n="66" d="100"/>
          <a:sy n="66" d="100"/>
        </p:scale>
        <p:origin x="-486" y="-114"/>
      </p:cViewPr>
      <p:guideLst>
        <p:guide orient="horz" pos="2160"/>
        <p:guide pos="3840"/>
      </p:guideLst>
    </p:cSldViewPr>
  </p:slideViewPr>
  <p:outlineViewPr>
    <p:cViewPr>
      <p:scale>
        <a:sx n="33" d="100"/>
        <a:sy n="33" d="100"/>
      </p:scale>
      <p:origin x="0" y="394"/>
    </p:cViewPr>
  </p:outlineViewPr>
  <p:notesTextViewPr>
    <p:cViewPr>
      <p:scale>
        <a:sx n="3" d="2"/>
        <a:sy n="3" d="2"/>
      </p:scale>
      <p:origin x="0" y="0"/>
    </p:cViewPr>
  </p:notesTextViewPr>
  <p:notesViewPr>
    <p:cSldViewPr snapToGrid="0">
      <p:cViewPr varScale="1">
        <p:scale>
          <a:sx n="65" d="100"/>
          <a:sy n="65" d="100"/>
        </p:scale>
        <p:origin x="2796" y="6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3BAAC-AFDD-47EB-BD43-63929D734E6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E0B580F-3924-4E0A-BD15-6EECBD8E770C}">
      <dgm:prSet phldrT="[Text]" custT="1"/>
      <dgm:spPr/>
      <dgm:t>
        <a:bodyPr/>
        <a:lstStyle/>
        <a:p>
          <a:r>
            <a:rPr lang="en-US" sz="2000" dirty="0"/>
            <a:t>PRE-REQUISITES</a:t>
          </a:r>
        </a:p>
      </dgm:t>
    </dgm:pt>
    <dgm:pt modelId="{4D76E1EB-CA3C-429B-96A4-1073DBE95F55}" type="parTrans" cxnId="{3B1457F2-D6DB-419E-BBA1-83402CF86D36}">
      <dgm:prSet/>
      <dgm:spPr/>
      <dgm:t>
        <a:bodyPr/>
        <a:lstStyle/>
        <a:p>
          <a:endParaRPr lang="en-US" sz="2000"/>
        </a:p>
      </dgm:t>
    </dgm:pt>
    <dgm:pt modelId="{F8B6C437-5BA3-4288-871A-59E5914FC73D}" type="sibTrans" cxnId="{3B1457F2-D6DB-419E-BBA1-83402CF86D36}">
      <dgm:prSet/>
      <dgm:spPr/>
      <dgm:t>
        <a:bodyPr/>
        <a:lstStyle/>
        <a:p>
          <a:endParaRPr lang="en-US" sz="2000"/>
        </a:p>
      </dgm:t>
    </dgm:pt>
    <dgm:pt modelId="{CD9E798F-6878-46A3-A44E-FFAF7D35BF24}">
      <dgm:prSet phldrT="[Text]" custT="1"/>
      <dgm:spPr/>
      <dgm:t>
        <a:bodyPr/>
        <a:lstStyle/>
        <a:p>
          <a:r>
            <a:rPr lang="en-US" sz="2000" dirty="0"/>
            <a:t>Course Outline</a:t>
          </a:r>
        </a:p>
      </dgm:t>
    </dgm:pt>
    <dgm:pt modelId="{AE693CB8-44C2-4E0E-961B-55FE206192CC}" type="parTrans" cxnId="{0EE5C46D-C9B9-4DA0-8D49-091B1D8AC303}">
      <dgm:prSet/>
      <dgm:spPr/>
      <dgm:t>
        <a:bodyPr/>
        <a:lstStyle/>
        <a:p>
          <a:endParaRPr lang="en-US" sz="2000"/>
        </a:p>
      </dgm:t>
    </dgm:pt>
    <dgm:pt modelId="{E8FE2AF5-F6AB-4977-B7D0-ABBF6082144C}" type="sibTrans" cxnId="{0EE5C46D-C9B9-4DA0-8D49-091B1D8AC303}">
      <dgm:prSet/>
      <dgm:spPr/>
      <dgm:t>
        <a:bodyPr/>
        <a:lstStyle/>
        <a:p>
          <a:endParaRPr lang="en-US" sz="2000"/>
        </a:p>
      </dgm:t>
    </dgm:pt>
    <dgm:pt modelId="{2D279A36-EB91-45CD-B6DD-F6F001895A1A}">
      <dgm:prSet phldrT="[Text]" custT="1"/>
      <dgm:spPr/>
      <dgm:t>
        <a:bodyPr/>
        <a:lstStyle/>
        <a:p>
          <a:r>
            <a:rPr lang="en-US" sz="2000" dirty="0"/>
            <a:t>Introduction</a:t>
          </a:r>
        </a:p>
      </dgm:t>
    </dgm:pt>
    <dgm:pt modelId="{91045833-EFC9-4CA1-9518-0EDE87EA9753}" type="parTrans" cxnId="{72C1EB4E-D25B-4C67-940F-90F333A431E3}">
      <dgm:prSet/>
      <dgm:spPr/>
      <dgm:t>
        <a:bodyPr/>
        <a:lstStyle/>
        <a:p>
          <a:endParaRPr lang="en-US" sz="2000"/>
        </a:p>
      </dgm:t>
    </dgm:pt>
    <dgm:pt modelId="{983DFC1F-E3A2-4BBC-B857-96396A5EC091}" type="sibTrans" cxnId="{72C1EB4E-D25B-4C67-940F-90F333A431E3}">
      <dgm:prSet/>
      <dgm:spPr/>
      <dgm:t>
        <a:bodyPr/>
        <a:lstStyle/>
        <a:p>
          <a:endParaRPr lang="en-US" sz="2000"/>
        </a:p>
      </dgm:t>
    </dgm:pt>
    <dgm:pt modelId="{DD0BF6F5-21E8-45AD-9956-E2182631A0FF}">
      <dgm:prSet phldrT="[Text]" custT="1"/>
      <dgm:spPr/>
      <dgm:t>
        <a:bodyPr/>
        <a:lstStyle/>
        <a:p>
          <a:endParaRPr lang="en-US" sz="2000" dirty="0"/>
        </a:p>
      </dgm:t>
    </dgm:pt>
    <dgm:pt modelId="{41DCAFCA-9C4B-4CB4-A651-73A3E11C18B4}" type="parTrans" cxnId="{7D1AEBF7-BDF7-4F30-83D2-E82DD5FA9C99}">
      <dgm:prSet/>
      <dgm:spPr/>
      <dgm:t>
        <a:bodyPr/>
        <a:lstStyle/>
        <a:p>
          <a:endParaRPr lang="en-US"/>
        </a:p>
      </dgm:t>
    </dgm:pt>
    <dgm:pt modelId="{46EB41EC-AA99-4E5D-814C-EDF5E9DE914D}" type="sibTrans" cxnId="{7D1AEBF7-BDF7-4F30-83D2-E82DD5FA9C99}">
      <dgm:prSet/>
      <dgm:spPr/>
      <dgm:t>
        <a:bodyPr/>
        <a:lstStyle/>
        <a:p>
          <a:endParaRPr lang="en-US"/>
        </a:p>
      </dgm:t>
    </dgm:pt>
    <dgm:pt modelId="{9DE9D995-BEFE-4ECB-99B3-200880985048}">
      <dgm:prSet phldrT="[Text]" custT="1"/>
      <dgm:spPr/>
      <dgm:t>
        <a:bodyPr/>
        <a:lstStyle/>
        <a:p>
          <a:endParaRPr lang="en-US" sz="2000" dirty="0"/>
        </a:p>
      </dgm:t>
    </dgm:pt>
    <dgm:pt modelId="{52AFC5A8-02C8-44DB-8D98-77F2CA7FFDF5}" type="parTrans" cxnId="{B9B6185A-A9B5-4E39-96CB-004757E4312A}">
      <dgm:prSet/>
      <dgm:spPr/>
      <dgm:t>
        <a:bodyPr/>
        <a:lstStyle/>
        <a:p>
          <a:endParaRPr lang="en-US"/>
        </a:p>
      </dgm:t>
    </dgm:pt>
    <dgm:pt modelId="{BE800FF5-7C29-49E1-9006-741707272A58}" type="sibTrans" cxnId="{B9B6185A-A9B5-4E39-96CB-004757E4312A}">
      <dgm:prSet/>
      <dgm:spPr/>
      <dgm:t>
        <a:bodyPr/>
        <a:lstStyle/>
        <a:p>
          <a:endParaRPr lang="en-US"/>
        </a:p>
      </dgm:t>
    </dgm:pt>
    <dgm:pt modelId="{A6A823B5-A71D-45CB-8A2D-95F3340B0B29}">
      <dgm:prSet phldrT="[Text]" custT="1"/>
      <dgm:spPr/>
      <dgm:t>
        <a:bodyPr/>
        <a:lstStyle/>
        <a:p>
          <a:endParaRPr lang="en-US" sz="2000" dirty="0"/>
        </a:p>
      </dgm:t>
    </dgm:pt>
    <dgm:pt modelId="{9D2B6071-858F-4A91-93A1-20832B158A80}" type="parTrans" cxnId="{6F28E076-32E3-4365-B1D8-9A9E278537CD}">
      <dgm:prSet/>
      <dgm:spPr/>
      <dgm:t>
        <a:bodyPr/>
        <a:lstStyle/>
        <a:p>
          <a:endParaRPr lang="en-US"/>
        </a:p>
      </dgm:t>
    </dgm:pt>
    <dgm:pt modelId="{825A737B-97EC-4946-9F7C-64F0E7850C0E}" type="sibTrans" cxnId="{6F28E076-32E3-4365-B1D8-9A9E278537CD}">
      <dgm:prSet/>
      <dgm:spPr/>
      <dgm:t>
        <a:bodyPr/>
        <a:lstStyle/>
        <a:p>
          <a:endParaRPr lang="en-US"/>
        </a:p>
      </dgm:t>
    </dgm:pt>
    <dgm:pt modelId="{DBB191E2-6A73-4D29-81AD-20181E283980}" type="pres">
      <dgm:prSet presAssocID="{DC53BAAC-AFDD-47EB-BD43-63929D734E65}" presName="linear" presStyleCnt="0">
        <dgm:presLayoutVars>
          <dgm:dir/>
          <dgm:animLvl val="lvl"/>
          <dgm:resizeHandles val="exact"/>
        </dgm:presLayoutVars>
      </dgm:prSet>
      <dgm:spPr/>
      <dgm:t>
        <a:bodyPr/>
        <a:lstStyle/>
        <a:p>
          <a:endParaRPr lang="en-US"/>
        </a:p>
      </dgm:t>
    </dgm:pt>
    <dgm:pt modelId="{8CB17535-A5D8-470C-B485-FA9C56443EF0}" type="pres">
      <dgm:prSet presAssocID="{1E0B580F-3924-4E0A-BD15-6EECBD8E770C}" presName="parentLin" presStyleCnt="0"/>
      <dgm:spPr/>
    </dgm:pt>
    <dgm:pt modelId="{5CDE0D40-947D-48F0-8C25-8726B876F0EB}" type="pres">
      <dgm:prSet presAssocID="{1E0B580F-3924-4E0A-BD15-6EECBD8E770C}" presName="parentLeftMargin" presStyleLbl="node1" presStyleIdx="0" presStyleCnt="6"/>
      <dgm:spPr/>
      <dgm:t>
        <a:bodyPr/>
        <a:lstStyle/>
        <a:p>
          <a:endParaRPr lang="en-US"/>
        </a:p>
      </dgm:t>
    </dgm:pt>
    <dgm:pt modelId="{078EEC02-2F96-4C7D-913E-5E233033C51A}" type="pres">
      <dgm:prSet presAssocID="{1E0B580F-3924-4E0A-BD15-6EECBD8E770C}" presName="parentText" presStyleLbl="node1" presStyleIdx="0" presStyleCnt="6">
        <dgm:presLayoutVars>
          <dgm:chMax val="0"/>
          <dgm:bulletEnabled val="1"/>
        </dgm:presLayoutVars>
      </dgm:prSet>
      <dgm:spPr/>
      <dgm:t>
        <a:bodyPr/>
        <a:lstStyle/>
        <a:p>
          <a:endParaRPr lang="en-US"/>
        </a:p>
      </dgm:t>
    </dgm:pt>
    <dgm:pt modelId="{4EBBB17C-1485-4D90-B247-E32F58A5C9DC}" type="pres">
      <dgm:prSet presAssocID="{1E0B580F-3924-4E0A-BD15-6EECBD8E770C}" presName="negativeSpace" presStyleCnt="0"/>
      <dgm:spPr/>
    </dgm:pt>
    <dgm:pt modelId="{C436C718-F185-4975-9D05-FE1012563F0B}" type="pres">
      <dgm:prSet presAssocID="{1E0B580F-3924-4E0A-BD15-6EECBD8E770C}" presName="childText" presStyleLbl="conFgAcc1" presStyleIdx="0" presStyleCnt="6">
        <dgm:presLayoutVars>
          <dgm:bulletEnabled val="1"/>
        </dgm:presLayoutVars>
      </dgm:prSet>
      <dgm:spPr/>
    </dgm:pt>
    <dgm:pt modelId="{8E74C474-A1E6-4241-8297-4B4758711D1D}" type="pres">
      <dgm:prSet presAssocID="{F8B6C437-5BA3-4288-871A-59E5914FC73D}" presName="spaceBetweenRectangles" presStyleCnt="0"/>
      <dgm:spPr/>
    </dgm:pt>
    <dgm:pt modelId="{C438C906-8AA0-4993-9234-7FA43148E27E}" type="pres">
      <dgm:prSet presAssocID="{CD9E798F-6878-46A3-A44E-FFAF7D35BF24}" presName="parentLin" presStyleCnt="0"/>
      <dgm:spPr/>
    </dgm:pt>
    <dgm:pt modelId="{38BC3E69-D734-4404-8A3F-89470826F7E2}" type="pres">
      <dgm:prSet presAssocID="{CD9E798F-6878-46A3-A44E-FFAF7D35BF24}" presName="parentLeftMargin" presStyleLbl="node1" presStyleIdx="0" presStyleCnt="6"/>
      <dgm:spPr/>
      <dgm:t>
        <a:bodyPr/>
        <a:lstStyle/>
        <a:p>
          <a:endParaRPr lang="en-US"/>
        </a:p>
      </dgm:t>
    </dgm:pt>
    <dgm:pt modelId="{FF95CFAE-CA3F-48D0-B2E3-490F0178AF36}" type="pres">
      <dgm:prSet presAssocID="{CD9E798F-6878-46A3-A44E-FFAF7D35BF24}" presName="parentText" presStyleLbl="node1" presStyleIdx="1" presStyleCnt="6">
        <dgm:presLayoutVars>
          <dgm:chMax val="0"/>
          <dgm:bulletEnabled val="1"/>
        </dgm:presLayoutVars>
      </dgm:prSet>
      <dgm:spPr/>
      <dgm:t>
        <a:bodyPr/>
        <a:lstStyle/>
        <a:p>
          <a:endParaRPr lang="en-US"/>
        </a:p>
      </dgm:t>
    </dgm:pt>
    <dgm:pt modelId="{79F609AD-8543-48B2-8D5A-34DADD46E872}" type="pres">
      <dgm:prSet presAssocID="{CD9E798F-6878-46A3-A44E-FFAF7D35BF24}" presName="negativeSpace" presStyleCnt="0"/>
      <dgm:spPr/>
    </dgm:pt>
    <dgm:pt modelId="{931A07CD-7D03-4E7D-9508-58DEC8850C86}" type="pres">
      <dgm:prSet presAssocID="{CD9E798F-6878-46A3-A44E-FFAF7D35BF24}" presName="childText" presStyleLbl="conFgAcc1" presStyleIdx="1" presStyleCnt="6">
        <dgm:presLayoutVars>
          <dgm:bulletEnabled val="1"/>
        </dgm:presLayoutVars>
      </dgm:prSet>
      <dgm:spPr/>
    </dgm:pt>
    <dgm:pt modelId="{7FF88DA8-621C-45B7-859D-EB48037F2F9B}" type="pres">
      <dgm:prSet presAssocID="{E8FE2AF5-F6AB-4977-B7D0-ABBF6082144C}" presName="spaceBetweenRectangles" presStyleCnt="0"/>
      <dgm:spPr/>
    </dgm:pt>
    <dgm:pt modelId="{C1E0943C-E431-41FC-B3B0-4F3C1681DD9A}" type="pres">
      <dgm:prSet presAssocID="{2D279A36-EB91-45CD-B6DD-F6F001895A1A}" presName="parentLin" presStyleCnt="0"/>
      <dgm:spPr/>
    </dgm:pt>
    <dgm:pt modelId="{709C763D-4ED4-4748-9939-EAD2551B083D}" type="pres">
      <dgm:prSet presAssocID="{2D279A36-EB91-45CD-B6DD-F6F001895A1A}" presName="parentLeftMargin" presStyleLbl="node1" presStyleIdx="1" presStyleCnt="6"/>
      <dgm:spPr/>
      <dgm:t>
        <a:bodyPr/>
        <a:lstStyle/>
        <a:p>
          <a:endParaRPr lang="en-US"/>
        </a:p>
      </dgm:t>
    </dgm:pt>
    <dgm:pt modelId="{3DCC3199-2AF1-4CD1-861E-AD19138105E5}" type="pres">
      <dgm:prSet presAssocID="{2D279A36-EB91-45CD-B6DD-F6F001895A1A}" presName="parentText" presStyleLbl="node1" presStyleIdx="2" presStyleCnt="6">
        <dgm:presLayoutVars>
          <dgm:chMax val="0"/>
          <dgm:bulletEnabled val="1"/>
        </dgm:presLayoutVars>
      </dgm:prSet>
      <dgm:spPr/>
      <dgm:t>
        <a:bodyPr/>
        <a:lstStyle/>
        <a:p>
          <a:endParaRPr lang="en-US"/>
        </a:p>
      </dgm:t>
    </dgm:pt>
    <dgm:pt modelId="{6975D77E-0880-4AF9-9C33-89668CEBC545}" type="pres">
      <dgm:prSet presAssocID="{2D279A36-EB91-45CD-B6DD-F6F001895A1A}" presName="negativeSpace" presStyleCnt="0"/>
      <dgm:spPr/>
    </dgm:pt>
    <dgm:pt modelId="{5D3F33F4-DBCC-4CDF-9F61-991AD7DE7291}" type="pres">
      <dgm:prSet presAssocID="{2D279A36-EB91-45CD-B6DD-F6F001895A1A}" presName="childText" presStyleLbl="conFgAcc1" presStyleIdx="2" presStyleCnt="6">
        <dgm:presLayoutVars>
          <dgm:bulletEnabled val="1"/>
        </dgm:presLayoutVars>
      </dgm:prSet>
      <dgm:spPr/>
    </dgm:pt>
    <dgm:pt modelId="{2A050903-24C7-4510-9210-107CA8B11AA0}" type="pres">
      <dgm:prSet presAssocID="{983DFC1F-E3A2-4BBC-B857-96396A5EC091}" presName="spaceBetweenRectangles" presStyleCnt="0"/>
      <dgm:spPr/>
    </dgm:pt>
    <dgm:pt modelId="{DDCBB067-7187-4F07-8390-E6BE4DFD3BC9}" type="pres">
      <dgm:prSet presAssocID="{9DE9D995-BEFE-4ECB-99B3-200880985048}" presName="parentLin" presStyleCnt="0"/>
      <dgm:spPr/>
    </dgm:pt>
    <dgm:pt modelId="{F67DF159-282C-4A22-8B9B-0654130A3FE1}" type="pres">
      <dgm:prSet presAssocID="{9DE9D995-BEFE-4ECB-99B3-200880985048}" presName="parentLeftMargin" presStyleLbl="node1" presStyleIdx="2" presStyleCnt="6"/>
      <dgm:spPr/>
      <dgm:t>
        <a:bodyPr/>
        <a:lstStyle/>
        <a:p>
          <a:endParaRPr lang="en-US"/>
        </a:p>
      </dgm:t>
    </dgm:pt>
    <dgm:pt modelId="{48015851-5A83-41D9-8A89-229C65487CA9}" type="pres">
      <dgm:prSet presAssocID="{9DE9D995-BEFE-4ECB-99B3-200880985048}" presName="parentText" presStyleLbl="node1" presStyleIdx="3" presStyleCnt="6">
        <dgm:presLayoutVars>
          <dgm:chMax val="0"/>
          <dgm:bulletEnabled val="1"/>
        </dgm:presLayoutVars>
      </dgm:prSet>
      <dgm:spPr/>
      <dgm:t>
        <a:bodyPr/>
        <a:lstStyle/>
        <a:p>
          <a:endParaRPr lang="en-US"/>
        </a:p>
      </dgm:t>
    </dgm:pt>
    <dgm:pt modelId="{69232DA0-394B-4D06-B728-69117125BF42}" type="pres">
      <dgm:prSet presAssocID="{9DE9D995-BEFE-4ECB-99B3-200880985048}" presName="negativeSpace" presStyleCnt="0"/>
      <dgm:spPr/>
    </dgm:pt>
    <dgm:pt modelId="{E7F31FAD-9F78-441C-911E-4A2FC7C64456}" type="pres">
      <dgm:prSet presAssocID="{9DE9D995-BEFE-4ECB-99B3-200880985048}" presName="childText" presStyleLbl="conFgAcc1" presStyleIdx="3" presStyleCnt="6">
        <dgm:presLayoutVars>
          <dgm:bulletEnabled val="1"/>
        </dgm:presLayoutVars>
      </dgm:prSet>
      <dgm:spPr/>
    </dgm:pt>
    <dgm:pt modelId="{43D320AB-9289-4C9C-AFB5-E88DF5B731F9}" type="pres">
      <dgm:prSet presAssocID="{BE800FF5-7C29-49E1-9006-741707272A58}" presName="spaceBetweenRectangles" presStyleCnt="0"/>
      <dgm:spPr/>
    </dgm:pt>
    <dgm:pt modelId="{4C77199B-D070-4866-8A5A-2E792FD5A153}" type="pres">
      <dgm:prSet presAssocID="{A6A823B5-A71D-45CB-8A2D-95F3340B0B29}" presName="parentLin" presStyleCnt="0"/>
      <dgm:spPr/>
    </dgm:pt>
    <dgm:pt modelId="{4E5623BA-F21F-4356-9038-BF762E602B1F}" type="pres">
      <dgm:prSet presAssocID="{A6A823B5-A71D-45CB-8A2D-95F3340B0B29}" presName="parentLeftMargin" presStyleLbl="node1" presStyleIdx="3" presStyleCnt="6"/>
      <dgm:spPr/>
      <dgm:t>
        <a:bodyPr/>
        <a:lstStyle/>
        <a:p>
          <a:endParaRPr lang="en-US"/>
        </a:p>
      </dgm:t>
    </dgm:pt>
    <dgm:pt modelId="{45759A50-B504-493F-A12E-EF949CED60EA}" type="pres">
      <dgm:prSet presAssocID="{A6A823B5-A71D-45CB-8A2D-95F3340B0B29}" presName="parentText" presStyleLbl="node1" presStyleIdx="4" presStyleCnt="6">
        <dgm:presLayoutVars>
          <dgm:chMax val="0"/>
          <dgm:bulletEnabled val="1"/>
        </dgm:presLayoutVars>
      </dgm:prSet>
      <dgm:spPr/>
      <dgm:t>
        <a:bodyPr/>
        <a:lstStyle/>
        <a:p>
          <a:endParaRPr lang="en-US"/>
        </a:p>
      </dgm:t>
    </dgm:pt>
    <dgm:pt modelId="{489F9D32-EC71-4956-A74A-C02141D98D49}" type="pres">
      <dgm:prSet presAssocID="{A6A823B5-A71D-45CB-8A2D-95F3340B0B29}" presName="negativeSpace" presStyleCnt="0"/>
      <dgm:spPr/>
    </dgm:pt>
    <dgm:pt modelId="{07CD8C6E-3E43-48F3-A44F-A207C73BE835}" type="pres">
      <dgm:prSet presAssocID="{A6A823B5-A71D-45CB-8A2D-95F3340B0B29}" presName="childText" presStyleLbl="conFgAcc1" presStyleIdx="4" presStyleCnt="6">
        <dgm:presLayoutVars>
          <dgm:bulletEnabled val="1"/>
        </dgm:presLayoutVars>
      </dgm:prSet>
      <dgm:spPr/>
    </dgm:pt>
    <dgm:pt modelId="{B70D82B2-5E8C-45B9-A151-A5460E7300EC}" type="pres">
      <dgm:prSet presAssocID="{825A737B-97EC-4946-9F7C-64F0E7850C0E}" presName="spaceBetweenRectangles" presStyleCnt="0"/>
      <dgm:spPr/>
    </dgm:pt>
    <dgm:pt modelId="{57964AF0-72D7-4795-9DD2-7A39DC4A8305}" type="pres">
      <dgm:prSet presAssocID="{DD0BF6F5-21E8-45AD-9956-E2182631A0FF}" presName="parentLin" presStyleCnt="0"/>
      <dgm:spPr/>
    </dgm:pt>
    <dgm:pt modelId="{AA58F217-4251-4ED8-A27E-0ADC54B4B9E3}" type="pres">
      <dgm:prSet presAssocID="{DD0BF6F5-21E8-45AD-9956-E2182631A0FF}" presName="parentLeftMargin" presStyleLbl="node1" presStyleIdx="4" presStyleCnt="6"/>
      <dgm:spPr/>
      <dgm:t>
        <a:bodyPr/>
        <a:lstStyle/>
        <a:p>
          <a:endParaRPr lang="en-US"/>
        </a:p>
      </dgm:t>
    </dgm:pt>
    <dgm:pt modelId="{CE7A757E-9A87-432F-94A4-FC39B0511A9E}" type="pres">
      <dgm:prSet presAssocID="{DD0BF6F5-21E8-45AD-9956-E2182631A0FF}" presName="parentText" presStyleLbl="node1" presStyleIdx="5" presStyleCnt="6">
        <dgm:presLayoutVars>
          <dgm:chMax val="0"/>
          <dgm:bulletEnabled val="1"/>
        </dgm:presLayoutVars>
      </dgm:prSet>
      <dgm:spPr/>
      <dgm:t>
        <a:bodyPr/>
        <a:lstStyle/>
        <a:p>
          <a:endParaRPr lang="en-US"/>
        </a:p>
      </dgm:t>
    </dgm:pt>
    <dgm:pt modelId="{04649B2B-8897-4001-AA86-858517C8E0F8}" type="pres">
      <dgm:prSet presAssocID="{DD0BF6F5-21E8-45AD-9956-E2182631A0FF}" presName="negativeSpace" presStyleCnt="0"/>
      <dgm:spPr/>
    </dgm:pt>
    <dgm:pt modelId="{06D146E9-A8BC-41D2-B330-79F79A63B92F}" type="pres">
      <dgm:prSet presAssocID="{DD0BF6F5-21E8-45AD-9956-E2182631A0FF}" presName="childText" presStyleLbl="conFgAcc1" presStyleIdx="5" presStyleCnt="6">
        <dgm:presLayoutVars>
          <dgm:bulletEnabled val="1"/>
        </dgm:presLayoutVars>
      </dgm:prSet>
      <dgm:spPr/>
    </dgm:pt>
  </dgm:ptLst>
  <dgm:cxnLst>
    <dgm:cxn modelId="{6782304C-567C-430B-87BD-036E06849E7C}" type="presOf" srcId="{CD9E798F-6878-46A3-A44E-FFAF7D35BF24}" destId="{38BC3E69-D734-4404-8A3F-89470826F7E2}" srcOrd="0" destOrd="0" presId="urn:microsoft.com/office/officeart/2005/8/layout/list1"/>
    <dgm:cxn modelId="{72C1EB4E-D25B-4C67-940F-90F333A431E3}" srcId="{DC53BAAC-AFDD-47EB-BD43-63929D734E65}" destId="{2D279A36-EB91-45CD-B6DD-F6F001895A1A}" srcOrd="2" destOrd="0" parTransId="{91045833-EFC9-4CA1-9518-0EDE87EA9753}" sibTransId="{983DFC1F-E3A2-4BBC-B857-96396A5EC091}"/>
    <dgm:cxn modelId="{1A51A771-62D7-4064-92D4-28CEAD2D0973}" type="presOf" srcId="{2D279A36-EB91-45CD-B6DD-F6F001895A1A}" destId="{709C763D-4ED4-4748-9939-EAD2551B083D}" srcOrd="0" destOrd="0" presId="urn:microsoft.com/office/officeart/2005/8/layout/list1"/>
    <dgm:cxn modelId="{AD9ACC0F-CA26-4AC6-B751-46E162502C94}" type="presOf" srcId="{9DE9D995-BEFE-4ECB-99B3-200880985048}" destId="{F67DF159-282C-4A22-8B9B-0654130A3FE1}" srcOrd="0" destOrd="0" presId="urn:microsoft.com/office/officeart/2005/8/layout/list1"/>
    <dgm:cxn modelId="{0EE5C46D-C9B9-4DA0-8D49-091B1D8AC303}" srcId="{DC53BAAC-AFDD-47EB-BD43-63929D734E65}" destId="{CD9E798F-6878-46A3-A44E-FFAF7D35BF24}" srcOrd="1" destOrd="0" parTransId="{AE693CB8-44C2-4E0E-961B-55FE206192CC}" sibTransId="{E8FE2AF5-F6AB-4977-B7D0-ABBF6082144C}"/>
    <dgm:cxn modelId="{C86877F0-57AE-4C8B-9D63-916A7025C829}" type="presOf" srcId="{1E0B580F-3924-4E0A-BD15-6EECBD8E770C}" destId="{078EEC02-2F96-4C7D-913E-5E233033C51A}" srcOrd="1" destOrd="0" presId="urn:microsoft.com/office/officeart/2005/8/layout/list1"/>
    <dgm:cxn modelId="{86C4EB48-0DA0-4EE8-B824-B9D5279925B7}" type="presOf" srcId="{CD9E798F-6878-46A3-A44E-FFAF7D35BF24}" destId="{FF95CFAE-CA3F-48D0-B2E3-490F0178AF36}" srcOrd="1" destOrd="0" presId="urn:microsoft.com/office/officeart/2005/8/layout/list1"/>
    <dgm:cxn modelId="{3B1457F2-D6DB-419E-BBA1-83402CF86D36}" srcId="{DC53BAAC-AFDD-47EB-BD43-63929D734E65}" destId="{1E0B580F-3924-4E0A-BD15-6EECBD8E770C}" srcOrd="0" destOrd="0" parTransId="{4D76E1EB-CA3C-429B-96A4-1073DBE95F55}" sibTransId="{F8B6C437-5BA3-4288-871A-59E5914FC73D}"/>
    <dgm:cxn modelId="{B013B7B0-37FB-40DD-BF37-AC5C3A8704E9}" type="presOf" srcId="{2D279A36-EB91-45CD-B6DD-F6F001895A1A}" destId="{3DCC3199-2AF1-4CD1-861E-AD19138105E5}" srcOrd="1" destOrd="0" presId="urn:microsoft.com/office/officeart/2005/8/layout/list1"/>
    <dgm:cxn modelId="{7D1AEBF7-BDF7-4F30-83D2-E82DD5FA9C99}" srcId="{DC53BAAC-AFDD-47EB-BD43-63929D734E65}" destId="{DD0BF6F5-21E8-45AD-9956-E2182631A0FF}" srcOrd="5" destOrd="0" parTransId="{41DCAFCA-9C4B-4CB4-A651-73A3E11C18B4}" sibTransId="{46EB41EC-AA99-4E5D-814C-EDF5E9DE914D}"/>
    <dgm:cxn modelId="{B9B6185A-A9B5-4E39-96CB-004757E4312A}" srcId="{DC53BAAC-AFDD-47EB-BD43-63929D734E65}" destId="{9DE9D995-BEFE-4ECB-99B3-200880985048}" srcOrd="3" destOrd="0" parTransId="{52AFC5A8-02C8-44DB-8D98-77F2CA7FFDF5}" sibTransId="{BE800FF5-7C29-49E1-9006-741707272A58}"/>
    <dgm:cxn modelId="{558B9FD9-5F60-4069-B7C4-BF15679E5127}" type="presOf" srcId="{DC53BAAC-AFDD-47EB-BD43-63929D734E65}" destId="{DBB191E2-6A73-4D29-81AD-20181E283980}" srcOrd="0" destOrd="0" presId="urn:microsoft.com/office/officeart/2005/8/layout/list1"/>
    <dgm:cxn modelId="{04DB5F13-40F9-4846-95A7-79CEA4E3D52D}" type="presOf" srcId="{A6A823B5-A71D-45CB-8A2D-95F3340B0B29}" destId="{4E5623BA-F21F-4356-9038-BF762E602B1F}" srcOrd="0" destOrd="0" presId="urn:microsoft.com/office/officeart/2005/8/layout/list1"/>
    <dgm:cxn modelId="{B9833231-7EED-4E81-800C-C31C8821A296}" type="presOf" srcId="{1E0B580F-3924-4E0A-BD15-6EECBD8E770C}" destId="{5CDE0D40-947D-48F0-8C25-8726B876F0EB}" srcOrd="0" destOrd="0" presId="urn:microsoft.com/office/officeart/2005/8/layout/list1"/>
    <dgm:cxn modelId="{9134FC6A-4EF0-4D8A-9FB3-D2952E14613E}" type="presOf" srcId="{A6A823B5-A71D-45CB-8A2D-95F3340B0B29}" destId="{45759A50-B504-493F-A12E-EF949CED60EA}" srcOrd="1" destOrd="0" presId="urn:microsoft.com/office/officeart/2005/8/layout/list1"/>
    <dgm:cxn modelId="{4AB12079-CC97-4550-A3AA-01E25FCF8B74}" type="presOf" srcId="{DD0BF6F5-21E8-45AD-9956-E2182631A0FF}" destId="{CE7A757E-9A87-432F-94A4-FC39B0511A9E}" srcOrd="1" destOrd="0" presId="urn:microsoft.com/office/officeart/2005/8/layout/list1"/>
    <dgm:cxn modelId="{5919EC23-19C6-4233-904A-91E3142C043D}" type="presOf" srcId="{DD0BF6F5-21E8-45AD-9956-E2182631A0FF}" destId="{AA58F217-4251-4ED8-A27E-0ADC54B4B9E3}" srcOrd="0" destOrd="0" presId="urn:microsoft.com/office/officeart/2005/8/layout/list1"/>
    <dgm:cxn modelId="{F3A43998-1A91-4D62-A853-809D333AB710}" type="presOf" srcId="{9DE9D995-BEFE-4ECB-99B3-200880985048}" destId="{48015851-5A83-41D9-8A89-229C65487CA9}" srcOrd="1" destOrd="0" presId="urn:microsoft.com/office/officeart/2005/8/layout/list1"/>
    <dgm:cxn modelId="{6F28E076-32E3-4365-B1D8-9A9E278537CD}" srcId="{DC53BAAC-AFDD-47EB-BD43-63929D734E65}" destId="{A6A823B5-A71D-45CB-8A2D-95F3340B0B29}" srcOrd="4" destOrd="0" parTransId="{9D2B6071-858F-4A91-93A1-20832B158A80}" sibTransId="{825A737B-97EC-4946-9F7C-64F0E7850C0E}"/>
    <dgm:cxn modelId="{C306B944-5BEB-4852-9ABF-C67635511B45}" type="presParOf" srcId="{DBB191E2-6A73-4D29-81AD-20181E283980}" destId="{8CB17535-A5D8-470C-B485-FA9C56443EF0}" srcOrd="0" destOrd="0" presId="urn:microsoft.com/office/officeart/2005/8/layout/list1"/>
    <dgm:cxn modelId="{2BCF772F-A3DA-425C-ABC7-EEE92C794CB5}" type="presParOf" srcId="{8CB17535-A5D8-470C-B485-FA9C56443EF0}" destId="{5CDE0D40-947D-48F0-8C25-8726B876F0EB}" srcOrd="0" destOrd="0" presId="urn:microsoft.com/office/officeart/2005/8/layout/list1"/>
    <dgm:cxn modelId="{18F6B80C-AF67-4143-A8F6-A422B1A1B64B}" type="presParOf" srcId="{8CB17535-A5D8-470C-B485-FA9C56443EF0}" destId="{078EEC02-2F96-4C7D-913E-5E233033C51A}" srcOrd="1" destOrd="0" presId="urn:microsoft.com/office/officeart/2005/8/layout/list1"/>
    <dgm:cxn modelId="{684E5BB3-FE4A-4555-8081-E16B45093EE8}" type="presParOf" srcId="{DBB191E2-6A73-4D29-81AD-20181E283980}" destId="{4EBBB17C-1485-4D90-B247-E32F58A5C9DC}" srcOrd="1" destOrd="0" presId="urn:microsoft.com/office/officeart/2005/8/layout/list1"/>
    <dgm:cxn modelId="{E33107EA-6950-4BBC-9575-1DF7200D5CC7}" type="presParOf" srcId="{DBB191E2-6A73-4D29-81AD-20181E283980}" destId="{C436C718-F185-4975-9D05-FE1012563F0B}" srcOrd="2" destOrd="0" presId="urn:microsoft.com/office/officeart/2005/8/layout/list1"/>
    <dgm:cxn modelId="{3B505368-FCB3-4E07-A9BA-1CEACF3AA77F}" type="presParOf" srcId="{DBB191E2-6A73-4D29-81AD-20181E283980}" destId="{8E74C474-A1E6-4241-8297-4B4758711D1D}" srcOrd="3" destOrd="0" presId="urn:microsoft.com/office/officeart/2005/8/layout/list1"/>
    <dgm:cxn modelId="{14605087-0FBD-4F7F-BDFD-4B39B697E83C}" type="presParOf" srcId="{DBB191E2-6A73-4D29-81AD-20181E283980}" destId="{C438C906-8AA0-4993-9234-7FA43148E27E}" srcOrd="4" destOrd="0" presId="urn:microsoft.com/office/officeart/2005/8/layout/list1"/>
    <dgm:cxn modelId="{6A3A35C9-C2FD-45A3-8B4D-CD810788E4B3}" type="presParOf" srcId="{C438C906-8AA0-4993-9234-7FA43148E27E}" destId="{38BC3E69-D734-4404-8A3F-89470826F7E2}" srcOrd="0" destOrd="0" presId="urn:microsoft.com/office/officeart/2005/8/layout/list1"/>
    <dgm:cxn modelId="{2202C8F1-BADA-4D29-8F0F-07A57F8DE72B}" type="presParOf" srcId="{C438C906-8AA0-4993-9234-7FA43148E27E}" destId="{FF95CFAE-CA3F-48D0-B2E3-490F0178AF36}" srcOrd="1" destOrd="0" presId="urn:microsoft.com/office/officeart/2005/8/layout/list1"/>
    <dgm:cxn modelId="{5620AEF0-29A6-489F-9499-844E101C0C3E}" type="presParOf" srcId="{DBB191E2-6A73-4D29-81AD-20181E283980}" destId="{79F609AD-8543-48B2-8D5A-34DADD46E872}" srcOrd="5" destOrd="0" presId="urn:microsoft.com/office/officeart/2005/8/layout/list1"/>
    <dgm:cxn modelId="{33185AF4-A8B6-4ADE-8D1E-1BE4D306619E}" type="presParOf" srcId="{DBB191E2-6A73-4D29-81AD-20181E283980}" destId="{931A07CD-7D03-4E7D-9508-58DEC8850C86}" srcOrd="6" destOrd="0" presId="urn:microsoft.com/office/officeart/2005/8/layout/list1"/>
    <dgm:cxn modelId="{9F8B8B9E-BF13-49E5-AA12-C17682DFDD16}" type="presParOf" srcId="{DBB191E2-6A73-4D29-81AD-20181E283980}" destId="{7FF88DA8-621C-45B7-859D-EB48037F2F9B}" srcOrd="7" destOrd="0" presId="urn:microsoft.com/office/officeart/2005/8/layout/list1"/>
    <dgm:cxn modelId="{9571A702-613D-4C9B-9931-A2A9FE2550EA}" type="presParOf" srcId="{DBB191E2-6A73-4D29-81AD-20181E283980}" destId="{C1E0943C-E431-41FC-B3B0-4F3C1681DD9A}" srcOrd="8" destOrd="0" presId="urn:microsoft.com/office/officeart/2005/8/layout/list1"/>
    <dgm:cxn modelId="{83F344A3-6CBC-42C1-BB79-48AABDEEDF5F}" type="presParOf" srcId="{C1E0943C-E431-41FC-B3B0-4F3C1681DD9A}" destId="{709C763D-4ED4-4748-9939-EAD2551B083D}" srcOrd="0" destOrd="0" presId="urn:microsoft.com/office/officeart/2005/8/layout/list1"/>
    <dgm:cxn modelId="{FB3ED68E-881F-4472-9552-5366267761A1}" type="presParOf" srcId="{C1E0943C-E431-41FC-B3B0-4F3C1681DD9A}" destId="{3DCC3199-2AF1-4CD1-861E-AD19138105E5}" srcOrd="1" destOrd="0" presId="urn:microsoft.com/office/officeart/2005/8/layout/list1"/>
    <dgm:cxn modelId="{A71AD421-C81B-4B1D-A2BF-8125952486C5}" type="presParOf" srcId="{DBB191E2-6A73-4D29-81AD-20181E283980}" destId="{6975D77E-0880-4AF9-9C33-89668CEBC545}" srcOrd="9" destOrd="0" presId="urn:microsoft.com/office/officeart/2005/8/layout/list1"/>
    <dgm:cxn modelId="{E2C7EFC2-4375-4623-93C4-278DE297FA19}" type="presParOf" srcId="{DBB191E2-6A73-4D29-81AD-20181E283980}" destId="{5D3F33F4-DBCC-4CDF-9F61-991AD7DE7291}" srcOrd="10" destOrd="0" presId="urn:microsoft.com/office/officeart/2005/8/layout/list1"/>
    <dgm:cxn modelId="{F3325476-EC40-48E5-8A80-679D43F45A28}" type="presParOf" srcId="{DBB191E2-6A73-4D29-81AD-20181E283980}" destId="{2A050903-24C7-4510-9210-107CA8B11AA0}" srcOrd="11" destOrd="0" presId="urn:microsoft.com/office/officeart/2005/8/layout/list1"/>
    <dgm:cxn modelId="{6E5BB739-9CB7-4AFE-9955-674E5CF57586}" type="presParOf" srcId="{DBB191E2-6A73-4D29-81AD-20181E283980}" destId="{DDCBB067-7187-4F07-8390-E6BE4DFD3BC9}" srcOrd="12" destOrd="0" presId="urn:microsoft.com/office/officeart/2005/8/layout/list1"/>
    <dgm:cxn modelId="{3DFCDA5D-98D7-4597-9F92-5E845378543E}" type="presParOf" srcId="{DDCBB067-7187-4F07-8390-E6BE4DFD3BC9}" destId="{F67DF159-282C-4A22-8B9B-0654130A3FE1}" srcOrd="0" destOrd="0" presId="urn:microsoft.com/office/officeart/2005/8/layout/list1"/>
    <dgm:cxn modelId="{ADF24284-050C-42A5-8281-D21F1AB568B0}" type="presParOf" srcId="{DDCBB067-7187-4F07-8390-E6BE4DFD3BC9}" destId="{48015851-5A83-41D9-8A89-229C65487CA9}" srcOrd="1" destOrd="0" presId="urn:microsoft.com/office/officeart/2005/8/layout/list1"/>
    <dgm:cxn modelId="{524AD9D1-E03A-4C75-B6B8-E2E69C59C88A}" type="presParOf" srcId="{DBB191E2-6A73-4D29-81AD-20181E283980}" destId="{69232DA0-394B-4D06-B728-69117125BF42}" srcOrd="13" destOrd="0" presId="urn:microsoft.com/office/officeart/2005/8/layout/list1"/>
    <dgm:cxn modelId="{A59AA801-EF82-4C4F-AC4B-EDF10CDFD8E6}" type="presParOf" srcId="{DBB191E2-6A73-4D29-81AD-20181E283980}" destId="{E7F31FAD-9F78-441C-911E-4A2FC7C64456}" srcOrd="14" destOrd="0" presId="urn:microsoft.com/office/officeart/2005/8/layout/list1"/>
    <dgm:cxn modelId="{1F994394-5363-4AD5-861C-3C38177E85AC}" type="presParOf" srcId="{DBB191E2-6A73-4D29-81AD-20181E283980}" destId="{43D320AB-9289-4C9C-AFB5-E88DF5B731F9}" srcOrd="15" destOrd="0" presId="urn:microsoft.com/office/officeart/2005/8/layout/list1"/>
    <dgm:cxn modelId="{F3C271D6-B5AE-4CE5-824C-495EF9C6D612}" type="presParOf" srcId="{DBB191E2-6A73-4D29-81AD-20181E283980}" destId="{4C77199B-D070-4866-8A5A-2E792FD5A153}" srcOrd="16" destOrd="0" presId="urn:microsoft.com/office/officeart/2005/8/layout/list1"/>
    <dgm:cxn modelId="{68305EF5-F7DF-4FEB-BC9F-4D676DA6AC67}" type="presParOf" srcId="{4C77199B-D070-4866-8A5A-2E792FD5A153}" destId="{4E5623BA-F21F-4356-9038-BF762E602B1F}" srcOrd="0" destOrd="0" presId="urn:microsoft.com/office/officeart/2005/8/layout/list1"/>
    <dgm:cxn modelId="{CCDCE4F7-D805-4B39-AD6F-5EB5F6119772}" type="presParOf" srcId="{4C77199B-D070-4866-8A5A-2E792FD5A153}" destId="{45759A50-B504-493F-A12E-EF949CED60EA}" srcOrd="1" destOrd="0" presId="urn:microsoft.com/office/officeart/2005/8/layout/list1"/>
    <dgm:cxn modelId="{BD1EA6F4-F810-4AE7-9968-505FDF21B93B}" type="presParOf" srcId="{DBB191E2-6A73-4D29-81AD-20181E283980}" destId="{489F9D32-EC71-4956-A74A-C02141D98D49}" srcOrd="17" destOrd="0" presId="urn:microsoft.com/office/officeart/2005/8/layout/list1"/>
    <dgm:cxn modelId="{633578F2-353C-409D-B7BE-B8D256BB72C3}" type="presParOf" srcId="{DBB191E2-6A73-4D29-81AD-20181E283980}" destId="{07CD8C6E-3E43-48F3-A44F-A207C73BE835}" srcOrd="18" destOrd="0" presId="urn:microsoft.com/office/officeart/2005/8/layout/list1"/>
    <dgm:cxn modelId="{FFF9A196-7B46-4D61-AFD7-2EB4BB174FD9}" type="presParOf" srcId="{DBB191E2-6A73-4D29-81AD-20181E283980}" destId="{B70D82B2-5E8C-45B9-A151-A5460E7300EC}" srcOrd="19" destOrd="0" presId="urn:microsoft.com/office/officeart/2005/8/layout/list1"/>
    <dgm:cxn modelId="{A078E11D-6104-455C-ABA2-B4B77C2D33A7}" type="presParOf" srcId="{DBB191E2-6A73-4D29-81AD-20181E283980}" destId="{57964AF0-72D7-4795-9DD2-7A39DC4A8305}" srcOrd="20" destOrd="0" presId="urn:microsoft.com/office/officeart/2005/8/layout/list1"/>
    <dgm:cxn modelId="{495E1250-B097-4238-95CC-3E889E397B7B}" type="presParOf" srcId="{57964AF0-72D7-4795-9DD2-7A39DC4A8305}" destId="{AA58F217-4251-4ED8-A27E-0ADC54B4B9E3}" srcOrd="0" destOrd="0" presId="urn:microsoft.com/office/officeart/2005/8/layout/list1"/>
    <dgm:cxn modelId="{EFB434B5-204C-4402-AECC-4589A3C21DDF}" type="presParOf" srcId="{57964AF0-72D7-4795-9DD2-7A39DC4A8305}" destId="{CE7A757E-9A87-432F-94A4-FC39B0511A9E}" srcOrd="1" destOrd="0" presId="urn:microsoft.com/office/officeart/2005/8/layout/list1"/>
    <dgm:cxn modelId="{607F3B41-D613-4AEA-ACBE-4A3406F70A51}" type="presParOf" srcId="{DBB191E2-6A73-4D29-81AD-20181E283980}" destId="{04649B2B-8897-4001-AA86-858517C8E0F8}" srcOrd="21" destOrd="0" presId="urn:microsoft.com/office/officeart/2005/8/layout/list1"/>
    <dgm:cxn modelId="{1FA3FAB3-6915-435B-B10D-8F550057BBB7}" type="presParOf" srcId="{DBB191E2-6A73-4D29-81AD-20181E283980}" destId="{06D146E9-A8BC-41D2-B330-79F79A63B92F}" srcOrd="22" destOrd="0" presId="urn:microsoft.com/office/officeart/2005/8/layout/list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6C718-F185-4975-9D05-FE1012563F0B}">
      <dsp:nvSpPr>
        <dsp:cNvPr id="0" name=""/>
        <dsp:cNvSpPr/>
      </dsp:nvSpPr>
      <dsp:spPr>
        <a:xfrm>
          <a:off x="0" y="29406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8EEC02-2F96-4C7D-913E-5E233033C51A}">
      <dsp:nvSpPr>
        <dsp:cNvPr id="0" name=""/>
        <dsp:cNvSpPr/>
      </dsp:nvSpPr>
      <dsp:spPr>
        <a:xfrm>
          <a:off x="468630" y="4314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r>
            <a:rPr lang="en-US" sz="2000" kern="1200" dirty="0"/>
            <a:t>PRE-REQUISITES</a:t>
          </a:r>
        </a:p>
      </dsp:txBody>
      <dsp:txXfrm>
        <a:off x="493128" y="67644"/>
        <a:ext cx="6511824" cy="452844"/>
      </dsp:txXfrm>
    </dsp:sp>
    <dsp:sp modelId="{931A07CD-7D03-4E7D-9508-58DEC8850C86}">
      <dsp:nvSpPr>
        <dsp:cNvPr id="0" name=""/>
        <dsp:cNvSpPr/>
      </dsp:nvSpPr>
      <dsp:spPr>
        <a:xfrm>
          <a:off x="0" y="106518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95CFAE-CA3F-48D0-B2E3-490F0178AF36}">
      <dsp:nvSpPr>
        <dsp:cNvPr id="0" name=""/>
        <dsp:cNvSpPr/>
      </dsp:nvSpPr>
      <dsp:spPr>
        <a:xfrm>
          <a:off x="468630" y="81426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r>
            <a:rPr lang="en-US" sz="2000" kern="1200" dirty="0"/>
            <a:t>Course Outline</a:t>
          </a:r>
        </a:p>
      </dsp:txBody>
      <dsp:txXfrm>
        <a:off x="493128" y="838764"/>
        <a:ext cx="6511824" cy="452844"/>
      </dsp:txXfrm>
    </dsp:sp>
    <dsp:sp modelId="{5D3F33F4-DBCC-4CDF-9F61-991AD7DE7291}">
      <dsp:nvSpPr>
        <dsp:cNvPr id="0" name=""/>
        <dsp:cNvSpPr/>
      </dsp:nvSpPr>
      <dsp:spPr>
        <a:xfrm>
          <a:off x="0" y="183630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CC3199-2AF1-4CD1-861E-AD19138105E5}">
      <dsp:nvSpPr>
        <dsp:cNvPr id="0" name=""/>
        <dsp:cNvSpPr/>
      </dsp:nvSpPr>
      <dsp:spPr>
        <a:xfrm>
          <a:off x="468630" y="158538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r>
            <a:rPr lang="en-US" sz="2000" kern="1200" dirty="0"/>
            <a:t>Introduction</a:t>
          </a:r>
        </a:p>
      </dsp:txBody>
      <dsp:txXfrm>
        <a:off x="493128" y="1609884"/>
        <a:ext cx="6511824" cy="452844"/>
      </dsp:txXfrm>
    </dsp:sp>
    <dsp:sp modelId="{E7F31FAD-9F78-441C-911E-4A2FC7C64456}">
      <dsp:nvSpPr>
        <dsp:cNvPr id="0" name=""/>
        <dsp:cNvSpPr/>
      </dsp:nvSpPr>
      <dsp:spPr>
        <a:xfrm>
          <a:off x="0" y="260742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015851-5A83-41D9-8A89-229C65487CA9}">
      <dsp:nvSpPr>
        <dsp:cNvPr id="0" name=""/>
        <dsp:cNvSpPr/>
      </dsp:nvSpPr>
      <dsp:spPr>
        <a:xfrm>
          <a:off x="468630" y="235650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93128" y="2381004"/>
        <a:ext cx="6511824" cy="452844"/>
      </dsp:txXfrm>
    </dsp:sp>
    <dsp:sp modelId="{07CD8C6E-3E43-48F3-A44F-A207C73BE835}">
      <dsp:nvSpPr>
        <dsp:cNvPr id="0" name=""/>
        <dsp:cNvSpPr/>
      </dsp:nvSpPr>
      <dsp:spPr>
        <a:xfrm>
          <a:off x="0" y="337854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759A50-B504-493F-A12E-EF949CED60EA}">
      <dsp:nvSpPr>
        <dsp:cNvPr id="0" name=""/>
        <dsp:cNvSpPr/>
      </dsp:nvSpPr>
      <dsp:spPr>
        <a:xfrm>
          <a:off x="468630" y="312762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93128" y="3152124"/>
        <a:ext cx="6511824" cy="452844"/>
      </dsp:txXfrm>
    </dsp:sp>
    <dsp:sp modelId="{06D146E9-A8BC-41D2-B330-79F79A63B92F}">
      <dsp:nvSpPr>
        <dsp:cNvPr id="0" name=""/>
        <dsp:cNvSpPr/>
      </dsp:nvSpPr>
      <dsp:spPr>
        <a:xfrm>
          <a:off x="0" y="4149666"/>
          <a:ext cx="9372600"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A757E-9A87-432F-94A4-FC39B0511A9E}">
      <dsp:nvSpPr>
        <dsp:cNvPr id="0" name=""/>
        <dsp:cNvSpPr/>
      </dsp:nvSpPr>
      <dsp:spPr>
        <a:xfrm>
          <a:off x="468630" y="3898746"/>
          <a:ext cx="65608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983" tIns="0" rIns="247983" bIns="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93128" y="3923244"/>
        <a:ext cx="65118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pPr/>
              <a:t>6/6/2018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pPr/>
              <a:t>‹#›</a:t>
            </a:fld>
            <a:endParaRPr/>
          </a:p>
        </p:txBody>
      </p:sp>
    </p:spTree>
    <p:extLst>
      <p:ext uri="{BB962C8B-B14F-4D97-AF65-F5344CB8AC3E}">
        <p14:creationId xmlns=""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pPr/>
              <a:t>6/6/2018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pPr/>
              <a:t>‹#›</a:t>
            </a:fld>
            <a:endParaRPr/>
          </a:p>
        </p:txBody>
      </p:sp>
    </p:spTree>
    <p:extLst>
      <p:ext uri="{BB962C8B-B14F-4D97-AF65-F5344CB8AC3E}">
        <p14:creationId xmlns=""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pPr/>
              <a:t>1</a:t>
            </a:fld>
            <a:endParaRPr lang="en-US"/>
          </a:p>
        </p:txBody>
      </p:sp>
    </p:spTree>
    <p:extLst>
      <p:ext uri="{BB962C8B-B14F-4D97-AF65-F5344CB8AC3E}">
        <p14:creationId xmlns="" xmlns:p14="http://schemas.microsoft.com/office/powerpoint/2010/main" val="330082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pPr/>
              <a:t>2</a:t>
            </a:fld>
            <a:endParaRPr lang="en-US"/>
          </a:p>
        </p:txBody>
      </p:sp>
    </p:spTree>
    <p:extLst>
      <p:ext uri="{BB962C8B-B14F-4D97-AF65-F5344CB8AC3E}">
        <p14:creationId xmlns="" xmlns:p14="http://schemas.microsoft.com/office/powerpoint/2010/main" val="366179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20</a:t>
            </a:fld>
            <a:endParaRPr lang="en-US"/>
          </a:p>
        </p:txBody>
      </p:sp>
    </p:spTree>
    <p:extLst>
      <p:ext uri="{BB962C8B-B14F-4D97-AF65-F5344CB8AC3E}">
        <p14:creationId xmlns="" xmlns:p14="http://schemas.microsoft.com/office/powerpoint/2010/main" val="103555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25</a:t>
            </a:fld>
            <a:endParaRPr lang="en-US"/>
          </a:p>
        </p:txBody>
      </p:sp>
    </p:spTree>
    <p:extLst>
      <p:ext uri="{BB962C8B-B14F-4D97-AF65-F5344CB8AC3E}">
        <p14:creationId xmlns="" xmlns:p14="http://schemas.microsoft.com/office/powerpoint/2010/main" val="2345009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65</a:t>
            </a:fld>
            <a:endParaRPr lang="en-US"/>
          </a:p>
        </p:txBody>
      </p:sp>
    </p:spTree>
    <p:extLst>
      <p:ext uri="{BB962C8B-B14F-4D97-AF65-F5344CB8AC3E}">
        <p14:creationId xmlns="" xmlns:p14="http://schemas.microsoft.com/office/powerpoint/2010/main" val="3954287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66</a:t>
            </a:fld>
            <a:endParaRPr lang="en-US"/>
          </a:p>
        </p:txBody>
      </p:sp>
    </p:spTree>
    <p:extLst>
      <p:ext uri="{BB962C8B-B14F-4D97-AF65-F5344CB8AC3E}">
        <p14:creationId xmlns="" xmlns:p14="http://schemas.microsoft.com/office/powerpoint/2010/main" val="3270895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a:pPr/>
              <a:t>67</a:t>
            </a:fld>
            <a:endParaRPr lang="en-US"/>
          </a:p>
        </p:txBody>
      </p:sp>
    </p:spTree>
    <p:extLst>
      <p:ext uri="{BB962C8B-B14F-4D97-AF65-F5344CB8AC3E}">
        <p14:creationId xmlns="" xmlns:p14="http://schemas.microsoft.com/office/powerpoint/2010/main" val="6798577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Puffy white clouds in deep blue sky"/>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0" y="2057400"/>
            <a:ext cx="1490472" cy="3886200"/>
          </a:xfrm>
          <a:prstGeom prst="rect">
            <a:avLst/>
          </a:prstGeom>
        </p:spPr>
      </p:pic>
      <p:sp>
        <p:nvSpPr>
          <p:cNvPr id="9" name="Rectangle 8"/>
          <p:cNvSpPr/>
          <p:nvPr/>
        </p:nvSpPr>
        <p:spPr>
          <a:xfrm>
            <a:off x="1600200" y="0"/>
            <a:ext cx="5029200" cy="594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 name="Picture 9" descr="Closeup of plant shoot"/>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 xmlns:a14="http://schemas.microsoft.com/office/drawing/2010/main" val="0"/>
              </a:ext>
            </a:extLst>
          </a:blip>
          <a:srcRect/>
          <a:stretch/>
        </p:blipFill>
        <p:spPr>
          <a:xfrm>
            <a:off x="8909623" y="2057400"/>
            <a:ext cx="3282696" cy="3886200"/>
          </a:xfrm>
          <a:prstGeom prst="rect">
            <a:avLst/>
          </a:prstGeom>
        </p:spPr>
      </p:pic>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t>Click to edit Master title style</a:t>
            </a: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pic>
        <p:nvPicPr>
          <p:cNvPr id="4" name="Picture 3">
            <a:extLst>
              <a:ext uri="{FF2B5EF4-FFF2-40B4-BE49-F238E27FC236}">
                <a16:creationId xmlns="" xmlns:a16="http://schemas.microsoft.com/office/drawing/2014/main" id="{9C55573A-3A58-4C15-A1F6-6FDD1B4FED25}"/>
              </a:ext>
            </a:extLst>
          </p:cNvPr>
          <p:cNvPicPr>
            <a:picLocks noChangeAspect="1"/>
          </p:cNvPicPr>
          <p:nvPr userDrawn="1"/>
        </p:nvPicPr>
        <p:blipFill>
          <a:blip r:embed="rId5" cstate="print"/>
          <a:stretch>
            <a:fillRect/>
          </a:stretch>
        </p:blipFill>
        <p:spPr>
          <a:xfrm>
            <a:off x="7315201" y="532846"/>
            <a:ext cx="4258491" cy="995531"/>
          </a:xfrm>
          <a:prstGeom prst="rect">
            <a:avLst/>
          </a:prstGeom>
        </p:spPr>
      </p:pic>
    </p:spTree>
    <p:extLst>
      <p:ext uri="{BB962C8B-B14F-4D97-AF65-F5344CB8AC3E}">
        <p14:creationId xmlns="" xmlns:p14="http://schemas.microsoft.com/office/powerpoint/2010/main" val="6987310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08172756-D6C9-43D8-B29A-74A6862B4A44}" type="datetime1">
              <a:rPr lang="en-US" smtClean="0"/>
              <a:pPr/>
              <a:t>6/6/2018</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7207092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t>Click to edit Master title style</a:t>
            </a:r>
          </a:p>
        </p:txBody>
      </p:sp>
      <p:sp>
        <p:nvSpPr>
          <p:cNvPr id="3" name="Vertical Text Placeholder 2"/>
          <p:cNvSpPr>
            <a:spLocks noGrp="1"/>
          </p:cNvSpPr>
          <p:nvPr>
            <p:ph type="body" orient="vert" idx="1"/>
          </p:nvPr>
        </p:nvSpPr>
        <p:spPr>
          <a:xfrm>
            <a:off x="838200" y="190500"/>
            <a:ext cx="7734300" cy="5986463"/>
          </a:xfrm>
        </p:spPr>
        <p:txBody>
          <a:bodyPr vert="eaVert"/>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4164D77-C7C8-408C-9440-CC4368EB6B15}" type="datetime1">
              <a:rPr lang="en-US" smtClean="0"/>
              <a:pPr/>
              <a:t>6/6/2018</a:t>
            </a:fld>
            <a:endParaRPr/>
          </a:p>
        </p:txBody>
      </p:sp>
      <p:sp>
        <p:nvSpPr>
          <p:cNvPr id="5" name="Footer Placeholder 4"/>
          <p:cNvSpPr>
            <a:spLocks noGrp="1"/>
          </p:cNvSpPr>
          <p:nvPr>
            <p:ph type="ftr" sz="quarter" idx="11"/>
          </p:nvPr>
        </p:nvSpPr>
        <p:spPr>
          <a:xfrm>
            <a:off x="1073836" y="5229262"/>
            <a:ext cx="9144259" cy="228600"/>
          </a:xfrm>
          <a:prstGeom prst="rect">
            <a:avLst/>
          </a:prstGeom>
        </p:spPr>
        <p:txBody>
          <a:bodyPr/>
          <a:lstStyle/>
          <a:p>
            <a:endParaRPr/>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102101420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0441" y="446831"/>
            <a:ext cx="9371949" cy="617425"/>
          </a:xfrm>
        </p:spPr>
        <p:txBody>
          <a:bodyPr/>
          <a:lstStyle/>
          <a:p>
            <a:r>
              <a:rPr dirty="0"/>
              <a:t>Click to edit Master title style</a:t>
            </a:r>
          </a:p>
        </p:txBody>
      </p:sp>
      <p:sp>
        <p:nvSpPr>
          <p:cNvPr id="3" name="Content Placeholder 2"/>
          <p:cNvSpPr>
            <a:spLocks noGrp="1"/>
          </p:cNvSpPr>
          <p:nvPr>
            <p:ph idx="1"/>
          </p:nvPr>
        </p:nvSpPr>
        <p:spPr/>
        <p:txBody>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a:xfrm>
            <a:off x="446341" y="6614160"/>
            <a:ext cx="1000662" cy="228600"/>
          </a:xfrm>
          <a:prstGeom prst="rect">
            <a:avLst/>
          </a:prstGeom>
        </p:spPr>
        <p:txBody>
          <a:bodyPr/>
          <a:lstStyle/>
          <a:p>
            <a:fld id="{3280176C-E858-4892-A884-3F008FA4C85C}" type="datetime1">
              <a:rPr lang="en-US" smtClean="0"/>
              <a:pPr/>
              <a:t>6/6/2018</a:t>
            </a:fld>
            <a:endParaRPr dirty="0"/>
          </a:p>
        </p:txBody>
      </p:sp>
      <p:sp>
        <p:nvSpPr>
          <p:cNvPr id="6" name="Slide Number Placeholder 5"/>
          <p:cNvSpPr>
            <a:spLocks noGrp="1"/>
          </p:cNvSpPr>
          <p:nvPr>
            <p:ph type="sldNum" sz="quarter" idx="12"/>
          </p:nvPr>
        </p:nvSpPr>
        <p:spPr>
          <a:xfrm>
            <a:off x="15240" y="6614160"/>
            <a:ext cx="410402" cy="228600"/>
          </a:xfrm>
          <a:prstGeom prst="rect">
            <a:avLst/>
          </a:prstGeom>
        </p:spPr>
        <p:txBody>
          <a:bodyPr/>
          <a:lstStyle/>
          <a:p>
            <a:fld id="{9CD8D479-8942-46E8-A226-A4E01F7A105C}" type="slidenum">
              <a:rPr smtClean="0"/>
              <a:pPr/>
              <a:t>‹#›</a:t>
            </a:fld>
            <a:endParaRPr dirty="0"/>
          </a:p>
        </p:txBody>
      </p:sp>
    </p:spTree>
    <p:extLst>
      <p:ext uri="{BB962C8B-B14F-4D97-AF65-F5344CB8AC3E}">
        <p14:creationId xmlns="" xmlns:p14="http://schemas.microsoft.com/office/powerpoint/2010/main" val="34051168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t>Click to edit Master title style</a:t>
            </a: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t>Click to edit Master text styles</a:t>
            </a:r>
          </a:p>
        </p:txBody>
      </p:sp>
      <p:pic>
        <p:nvPicPr>
          <p:cNvPr id="9" name="Picture 8" descr="Waves"/>
          <p:cNvPicPr>
            <a:picLocks noChangeAspect="1"/>
          </p:cNvPicPr>
          <p:nvPr/>
        </p:nvPicPr>
        <p:blipFill rotWithShape="1">
          <a:blip r:embed="rId2" cstate="print">
            <a:extLst>
              <a:ext uri="{28A0092B-C50C-407E-A947-70E740481C1C}">
                <a14:useLocalDpi xmlns="" xmlns:a14="http://schemas.microsoft.com/office/drawing/2010/main" val="0"/>
              </a:ext>
            </a:extLst>
          </a:blip>
          <a:srcRect/>
          <a:stretch/>
        </p:blipFill>
        <p:spPr>
          <a:xfrm>
            <a:off x="8909623" y="2059146"/>
            <a:ext cx="3282696" cy="3886200"/>
          </a:xfrm>
          <a:prstGeom prst="rect">
            <a:avLst/>
          </a:prstGeom>
        </p:spPr>
      </p:pic>
      <p:pic>
        <p:nvPicPr>
          <p:cNvPr id="11" name="Picture 10" descr="Closeup of green plants"/>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a:off x="0" y="2059146"/>
            <a:ext cx="1490472" cy="3886200"/>
          </a:xfrm>
          <a:prstGeom prst="rect">
            <a:avLst/>
          </a:prstGeom>
        </p:spPr>
      </p:pic>
    </p:spTree>
    <p:extLst>
      <p:ext uri="{BB962C8B-B14F-4D97-AF65-F5344CB8AC3E}">
        <p14:creationId xmlns="" xmlns:p14="http://schemas.microsoft.com/office/powerpoint/2010/main" val="128989429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Click to edit Master title style</a:t>
            </a: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2A20840C-910A-4E93-BDE1-E7C04E22072D}" type="datetime1">
              <a:rPr lang="en-US" smtClean="0"/>
              <a:pPr/>
              <a:t>6/6/2018</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27816878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409699" y="2378392"/>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172200" y="2378392"/>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a:xfrm>
            <a:off x="446341" y="6614160"/>
            <a:ext cx="1000662" cy="228600"/>
          </a:xfrm>
          <a:prstGeom prst="rect">
            <a:avLst/>
          </a:prstGeom>
        </p:spPr>
        <p:txBody>
          <a:bodyPr/>
          <a:lstStyle/>
          <a:p>
            <a:fld id="{DA1C550D-0368-429C-93E9-EA4E19C28B64}" type="datetime1">
              <a:rPr lang="en-US" smtClean="0"/>
              <a:pPr/>
              <a:t>6/6/2018</a:t>
            </a:fld>
            <a:endParaRPr/>
          </a:p>
        </p:txBody>
      </p:sp>
      <p:sp>
        <p:nvSpPr>
          <p:cNvPr id="8" name="Footer Placeholder 7"/>
          <p:cNvSpPr>
            <a:spLocks noGrp="1"/>
          </p:cNvSpPr>
          <p:nvPr>
            <p:ph type="ftr" sz="quarter" idx="11"/>
          </p:nvPr>
        </p:nvSpPr>
        <p:spPr>
          <a:xfrm>
            <a:off x="1073836" y="5229262"/>
            <a:ext cx="9144259" cy="228600"/>
          </a:xfrm>
          <a:prstGeom prst="rect">
            <a:avLst/>
          </a:prstGeom>
        </p:spPr>
        <p:txBody>
          <a:bodyPr/>
          <a:lstStyle/>
          <a:p>
            <a:endParaRPr/>
          </a:p>
        </p:txBody>
      </p:sp>
      <p:sp>
        <p:nvSpPr>
          <p:cNvPr id="9" name="Slide Number Placeholder 8"/>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28271807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a:xfrm>
            <a:off x="446341" y="6614160"/>
            <a:ext cx="1000662" cy="228600"/>
          </a:xfrm>
          <a:prstGeom prst="rect">
            <a:avLst/>
          </a:prstGeom>
        </p:spPr>
        <p:txBody>
          <a:bodyPr/>
          <a:lstStyle/>
          <a:p>
            <a:fld id="{8F6A17CB-E216-4FF0-975F-E97BC6087BC4}" type="datetime1">
              <a:rPr lang="en-US" smtClean="0"/>
              <a:pPr/>
              <a:t>6/6/2018</a:t>
            </a:fld>
            <a:endParaRPr/>
          </a:p>
        </p:txBody>
      </p:sp>
      <p:sp>
        <p:nvSpPr>
          <p:cNvPr id="4" name="Footer Placeholder 3"/>
          <p:cNvSpPr>
            <a:spLocks noGrp="1"/>
          </p:cNvSpPr>
          <p:nvPr>
            <p:ph type="ftr" sz="quarter" idx="11"/>
          </p:nvPr>
        </p:nvSpPr>
        <p:spPr>
          <a:xfrm>
            <a:off x="1073836" y="5229262"/>
            <a:ext cx="9144259" cy="228600"/>
          </a:xfrm>
          <a:prstGeom prst="rect">
            <a:avLst/>
          </a:prstGeom>
        </p:spPr>
        <p:txBody>
          <a:bodyPr/>
          <a:lstStyle/>
          <a:p>
            <a:endParaRPr/>
          </a:p>
        </p:txBody>
      </p:sp>
      <p:sp>
        <p:nvSpPr>
          <p:cNvPr id="5" name="Slide Number Placeholder 4"/>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24658775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6341" y="6614160"/>
            <a:ext cx="1000662" cy="228600"/>
          </a:xfrm>
          <a:prstGeom prst="rect">
            <a:avLst/>
          </a:prstGeom>
        </p:spPr>
        <p:txBody>
          <a:bodyPr/>
          <a:lstStyle/>
          <a:p>
            <a:fld id="{D24845AF-8606-4EF6-A3F3-33222BC195AD}" type="datetime1">
              <a:rPr lang="en-US" smtClean="0"/>
              <a:pPr/>
              <a:t>6/6/2018</a:t>
            </a:fld>
            <a:endParaRPr/>
          </a:p>
        </p:txBody>
      </p:sp>
      <p:sp>
        <p:nvSpPr>
          <p:cNvPr id="3" name="Footer Placeholder 2"/>
          <p:cNvSpPr>
            <a:spLocks noGrp="1"/>
          </p:cNvSpPr>
          <p:nvPr>
            <p:ph type="ftr" sz="quarter" idx="11"/>
          </p:nvPr>
        </p:nvSpPr>
        <p:spPr>
          <a:xfrm>
            <a:off x="1073836" y="5229262"/>
            <a:ext cx="9144259" cy="228600"/>
          </a:xfrm>
          <a:prstGeom prst="rect">
            <a:avLst/>
          </a:prstGeom>
        </p:spPr>
        <p:txBody>
          <a:bodyPr/>
          <a:lstStyle/>
          <a:p>
            <a:endParaRPr/>
          </a:p>
        </p:txBody>
      </p:sp>
      <p:sp>
        <p:nvSpPr>
          <p:cNvPr id="4" name="Slide Number Placeholder 3"/>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11073937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79" y="919616"/>
            <a:ext cx="4155622" cy="2532888"/>
          </a:xfrm>
        </p:spPr>
        <p:txBody>
          <a:bodyPr anchor="b"/>
          <a:lstStyle>
            <a:lvl1pPr>
              <a:defRPr sz="3200"/>
            </a:lvl1pPr>
          </a:lstStyle>
          <a:p>
            <a:r>
              <a:t>Click to edit Master title style</a:t>
            </a: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6626679" y="3446396"/>
            <a:ext cx="4155622" cy="2535303"/>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8CBB284C-E53C-425C-A696-E41577215C4B}" type="datetime1">
              <a:rPr lang="en-US" smtClean="0"/>
              <a:pPr/>
              <a:t>6/6/2018</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302354957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6680" y="919616"/>
            <a:ext cx="4155622" cy="2532888"/>
          </a:xfrm>
        </p:spPr>
        <p:txBody>
          <a:bodyPr anchor="b"/>
          <a:lstStyle>
            <a:lvl1pPr>
              <a:defRPr sz="3200"/>
            </a:lvl1pPr>
          </a:lstStyle>
          <a:p>
            <a:r>
              <a:t>Click to edit Master title style</a:t>
            </a:r>
          </a:p>
        </p:txBody>
      </p:sp>
      <p:sp>
        <p:nvSpPr>
          <p:cNvPr id="3" name="Picture Placeholder 2"/>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a:xfrm>
            <a:off x="6626680" y="3446397"/>
            <a:ext cx="4155622" cy="2535304"/>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t>Click to edit Master text styles</a:t>
            </a:r>
          </a:p>
        </p:txBody>
      </p:sp>
      <p:sp>
        <p:nvSpPr>
          <p:cNvPr id="5" name="Date Placeholder 4"/>
          <p:cNvSpPr>
            <a:spLocks noGrp="1"/>
          </p:cNvSpPr>
          <p:nvPr>
            <p:ph type="dt" sz="half" idx="10"/>
          </p:nvPr>
        </p:nvSpPr>
        <p:spPr>
          <a:xfrm>
            <a:off x="446341" y="6614160"/>
            <a:ext cx="1000662" cy="228600"/>
          </a:xfrm>
          <a:prstGeom prst="rect">
            <a:avLst/>
          </a:prstGeom>
        </p:spPr>
        <p:txBody>
          <a:bodyPr/>
          <a:lstStyle/>
          <a:p>
            <a:fld id="{F4C0DB0B-BAAC-47BA-AA1F-6ED0464BB376}" type="datetime1">
              <a:rPr lang="en-US" smtClean="0"/>
              <a:pPr/>
              <a:t>6/6/2018</a:t>
            </a:fld>
            <a:endParaRPr/>
          </a:p>
        </p:txBody>
      </p:sp>
      <p:sp>
        <p:nvSpPr>
          <p:cNvPr id="6" name="Footer Placeholder 5"/>
          <p:cNvSpPr>
            <a:spLocks noGrp="1"/>
          </p:cNvSpPr>
          <p:nvPr>
            <p:ph type="ftr" sz="quarter" idx="11"/>
          </p:nvPr>
        </p:nvSpPr>
        <p:spPr>
          <a:xfrm>
            <a:off x="1073836" y="5229262"/>
            <a:ext cx="9144259" cy="228600"/>
          </a:xfrm>
          <a:prstGeom prst="rect">
            <a:avLst/>
          </a:prstGeom>
        </p:spPr>
        <p:txBody>
          <a:bodyPr/>
          <a:lstStyle/>
          <a:p>
            <a:endParaRPr/>
          </a:p>
        </p:txBody>
      </p:sp>
      <p:sp>
        <p:nvSpPr>
          <p:cNvPr id="7" name="Slide Number Placeholder 6"/>
          <p:cNvSpPr>
            <a:spLocks noGrp="1"/>
          </p:cNvSpPr>
          <p:nvPr>
            <p:ph type="sldNum" sz="quarter" idx="12"/>
          </p:nvPr>
        </p:nvSpPr>
        <p:spPr>
          <a:xfrm>
            <a:off x="15240" y="6614160"/>
            <a:ext cx="410402" cy="228600"/>
          </a:xfrm>
          <a:prstGeom prst="rect">
            <a:avLst/>
          </a:prstGeom>
        </p:spPr>
        <p:txBody>
          <a:bodyPr/>
          <a:lstStyle/>
          <a:p>
            <a:fld id="{9CD8D479-8942-46E8-A226-A4E01F7A105C}" type="slidenum">
              <a:rPr/>
              <a:pPr/>
              <a:t>‹#›</a:t>
            </a:fld>
            <a:endParaRPr/>
          </a:p>
        </p:txBody>
      </p:sp>
    </p:spTree>
    <p:extLst>
      <p:ext uri="{BB962C8B-B14F-4D97-AF65-F5344CB8AC3E}">
        <p14:creationId xmlns="" xmlns:p14="http://schemas.microsoft.com/office/powerpoint/2010/main" val="216422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0" y="6629401"/>
            <a:ext cx="12192000" cy="199234"/>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accent1">
                    <a:lumMod val="75000"/>
                  </a:schemeClr>
                </a:solidFill>
              </a:rPr>
              <a:t>Copyright</a:t>
            </a:r>
            <a:r>
              <a:rPr lang="en-US" sz="1400" b="0" baseline="0" dirty="0">
                <a:solidFill>
                  <a:schemeClr val="accent1">
                    <a:lumMod val="75000"/>
                  </a:schemeClr>
                </a:solidFill>
              </a:rPr>
              <a:t> @ 2018                                                                 </a:t>
            </a:r>
            <a:r>
              <a:rPr lang="en-US" sz="1400" b="0" baseline="0" dirty="0" err="1">
                <a:solidFill>
                  <a:schemeClr val="accent1">
                    <a:lumMod val="75000"/>
                  </a:schemeClr>
                </a:solidFill>
              </a:rPr>
              <a:t>ITUpworks</a:t>
            </a:r>
            <a:r>
              <a:rPr lang="en-US" sz="1400" b="0" baseline="0" dirty="0">
                <a:solidFill>
                  <a:schemeClr val="accent1">
                    <a:lumMod val="75000"/>
                  </a:schemeClr>
                </a:solidFill>
              </a:rPr>
              <a:t>   (An initiative by </a:t>
            </a:r>
            <a:r>
              <a:rPr lang="en-US" sz="1400" b="0" baseline="0" dirty="0" err="1">
                <a:solidFill>
                  <a:schemeClr val="accent1">
                    <a:lumMod val="75000"/>
                  </a:schemeClr>
                </a:solidFill>
              </a:rPr>
              <a:t>FoundLay</a:t>
            </a:r>
            <a:r>
              <a:rPr lang="en-US" sz="1400" b="0" dirty="0">
                <a:solidFill>
                  <a:schemeClr val="accent1">
                    <a:lumMod val="75000"/>
                  </a:schemeClr>
                </a:solidFill>
              </a:rPr>
              <a:t> Technologies Pvt. Ltd.)                                                       </a:t>
            </a:r>
            <a:r>
              <a:rPr lang="en-US" sz="1400" b="0" baseline="0" dirty="0">
                <a:solidFill>
                  <a:schemeClr val="accent1">
                    <a:lumMod val="75000"/>
                  </a:schemeClr>
                </a:solidFill>
              </a:rPr>
              <a:t>All right reserved. </a:t>
            </a:r>
            <a:endParaRPr sz="1400" b="0" dirty="0">
              <a:solidFill>
                <a:schemeClr val="accent1">
                  <a:lumMod val="75000"/>
                </a:schemeClr>
              </a:solidFill>
            </a:endParaRPr>
          </a:p>
        </p:txBody>
      </p:sp>
      <p:sp>
        <p:nvSpPr>
          <p:cNvPr id="2" name="Title Placeholder 1"/>
          <p:cNvSpPr>
            <a:spLocks noGrp="1"/>
          </p:cNvSpPr>
          <p:nvPr>
            <p:ph type="title"/>
          </p:nvPr>
        </p:nvSpPr>
        <p:spPr>
          <a:xfrm>
            <a:off x="284441" y="218598"/>
            <a:ext cx="9371949" cy="617425"/>
          </a:xfrm>
          <a:prstGeom prst="rect">
            <a:avLst/>
          </a:prstGeom>
        </p:spPr>
        <p:txBody>
          <a:bodyPr vert="horz" lIns="91440" tIns="45720" rIns="91440" bIns="45720" rtlCol="0" anchor="b">
            <a:normAutofit/>
          </a:bodyPr>
          <a:lstStyle/>
          <a:p>
            <a:r>
              <a:rPr dirty="0"/>
              <a:t>Click to edit Master title style</a:t>
            </a:r>
          </a:p>
        </p:txBody>
      </p:sp>
      <p:sp>
        <p:nvSpPr>
          <p:cNvPr id="3" name="Text Placeholder 2"/>
          <p:cNvSpPr>
            <a:spLocks noGrp="1"/>
          </p:cNvSpPr>
          <p:nvPr>
            <p:ph type="body" idx="1"/>
          </p:nvPr>
        </p:nvSpPr>
        <p:spPr>
          <a:xfrm>
            <a:off x="998547" y="1064256"/>
            <a:ext cx="9371948" cy="4620682"/>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pic>
        <p:nvPicPr>
          <p:cNvPr id="1049" name="Picture 25"/>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10806718" y="5049673"/>
            <a:ext cx="1377069" cy="14568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 xmlns:a16="http://schemas.microsoft.com/office/drawing/2014/main" id="{F239911B-B4A7-419D-9F4A-0C743EF3EE5B}"/>
              </a:ext>
            </a:extLst>
          </p:cNvPr>
          <p:cNvPicPr>
            <a:picLocks noChangeAspect="1"/>
          </p:cNvPicPr>
          <p:nvPr userDrawn="1"/>
        </p:nvPicPr>
        <p:blipFill>
          <a:blip r:embed="rId14" cstate="print"/>
          <a:stretch>
            <a:fillRect/>
          </a:stretch>
        </p:blipFill>
        <p:spPr>
          <a:xfrm>
            <a:off x="8707160" y="143665"/>
            <a:ext cx="3252651" cy="760390"/>
          </a:xfrm>
          <a:prstGeom prst="rect">
            <a:avLst/>
          </a:prstGeom>
        </p:spPr>
      </p:pic>
    </p:spTree>
    <p:extLst>
      <p:ext uri="{BB962C8B-B14F-4D97-AF65-F5344CB8AC3E}">
        <p14:creationId xmlns="" xmlns:p14="http://schemas.microsoft.com/office/powerpoint/2010/main" val="2866046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hdr="0" ftr="0"/>
  <p:txStyles>
    <p:titleStyle>
      <a:lvl1pPr algn="l" defTabSz="914400" rtl="0" eaLnBrk="1" latinLnBrk="0" hangingPunct="1">
        <a:spcBef>
          <a:spcPct val="0"/>
        </a:spcBef>
        <a:buNone/>
        <a:defRPr sz="3400" kern="1200">
          <a:solidFill>
            <a:schemeClr val="accent1"/>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ngular-university.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ocs.npmjs.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antoshi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noProof="0" dirty="0" smtClean="0"/>
              <a:t>GIT HUB</a:t>
            </a:r>
            <a:endParaRPr lang="en-US" noProof="0" dirty="0"/>
          </a:p>
        </p:txBody>
      </p:sp>
      <p:sp>
        <p:nvSpPr>
          <p:cNvPr id="3" name="Subtitle 2"/>
          <p:cNvSpPr>
            <a:spLocks noGrp="1"/>
          </p:cNvSpPr>
          <p:nvPr>
            <p:ph type="subTitle" idx="1"/>
          </p:nvPr>
        </p:nvSpPr>
        <p:spPr/>
        <p:txBody>
          <a:bodyPr/>
          <a:lstStyle/>
          <a:p>
            <a:r>
              <a:rPr lang="en-US" noProof="0" dirty="0"/>
              <a:t>One Framework – Mobile &amp; Desktop</a:t>
            </a:r>
          </a:p>
        </p:txBody>
      </p:sp>
    </p:spTree>
    <p:extLst>
      <p:ext uri="{BB962C8B-B14F-4D97-AF65-F5344CB8AC3E}">
        <p14:creationId xmlns="" xmlns:p14="http://schemas.microsoft.com/office/powerpoint/2010/main" val="42615469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a:t>
            </a:r>
            <a:r>
              <a:rPr lang="en-US" b="1" dirty="0" smtClean="0"/>
              <a:t>Branches</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solidFill>
                  <a:schemeClr val="accent3">
                    <a:lumMod val="75000"/>
                  </a:schemeClr>
                </a:solidFill>
              </a:rPr>
              <a:t>Create a new branch and switch to it</a:t>
            </a:r>
            <a:r>
              <a:rPr lang="en-US" dirty="0" smtClean="0"/>
              <a:t>:</a:t>
            </a:r>
          </a:p>
          <a:p>
            <a:pPr>
              <a:buNone/>
            </a:pPr>
            <a:r>
              <a:rPr lang="en-US" dirty="0" err="1" smtClean="0"/>
              <a:t>git</a:t>
            </a:r>
            <a:r>
              <a:rPr lang="en-US" dirty="0" smtClean="0"/>
              <a:t> checkout -b &lt;</a:t>
            </a:r>
            <a:r>
              <a:rPr lang="en-US" dirty="0" err="1" smtClean="0"/>
              <a:t>branchname</a:t>
            </a:r>
            <a:r>
              <a:rPr lang="en-US" dirty="0" smtClean="0"/>
              <a:t>&gt;</a:t>
            </a:r>
          </a:p>
          <a:p>
            <a:pPr>
              <a:buNone/>
            </a:pPr>
            <a:r>
              <a:rPr lang="en-US" dirty="0" smtClean="0">
                <a:solidFill>
                  <a:schemeClr val="accent3">
                    <a:lumMod val="75000"/>
                  </a:schemeClr>
                </a:solidFill>
              </a:rPr>
              <a:t>Switch from one branch to another:</a:t>
            </a:r>
          </a:p>
          <a:p>
            <a:pPr>
              <a:buNone/>
            </a:pPr>
            <a:r>
              <a:rPr lang="en-US" dirty="0" err="1" smtClean="0"/>
              <a:t>git</a:t>
            </a:r>
            <a:r>
              <a:rPr lang="en-US" dirty="0" smtClean="0"/>
              <a:t> checkout &lt;</a:t>
            </a:r>
            <a:r>
              <a:rPr lang="en-US" dirty="0" err="1" smtClean="0"/>
              <a:t>branchname</a:t>
            </a:r>
            <a:r>
              <a:rPr lang="en-US" dirty="0" smtClean="0"/>
              <a:t>&gt;</a:t>
            </a:r>
          </a:p>
          <a:p>
            <a:pPr>
              <a:buNone/>
            </a:pPr>
            <a:r>
              <a:rPr lang="en-US" dirty="0" smtClean="0">
                <a:solidFill>
                  <a:schemeClr val="accent3">
                    <a:lumMod val="75000"/>
                  </a:schemeClr>
                </a:solidFill>
              </a:rPr>
              <a:t>List all the branches in your repo, and also tell you what branch you're currently in:</a:t>
            </a:r>
          </a:p>
          <a:p>
            <a:pPr>
              <a:buNone/>
            </a:pPr>
            <a:r>
              <a:rPr lang="en-US" dirty="0" err="1" smtClean="0"/>
              <a:t>git</a:t>
            </a:r>
            <a:r>
              <a:rPr lang="en-US" dirty="0" smtClean="0"/>
              <a:t> branch</a:t>
            </a:r>
          </a:p>
          <a:p>
            <a:pPr>
              <a:buNone/>
            </a:pPr>
            <a:r>
              <a:rPr lang="en-US" dirty="0" smtClean="0">
                <a:solidFill>
                  <a:schemeClr val="accent3">
                    <a:lumMod val="75000"/>
                  </a:schemeClr>
                </a:solidFill>
              </a:rPr>
              <a:t>Delete the feature branch:</a:t>
            </a:r>
          </a:p>
          <a:p>
            <a:pPr>
              <a:buNone/>
            </a:pPr>
            <a:r>
              <a:rPr lang="en-US" dirty="0" err="1" smtClean="0"/>
              <a:t>git</a:t>
            </a:r>
            <a:r>
              <a:rPr lang="en-US" dirty="0" smtClean="0"/>
              <a:t> branch -d &lt;</a:t>
            </a:r>
            <a:r>
              <a:rPr lang="en-US" dirty="0" err="1" smtClean="0"/>
              <a:t>branchname</a:t>
            </a:r>
            <a:r>
              <a:rPr lang="en-US" dirty="0" smtClean="0"/>
              <a:t>&gt;</a:t>
            </a:r>
          </a:p>
          <a:p>
            <a:pPr>
              <a:buNone/>
            </a:pPr>
            <a:r>
              <a:rPr lang="en-US" dirty="0" smtClean="0">
                <a:solidFill>
                  <a:schemeClr val="accent3">
                    <a:lumMod val="75000"/>
                  </a:schemeClr>
                </a:solidFill>
              </a:rPr>
              <a:t>Push the branch to your remote repository, so others can use it:</a:t>
            </a:r>
          </a:p>
          <a:p>
            <a:pPr>
              <a:buNone/>
            </a:pPr>
            <a:r>
              <a:rPr lang="en-US" dirty="0" err="1" smtClean="0"/>
              <a:t>git</a:t>
            </a:r>
            <a:r>
              <a:rPr lang="en-US" dirty="0" smtClean="0"/>
              <a:t> push origin &lt;</a:t>
            </a:r>
            <a:r>
              <a:rPr lang="en-US" dirty="0" err="1" smtClean="0"/>
              <a:t>branchname</a:t>
            </a:r>
            <a:r>
              <a:rPr lang="en-US" dirty="0" smtClean="0"/>
              <a:t>&gt;</a:t>
            </a:r>
            <a:endParaRPr lang="en-US" b="1" u="sng" dirty="0" smtClean="0">
              <a:solidFill>
                <a:schemeClr val="accent3">
                  <a:lumMod val="75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a:t>
            </a:r>
            <a:r>
              <a:rPr lang="en-US" b="1" dirty="0" smtClean="0"/>
              <a:t>Branches</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t>Push all branches to your remote repository:</a:t>
            </a:r>
          </a:p>
          <a:p>
            <a:pPr>
              <a:buNone/>
            </a:pPr>
            <a:r>
              <a:rPr lang="en-US" dirty="0" err="1" smtClean="0">
                <a:solidFill>
                  <a:schemeClr val="accent3">
                    <a:lumMod val="75000"/>
                  </a:schemeClr>
                </a:solidFill>
              </a:rPr>
              <a:t>git</a:t>
            </a:r>
            <a:r>
              <a:rPr lang="en-US" dirty="0" smtClean="0">
                <a:solidFill>
                  <a:schemeClr val="accent3">
                    <a:lumMod val="75000"/>
                  </a:schemeClr>
                </a:solidFill>
              </a:rPr>
              <a:t> push --all origin</a:t>
            </a:r>
          </a:p>
          <a:p>
            <a:pPr fontAlgn="base"/>
            <a:r>
              <a:rPr lang="en-US" dirty="0" smtClean="0"/>
              <a:t>$ </a:t>
            </a:r>
            <a:r>
              <a:rPr lang="en-US" dirty="0" err="1" smtClean="0"/>
              <a:t>git</a:t>
            </a:r>
            <a:r>
              <a:rPr lang="en-US" dirty="0" smtClean="0"/>
              <a:t> push -d &lt;</a:t>
            </a:r>
            <a:r>
              <a:rPr lang="en-US" dirty="0" err="1" smtClean="0"/>
              <a:t>remote_name</a:t>
            </a:r>
            <a:r>
              <a:rPr lang="en-US" dirty="0" smtClean="0"/>
              <a:t>&gt; &lt;</a:t>
            </a:r>
            <a:r>
              <a:rPr lang="en-US" dirty="0" err="1" smtClean="0"/>
              <a:t>branch_name</a:t>
            </a:r>
            <a:r>
              <a:rPr lang="en-US" dirty="0" smtClean="0"/>
              <a:t>&gt;</a:t>
            </a:r>
          </a:p>
          <a:p>
            <a:pPr fontAlgn="base"/>
            <a:r>
              <a:rPr lang="en-US" dirty="0" smtClean="0"/>
              <a:t> $ </a:t>
            </a:r>
            <a:r>
              <a:rPr lang="en-US" dirty="0" err="1" smtClean="0"/>
              <a:t>git</a:t>
            </a:r>
            <a:r>
              <a:rPr lang="en-US" dirty="0" smtClean="0"/>
              <a:t> branch -d &lt;</a:t>
            </a:r>
            <a:r>
              <a:rPr lang="en-US" dirty="0" err="1" smtClean="0"/>
              <a:t>branch_name</a:t>
            </a:r>
            <a:r>
              <a:rPr lang="en-US" dirty="0" smtClean="0"/>
              <a:t>&gt; Note that in most cases the remote name is origin.</a:t>
            </a:r>
          </a:p>
          <a:p>
            <a:pPr fontAlgn="base"/>
            <a:r>
              <a:rPr lang="en-US" b="1" dirty="0" smtClean="0"/>
              <a:t>Delete Local Branch</a:t>
            </a:r>
          </a:p>
          <a:p>
            <a:pPr fontAlgn="base"/>
            <a:r>
              <a:rPr lang="en-US" dirty="0" smtClean="0"/>
              <a:t>To delete the </a:t>
            </a:r>
            <a:r>
              <a:rPr lang="en-US" i="1" dirty="0" smtClean="0"/>
              <a:t>local</a:t>
            </a:r>
            <a:r>
              <a:rPr lang="en-US" dirty="0" smtClean="0"/>
              <a:t> branch use one of the following:</a:t>
            </a:r>
          </a:p>
          <a:p>
            <a:r>
              <a:rPr lang="en-US" dirty="0" smtClean="0"/>
              <a:t>$ </a:t>
            </a:r>
            <a:r>
              <a:rPr lang="en-US" dirty="0" err="1" smtClean="0"/>
              <a:t>git</a:t>
            </a:r>
            <a:r>
              <a:rPr lang="en-US" dirty="0" smtClean="0"/>
              <a:t> branch -d </a:t>
            </a:r>
            <a:r>
              <a:rPr lang="en-US" dirty="0" err="1" smtClean="0"/>
              <a:t>branch_name</a:t>
            </a:r>
            <a:r>
              <a:rPr lang="en-US" dirty="0" smtClean="0"/>
              <a:t> </a:t>
            </a:r>
          </a:p>
          <a:p>
            <a:r>
              <a:rPr lang="en-US" dirty="0" smtClean="0"/>
              <a:t>$ </a:t>
            </a:r>
            <a:r>
              <a:rPr lang="en-US" dirty="0" err="1" smtClean="0"/>
              <a:t>git</a:t>
            </a:r>
            <a:r>
              <a:rPr lang="en-US" dirty="0" smtClean="0"/>
              <a:t> branch -D </a:t>
            </a:r>
            <a:r>
              <a:rPr lang="en-US" dirty="0" err="1" smtClean="0"/>
              <a:t>branch_name</a:t>
            </a:r>
            <a:endParaRPr lang="en-US" b="1" u="sng" dirty="0" smtClean="0">
              <a:solidFill>
                <a:schemeClr val="accent3">
                  <a:lumMod val="75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a:t>
            </a:r>
            <a:r>
              <a:rPr lang="en-US" b="1" dirty="0" smtClean="0"/>
              <a:t>Branches</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b="1" u="sng" dirty="0" smtClean="0">
                <a:solidFill>
                  <a:schemeClr val="accent3">
                    <a:lumMod val="75000"/>
                  </a:schemeClr>
                </a:solidFill>
              </a:rPr>
              <a:t>Update from the remote repository:</a:t>
            </a:r>
          </a:p>
          <a:p>
            <a:pPr>
              <a:buNone/>
            </a:pPr>
            <a:r>
              <a:rPr lang="en-US" dirty="0" smtClean="0"/>
              <a:t>Fetch and merge changes on the remote server to your working directory:</a:t>
            </a:r>
          </a:p>
          <a:p>
            <a:pPr>
              <a:buNone/>
            </a:pPr>
            <a:r>
              <a:rPr lang="en-US" dirty="0" err="1" smtClean="0"/>
              <a:t>git</a:t>
            </a:r>
            <a:r>
              <a:rPr lang="en-US" dirty="0" smtClean="0"/>
              <a:t> pull</a:t>
            </a:r>
          </a:p>
          <a:p>
            <a:pPr>
              <a:buNone/>
            </a:pPr>
            <a:r>
              <a:rPr lang="en-US" dirty="0" smtClean="0">
                <a:solidFill>
                  <a:schemeClr val="bg2">
                    <a:lumMod val="50000"/>
                  </a:schemeClr>
                </a:solidFill>
              </a:rPr>
              <a:t>To merge a different branch into your active branch</a:t>
            </a:r>
            <a:r>
              <a:rPr lang="en-US" dirty="0" smtClean="0"/>
              <a:t>:</a:t>
            </a:r>
          </a:p>
          <a:p>
            <a:pPr>
              <a:buNone/>
            </a:pPr>
            <a:r>
              <a:rPr lang="en-US" dirty="0" err="1" smtClean="0"/>
              <a:t>git</a:t>
            </a:r>
            <a:r>
              <a:rPr lang="en-US" dirty="0" smtClean="0"/>
              <a:t> merge &lt;</a:t>
            </a:r>
            <a:r>
              <a:rPr lang="en-US" dirty="0" err="1" smtClean="0"/>
              <a:t>branchname</a:t>
            </a:r>
            <a:r>
              <a:rPr lang="en-US" dirty="0" smtClean="0"/>
              <a:t>&gt;</a:t>
            </a:r>
          </a:p>
          <a:p>
            <a:r>
              <a:rPr lang="en-US" dirty="0" smtClean="0">
                <a:solidFill>
                  <a:schemeClr val="accent3">
                    <a:lumMod val="75000"/>
                  </a:schemeClr>
                </a:solidFill>
              </a:rPr>
              <a:t>View all the merge </a:t>
            </a:r>
            <a:r>
              <a:rPr lang="en-US" dirty="0" err="1" smtClean="0">
                <a:solidFill>
                  <a:schemeClr val="accent3">
                    <a:lumMod val="75000"/>
                  </a:schemeClr>
                </a:solidFill>
              </a:rPr>
              <a:t>conflicts:View</a:t>
            </a:r>
            <a:r>
              <a:rPr lang="en-US" dirty="0" smtClean="0">
                <a:solidFill>
                  <a:schemeClr val="accent3">
                    <a:lumMod val="75000"/>
                  </a:schemeClr>
                </a:solidFill>
              </a:rPr>
              <a:t> the conflicts against the base file:</a:t>
            </a:r>
          </a:p>
          <a:p>
            <a:r>
              <a:rPr lang="en-US" dirty="0" err="1" smtClean="0"/>
              <a:t>git</a:t>
            </a:r>
            <a:r>
              <a:rPr lang="en-US" dirty="0" smtClean="0"/>
              <a:t> </a:t>
            </a:r>
            <a:r>
              <a:rPr lang="en-US" dirty="0" err="1" smtClean="0"/>
              <a:t>diffgit</a:t>
            </a:r>
            <a:r>
              <a:rPr lang="en-US" dirty="0" smtClean="0"/>
              <a:t> diff --base &lt;filename&gt;</a:t>
            </a:r>
          </a:p>
          <a:p>
            <a:r>
              <a:rPr lang="en-US" dirty="0" err="1" smtClean="0"/>
              <a:t>git</a:t>
            </a:r>
            <a:r>
              <a:rPr lang="en-US" dirty="0" smtClean="0"/>
              <a:t> diff &lt;</a:t>
            </a:r>
            <a:r>
              <a:rPr lang="en-US" dirty="0" err="1" smtClean="0"/>
              <a:t>sourcebranch</a:t>
            </a:r>
            <a:r>
              <a:rPr lang="en-US" dirty="0" smtClean="0"/>
              <a:t>&gt; &lt;</a:t>
            </a:r>
            <a:r>
              <a:rPr lang="en-US" dirty="0" err="1" smtClean="0"/>
              <a:t>targetbranch</a:t>
            </a:r>
            <a:r>
              <a:rPr lang="en-US" dirty="0" smtClean="0"/>
              <a:t>&gt; Preview changes, before merging:</a:t>
            </a:r>
          </a:p>
          <a:p>
            <a:pPr>
              <a:buNone/>
            </a:pPr>
            <a:endParaRPr lang="en-US" b="1" u="sng" dirty="0" smtClean="0">
              <a:solidFill>
                <a:schemeClr val="accent3">
                  <a:lumMod val="75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t>Filtering the Commit History</a:t>
            </a:r>
            <a:br>
              <a:rPr lang="en-US" dirty="0" smtClean="0"/>
            </a:br>
            <a:r>
              <a:rPr lang="en-US" dirty="0" smtClean="0"/>
              <a:t>LOG</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solidFill>
                  <a:schemeClr val="accent3">
                    <a:lumMod val="75000"/>
                  </a:schemeClr>
                </a:solidFill>
              </a:rPr>
              <a:t>By Amount-</a:t>
            </a:r>
            <a:r>
              <a:rPr lang="en-US" dirty="0" smtClean="0"/>
              <a:t> The most basic filtering option for </a:t>
            </a:r>
            <a:r>
              <a:rPr lang="en-US" dirty="0" err="1" smtClean="0"/>
              <a:t>git</a:t>
            </a:r>
            <a:r>
              <a:rPr lang="en-US" dirty="0" smtClean="0"/>
              <a:t> log is to limit the number of commits that are displayed. When you’re only interested in the last few commits, this saves you the trouble of viewing all the commits in a page.</a:t>
            </a:r>
            <a:endParaRPr lang="en-US" dirty="0" smtClean="0">
              <a:solidFill>
                <a:schemeClr val="accent3">
                  <a:lumMod val="75000"/>
                </a:schemeClr>
              </a:solidFill>
            </a:endParaRPr>
          </a:p>
          <a:p>
            <a:pPr>
              <a:buNone/>
            </a:pPr>
            <a:r>
              <a:rPr lang="en-US" dirty="0" smtClean="0">
                <a:solidFill>
                  <a:srgbClr val="00B050"/>
                </a:solidFill>
              </a:rPr>
              <a:t> </a:t>
            </a:r>
            <a:r>
              <a:rPr lang="en-US" dirty="0" err="1" smtClean="0">
                <a:solidFill>
                  <a:srgbClr val="00B050"/>
                </a:solidFill>
              </a:rPr>
              <a:t>git</a:t>
            </a:r>
            <a:r>
              <a:rPr lang="en-US" dirty="0" smtClean="0">
                <a:solidFill>
                  <a:srgbClr val="00B050"/>
                </a:solidFill>
              </a:rPr>
              <a:t> log -3</a:t>
            </a:r>
          </a:p>
          <a:p>
            <a:pPr>
              <a:buNone/>
            </a:pPr>
            <a:r>
              <a:rPr lang="en-US" dirty="0" smtClean="0">
                <a:solidFill>
                  <a:srgbClr val="92D050"/>
                </a:solidFill>
              </a:rPr>
              <a:t>By Date-</a:t>
            </a:r>
            <a:r>
              <a:rPr lang="en-US" dirty="0" smtClean="0"/>
              <a:t> If you’re looking for a commit from a specific time frame, you can use the --after or --before flags for filtering commits by date. These both accept a variety of date formats as a parameter. </a:t>
            </a:r>
          </a:p>
          <a:p>
            <a:pPr>
              <a:buNone/>
            </a:pPr>
            <a:r>
              <a:rPr lang="en-US" dirty="0" err="1" smtClean="0"/>
              <a:t>git</a:t>
            </a:r>
            <a:r>
              <a:rPr lang="en-US" dirty="0" smtClean="0"/>
              <a:t> log --after="2014-7-1“</a:t>
            </a:r>
          </a:p>
          <a:p>
            <a:r>
              <a:rPr lang="en-US" dirty="0" smtClean="0"/>
              <a:t>You can also pass in relative references like "1 week ago" and "yesterday":</a:t>
            </a:r>
          </a:p>
          <a:p>
            <a:r>
              <a:rPr lang="en-US" dirty="0" err="1" smtClean="0">
                <a:solidFill>
                  <a:srgbClr val="92D050"/>
                </a:solidFill>
              </a:rPr>
              <a:t>git</a:t>
            </a:r>
            <a:r>
              <a:rPr lang="en-US" dirty="0" smtClean="0">
                <a:solidFill>
                  <a:srgbClr val="92D050"/>
                </a:solidFill>
              </a:rPr>
              <a:t> log --after="yesterday"</a:t>
            </a:r>
          </a:p>
          <a:p>
            <a:pPr>
              <a:buNone/>
            </a:pPr>
            <a:endParaRPr lang="en-US" b="1" u="sng" dirty="0" smtClean="0">
              <a:solidFill>
                <a:srgbClr val="00B050"/>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t>Filtering the Commit History</a:t>
            </a:r>
            <a:br>
              <a:rPr lang="en-US" dirty="0" smtClean="0"/>
            </a:br>
            <a:r>
              <a:rPr lang="en-US" dirty="0" smtClean="0"/>
              <a:t>LOG</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solidFill>
                  <a:schemeClr val="accent3">
                    <a:lumMod val="75000"/>
                  </a:schemeClr>
                </a:solidFill>
              </a:rPr>
              <a:t>By Amount-</a:t>
            </a:r>
            <a:r>
              <a:rPr lang="en-US" dirty="0" smtClean="0"/>
              <a:t> The most basic filtering option for </a:t>
            </a:r>
            <a:r>
              <a:rPr lang="en-US" dirty="0" err="1" smtClean="0"/>
              <a:t>git</a:t>
            </a:r>
            <a:r>
              <a:rPr lang="en-US" dirty="0" smtClean="0"/>
              <a:t> log is to limit the number of commits that are displayed. When you’re only interested in the last few commits, this saves you the trouble of viewing all the commits in a page.</a:t>
            </a:r>
            <a:endParaRPr lang="en-US" dirty="0" smtClean="0">
              <a:solidFill>
                <a:schemeClr val="accent3">
                  <a:lumMod val="75000"/>
                </a:schemeClr>
              </a:solidFill>
            </a:endParaRPr>
          </a:p>
          <a:p>
            <a:pPr>
              <a:buNone/>
            </a:pPr>
            <a:r>
              <a:rPr lang="en-US" dirty="0" smtClean="0">
                <a:solidFill>
                  <a:srgbClr val="00B050"/>
                </a:solidFill>
              </a:rPr>
              <a:t> </a:t>
            </a:r>
            <a:r>
              <a:rPr lang="en-US" dirty="0" err="1" smtClean="0">
                <a:solidFill>
                  <a:srgbClr val="00B050"/>
                </a:solidFill>
              </a:rPr>
              <a:t>git</a:t>
            </a:r>
            <a:r>
              <a:rPr lang="en-US" dirty="0" smtClean="0">
                <a:solidFill>
                  <a:srgbClr val="00B050"/>
                </a:solidFill>
              </a:rPr>
              <a:t> log -3</a:t>
            </a:r>
          </a:p>
          <a:p>
            <a:pPr>
              <a:buNone/>
            </a:pPr>
            <a:r>
              <a:rPr lang="en-US" dirty="0" smtClean="0">
                <a:solidFill>
                  <a:srgbClr val="92D050"/>
                </a:solidFill>
              </a:rPr>
              <a:t>By Date-</a:t>
            </a:r>
            <a:r>
              <a:rPr lang="en-US" dirty="0" smtClean="0"/>
              <a:t> If you’re looking for a commit from a specific time frame, you can use the --after or --before flags for filtering commits by date. These both accept a variety of date formats as a parameter. </a:t>
            </a:r>
          </a:p>
          <a:p>
            <a:pPr>
              <a:buNone/>
            </a:pPr>
            <a:r>
              <a:rPr lang="en-US" dirty="0" err="1" smtClean="0"/>
              <a:t>git</a:t>
            </a:r>
            <a:r>
              <a:rPr lang="en-US" dirty="0" smtClean="0"/>
              <a:t> log --after="2014-7-1“</a:t>
            </a:r>
          </a:p>
          <a:p>
            <a:r>
              <a:rPr lang="en-US" dirty="0" smtClean="0"/>
              <a:t>You can also pass in relative references like "1 week ago" and "yesterday":</a:t>
            </a:r>
          </a:p>
          <a:p>
            <a:r>
              <a:rPr lang="en-US" dirty="0" err="1" smtClean="0">
                <a:solidFill>
                  <a:srgbClr val="92D050"/>
                </a:solidFill>
              </a:rPr>
              <a:t>git</a:t>
            </a:r>
            <a:r>
              <a:rPr lang="en-US" dirty="0" smtClean="0">
                <a:solidFill>
                  <a:srgbClr val="92D050"/>
                </a:solidFill>
              </a:rPr>
              <a:t> log --after="yesterday"</a:t>
            </a:r>
          </a:p>
          <a:p>
            <a:pPr>
              <a:buNone/>
            </a:pPr>
            <a:endParaRPr lang="en-US" b="1" u="sng" dirty="0" smtClean="0">
              <a:solidFill>
                <a:srgbClr val="00B050"/>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t>Filtering the Commit History</a:t>
            </a:r>
            <a:br>
              <a:rPr lang="en-US" dirty="0" smtClean="0"/>
            </a:br>
            <a:r>
              <a:rPr lang="en-US" dirty="0" smtClean="0"/>
              <a:t>LOG</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t>To search for a commits that were created between two dates, you can provide both a --before and --after date. For instance, to display all the commits added between July 1st, 2014 and July 4th, 2014, you would use the following:</a:t>
            </a:r>
          </a:p>
          <a:p>
            <a:pPr>
              <a:buNone/>
            </a:pPr>
            <a:r>
              <a:rPr lang="en-US" dirty="0" err="1" smtClean="0">
                <a:solidFill>
                  <a:srgbClr val="92D050"/>
                </a:solidFill>
              </a:rPr>
              <a:t>git</a:t>
            </a:r>
            <a:r>
              <a:rPr lang="en-US" dirty="0" smtClean="0">
                <a:solidFill>
                  <a:srgbClr val="92D050"/>
                </a:solidFill>
              </a:rPr>
              <a:t> log --after="2014-7-1" --before="2014-7-4“</a:t>
            </a:r>
          </a:p>
          <a:p>
            <a:pPr>
              <a:buNone/>
            </a:pPr>
            <a:r>
              <a:rPr lang="en-US" dirty="0" smtClean="0"/>
              <a:t>By Author</a:t>
            </a:r>
          </a:p>
          <a:p>
            <a:pPr>
              <a:buNone/>
            </a:pPr>
            <a:r>
              <a:rPr lang="en-US" dirty="0" err="1" smtClean="0">
                <a:solidFill>
                  <a:srgbClr val="92D050"/>
                </a:solidFill>
              </a:rPr>
              <a:t>git</a:t>
            </a:r>
            <a:r>
              <a:rPr lang="en-US" dirty="0" smtClean="0">
                <a:solidFill>
                  <a:srgbClr val="92D050"/>
                </a:solidFill>
              </a:rPr>
              <a:t> log --author="John“</a:t>
            </a:r>
          </a:p>
          <a:p>
            <a:pPr>
              <a:buNone/>
            </a:pPr>
            <a:r>
              <a:rPr lang="en-US" dirty="0" smtClean="0"/>
              <a:t>By Message</a:t>
            </a:r>
          </a:p>
          <a:p>
            <a:pPr>
              <a:buNone/>
            </a:pPr>
            <a:r>
              <a:rPr lang="en-US" dirty="0" err="1" smtClean="0">
                <a:solidFill>
                  <a:srgbClr val="92D050"/>
                </a:solidFill>
              </a:rPr>
              <a:t>git</a:t>
            </a:r>
            <a:r>
              <a:rPr lang="en-US" dirty="0" smtClean="0">
                <a:solidFill>
                  <a:srgbClr val="92D050"/>
                </a:solidFill>
              </a:rPr>
              <a:t> log --</a:t>
            </a:r>
            <a:r>
              <a:rPr lang="en-US" dirty="0" err="1" smtClean="0">
                <a:solidFill>
                  <a:srgbClr val="92D050"/>
                </a:solidFill>
              </a:rPr>
              <a:t>grep</a:t>
            </a:r>
            <a:r>
              <a:rPr lang="en-US" dirty="0" smtClean="0">
                <a:solidFill>
                  <a:srgbClr val="92D050"/>
                </a:solidFill>
              </a:rPr>
              <a:t>="JRA-224:“</a:t>
            </a:r>
          </a:p>
          <a:p>
            <a:pPr>
              <a:buNone/>
            </a:pPr>
            <a:r>
              <a:rPr lang="en-US" dirty="0" smtClean="0"/>
              <a:t>By File</a:t>
            </a:r>
          </a:p>
          <a:p>
            <a:pPr>
              <a:buNone/>
            </a:pPr>
            <a:r>
              <a:rPr lang="en-US" dirty="0" err="1" smtClean="0"/>
              <a:t>git</a:t>
            </a:r>
            <a:r>
              <a:rPr lang="en-US" dirty="0" smtClean="0"/>
              <a:t> log – about.html</a:t>
            </a:r>
          </a:p>
          <a:p>
            <a:pPr>
              <a:buNone/>
            </a:pPr>
            <a:endParaRPr lang="en-US" b="1" u="sng" dirty="0" smtClean="0">
              <a:solidFill>
                <a:srgbClr val="92D050"/>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t>Filtering the Commit History</a:t>
            </a:r>
            <a:br>
              <a:rPr lang="en-US" dirty="0" smtClean="0"/>
            </a:br>
            <a:r>
              <a:rPr lang="en-US" dirty="0" smtClean="0"/>
              <a:t>LOG</a:t>
            </a:r>
            <a:endParaRPr lang="en-US"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t>To search for a commits that were created between two dates, you can provide both a --before and --after date. For instance, to display all the commits added between July 1st, 2014 and July 4th, 2014, you would use the following:</a:t>
            </a:r>
          </a:p>
          <a:p>
            <a:pPr>
              <a:buNone/>
            </a:pPr>
            <a:r>
              <a:rPr lang="en-US" dirty="0" err="1" smtClean="0">
                <a:solidFill>
                  <a:srgbClr val="92D050"/>
                </a:solidFill>
              </a:rPr>
              <a:t>git</a:t>
            </a:r>
            <a:r>
              <a:rPr lang="en-US" dirty="0" smtClean="0">
                <a:solidFill>
                  <a:srgbClr val="92D050"/>
                </a:solidFill>
              </a:rPr>
              <a:t> log --after="2014-7-1" --before="2014-7-4“</a:t>
            </a:r>
          </a:p>
          <a:p>
            <a:pPr>
              <a:buNone/>
            </a:pPr>
            <a:r>
              <a:rPr lang="en-US" dirty="0" smtClean="0"/>
              <a:t>By Author</a:t>
            </a:r>
          </a:p>
          <a:p>
            <a:pPr>
              <a:buNone/>
            </a:pPr>
            <a:r>
              <a:rPr lang="en-US" dirty="0" err="1" smtClean="0">
                <a:solidFill>
                  <a:srgbClr val="92D050"/>
                </a:solidFill>
              </a:rPr>
              <a:t>git</a:t>
            </a:r>
            <a:r>
              <a:rPr lang="en-US" dirty="0" smtClean="0">
                <a:solidFill>
                  <a:srgbClr val="92D050"/>
                </a:solidFill>
              </a:rPr>
              <a:t> log --author="John“</a:t>
            </a:r>
          </a:p>
          <a:p>
            <a:pPr>
              <a:buNone/>
            </a:pPr>
            <a:r>
              <a:rPr lang="en-US" dirty="0" smtClean="0"/>
              <a:t>By Message</a:t>
            </a:r>
          </a:p>
          <a:p>
            <a:pPr>
              <a:buNone/>
            </a:pPr>
            <a:r>
              <a:rPr lang="en-US" dirty="0" err="1" smtClean="0">
                <a:solidFill>
                  <a:srgbClr val="92D050"/>
                </a:solidFill>
              </a:rPr>
              <a:t>git</a:t>
            </a:r>
            <a:r>
              <a:rPr lang="en-US" dirty="0" smtClean="0">
                <a:solidFill>
                  <a:srgbClr val="92D050"/>
                </a:solidFill>
              </a:rPr>
              <a:t> log --</a:t>
            </a:r>
            <a:r>
              <a:rPr lang="en-US" dirty="0" err="1" smtClean="0">
                <a:solidFill>
                  <a:srgbClr val="92D050"/>
                </a:solidFill>
              </a:rPr>
              <a:t>grep</a:t>
            </a:r>
            <a:r>
              <a:rPr lang="en-US" dirty="0" smtClean="0">
                <a:solidFill>
                  <a:srgbClr val="92D050"/>
                </a:solidFill>
              </a:rPr>
              <a:t>="JRA-224:“</a:t>
            </a:r>
          </a:p>
          <a:p>
            <a:pPr>
              <a:buNone/>
            </a:pPr>
            <a:r>
              <a:rPr lang="en-US" dirty="0" smtClean="0"/>
              <a:t>By File</a:t>
            </a:r>
          </a:p>
          <a:p>
            <a:pPr>
              <a:buNone/>
            </a:pPr>
            <a:r>
              <a:rPr lang="en-US" dirty="0" err="1" smtClean="0"/>
              <a:t>git</a:t>
            </a:r>
            <a:r>
              <a:rPr lang="en-US" dirty="0" smtClean="0"/>
              <a:t> log --</a:t>
            </a:r>
            <a:r>
              <a:rPr lang="en-US" dirty="0" err="1" smtClean="0"/>
              <a:t>about.html</a:t>
            </a:r>
            <a:endParaRPr lang="en-US" dirty="0" smtClean="0"/>
          </a:p>
          <a:p>
            <a:pPr>
              <a:buNone/>
            </a:pPr>
            <a:endParaRPr lang="en-US" b="1" u="sng" dirty="0" smtClean="0">
              <a:solidFill>
                <a:srgbClr val="92D050"/>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i="1" dirty="0" err="1" smtClean="0"/>
              <a:t>git</a:t>
            </a:r>
            <a:r>
              <a:rPr lang="en-US" i="1" dirty="0" smtClean="0"/>
              <a:t> cherry-pick- TRANFER ON COMMITE ONE BRANCH TO ANOTER</a:t>
            </a:r>
            <a:r>
              <a:rPr lang="en-US" dirty="0" smtClean="0"/>
              <a:t> </a:t>
            </a:r>
            <a:endParaRPr lang="en-US" dirty="0">
              <a:solidFill>
                <a:schemeClr val="accent1">
                  <a:lumMod val="75000"/>
                </a:schemeClr>
              </a:solidFill>
            </a:endParaRPr>
          </a:p>
        </p:txBody>
      </p:sp>
      <p:pic>
        <p:nvPicPr>
          <p:cNvPr id="4" name="Content Placeholder 3" descr="CHERY-PICK.PNG"/>
          <p:cNvPicPr>
            <a:picLocks noGrp="1" noChangeAspect="1"/>
          </p:cNvPicPr>
          <p:nvPr>
            <p:ph idx="1"/>
          </p:nvPr>
        </p:nvPicPr>
        <p:blipFill>
          <a:blip r:embed="rId2"/>
          <a:stretch>
            <a:fillRect/>
          </a:stretch>
        </p:blipFill>
        <p:spPr>
          <a:xfrm>
            <a:off x="493486" y="1598613"/>
            <a:ext cx="8998857" cy="4681537"/>
          </a:xfrm>
        </p:spPr>
      </p:pic>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i="1" dirty="0" err="1" smtClean="0"/>
              <a:t>git</a:t>
            </a:r>
            <a:r>
              <a:rPr lang="en-US" i="1" dirty="0" smtClean="0"/>
              <a:t> cherry-pick</a:t>
            </a:r>
            <a:r>
              <a:rPr lang="en-US" dirty="0" smtClean="0"/>
              <a:t> </a:t>
            </a:r>
            <a:endParaRPr lang="en-US" dirty="0">
              <a:solidFill>
                <a:schemeClr val="accent1">
                  <a:lumMod val="75000"/>
                </a:schemeClr>
              </a:solidFill>
            </a:endParaRPr>
          </a:p>
        </p:txBody>
      </p:sp>
      <p:pic>
        <p:nvPicPr>
          <p:cNvPr id="6" name="Content Placeholder 5" descr="GIT CHERY-PICK.PNG"/>
          <p:cNvPicPr>
            <a:picLocks noGrp="1" noChangeAspect="1"/>
          </p:cNvPicPr>
          <p:nvPr>
            <p:ph idx="1"/>
          </p:nvPr>
        </p:nvPicPr>
        <p:blipFill>
          <a:blip r:embed="rId2"/>
          <a:stretch>
            <a:fillRect/>
          </a:stretch>
        </p:blipFill>
        <p:spPr>
          <a:xfrm>
            <a:off x="1255094" y="1783333"/>
            <a:ext cx="8859487" cy="3645009"/>
          </a:xfrm>
        </p:spPr>
      </p:pic>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t>stash</a:t>
            </a:r>
            <a:endParaRPr lang="en-US" dirty="0">
              <a:solidFill>
                <a:schemeClr val="accent1">
                  <a:lumMod val="75000"/>
                </a:schemeClr>
              </a:solidFill>
            </a:endParaRPr>
          </a:p>
        </p:txBody>
      </p:sp>
      <p:pic>
        <p:nvPicPr>
          <p:cNvPr id="4" name="Content Placeholder 3" descr="Git stash.PNG"/>
          <p:cNvPicPr>
            <a:picLocks noGrp="1" noChangeAspect="1"/>
          </p:cNvPicPr>
          <p:nvPr>
            <p:ph idx="1"/>
          </p:nvPr>
        </p:nvPicPr>
        <p:blipFill>
          <a:blip r:embed="rId2"/>
          <a:stretch>
            <a:fillRect/>
          </a:stretch>
        </p:blipFill>
        <p:spPr>
          <a:xfrm>
            <a:off x="1364344" y="1988457"/>
            <a:ext cx="6293182" cy="2727320"/>
          </a:xfrm>
        </p:spPr>
      </p:pic>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Agenda</a:t>
            </a:r>
          </a:p>
        </p:txBody>
      </p:sp>
      <p:sp>
        <p:nvSpPr>
          <p:cNvPr id="4" name="Slide Number Placeholder 3"/>
          <p:cNvSpPr>
            <a:spLocks noGrp="1"/>
          </p:cNvSpPr>
          <p:nvPr>
            <p:ph type="sldNum" sz="quarter" idx="12"/>
          </p:nvPr>
        </p:nvSpPr>
        <p:spPr/>
        <p:txBody>
          <a:bodyPr/>
          <a:lstStyle/>
          <a:p>
            <a:fld id="{9CD8D479-8942-46E8-A226-A4E01F7A105C}" type="slidenum">
              <a:rPr lang="en-US" smtClean="0"/>
              <a:pPr/>
              <a:t>2</a:t>
            </a:fld>
            <a:endParaRPr lang="en-US" dirty="0"/>
          </a:p>
        </p:txBody>
      </p:sp>
      <p:sp>
        <p:nvSpPr>
          <p:cNvPr id="5" name="Date Placeholder 4"/>
          <p:cNvSpPr>
            <a:spLocks noGrp="1"/>
          </p:cNvSpPr>
          <p:nvPr>
            <p:ph type="dt" sz="half" idx="10"/>
          </p:nvPr>
        </p:nvSpPr>
        <p:spPr/>
        <p:txBody>
          <a:bodyPr/>
          <a:lstStyle/>
          <a:p>
            <a:fld id="{162AA9F7-4C1A-4CBB-8078-76E574BD7483}" type="datetime1">
              <a:rPr lang="en-US" smtClean="0"/>
              <a:pPr/>
              <a:t>6/6/2018</a:t>
            </a:fld>
            <a:endParaRPr lang="en-US" dirty="0"/>
          </a:p>
        </p:txBody>
      </p:sp>
      <p:graphicFrame>
        <p:nvGraphicFramePr>
          <p:cNvPr id="7" name="Content Placeholder 6"/>
          <p:cNvGraphicFramePr>
            <a:graphicFrameLocks noGrp="1"/>
          </p:cNvGraphicFramePr>
          <p:nvPr>
            <p:ph idx="1"/>
            <p:extLst>
              <p:ext uri="{D42A27DB-BD31-4B8C-83A1-F6EECF244321}">
                <p14:modId xmlns="" xmlns:p14="http://schemas.microsoft.com/office/powerpoint/2010/main" val="245200979"/>
              </p:ext>
            </p:extLst>
          </p:nvPr>
        </p:nvGraphicFramePr>
        <p:xfrm>
          <a:off x="998538" y="1063625"/>
          <a:ext cx="9372600" cy="4621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6287158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Workshop Outline</a:t>
            </a:r>
          </a:p>
        </p:txBody>
      </p:sp>
      <p:sp>
        <p:nvSpPr>
          <p:cNvPr id="5" name="Text Placeholder 4">
            <a:extLst>
              <a:ext uri="{FF2B5EF4-FFF2-40B4-BE49-F238E27FC236}">
                <a16:creationId xmlns="" xmlns:a16="http://schemas.microsoft.com/office/drawing/2014/main" id="{744D6C91-E7DF-4CE3-BC9A-F553AB9A9723}"/>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17315680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solidFill>
                  <a:schemeClr val="accent1">
                    <a:lumMod val="75000"/>
                  </a:schemeClr>
                </a:solidFill>
              </a:rPr>
              <a:t>Course Outline</a:t>
            </a:r>
          </a:p>
        </p:txBody>
      </p:sp>
      <p:sp>
        <p:nvSpPr>
          <p:cNvPr id="3" name="Content Placeholder 2"/>
          <p:cNvSpPr>
            <a:spLocks noGrp="1"/>
          </p:cNvSpPr>
          <p:nvPr>
            <p:ph idx="1"/>
          </p:nvPr>
        </p:nvSpPr>
        <p:spPr/>
        <p:txBody>
          <a:bodyPr>
            <a:normAutofit fontScale="92500" lnSpcReduction="10000"/>
          </a:bodyPr>
          <a:lstStyle/>
          <a:p>
            <a:endParaRPr lang="en-US" sz="2267" dirty="0"/>
          </a:p>
          <a:p>
            <a:pPr lvl="1">
              <a:lnSpc>
                <a:spcPct val="150000"/>
              </a:lnSpc>
            </a:pPr>
            <a:r>
              <a:rPr lang="en-US" sz="2267" dirty="0"/>
              <a:t>Introduction to Angular</a:t>
            </a:r>
          </a:p>
          <a:p>
            <a:pPr lvl="1">
              <a:lnSpc>
                <a:spcPct val="150000"/>
              </a:lnSpc>
            </a:pPr>
            <a:r>
              <a:rPr lang="en-US" sz="2267" dirty="0"/>
              <a:t>Angular Building Blocks</a:t>
            </a:r>
          </a:p>
          <a:p>
            <a:pPr lvl="1">
              <a:lnSpc>
                <a:spcPct val="150000"/>
              </a:lnSpc>
            </a:pPr>
            <a:r>
              <a:rPr lang="en-US" sz="2267" dirty="0"/>
              <a:t>Angular Feature Overview</a:t>
            </a:r>
          </a:p>
          <a:p>
            <a:pPr lvl="1">
              <a:lnSpc>
                <a:spcPct val="150000"/>
              </a:lnSpc>
            </a:pPr>
            <a:r>
              <a:rPr lang="en-US" sz="2267" dirty="0"/>
              <a:t>The Big Picture</a:t>
            </a:r>
          </a:p>
          <a:p>
            <a:pPr lvl="1">
              <a:lnSpc>
                <a:spcPct val="150000"/>
              </a:lnSpc>
            </a:pPr>
            <a:r>
              <a:rPr lang="en-US" sz="2267" dirty="0"/>
              <a:t>Angular CLI</a:t>
            </a:r>
          </a:p>
          <a:p>
            <a:pPr lvl="1">
              <a:lnSpc>
                <a:spcPct val="150000"/>
              </a:lnSpc>
            </a:pPr>
            <a:r>
              <a:rPr lang="en-US" sz="2267" dirty="0"/>
              <a:t>Angular Application Flow</a:t>
            </a:r>
          </a:p>
          <a:p>
            <a:pPr lvl="1">
              <a:lnSpc>
                <a:spcPct val="150000"/>
              </a:lnSpc>
            </a:pPr>
            <a:r>
              <a:rPr lang="en-US" sz="2267" dirty="0"/>
              <a:t>Angular Docs</a:t>
            </a:r>
          </a:p>
          <a:p>
            <a:pPr lvl="1">
              <a:lnSpc>
                <a:spcPct val="150000"/>
              </a:lnSpc>
            </a:pPr>
            <a:r>
              <a:rPr lang="en-US" sz="2267" dirty="0"/>
              <a:t>Angular JS to Angular</a:t>
            </a:r>
          </a:p>
          <a:p>
            <a:endParaRPr lang="en-US" dirty="0"/>
          </a:p>
        </p:txBody>
      </p:sp>
    </p:spTree>
    <p:extLst>
      <p:ext uri="{BB962C8B-B14F-4D97-AF65-F5344CB8AC3E}">
        <p14:creationId xmlns="" xmlns:p14="http://schemas.microsoft.com/office/powerpoint/2010/main" val="41033094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solidFill>
                  <a:schemeClr val="accent1">
                    <a:lumMod val="75000"/>
                  </a:schemeClr>
                </a:solidFill>
              </a:rPr>
              <a:t>Course Outline</a:t>
            </a:r>
          </a:p>
        </p:txBody>
      </p:sp>
      <p:sp>
        <p:nvSpPr>
          <p:cNvPr id="3" name="Content Placeholder 2"/>
          <p:cNvSpPr>
            <a:spLocks noGrp="1"/>
          </p:cNvSpPr>
          <p:nvPr>
            <p:ph idx="1"/>
          </p:nvPr>
        </p:nvSpPr>
        <p:spPr/>
        <p:txBody>
          <a:bodyPr>
            <a:normAutofit/>
          </a:bodyPr>
          <a:lstStyle/>
          <a:p>
            <a:pPr marL="0" indent="0">
              <a:buNone/>
            </a:pPr>
            <a:endParaRPr lang="en-US" sz="2400" dirty="0"/>
          </a:p>
          <a:p>
            <a:pPr marL="0" indent="0">
              <a:buNone/>
            </a:pPr>
            <a:r>
              <a:rPr lang="en-US" sz="2400" dirty="0"/>
              <a:t>The Angular JumpStart Application</a:t>
            </a:r>
          </a:p>
          <a:p>
            <a:pPr lvl="1"/>
            <a:r>
              <a:rPr lang="en-US" sz="2400" dirty="0"/>
              <a:t>Application Overview</a:t>
            </a:r>
          </a:p>
          <a:p>
            <a:pPr lvl="1"/>
            <a:r>
              <a:rPr lang="en-US" sz="2400" dirty="0"/>
              <a:t>Application Structure</a:t>
            </a:r>
          </a:p>
          <a:p>
            <a:pPr marL="283464" lvl="1" indent="0">
              <a:buNone/>
            </a:pPr>
            <a:endParaRPr lang="en-US" sz="2400" dirty="0"/>
          </a:p>
          <a:p>
            <a:pPr marL="0" indent="0">
              <a:buNone/>
            </a:pPr>
            <a:r>
              <a:rPr lang="en-US" sz="2400" dirty="0"/>
              <a:t>Components and Modules</a:t>
            </a:r>
          </a:p>
          <a:p>
            <a:pPr lvl="1"/>
            <a:r>
              <a:rPr lang="en-US" sz="2400" dirty="0"/>
              <a:t>Components Overview</a:t>
            </a:r>
          </a:p>
          <a:p>
            <a:pPr lvl="1"/>
            <a:r>
              <a:rPr lang="en-US" sz="2400" dirty="0"/>
              <a:t>Component Lifecycle</a:t>
            </a:r>
          </a:p>
          <a:p>
            <a:pPr lvl="1"/>
            <a:r>
              <a:rPr lang="en-US" sz="2400" dirty="0"/>
              <a:t>Create a new Component</a:t>
            </a:r>
          </a:p>
          <a:p>
            <a:pPr lvl="1"/>
            <a:r>
              <a:rPr lang="en-US" sz="2400" dirty="0"/>
              <a:t>Angular Modules</a:t>
            </a:r>
          </a:p>
          <a:p>
            <a:pPr marL="609585" lvl="1" indent="0">
              <a:buNone/>
            </a:pPr>
            <a:endParaRPr lang="en-US" sz="2667" dirty="0"/>
          </a:p>
          <a:p>
            <a:endParaRPr lang="en-US" sz="3200" dirty="0"/>
          </a:p>
        </p:txBody>
      </p:sp>
    </p:spTree>
    <p:extLst>
      <p:ext uri="{BB962C8B-B14F-4D97-AF65-F5344CB8AC3E}">
        <p14:creationId xmlns="" xmlns:p14="http://schemas.microsoft.com/office/powerpoint/2010/main" val="26094484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dirty="0">
                <a:solidFill>
                  <a:schemeClr val="accent1">
                    <a:lumMod val="75000"/>
                  </a:schemeClr>
                </a:solidFill>
              </a:rPr>
              <a:t>Course Outline:</a:t>
            </a:r>
          </a:p>
        </p:txBody>
      </p:sp>
      <p:sp>
        <p:nvSpPr>
          <p:cNvPr id="3" name="Content Placeholder 2"/>
          <p:cNvSpPr>
            <a:spLocks noGrp="1"/>
          </p:cNvSpPr>
          <p:nvPr>
            <p:ph idx="1"/>
          </p:nvPr>
        </p:nvSpPr>
        <p:spPr/>
        <p:txBody>
          <a:bodyPr>
            <a:normAutofit/>
          </a:bodyPr>
          <a:lstStyle/>
          <a:p>
            <a:r>
              <a:rPr lang="en-US" sz="2533" dirty="0"/>
              <a:t>Template Expressions and Pipes</a:t>
            </a:r>
          </a:p>
          <a:p>
            <a:pPr lvl="1"/>
            <a:r>
              <a:rPr lang="en-US" sz="2533" dirty="0"/>
              <a:t>Templates Syntax Overview</a:t>
            </a:r>
          </a:p>
          <a:p>
            <a:pPr lvl="1"/>
            <a:r>
              <a:rPr lang="en-US" sz="2533" dirty="0"/>
              <a:t>Interpolation and Expressions</a:t>
            </a:r>
          </a:p>
          <a:p>
            <a:pPr lvl="1"/>
            <a:r>
              <a:rPr lang="en-US" sz="2533" dirty="0"/>
              <a:t>Working with Pipes</a:t>
            </a:r>
          </a:p>
          <a:p>
            <a:r>
              <a:rPr lang="en-US" sz="2533" dirty="0"/>
              <a:t>Component Properties and Data Binding</a:t>
            </a:r>
          </a:p>
          <a:p>
            <a:pPr lvl="1"/>
            <a:r>
              <a:rPr lang="en-US" sz="2533" dirty="0"/>
              <a:t>Property and Event Binding</a:t>
            </a:r>
          </a:p>
          <a:p>
            <a:pPr lvl="1"/>
            <a:r>
              <a:rPr lang="en-US" sz="2533" dirty="0"/>
              <a:t>Input and Output Properties</a:t>
            </a:r>
          </a:p>
          <a:p>
            <a:pPr lvl="1"/>
            <a:r>
              <a:rPr lang="en-US" sz="2533" dirty="0"/>
              <a:t>Two-way Binding</a:t>
            </a:r>
          </a:p>
          <a:p>
            <a:endParaRPr lang="en-US" sz="3200" dirty="0"/>
          </a:p>
        </p:txBody>
      </p:sp>
    </p:spTree>
    <p:extLst>
      <p:ext uri="{BB962C8B-B14F-4D97-AF65-F5344CB8AC3E}">
        <p14:creationId xmlns="" xmlns:p14="http://schemas.microsoft.com/office/powerpoint/2010/main" val="19984933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Course Outline</a:t>
            </a:r>
          </a:p>
        </p:txBody>
      </p:sp>
      <p:sp>
        <p:nvSpPr>
          <p:cNvPr id="3" name="Content Placeholder 2"/>
          <p:cNvSpPr>
            <a:spLocks noGrp="1"/>
          </p:cNvSpPr>
          <p:nvPr>
            <p:ph idx="1"/>
          </p:nvPr>
        </p:nvSpPr>
        <p:spPr/>
        <p:txBody>
          <a:bodyPr>
            <a:normAutofit/>
          </a:bodyPr>
          <a:lstStyle/>
          <a:p>
            <a:pPr marL="0" indent="0">
              <a:buNone/>
            </a:pPr>
            <a:r>
              <a:rPr lang="en-US" sz="2667" dirty="0"/>
              <a:t>• Component Model (Decorators, Templating Syntax, Data Binding, )</a:t>
            </a:r>
            <a:br>
              <a:rPr lang="en-US" sz="2667" dirty="0"/>
            </a:br>
            <a:r>
              <a:rPr lang="en-US" sz="2667" dirty="0"/>
              <a:t>• Dependency Injection</a:t>
            </a:r>
            <a:br>
              <a:rPr lang="en-US" sz="2667" dirty="0"/>
            </a:br>
            <a:r>
              <a:rPr lang="en-US" sz="2667" dirty="0"/>
              <a:t>• Lazy-loading</a:t>
            </a:r>
            <a:br>
              <a:rPr lang="en-US" sz="2667" dirty="0"/>
            </a:br>
            <a:endParaRPr lang="en-US" dirty="0"/>
          </a:p>
        </p:txBody>
      </p:sp>
    </p:spTree>
    <p:extLst>
      <p:ext uri="{BB962C8B-B14F-4D97-AF65-F5344CB8AC3E}">
        <p14:creationId xmlns="" xmlns:p14="http://schemas.microsoft.com/office/powerpoint/2010/main" val="41098351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Introduction </a:t>
            </a:r>
          </a:p>
        </p:txBody>
      </p:sp>
      <p:sp>
        <p:nvSpPr>
          <p:cNvPr id="5" name="Text Placeholder 4">
            <a:extLst>
              <a:ext uri="{FF2B5EF4-FFF2-40B4-BE49-F238E27FC236}">
                <a16:creationId xmlns="" xmlns:a16="http://schemas.microsoft.com/office/drawing/2014/main" id="{744D6C91-E7DF-4CE3-BC9A-F553AB9A9723}"/>
              </a:ext>
            </a:extLst>
          </p:cNvPr>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20391951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FFFF00"/>
                </a:solidFill>
              </a:rPr>
              <a:t>Introduction to Angular</a:t>
            </a:r>
          </a:p>
        </p:txBody>
      </p:sp>
      <p:sp>
        <p:nvSpPr>
          <p:cNvPr id="5" name="Content Placeholder 4"/>
          <p:cNvSpPr>
            <a:spLocks noGrp="1"/>
          </p:cNvSpPr>
          <p:nvPr>
            <p:ph idx="1"/>
          </p:nvPr>
        </p:nvSpPr>
        <p:spPr/>
        <p:txBody>
          <a:bodyPr>
            <a:normAutofit/>
          </a:bodyPr>
          <a:lstStyle/>
          <a:p>
            <a:pPr marL="0" indent="0">
              <a:buNone/>
            </a:pPr>
            <a:r>
              <a:rPr lang="en-US" sz="2933" b="1" dirty="0"/>
              <a:t>Angular</a:t>
            </a:r>
            <a:r>
              <a:rPr lang="en-US" sz="2933" dirty="0"/>
              <a:t> (commonly referred to as "</a:t>
            </a:r>
            <a:r>
              <a:rPr lang="en-US" sz="2933" b="1" dirty="0"/>
              <a:t>Angular 5</a:t>
            </a:r>
            <a:r>
              <a:rPr lang="en-US" sz="2933" dirty="0"/>
              <a:t>" or "</a:t>
            </a:r>
            <a:r>
              <a:rPr lang="en-US" sz="2933" b="1" dirty="0"/>
              <a:t>Angular 2</a:t>
            </a:r>
            <a:r>
              <a:rPr lang="en-US" sz="2933" dirty="0"/>
              <a:t>") is a TypeScript-based open-source front-end web application platform led by the Angular Team at Google and by a community of individuals and corporations. Angular is a complete rewrite from the same team that built AngularJS</a:t>
            </a:r>
            <a:r>
              <a:rPr lang="en-US" dirty="0">
                <a:solidFill>
                  <a:srgbClr val="FF0000"/>
                </a:solidFill>
              </a:rPr>
              <a:t>.</a:t>
            </a:r>
          </a:p>
        </p:txBody>
      </p:sp>
    </p:spTree>
    <p:extLst>
      <p:ext uri="{BB962C8B-B14F-4D97-AF65-F5344CB8AC3E}">
        <p14:creationId xmlns="" xmlns:p14="http://schemas.microsoft.com/office/powerpoint/2010/main" val="11016338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FFFF00"/>
                </a:solidFill>
              </a:rPr>
              <a:t>Introduction to Angular</a:t>
            </a:r>
          </a:p>
        </p:txBody>
      </p:sp>
      <p:sp>
        <p:nvSpPr>
          <p:cNvPr id="5" name="Content Placeholder 4"/>
          <p:cNvSpPr>
            <a:spLocks noGrp="1"/>
          </p:cNvSpPr>
          <p:nvPr>
            <p:ph idx="1"/>
          </p:nvPr>
        </p:nvSpPr>
        <p:spPr/>
        <p:txBody>
          <a:bodyPr>
            <a:noAutofit/>
          </a:bodyPr>
          <a:lstStyle/>
          <a:p>
            <a:r>
              <a:rPr lang="en-US" sz="2400" b="1" dirty="0"/>
              <a:t>There are three major releases of Angular. The first version that was released is Angular1, which is also called AngularJS. Angular1 was followed by Angular2, which came in with a lot of changes when compared to Angular1.</a:t>
            </a:r>
          </a:p>
          <a:p>
            <a:r>
              <a:rPr lang="en-US" sz="2400" b="1" dirty="0"/>
              <a:t>The structure of Angular is based on the components/services architecture. AngularJS was based on the model view controller. Angular 4 released in March 2017 proves to be a major breakthrough and is the latest release from the Angular team after Angular2.</a:t>
            </a:r>
          </a:p>
          <a:p>
            <a:r>
              <a:rPr lang="en-US" sz="2400" b="1" dirty="0"/>
              <a:t>Angular 4 is almost the same as Angular 2. It has a backward compatibility with Angular 2. Projects developed in Angular 2 will work without any issues with Angular 4.</a:t>
            </a:r>
          </a:p>
        </p:txBody>
      </p:sp>
    </p:spTree>
    <p:extLst>
      <p:ext uri="{BB962C8B-B14F-4D97-AF65-F5344CB8AC3E}">
        <p14:creationId xmlns="" xmlns:p14="http://schemas.microsoft.com/office/powerpoint/2010/main" val="17620883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FFFF00"/>
                </a:solidFill>
              </a:rPr>
              <a:t>Introduction to Angular</a:t>
            </a:r>
          </a:p>
        </p:txBody>
      </p:sp>
      <p:pic>
        <p:nvPicPr>
          <p:cNvPr id="6" name="Content Placeholder 5" descr="angular.PNG"/>
          <p:cNvPicPr>
            <a:picLocks noGrp="1" noChangeAspect="1"/>
          </p:cNvPicPr>
          <p:nvPr>
            <p:ph idx="1"/>
          </p:nvPr>
        </p:nvPicPr>
        <p:blipFill>
          <a:blip r:embed="rId2"/>
          <a:stretch>
            <a:fillRect/>
          </a:stretch>
        </p:blipFill>
        <p:spPr>
          <a:xfrm>
            <a:off x="2607432" y="1397000"/>
            <a:ext cx="7349369" cy="5181600"/>
          </a:xfrm>
        </p:spPr>
      </p:pic>
    </p:spTree>
    <p:extLst>
      <p:ext uri="{BB962C8B-B14F-4D97-AF65-F5344CB8AC3E}">
        <p14:creationId xmlns="" xmlns:p14="http://schemas.microsoft.com/office/powerpoint/2010/main" val="36583703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Single-page application</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a:t>   A </a:t>
            </a:r>
            <a:r>
              <a:rPr lang="en-US" b="1" dirty="0"/>
              <a:t>single-page application</a:t>
            </a:r>
            <a:r>
              <a:rPr lang="en-US" dirty="0"/>
              <a:t> (</a:t>
            </a:r>
            <a:r>
              <a:rPr lang="en-US" b="1" dirty="0"/>
              <a:t>SPA</a:t>
            </a:r>
            <a:r>
              <a:rPr lang="en-US" dirty="0"/>
              <a:t>) is a web application or web site that interacts with the user by dynamically rewriting the current page rather than loading entire new pages from a server. This approach avoids interruption of the user experience between successive pages, making the application behave more like a desktop application. In an SPA,</a:t>
            </a:r>
          </a:p>
        </p:txBody>
      </p:sp>
    </p:spTree>
    <p:extLst>
      <p:ext uri="{BB962C8B-B14F-4D97-AF65-F5344CB8AC3E}">
        <p14:creationId xmlns="" xmlns:p14="http://schemas.microsoft.com/office/powerpoint/2010/main" val="16956394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Pre-Requisites</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lstStyle/>
          <a:p>
            <a:pPr marL="0" indent="0">
              <a:buNone/>
            </a:pPr>
            <a:r>
              <a:rPr lang="en-US" sz="2667" dirty="0"/>
              <a:t>Basic understanding of </a:t>
            </a:r>
          </a:p>
          <a:p>
            <a:pPr lvl="1"/>
            <a:r>
              <a:rPr lang="en-US" sz="2267" dirty="0"/>
              <a:t>HTML, </a:t>
            </a:r>
          </a:p>
          <a:p>
            <a:pPr lvl="1"/>
            <a:r>
              <a:rPr lang="en-US" sz="2267" dirty="0"/>
              <a:t>CSS, </a:t>
            </a:r>
          </a:p>
          <a:p>
            <a:pPr lvl="1"/>
            <a:r>
              <a:rPr lang="en-US" sz="2267" dirty="0"/>
              <a:t>JavaScript, </a:t>
            </a:r>
          </a:p>
          <a:p>
            <a:pPr lvl="1"/>
            <a:r>
              <a:rPr lang="en-US" sz="2267" dirty="0"/>
              <a:t>TypeScript, and </a:t>
            </a:r>
          </a:p>
          <a:p>
            <a:pPr lvl="1"/>
            <a:r>
              <a:rPr lang="en-US" sz="2267" dirty="0"/>
              <a:t>Document Object Model (DOM)</a:t>
            </a:r>
          </a:p>
          <a:p>
            <a:endParaRPr lang="en-US" sz="2667" dirty="0"/>
          </a:p>
          <a:p>
            <a:pPr>
              <a:buNone/>
            </a:pPr>
            <a:endParaRPr lang="en-US" dirty="0"/>
          </a:p>
        </p:txBody>
      </p:sp>
    </p:spTree>
    <p:extLst>
      <p:ext uri="{BB962C8B-B14F-4D97-AF65-F5344CB8AC3E}">
        <p14:creationId xmlns="" xmlns:p14="http://schemas.microsoft.com/office/powerpoint/2010/main" val="3519137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2933" b="1" dirty="0">
                <a:solidFill>
                  <a:schemeClr val="bg1"/>
                </a:solidFill>
              </a:rPr>
              <a:t>The Traditional Page Lifecycle vs. the SPA Lifecycle</a:t>
            </a:r>
            <a:endParaRPr lang="en-US" sz="2933" dirty="0">
              <a:solidFill>
                <a:schemeClr val="bg1"/>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a:t>   </a:t>
            </a:r>
          </a:p>
        </p:txBody>
      </p:sp>
      <p:pic>
        <p:nvPicPr>
          <p:cNvPr id="4" name="Picture 3" descr="spa.png"/>
          <p:cNvPicPr>
            <a:picLocks noChangeAspect="1"/>
          </p:cNvPicPr>
          <p:nvPr/>
        </p:nvPicPr>
        <p:blipFill>
          <a:blip r:embed="rId2"/>
          <a:stretch>
            <a:fillRect/>
          </a:stretch>
        </p:blipFill>
        <p:spPr>
          <a:xfrm>
            <a:off x="1219200" y="1803400"/>
            <a:ext cx="7112000" cy="4368800"/>
          </a:xfrm>
          <a:prstGeom prst="rect">
            <a:avLst/>
          </a:prstGeom>
        </p:spPr>
      </p:pic>
    </p:spTree>
    <p:extLst>
      <p:ext uri="{BB962C8B-B14F-4D97-AF65-F5344CB8AC3E}">
        <p14:creationId xmlns="" xmlns:p14="http://schemas.microsoft.com/office/powerpoint/2010/main" val="336618994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2933" b="1" dirty="0">
                <a:solidFill>
                  <a:srgbClr val="FFFF00"/>
                </a:solidFill>
              </a:rPr>
              <a:t>The Traditional Page Lifecycle vs. the SPA Lifecycle</a:t>
            </a:r>
            <a:endParaRPr lang="en-US" sz="2933" dirty="0">
              <a:solidFill>
                <a:srgbClr val="FFFF00"/>
              </a:solidFill>
            </a:endParaRPr>
          </a:p>
        </p:txBody>
      </p:sp>
      <p:sp>
        <p:nvSpPr>
          <p:cNvPr id="3" name="Content Placeholder 2"/>
          <p:cNvSpPr>
            <a:spLocks noGrp="1"/>
          </p:cNvSpPr>
          <p:nvPr>
            <p:ph idx="1"/>
          </p:nvPr>
        </p:nvSpPr>
        <p:spPr>
          <a:xfrm>
            <a:off x="598619" y="1598079"/>
            <a:ext cx="10983780" cy="4681415"/>
          </a:xfrm>
        </p:spPr>
        <p:txBody>
          <a:bodyPr/>
          <a:lstStyle/>
          <a:p>
            <a:pPr>
              <a:buNone/>
            </a:pPr>
            <a:r>
              <a:rPr lang="en-US" dirty="0"/>
              <a:t>   </a:t>
            </a:r>
          </a:p>
        </p:txBody>
      </p:sp>
      <p:sp>
        <p:nvSpPr>
          <p:cNvPr id="5" name="Rectangle 4"/>
          <p:cNvSpPr/>
          <p:nvPr/>
        </p:nvSpPr>
        <p:spPr>
          <a:xfrm>
            <a:off x="1320800" y="1520784"/>
            <a:ext cx="9245600" cy="3046988"/>
          </a:xfrm>
          <a:prstGeom prst="rect">
            <a:avLst/>
          </a:prstGeom>
        </p:spPr>
        <p:txBody>
          <a:bodyPr wrap="square">
            <a:spAutoFit/>
          </a:bodyPr>
          <a:lstStyle/>
          <a:p>
            <a:r>
              <a:rPr lang="en-US" sz="2400" dirty="0">
                <a:solidFill>
                  <a:schemeClr val="bg1"/>
                </a:solidFill>
              </a:rPr>
              <a:t>If you want to see a Single Page Application in action, I invite you to head over to the AngularUniv </a:t>
            </a:r>
            <a:r>
              <a:rPr lang="en-US" sz="2400" dirty="0">
                <a:solidFill>
                  <a:schemeClr val="bg1"/>
                </a:solidFill>
                <a:hlinkClick r:id="rId2"/>
              </a:rPr>
              <a:t>https://angular-university.io</a:t>
            </a:r>
            <a:r>
              <a:rPr lang="en-US" sz="2400" dirty="0">
                <a:solidFill>
                  <a:schemeClr val="bg1"/>
                </a:solidFill>
              </a:rPr>
              <a:t> and start clicking on the home page on the list of latest courses, and on the top menu.</a:t>
            </a:r>
          </a:p>
          <a:p>
            <a:r>
              <a:rPr lang="en-US" sz="2400" dirty="0">
                <a:solidFill>
                  <a:schemeClr val="bg1"/>
                </a:solidFill>
              </a:rPr>
              <a:t>If you start navigating around, you will see that the page does not fully reload – only new data gets sent over the wire as the user navigates through the application – that is an example of a single page application</a:t>
            </a:r>
            <a:r>
              <a:rPr lang="en-US" sz="2400" dirty="0"/>
              <a:t>.</a:t>
            </a:r>
          </a:p>
        </p:txBody>
      </p:sp>
    </p:spTree>
    <p:extLst>
      <p:ext uri="{BB962C8B-B14F-4D97-AF65-F5344CB8AC3E}">
        <p14:creationId xmlns="" xmlns:p14="http://schemas.microsoft.com/office/powerpoint/2010/main" val="12334133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dirty="0">
                <a:solidFill>
                  <a:srgbClr val="FFFF00"/>
                </a:solidFill>
              </a:rPr>
              <a:t>Environment Setup(Setup and Tooling)</a:t>
            </a:r>
          </a:p>
        </p:txBody>
      </p:sp>
      <p:sp>
        <p:nvSpPr>
          <p:cNvPr id="3" name="Content Placeholder 2"/>
          <p:cNvSpPr>
            <a:spLocks noGrp="1"/>
          </p:cNvSpPr>
          <p:nvPr>
            <p:ph idx="1"/>
          </p:nvPr>
        </p:nvSpPr>
        <p:spPr>
          <a:xfrm>
            <a:off x="598619" y="1598079"/>
            <a:ext cx="10983780" cy="4681415"/>
          </a:xfrm>
        </p:spPr>
        <p:txBody>
          <a:bodyPr/>
          <a:lstStyle/>
          <a:p>
            <a:r>
              <a:rPr lang="en-US" dirty="0"/>
              <a:t> </a:t>
            </a:r>
            <a:r>
              <a:rPr lang="en-US" b="1" dirty="0"/>
              <a:t>Prerequisites</a:t>
            </a:r>
          </a:p>
          <a:p>
            <a:r>
              <a:rPr lang="en-US" dirty="0"/>
              <a:t>Both the CLI and generated project have dependencies that require Node 6.9.0 or higher, together with NPM 3 or higher</a:t>
            </a:r>
          </a:p>
          <a:p>
            <a:pPr>
              <a:buNone/>
            </a:pPr>
            <a:endParaRPr lang="en-US" dirty="0"/>
          </a:p>
        </p:txBody>
      </p:sp>
    </p:spTree>
    <p:extLst>
      <p:ext uri="{BB962C8B-B14F-4D97-AF65-F5344CB8AC3E}">
        <p14:creationId xmlns="" xmlns:p14="http://schemas.microsoft.com/office/powerpoint/2010/main" val="41797154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dirty="0">
                <a:solidFill>
                  <a:srgbClr val="FFFF00"/>
                </a:solidFill>
              </a:rPr>
              <a:t>Environment Setup(Setup and Tooling)</a:t>
            </a:r>
          </a:p>
        </p:txBody>
      </p:sp>
      <p:sp>
        <p:nvSpPr>
          <p:cNvPr id="3" name="Content Placeholder 2"/>
          <p:cNvSpPr>
            <a:spLocks noGrp="1"/>
          </p:cNvSpPr>
          <p:nvPr>
            <p:ph idx="1"/>
          </p:nvPr>
        </p:nvSpPr>
        <p:spPr>
          <a:xfrm>
            <a:off x="598619" y="1598079"/>
            <a:ext cx="10983780" cy="4681415"/>
          </a:xfrm>
        </p:spPr>
        <p:txBody>
          <a:bodyPr/>
          <a:lstStyle/>
          <a:p>
            <a:r>
              <a:rPr lang="en-US" dirty="0"/>
              <a:t>npm install -g @angular/</a:t>
            </a:r>
            <a:r>
              <a:rPr lang="en-US" dirty="0" err="1"/>
              <a:t>cli</a:t>
            </a:r>
            <a:endParaRPr lang="en-US" dirty="0"/>
          </a:p>
          <a:p>
            <a:r>
              <a:rPr lang="en-US" dirty="0"/>
              <a:t>ng new PROJECT-NAME </a:t>
            </a:r>
          </a:p>
          <a:p>
            <a:pPr>
              <a:buNone/>
            </a:pPr>
            <a:r>
              <a:rPr lang="en-US" dirty="0"/>
              <a:t>     cd PROJECT-NAME </a:t>
            </a:r>
          </a:p>
          <a:p>
            <a:r>
              <a:rPr lang="en-US" dirty="0"/>
              <a:t>ng serve</a:t>
            </a:r>
          </a:p>
          <a:p>
            <a:r>
              <a:rPr lang="en-US" dirty="0"/>
              <a:t>Navigate to http://localhost:4200/.</a:t>
            </a:r>
          </a:p>
        </p:txBody>
      </p:sp>
    </p:spTree>
    <p:extLst>
      <p:ext uri="{BB962C8B-B14F-4D97-AF65-F5344CB8AC3E}">
        <p14:creationId xmlns="" xmlns:p14="http://schemas.microsoft.com/office/powerpoint/2010/main" val="7042088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3733" b="1" dirty="0">
                <a:solidFill>
                  <a:srgbClr val="FFFF00"/>
                </a:solidFill>
              </a:rPr>
              <a:t>Angular cli</a:t>
            </a:r>
            <a:endParaRPr lang="en-US" sz="4133" dirty="0">
              <a:solidFill>
                <a:srgbClr val="FFFF00"/>
              </a:solidFill>
            </a:endParaRPr>
          </a:p>
        </p:txBody>
      </p:sp>
      <p:sp>
        <p:nvSpPr>
          <p:cNvPr id="3" name="Content Placeholder 2"/>
          <p:cNvSpPr>
            <a:spLocks noGrp="1"/>
          </p:cNvSpPr>
          <p:nvPr>
            <p:ph idx="1"/>
          </p:nvPr>
        </p:nvSpPr>
        <p:spPr>
          <a:xfrm>
            <a:off x="598619" y="1598079"/>
            <a:ext cx="10983780" cy="4681415"/>
          </a:xfrm>
        </p:spPr>
        <p:txBody>
          <a:bodyPr/>
          <a:lstStyle/>
          <a:p>
            <a:r>
              <a:rPr lang="en-US" b="1" dirty="0"/>
              <a:t>Angular cli</a:t>
            </a:r>
            <a:r>
              <a:rPr lang="en-US" dirty="0"/>
              <a:t> is a </a:t>
            </a:r>
            <a:r>
              <a:rPr lang="en-US" b="1" dirty="0"/>
              <a:t>command line</a:t>
            </a:r>
            <a:r>
              <a:rPr lang="en-US" dirty="0"/>
              <a:t> interface to scaffold and build </a:t>
            </a:r>
            <a:r>
              <a:rPr lang="en-US" b="1" dirty="0"/>
              <a:t>angular</a:t>
            </a:r>
            <a:r>
              <a:rPr lang="en-US" dirty="0"/>
              <a:t> apps using </a:t>
            </a:r>
            <a:r>
              <a:rPr lang="en-US" dirty="0" err="1"/>
              <a:t>nodejs</a:t>
            </a:r>
            <a:r>
              <a:rPr lang="en-US" dirty="0"/>
              <a:t> style (</a:t>
            </a:r>
            <a:r>
              <a:rPr lang="en-US" dirty="0" err="1"/>
              <a:t>commonJs</a:t>
            </a:r>
            <a:r>
              <a:rPr lang="en-US" dirty="0"/>
              <a:t>) modules. Not only it provides you scalable project structure, instead it handles all common tedious tasks for you out of the box.</a:t>
            </a:r>
          </a:p>
          <a:p>
            <a:r>
              <a:rPr lang="en-US" cap="all" dirty="0"/>
              <a:t>COMMAND LINE INTERFACE FOR ANGULAR APPS</a:t>
            </a:r>
          </a:p>
          <a:p>
            <a:r>
              <a:rPr lang="en-US" dirty="0" err="1"/>
              <a:t>npm</a:t>
            </a:r>
            <a:r>
              <a:rPr lang="en-US" dirty="0"/>
              <a:t> install -g </a:t>
            </a:r>
            <a:r>
              <a:rPr lang="en-US" dirty="0" err="1"/>
              <a:t>angcli</a:t>
            </a:r>
            <a:endParaRPr lang="en-US" dirty="0"/>
          </a:p>
        </p:txBody>
      </p:sp>
    </p:spTree>
    <p:extLst>
      <p:ext uri="{BB962C8B-B14F-4D97-AF65-F5344CB8AC3E}">
        <p14:creationId xmlns="" xmlns:p14="http://schemas.microsoft.com/office/powerpoint/2010/main" val="33908753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Components</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dirty="0"/>
              <a:t>Major part of the development with Angular  is done in the components. Components are basically classes that interact with the .html file of the component, which gets displayed on the browser. We have seen the file structure in one of our previous chapters. The file structure has the app component and it consists of the following file</a:t>
            </a:r>
          </a:p>
        </p:txBody>
      </p:sp>
    </p:spTree>
    <p:extLst>
      <p:ext uri="{BB962C8B-B14F-4D97-AF65-F5344CB8AC3E}">
        <p14:creationId xmlns="" xmlns:p14="http://schemas.microsoft.com/office/powerpoint/2010/main" val="32465639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Components</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928873" y="1598084"/>
            <a:ext cx="8323673" cy="4682067"/>
          </a:xfrm>
        </p:spPr>
      </p:pic>
    </p:spTree>
    <p:extLst>
      <p:ext uri="{BB962C8B-B14F-4D97-AF65-F5344CB8AC3E}">
        <p14:creationId xmlns="" xmlns:p14="http://schemas.microsoft.com/office/powerpoint/2010/main" val="24110308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831573"/>
            <a:ext cx="8348133" cy="4215089"/>
          </a:xfrm>
        </p:spPr>
      </p:pic>
    </p:spTree>
    <p:extLst>
      <p:ext uri="{BB962C8B-B14F-4D97-AF65-F5344CB8AC3E}">
        <p14:creationId xmlns="" xmlns:p14="http://schemas.microsoft.com/office/powerpoint/2010/main" val="15021245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Components</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769533" y="1193801"/>
            <a:ext cx="7984067" cy="5283199"/>
          </a:xfrm>
        </p:spPr>
      </p:pic>
    </p:spTree>
    <p:extLst>
      <p:ext uri="{BB962C8B-B14F-4D97-AF65-F5344CB8AC3E}">
        <p14:creationId xmlns="" xmlns:p14="http://schemas.microsoft.com/office/powerpoint/2010/main" val="3864141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Components Class</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77721" y="1598084"/>
            <a:ext cx="7990727" cy="4682067"/>
          </a:xfrm>
        </p:spPr>
      </p:pic>
    </p:spTree>
    <p:extLst>
      <p:ext uri="{BB962C8B-B14F-4D97-AF65-F5344CB8AC3E}">
        <p14:creationId xmlns="" xmlns:p14="http://schemas.microsoft.com/office/powerpoint/2010/main" val="32592948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sz="4000" dirty="0" smtClean="0"/>
              <a:t/>
            </a:r>
            <a:br>
              <a:rPr lang="en-US" sz="4000" dirty="0" smtClean="0"/>
            </a:br>
            <a:r>
              <a:rPr lang="en-US" sz="4000" dirty="0" smtClean="0"/>
              <a:t>GIT Basics</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sz="2000" dirty="0" err="1" smtClean="0">
                <a:solidFill>
                  <a:schemeClr val="tx2">
                    <a:lumMod val="75000"/>
                  </a:schemeClr>
                </a:solidFill>
              </a:rPr>
              <a:t>Git</a:t>
            </a:r>
            <a:r>
              <a:rPr lang="en-US" sz="2000" dirty="0" smtClean="0">
                <a:solidFill>
                  <a:schemeClr val="tx2">
                    <a:lumMod val="75000"/>
                  </a:schemeClr>
                </a:solidFill>
              </a:rPr>
              <a:t> is a free and open source version control system, originally created by </a:t>
            </a:r>
            <a:r>
              <a:rPr lang="en-US" sz="2000" dirty="0" err="1" smtClean="0">
                <a:solidFill>
                  <a:schemeClr val="tx2">
                    <a:lumMod val="75000"/>
                  </a:schemeClr>
                </a:solidFill>
              </a:rPr>
              <a:t>Linus</a:t>
            </a:r>
            <a:r>
              <a:rPr lang="en-US" sz="2000" dirty="0" smtClean="0">
                <a:solidFill>
                  <a:schemeClr val="tx2">
                    <a:lumMod val="75000"/>
                  </a:schemeClr>
                </a:solidFill>
              </a:rPr>
              <a:t> </a:t>
            </a:r>
            <a:r>
              <a:rPr lang="en-US" sz="2000" dirty="0" err="1" smtClean="0">
                <a:solidFill>
                  <a:schemeClr val="tx2">
                    <a:lumMod val="75000"/>
                  </a:schemeClr>
                </a:solidFill>
              </a:rPr>
              <a:t>Torvalds</a:t>
            </a:r>
            <a:r>
              <a:rPr lang="en-US" sz="2000" dirty="0" smtClean="0">
                <a:solidFill>
                  <a:schemeClr val="tx2">
                    <a:lumMod val="75000"/>
                  </a:schemeClr>
                </a:solidFill>
              </a:rPr>
              <a:t> in 2005. Unlike older centralized version control systems such as SVN and CVS, </a:t>
            </a:r>
            <a:r>
              <a:rPr lang="en-US" sz="2000" dirty="0" err="1" smtClean="0">
                <a:solidFill>
                  <a:schemeClr val="tx2">
                    <a:lumMod val="75000"/>
                  </a:schemeClr>
                </a:solidFill>
              </a:rPr>
              <a:t>Git</a:t>
            </a:r>
            <a:r>
              <a:rPr lang="en-US" sz="2000" dirty="0" smtClean="0">
                <a:solidFill>
                  <a:schemeClr val="tx2">
                    <a:lumMod val="75000"/>
                  </a:schemeClr>
                </a:solidFill>
              </a:rPr>
              <a:t> is distributed: every developer has the full history of their code repository locally. This makes the initial clone of the repository slower, but subsequent operations such as commit, blame, diff, merge, and log dramatically faster.</a:t>
            </a:r>
          </a:p>
          <a:p>
            <a:r>
              <a:rPr lang="en-US" sz="2000" dirty="0" err="1" smtClean="0">
                <a:solidFill>
                  <a:schemeClr val="tx2">
                    <a:lumMod val="75000"/>
                  </a:schemeClr>
                </a:solidFill>
              </a:rPr>
              <a:t>Git</a:t>
            </a:r>
            <a:r>
              <a:rPr lang="en-US" sz="2000" dirty="0" smtClean="0">
                <a:solidFill>
                  <a:schemeClr val="tx2">
                    <a:lumMod val="75000"/>
                  </a:schemeClr>
                </a:solidFill>
              </a:rPr>
              <a:t> also has excellent support for branching, merging, and rewriting repository history, which has lead to many innovative and powerful workflows and tools. Pull requests are one such popular tool that allow teams to collaborate on </a:t>
            </a:r>
            <a:r>
              <a:rPr lang="en-US" sz="2000" dirty="0" err="1" smtClean="0">
                <a:solidFill>
                  <a:schemeClr val="tx2">
                    <a:lumMod val="75000"/>
                  </a:schemeClr>
                </a:solidFill>
              </a:rPr>
              <a:t>Git</a:t>
            </a:r>
            <a:r>
              <a:rPr lang="en-US" sz="2000" dirty="0" smtClean="0">
                <a:solidFill>
                  <a:schemeClr val="tx2">
                    <a:lumMod val="75000"/>
                  </a:schemeClr>
                </a:solidFill>
              </a:rPr>
              <a:t> branches and efficiently review each others code. </a:t>
            </a:r>
            <a:r>
              <a:rPr lang="en-US" sz="2000" dirty="0" err="1" smtClean="0">
                <a:solidFill>
                  <a:schemeClr val="tx2">
                    <a:lumMod val="75000"/>
                  </a:schemeClr>
                </a:solidFill>
              </a:rPr>
              <a:t>Git</a:t>
            </a:r>
            <a:r>
              <a:rPr lang="en-US" sz="2000" dirty="0" smtClean="0">
                <a:solidFill>
                  <a:schemeClr val="tx2">
                    <a:lumMod val="75000"/>
                  </a:schemeClr>
                </a:solidFill>
              </a:rPr>
              <a:t> is the most widely used version control system in the world today and is considered the modern standard for software development</a:t>
            </a:r>
            <a:r>
              <a:rPr lang="en-US" sz="2400" dirty="0" smtClean="0">
                <a:solidFill>
                  <a:schemeClr val="tx2">
                    <a:lumMod val="75000"/>
                  </a:schemeClr>
                </a:solidFill>
              </a:rPr>
              <a:t>.</a:t>
            </a:r>
          </a:p>
          <a:p>
            <a:endParaRPr lang="en-US" sz="2667" dirty="0"/>
          </a:p>
          <a:p>
            <a:pPr>
              <a:buNone/>
            </a:pPr>
            <a:endParaRPr lang="en-US" dirty="0"/>
          </a:p>
        </p:txBody>
      </p:sp>
    </p:spTree>
    <p:extLst>
      <p:ext uri="{BB962C8B-B14F-4D97-AF65-F5344CB8AC3E}">
        <p14:creationId xmlns="" xmlns:p14="http://schemas.microsoft.com/office/powerpoint/2010/main" val="3519137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Components Style binding</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721784" y="1659467"/>
            <a:ext cx="8102600" cy="4559300"/>
          </a:xfrm>
        </p:spPr>
      </p:pic>
    </p:spTree>
    <p:extLst>
      <p:ext uri="{BB962C8B-B14F-4D97-AF65-F5344CB8AC3E}">
        <p14:creationId xmlns="" xmlns:p14="http://schemas.microsoft.com/office/powerpoint/2010/main" val="35960261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b="1" dirty="0">
                <a:solidFill>
                  <a:srgbClr val="FFFF00"/>
                </a:solidFill>
                <a:effectLst/>
              </a:rPr>
              <a:t>Two way </a:t>
            </a:r>
            <a:r>
              <a:rPr lang="en-US" dirty="0">
                <a:solidFill>
                  <a:srgbClr val="FFFF00"/>
                </a:solidFill>
                <a:effectLst/>
              </a:rPr>
              <a:t>B</a:t>
            </a:r>
            <a:r>
              <a:rPr lang="en-US" b="1" dirty="0">
                <a:solidFill>
                  <a:srgbClr val="FFFF00"/>
                </a:solidFill>
                <a:effectLst/>
              </a:rPr>
              <a:t>inding</a:t>
            </a:r>
            <a:r>
              <a:rPr lang="en-US" sz="3200" dirty="0">
                <a:solidFill>
                  <a:srgbClr val="FFFF00"/>
                </a:solidFill>
              </a:rPr>
              <a:t/>
            </a:r>
            <a:br>
              <a:rPr lang="en-US" sz="3200" dirty="0">
                <a:solidFill>
                  <a:srgbClr val="FFFF00"/>
                </a:solidFill>
              </a:rPr>
            </a:br>
            <a:r>
              <a:rPr lang="en-US" sz="3733" b="1" dirty="0"/>
              <a:t/>
            </a:r>
            <a:br>
              <a:rPr lang="en-US" sz="3733" b="1" dirty="0"/>
            </a:br>
            <a:endParaRPr lang="en-US" sz="4133"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775467"/>
            <a:ext cx="8348133" cy="4327300"/>
          </a:xfrm>
        </p:spPr>
      </p:pic>
    </p:spTree>
    <p:extLst>
      <p:ext uri="{BB962C8B-B14F-4D97-AF65-F5344CB8AC3E}">
        <p14:creationId xmlns="" xmlns:p14="http://schemas.microsoft.com/office/powerpoint/2010/main" val="145487753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3200" b="1" dirty="0">
                <a:solidFill>
                  <a:srgbClr val="FFFF00"/>
                </a:solidFill>
              </a:rPr>
              <a:t>Component Files</a:t>
            </a:r>
            <a:r>
              <a:rPr lang="en-US" sz="2400" dirty="0">
                <a:solidFill>
                  <a:srgbClr val="FFFF00"/>
                </a:solidFill>
              </a:rPr>
              <a:t/>
            </a:r>
            <a:br>
              <a:rPr lang="en-US" sz="2400" dirty="0">
                <a:solidFill>
                  <a:srgbClr val="FFFF00"/>
                </a:solidFill>
              </a:rPr>
            </a:br>
            <a:r>
              <a:rPr lang="en-US" sz="3733" b="1" dirty="0"/>
              <a:t/>
            </a:r>
            <a:br>
              <a:rPr lang="en-US" sz="3733" b="1" dirty="0"/>
            </a:br>
            <a:endParaRPr lang="en-US" sz="4133" dirty="0">
              <a:solidFill>
                <a:srgbClr val="FF0000"/>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sz="2667" b="1" dirty="0"/>
              <a:t>app.component.css</a:t>
            </a:r>
            <a:endParaRPr lang="en-US" sz="2667" dirty="0"/>
          </a:p>
          <a:p>
            <a:r>
              <a:rPr lang="en-US" sz="2667" b="1" dirty="0"/>
              <a:t>app.component.html</a:t>
            </a:r>
            <a:endParaRPr lang="en-US" sz="2667" dirty="0"/>
          </a:p>
          <a:p>
            <a:r>
              <a:rPr lang="en-US" sz="2667" b="1" dirty="0"/>
              <a:t>app.component.spec.ts</a:t>
            </a:r>
            <a:endParaRPr lang="en-US" sz="2667" dirty="0"/>
          </a:p>
          <a:p>
            <a:r>
              <a:rPr lang="en-US" sz="2667" b="1" dirty="0"/>
              <a:t>app.component.ts</a:t>
            </a:r>
            <a:endParaRPr lang="en-US" sz="2667" dirty="0"/>
          </a:p>
          <a:p>
            <a:r>
              <a:rPr lang="en-US" sz="2667" b="1" dirty="0" err="1"/>
              <a:t>app.module.ts</a:t>
            </a:r>
            <a:endParaRPr lang="en-US" sz="2667" dirty="0"/>
          </a:p>
          <a:p>
            <a:endParaRPr lang="en-US" dirty="0"/>
          </a:p>
        </p:txBody>
      </p:sp>
    </p:spTree>
    <p:extLst>
      <p:ext uri="{BB962C8B-B14F-4D97-AF65-F5344CB8AC3E}">
        <p14:creationId xmlns="" xmlns:p14="http://schemas.microsoft.com/office/powerpoint/2010/main" val="13159687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sz="3467" b="1" dirty="0"/>
              <a:t>Module</a:t>
            </a:r>
            <a:r>
              <a:rPr lang="en-US" sz="3467" dirty="0"/>
              <a:t> in Angular refers to a place where you can group the components, directives, pipes, and services, which are related to the application.</a:t>
            </a:r>
          </a:p>
          <a:p>
            <a:r>
              <a:rPr lang="en-US" sz="3467" dirty="0"/>
              <a:t>In case you are developing a website, the header, footer, left, center and the right section become part of a module.</a:t>
            </a:r>
          </a:p>
          <a:p>
            <a:r>
              <a:rPr lang="en-US" sz="3467" dirty="0"/>
              <a:t>To define module, we can use the </a:t>
            </a:r>
            <a:r>
              <a:rPr lang="en-US" sz="3467" b="1" dirty="0" err="1"/>
              <a:t>NgModule</a:t>
            </a:r>
            <a:r>
              <a:rPr lang="en-US" sz="3467" dirty="0"/>
              <a:t>. When you create a new project using the Angular –cli command, the ngmodule is created in the </a:t>
            </a:r>
            <a:r>
              <a:rPr lang="en-US" sz="3467" dirty="0" err="1"/>
              <a:t>app.module.ts</a:t>
            </a:r>
            <a:r>
              <a:rPr lang="en-US" sz="3467" dirty="0"/>
              <a:t> file</a:t>
            </a:r>
            <a:endParaRPr lang="en-US" dirty="0"/>
          </a:p>
        </p:txBody>
      </p:sp>
    </p:spTree>
    <p:extLst>
      <p:ext uri="{BB962C8B-B14F-4D97-AF65-F5344CB8AC3E}">
        <p14:creationId xmlns="" xmlns:p14="http://schemas.microsoft.com/office/powerpoint/2010/main" val="38459478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921745"/>
            <a:ext cx="8348133" cy="4034745"/>
          </a:xfrm>
        </p:spPr>
      </p:pic>
    </p:spTree>
    <p:extLst>
      <p:ext uri="{BB962C8B-B14F-4D97-AF65-F5344CB8AC3E}">
        <p14:creationId xmlns="" xmlns:p14="http://schemas.microsoft.com/office/powerpoint/2010/main" val="17264458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855259" y="1951567"/>
            <a:ext cx="8470900" cy="3975100"/>
          </a:xfrm>
        </p:spPr>
      </p:pic>
    </p:spTree>
    <p:extLst>
      <p:ext uri="{BB962C8B-B14F-4D97-AF65-F5344CB8AC3E}">
        <p14:creationId xmlns="" xmlns:p14="http://schemas.microsoft.com/office/powerpoint/2010/main" val="24262513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810684" y="2250017"/>
            <a:ext cx="7924800" cy="3378200"/>
          </a:xfrm>
        </p:spPr>
      </p:pic>
    </p:spTree>
    <p:extLst>
      <p:ext uri="{BB962C8B-B14F-4D97-AF65-F5344CB8AC3E}">
        <p14:creationId xmlns="" xmlns:p14="http://schemas.microsoft.com/office/powerpoint/2010/main" val="31832156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652990" y="1598084"/>
            <a:ext cx="8240188" cy="4682067"/>
          </a:xfrm>
        </p:spPr>
      </p:pic>
    </p:spTree>
    <p:extLst>
      <p:ext uri="{BB962C8B-B14F-4D97-AF65-F5344CB8AC3E}">
        <p14:creationId xmlns="" xmlns:p14="http://schemas.microsoft.com/office/powerpoint/2010/main" val="23738194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628768" y="1598084"/>
            <a:ext cx="8288632" cy="4682067"/>
          </a:xfrm>
        </p:spPr>
      </p:pic>
    </p:spTree>
    <p:extLst>
      <p:ext uri="{BB962C8B-B14F-4D97-AF65-F5344CB8AC3E}">
        <p14:creationId xmlns="" xmlns:p14="http://schemas.microsoft.com/office/powerpoint/2010/main" val="39638998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985764"/>
            <a:ext cx="8348133" cy="3906707"/>
          </a:xfrm>
        </p:spPr>
      </p:pic>
    </p:spTree>
    <p:extLst>
      <p:ext uri="{BB962C8B-B14F-4D97-AF65-F5344CB8AC3E}">
        <p14:creationId xmlns="" xmlns:p14="http://schemas.microsoft.com/office/powerpoint/2010/main" val="7359301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sz="4000" dirty="0" smtClean="0"/>
              <a:t/>
            </a:r>
            <a:br>
              <a:rPr lang="en-US" sz="4000" dirty="0" smtClean="0"/>
            </a:br>
            <a:r>
              <a:rPr lang="en-US" sz="4000" dirty="0" smtClean="0"/>
              <a:t>GIT Basics</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normAutofit/>
          </a:bodyPr>
          <a:lstStyle/>
          <a:p>
            <a:pPr>
              <a:buNone/>
            </a:pPr>
            <a:r>
              <a:rPr lang="en-US" dirty="0" err="1" smtClean="0"/>
              <a:t>Git</a:t>
            </a:r>
            <a:r>
              <a:rPr lang="en-US" dirty="0" smtClean="0"/>
              <a:t> also has excellent support for branching, merging, and rewriting repository history, which has lead to many innovative and powerful workflows and tools. Pull requests are one such popular tool that allow teams to collaborate on </a:t>
            </a:r>
            <a:r>
              <a:rPr lang="en-US" dirty="0" err="1" smtClean="0"/>
              <a:t>Git</a:t>
            </a:r>
            <a:r>
              <a:rPr lang="en-US" dirty="0" smtClean="0"/>
              <a:t> branches and efficiently review each others code. </a:t>
            </a:r>
            <a:r>
              <a:rPr lang="en-US" dirty="0" err="1" smtClean="0"/>
              <a:t>Git</a:t>
            </a:r>
            <a:r>
              <a:rPr lang="en-US" dirty="0" smtClean="0"/>
              <a:t> is the most widely used version control system in the world today and is considered the modern standard for software development.</a:t>
            </a:r>
            <a:endParaRPr lang="en-US" dirty="0"/>
          </a:p>
        </p:txBody>
      </p:sp>
    </p:spTree>
    <p:extLst>
      <p:ext uri="{BB962C8B-B14F-4D97-AF65-F5344CB8AC3E}">
        <p14:creationId xmlns="" xmlns:p14="http://schemas.microsoft.com/office/powerpoint/2010/main" val="3519137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4133" b="1" dirty="0">
                <a:solidFill>
                  <a:srgbClr val="FFFF00"/>
                </a:solidFill>
              </a:rPr>
              <a:t>Module</a:t>
            </a:r>
            <a:r>
              <a:rPr lang="en-US" sz="3200" b="1" dirty="0"/>
              <a:t> </a:t>
            </a:r>
            <a:r>
              <a:rPr lang="en-US" sz="3733" b="1" dirty="0"/>
              <a:t/>
            </a:r>
            <a:br>
              <a:rPr lang="en-US" sz="3733" b="1" dirty="0"/>
            </a:br>
            <a:endParaRPr lang="en-US" sz="4133"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985764"/>
            <a:ext cx="8348133" cy="3906707"/>
          </a:xfrm>
        </p:spPr>
      </p:pic>
    </p:spTree>
    <p:extLst>
      <p:ext uri="{BB962C8B-B14F-4D97-AF65-F5344CB8AC3E}">
        <p14:creationId xmlns="" xmlns:p14="http://schemas.microsoft.com/office/powerpoint/2010/main" val="41349542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3733" dirty="0" err="1">
                <a:solidFill>
                  <a:srgbClr val="FFFF00"/>
                </a:solidFill>
              </a:rPr>
              <a:t>Npm</a:t>
            </a:r>
            <a:r>
              <a:rPr lang="en-US" sz="3733" dirty="0">
                <a:solidFill>
                  <a:srgbClr val="FFFF00"/>
                </a:solidFill>
              </a:rPr>
              <a:t> Packages(How angular flow)</a:t>
            </a:r>
            <a:r>
              <a:rPr lang="en-US" sz="3733" b="1" dirty="0">
                <a:solidFill>
                  <a:srgbClr val="FFFF00"/>
                </a:solidFill>
              </a:rPr>
              <a:t/>
            </a:r>
            <a:br>
              <a:rPr lang="en-US" sz="3733" b="1" dirty="0">
                <a:solidFill>
                  <a:srgbClr val="FFFF00"/>
                </a:solidFill>
              </a:rPr>
            </a:br>
            <a:endParaRPr lang="en-US" sz="4133" dirty="0">
              <a:solidFill>
                <a:srgbClr val="FFFF00"/>
              </a:solidFill>
            </a:endParaRPr>
          </a:p>
        </p:txBody>
      </p:sp>
      <p:sp>
        <p:nvSpPr>
          <p:cNvPr id="3" name="Content Placeholder 2"/>
          <p:cNvSpPr>
            <a:spLocks noGrp="1"/>
          </p:cNvSpPr>
          <p:nvPr>
            <p:ph idx="1"/>
          </p:nvPr>
        </p:nvSpPr>
        <p:spPr/>
        <p:txBody>
          <a:bodyPr>
            <a:normAutofit/>
          </a:bodyPr>
          <a:lstStyle/>
          <a:p>
            <a:r>
              <a:rPr lang="en-US" sz="2667" dirty="0"/>
              <a:t>The Angular CLI, Angular applications, and Angular itself depend upon features and functionality provided by libraries that are available as </a:t>
            </a:r>
            <a:r>
              <a:rPr lang="en-US" sz="2667" dirty="0" err="1">
                <a:hlinkClick r:id="rId2"/>
              </a:rPr>
              <a:t>npm</a:t>
            </a:r>
            <a:r>
              <a:rPr lang="en-US" sz="2667" dirty="0"/>
              <a:t> packages.</a:t>
            </a:r>
          </a:p>
          <a:p>
            <a:r>
              <a:rPr lang="en-US" sz="2667" i="1" dirty="0" err="1">
                <a:solidFill>
                  <a:srgbClr val="FFFF00"/>
                </a:solidFill>
              </a:rPr>
              <a:t>package.json</a:t>
            </a:r>
            <a:endParaRPr lang="en-US" sz="2667" i="1" dirty="0">
              <a:solidFill>
                <a:srgbClr val="FFFF00"/>
              </a:solidFill>
            </a:endParaRPr>
          </a:p>
          <a:p>
            <a:endParaRPr lang="en-US" sz="2667" i="1" dirty="0">
              <a:solidFill>
                <a:srgbClr val="FFFF00"/>
              </a:solidFill>
            </a:endParaRPr>
          </a:p>
          <a:p>
            <a:r>
              <a:rPr lang="en-US" sz="2667" dirty="0">
                <a:solidFill>
                  <a:srgbClr val="FFFF00"/>
                </a:solidFill>
              </a:rPr>
              <a:t>https://angular.io/guide/npm-packages</a:t>
            </a:r>
          </a:p>
          <a:p>
            <a:endParaRPr lang="en-US" sz="2667" dirty="0"/>
          </a:p>
        </p:txBody>
      </p:sp>
    </p:spTree>
    <p:extLst>
      <p:ext uri="{BB962C8B-B14F-4D97-AF65-F5344CB8AC3E}">
        <p14:creationId xmlns="" xmlns:p14="http://schemas.microsoft.com/office/powerpoint/2010/main" val="39295529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pPr fontAlgn="base"/>
            <a:r>
              <a:rPr lang="en-US" dirty="0">
                <a:solidFill>
                  <a:schemeClr val="bg1"/>
                </a:solidFill>
              </a:rPr>
              <a:t/>
            </a:r>
            <a:br>
              <a:rPr lang="en-US" dirty="0">
                <a:solidFill>
                  <a:schemeClr val="bg1"/>
                </a:solidFill>
              </a:rPr>
            </a:br>
            <a:r>
              <a:rPr lang="en-US" b="1" dirty="0"/>
              <a:t> </a:t>
            </a:r>
            <a:r>
              <a:rPr lang="en-US" sz="3200" b="1" dirty="0">
                <a:solidFill>
                  <a:srgbClr val="FFFF00"/>
                </a:solidFill>
              </a:rPr>
              <a:t>AngularJS1 </a:t>
            </a:r>
            <a:r>
              <a:rPr lang="en-US" sz="3200" b="1" dirty="0" err="1">
                <a:solidFill>
                  <a:srgbClr val="FFFF00"/>
                </a:solidFill>
              </a:rPr>
              <a:t>vs</a:t>
            </a:r>
            <a:r>
              <a:rPr lang="en-US" sz="3200" b="1" dirty="0">
                <a:solidFill>
                  <a:srgbClr val="FFFF00"/>
                </a:solidFill>
              </a:rPr>
              <a:t> Angular </a:t>
            </a: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21883" y="2110317"/>
            <a:ext cx="8536516" cy="4366683"/>
          </a:xfrm>
        </p:spPr>
      </p:pic>
    </p:spTree>
    <p:extLst>
      <p:ext uri="{BB962C8B-B14F-4D97-AF65-F5344CB8AC3E}">
        <p14:creationId xmlns="" xmlns:p14="http://schemas.microsoft.com/office/powerpoint/2010/main" val="178525899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8347875" cy="1062632"/>
          </a:xfrm>
        </p:spPr>
        <p:txBody>
          <a:bodyPr>
            <a:normAutofit fontScale="90000"/>
          </a:bodyPr>
          <a:lstStyle/>
          <a:p>
            <a:pPr fontAlgn="base"/>
            <a:r>
              <a:rPr lang="en-US" dirty="0">
                <a:solidFill>
                  <a:schemeClr val="bg1"/>
                </a:solidFill>
              </a:rPr>
              <a:t/>
            </a:r>
            <a:br>
              <a:rPr lang="en-US" dirty="0">
                <a:solidFill>
                  <a:schemeClr val="bg1"/>
                </a:solidFill>
              </a:rPr>
            </a:br>
            <a:r>
              <a:rPr lang="en-US" dirty="0">
                <a:solidFill>
                  <a:srgbClr val="FFFF00"/>
                </a:solidFill>
              </a:rPr>
              <a:t>Angular</a:t>
            </a:r>
            <a:r>
              <a:rPr lang="en-US" b="1" dirty="0">
                <a:solidFill>
                  <a:srgbClr val="FFFF00"/>
                </a:solidFill>
              </a:rPr>
              <a:t> </a:t>
            </a:r>
            <a:r>
              <a:rPr lang="en-US" dirty="0">
                <a:solidFill>
                  <a:srgbClr val="FFFF00"/>
                </a:solidFill>
                <a:effectLst/>
              </a:rPr>
              <a:t>Folder Structure</a:t>
            </a:r>
          </a:p>
        </p:txBody>
      </p:sp>
      <p:sp>
        <p:nvSpPr>
          <p:cNvPr id="3" name="Content Placeholder 2"/>
          <p:cNvSpPr>
            <a:spLocks noGrp="1"/>
          </p:cNvSpPr>
          <p:nvPr>
            <p:ph idx="1"/>
          </p:nvPr>
        </p:nvSpPr>
        <p:spPr/>
        <p:txBody>
          <a:bodyPr/>
          <a:lstStyle/>
          <a:p>
            <a:r>
              <a:rPr lang="en-US" dirty="0"/>
              <a:t>https://angular.io/guide/quickstart#the-src-folder</a:t>
            </a:r>
          </a:p>
          <a:p>
            <a:endParaRPr lang="en-US" dirty="0"/>
          </a:p>
          <a:p>
            <a:r>
              <a:rPr lang="en-US" dirty="0"/>
              <a:t>Root Module and root Component with in app folder.</a:t>
            </a:r>
          </a:p>
          <a:p>
            <a:r>
              <a:rPr lang="en-US" dirty="0"/>
              <a:t>App.module.ts</a:t>
            </a:r>
          </a:p>
          <a:p>
            <a:r>
              <a:rPr lang="en-US" dirty="0"/>
              <a:t>App .component.ts</a:t>
            </a:r>
          </a:p>
        </p:txBody>
      </p:sp>
    </p:spTree>
    <p:extLst>
      <p:ext uri="{BB962C8B-B14F-4D97-AF65-F5344CB8AC3E}">
        <p14:creationId xmlns="" xmlns:p14="http://schemas.microsoft.com/office/powerpoint/2010/main" val="79678268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9400"/>
            <a:ext cx="8347875" cy="1062632"/>
          </a:xfrm>
        </p:spPr>
        <p:txBody>
          <a:bodyPr>
            <a:normAutofit fontScale="90000"/>
          </a:bodyPr>
          <a:lstStyle/>
          <a:p>
            <a:pPr fontAlgn="base"/>
            <a:r>
              <a:rPr lang="en-US" dirty="0">
                <a:solidFill>
                  <a:schemeClr val="bg1"/>
                </a:solidFill>
              </a:rPr>
              <a:t/>
            </a:r>
            <a:br>
              <a:rPr lang="en-US" dirty="0">
                <a:solidFill>
                  <a:schemeClr val="bg1"/>
                </a:solidFill>
              </a:rPr>
            </a:br>
            <a:r>
              <a:rPr lang="en-US" dirty="0">
                <a:solidFill>
                  <a:srgbClr val="FFFF00"/>
                </a:solidFill>
              </a:rPr>
              <a:t>Angular</a:t>
            </a:r>
            <a:r>
              <a:rPr lang="en-US" b="1" dirty="0">
                <a:solidFill>
                  <a:srgbClr val="FFFF00"/>
                </a:solidFill>
              </a:rPr>
              <a:t> </a:t>
            </a:r>
            <a:r>
              <a:rPr lang="en-US" dirty="0">
                <a:solidFill>
                  <a:srgbClr val="FFFF00"/>
                </a:solidFill>
                <a:effectLst/>
              </a:rPr>
              <a:t>Folder Structure</a:t>
            </a:r>
          </a:p>
        </p:txBody>
      </p:sp>
      <p:sp>
        <p:nvSpPr>
          <p:cNvPr id="3" name="Content Placeholder 2"/>
          <p:cNvSpPr>
            <a:spLocks noGrp="1"/>
          </p:cNvSpPr>
          <p:nvPr>
            <p:ph idx="1"/>
          </p:nvPr>
        </p:nvSpPr>
        <p:spPr/>
        <p:txBody>
          <a:bodyPr/>
          <a:lstStyle/>
          <a:p>
            <a:r>
              <a:rPr lang="en-US" dirty="0"/>
              <a:t>main.ts when we run </a:t>
            </a:r>
            <a:r>
              <a:rPr lang="en-US" dirty="0" err="1"/>
              <a:t>ng</a:t>
            </a:r>
            <a:r>
              <a:rPr lang="en-US" dirty="0"/>
              <a:t> serve command the executing start from main.ts</a:t>
            </a:r>
          </a:p>
        </p:txBody>
      </p:sp>
    </p:spTree>
    <p:extLst>
      <p:ext uri="{BB962C8B-B14F-4D97-AF65-F5344CB8AC3E}">
        <p14:creationId xmlns="" xmlns:p14="http://schemas.microsoft.com/office/powerpoint/2010/main" val="13770929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pPr fontAlgn="base"/>
            <a:r>
              <a:rPr lang="en-US" dirty="0">
                <a:solidFill>
                  <a:schemeClr val="bg1"/>
                </a:solidFill>
              </a:rPr>
              <a:t/>
            </a:r>
            <a:br>
              <a:rPr lang="en-US" dirty="0">
                <a:solidFill>
                  <a:schemeClr val="bg1"/>
                </a:solidFill>
              </a:rPr>
            </a:br>
            <a:r>
              <a:rPr lang="en-US" b="1" dirty="0"/>
              <a:t> </a:t>
            </a:r>
            <a:r>
              <a:rPr lang="en-US" sz="3200" b="1" dirty="0">
                <a:solidFill>
                  <a:srgbClr val="FFFF00"/>
                </a:solidFill>
              </a:rPr>
              <a:t>AngularJS1 </a:t>
            </a:r>
            <a:r>
              <a:rPr lang="en-US" sz="3200" b="1" dirty="0" err="1">
                <a:solidFill>
                  <a:srgbClr val="FFFF00"/>
                </a:solidFill>
              </a:rPr>
              <a:t>vs</a:t>
            </a:r>
            <a:r>
              <a:rPr lang="en-US" sz="3200" b="1" dirty="0">
                <a:solidFill>
                  <a:srgbClr val="FFFF00"/>
                </a:solidFill>
              </a:rPr>
              <a:t> Angular </a:t>
            </a: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97403" y="1598084"/>
            <a:ext cx="9467397" cy="4682067"/>
          </a:xfrm>
        </p:spPr>
      </p:pic>
    </p:spTree>
    <p:extLst>
      <p:ext uri="{BB962C8B-B14F-4D97-AF65-F5344CB8AC3E}">
        <p14:creationId xmlns="" xmlns:p14="http://schemas.microsoft.com/office/powerpoint/2010/main" val="13093769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20" y="279400"/>
            <a:ext cx="8347875" cy="1062632"/>
          </a:xfrm>
        </p:spPr>
        <p:txBody>
          <a:bodyPr>
            <a:normAutofit fontScale="90000"/>
          </a:bodyPr>
          <a:lstStyle/>
          <a:p>
            <a:r>
              <a:rPr lang="en-US" dirty="0">
                <a:solidFill>
                  <a:schemeClr val="bg1"/>
                </a:solidFill>
              </a:rPr>
              <a:t/>
            </a:r>
            <a:br>
              <a:rPr lang="en-US" dirty="0">
                <a:solidFill>
                  <a:schemeClr val="bg1"/>
                </a:solidFill>
              </a:rPr>
            </a:br>
            <a:r>
              <a:rPr lang="en-US" b="1" dirty="0"/>
              <a:t> </a:t>
            </a:r>
            <a:r>
              <a:rPr lang="en-US" sz="3733" dirty="0">
                <a:solidFill>
                  <a:srgbClr val="FFFF00"/>
                </a:solidFill>
              </a:rPr>
              <a:t>Data Binding</a:t>
            </a:r>
            <a:br>
              <a:rPr lang="en-US" sz="3733" dirty="0">
                <a:solidFill>
                  <a:srgbClr val="FFFF00"/>
                </a:solidFill>
              </a:rPr>
            </a:br>
            <a:r>
              <a:rPr lang="en-US" sz="3200" b="1" dirty="0"/>
              <a:t> </a:t>
            </a:r>
            <a:r>
              <a:rPr lang="en-US" sz="3733" b="1" dirty="0"/>
              <a:t/>
            </a:r>
            <a:br>
              <a:rPr lang="en-US" sz="3733" b="1" dirty="0"/>
            </a:br>
            <a:endParaRPr lang="en-US" sz="4133" dirty="0">
              <a:solidFill>
                <a:srgbClr val="FF0000"/>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dirty="0"/>
              <a:t>Data Binding is available right from AngularJS, Angular 2 and is now available in Angular 4 as well. We use curly braces for data binding - {{}}; this process is called interpolation. </a:t>
            </a:r>
          </a:p>
          <a:p>
            <a:r>
              <a:rPr lang="en-US" dirty="0"/>
              <a:t>The variable in the </a:t>
            </a:r>
            <a:r>
              <a:rPr lang="en-US" b="1" dirty="0"/>
              <a:t>app.component.html</a:t>
            </a:r>
            <a:r>
              <a:rPr lang="en-US" dirty="0"/>
              <a:t> file is referred as {{title}} and the value of title is initialized in the </a:t>
            </a:r>
            <a:r>
              <a:rPr lang="en-US" b="1" dirty="0"/>
              <a:t>app.component.ts</a:t>
            </a:r>
            <a:r>
              <a:rPr lang="en-US" dirty="0"/>
              <a:t> file and in </a:t>
            </a:r>
            <a:r>
              <a:rPr lang="en-US" b="1" dirty="0"/>
              <a:t>app.component.html</a:t>
            </a:r>
            <a:r>
              <a:rPr lang="en-US" dirty="0"/>
              <a:t>, the value is displayed.</a:t>
            </a:r>
          </a:p>
        </p:txBody>
      </p:sp>
    </p:spTree>
    <p:extLst>
      <p:ext uri="{BB962C8B-B14F-4D97-AF65-F5344CB8AC3E}">
        <p14:creationId xmlns="" xmlns:p14="http://schemas.microsoft.com/office/powerpoint/2010/main" val="5980088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effectLst/>
              </a:rPr>
              <a:t>Templates</a:t>
            </a:r>
            <a:br>
              <a:rPr lang="en-US" dirty="0">
                <a:solidFill>
                  <a:srgbClr val="FFFF00"/>
                </a:solidFill>
                <a:effectLst/>
              </a:rPr>
            </a:b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b="1" dirty="0"/>
              <a:t>Angular 4</a:t>
            </a:r>
            <a:r>
              <a:rPr lang="en-US" dirty="0"/>
              <a:t> uses the </a:t>
            </a:r>
            <a:r>
              <a:rPr lang="en-US" b="1" dirty="0"/>
              <a:t>&lt;ng-template&gt;</a:t>
            </a:r>
            <a:r>
              <a:rPr lang="en-US" dirty="0"/>
              <a:t> as the tag instead of </a:t>
            </a:r>
            <a:r>
              <a:rPr lang="en-US" b="1" dirty="0"/>
              <a:t>&lt;template&gt;</a:t>
            </a:r>
            <a:r>
              <a:rPr lang="en-US" dirty="0"/>
              <a:t>which is used in Angular2. The reason Angular 4 changed </a:t>
            </a:r>
            <a:r>
              <a:rPr lang="en-US" b="1" dirty="0"/>
              <a:t>&lt;template&gt;</a:t>
            </a:r>
            <a:r>
              <a:rPr lang="en-US" dirty="0"/>
              <a:t> to </a:t>
            </a:r>
            <a:r>
              <a:rPr lang="en-US" b="1" dirty="0"/>
              <a:t>&lt;ng-template&gt;</a:t>
            </a:r>
            <a:r>
              <a:rPr lang="en-US" dirty="0"/>
              <a:t> is because there is a name conflict between the </a:t>
            </a:r>
            <a:r>
              <a:rPr lang="en-US" b="1" dirty="0"/>
              <a:t>&lt;template&gt;</a:t>
            </a:r>
            <a:r>
              <a:rPr lang="en-US" dirty="0"/>
              <a:t> tag and the html </a:t>
            </a:r>
            <a:r>
              <a:rPr lang="en-US" b="1" dirty="0"/>
              <a:t>&lt;template&gt;</a:t>
            </a:r>
            <a:r>
              <a:rPr lang="en-US" dirty="0"/>
              <a:t> standard tag. It will deprecate completely going ahead. This is one of the major changes in Angular 4.</a:t>
            </a:r>
          </a:p>
        </p:txBody>
      </p:sp>
    </p:spTree>
    <p:extLst>
      <p:ext uri="{BB962C8B-B14F-4D97-AF65-F5344CB8AC3E}">
        <p14:creationId xmlns="" xmlns:p14="http://schemas.microsoft.com/office/powerpoint/2010/main" val="3232207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BFF53"/>
                </a:solidFill>
              </a:rPr>
              <a:t>Pipes</a:t>
            </a:r>
            <a:r>
              <a:rPr lang="en-US" dirty="0"/>
              <a:t> </a:t>
            </a:r>
            <a:r>
              <a:rPr lang="en-US" dirty="0">
                <a:effectLst/>
              </a:rPr>
              <a:t/>
            </a:r>
            <a:br>
              <a:rPr lang="en-US" dirty="0">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667" dirty="0"/>
              <a:t>Pipes were earlier called filters in Angular1 and called pipes in Angular 2 and 4.</a:t>
            </a:r>
          </a:p>
          <a:p>
            <a:r>
              <a:rPr lang="en-US" sz="2667" dirty="0"/>
              <a:t>The | character is used to transform data. Following is the syntax for the same</a:t>
            </a:r>
          </a:p>
          <a:p>
            <a:r>
              <a:rPr lang="en-US" sz="2667" dirty="0"/>
              <a:t>{{ Welcome to Angular 4 | lowercase}}</a:t>
            </a:r>
          </a:p>
        </p:txBody>
      </p:sp>
    </p:spTree>
    <p:extLst>
      <p:ext uri="{BB962C8B-B14F-4D97-AF65-F5344CB8AC3E}">
        <p14:creationId xmlns="" xmlns:p14="http://schemas.microsoft.com/office/powerpoint/2010/main" val="37079695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BFF53"/>
                </a:solidFill>
              </a:rPr>
              <a:t>Pipes</a:t>
            </a:r>
            <a:r>
              <a:rPr lang="en-US" dirty="0"/>
              <a:t> </a:t>
            </a:r>
            <a:r>
              <a:rPr lang="en-US" dirty="0">
                <a:effectLst/>
              </a:rPr>
              <a:t/>
            </a:r>
            <a:br>
              <a:rPr lang="en-US" dirty="0">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t>Angular 4 provides some built-in pipes. The pipes are listed below −</a:t>
            </a:r>
          </a:p>
          <a:p>
            <a:r>
              <a:rPr lang="en-US" dirty="0"/>
              <a:t>Lowercase pipe</a:t>
            </a:r>
          </a:p>
          <a:p>
            <a:r>
              <a:rPr lang="en-US" dirty="0"/>
              <a:t>Uppercase pipe</a:t>
            </a:r>
          </a:p>
          <a:p>
            <a:r>
              <a:rPr lang="en-US" dirty="0"/>
              <a:t>Date pipe</a:t>
            </a:r>
          </a:p>
          <a:p>
            <a:r>
              <a:rPr lang="en-US" dirty="0"/>
              <a:t>Currency pipe</a:t>
            </a:r>
          </a:p>
          <a:p>
            <a:r>
              <a:rPr lang="en-US" dirty="0"/>
              <a:t>Jsonpipe</a:t>
            </a:r>
          </a:p>
          <a:p>
            <a:r>
              <a:rPr lang="en-US" dirty="0"/>
              <a:t>Percent pipe</a:t>
            </a:r>
          </a:p>
          <a:p>
            <a:r>
              <a:rPr lang="en-US" dirty="0"/>
              <a:t>Decimal pipe</a:t>
            </a:r>
          </a:p>
          <a:p>
            <a:r>
              <a:rPr lang="en-US" dirty="0"/>
              <a:t>Slicepipe</a:t>
            </a:r>
          </a:p>
        </p:txBody>
      </p:sp>
    </p:spTree>
    <p:extLst>
      <p:ext uri="{BB962C8B-B14F-4D97-AF65-F5344CB8AC3E}">
        <p14:creationId xmlns="" xmlns:p14="http://schemas.microsoft.com/office/powerpoint/2010/main" val="12041732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03" y="729125"/>
            <a:ext cx="8347875" cy="546902"/>
          </a:xfrm>
        </p:spPr>
        <p:txBody>
          <a:bodyPr>
            <a:normAutofit fontScale="90000"/>
          </a:bodyPr>
          <a:lstStyle/>
          <a:p>
            <a:r>
              <a:rPr lang="en-US" sz="4133" dirty="0" smtClean="0">
                <a:solidFill>
                  <a:schemeClr val="accent1">
                    <a:lumMod val="75000"/>
                  </a:schemeClr>
                </a:solidFill>
              </a:rPr>
              <a:t>HOW GIT WORK</a:t>
            </a:r>
            <a:endParaRPr lang="en-US" sz="4133" dirty="0">
              <a:solidFill>
                <a:schemeClr val="accent1">
                  <a:lumMod val="75000"/>
                </a:schemeClr>
              </a:solidFill>
            </a:endParaRPr>
          </a:p>
        </p:txBody>
      </p:sp>
      <p:sp>
        <p:nvSpPr>
          <p:cNvPr id="3" name="Content Placeholder 2"/>
          <p:cNvSpPr>
            <a:spLocks noGrp="1"/>
          </p:cNvSpPr>
          <p:nvPr>
            <p:ph idx="1"/>
          </p:nvPr>
        </p:nvSpPr>
        <p:spPr>
          <a:xfrm>
            <a:off x="598619" y="1598079"/>
            <a:ext cx="10983780" cy="4681415"/>
          </a:xfrm>
        </p:spPr>
        <p:txBody>
          <a:bodyPr>
            <a:normAutofit/>
          </a:bodyPr>
          <a:lstStyle/>
          <a:p>
            <a:r>
              <a:rPr lang="en-US" dirty="0" smtClean="0"/>
              <a:t>Create a "repository" (project) with a </a:t>
            </a:r>
            <a:r>
              <a:rPr lang="en-US" dirty="0" err="1" smtClean="0"/>
              <a:t>git</a:t>
            </a:r>
            <a:r>
              <a:rPr lang="en-US" dirty="0" smtClean="0"/>
              <a:t> hosting tool (like </a:t>
            </a:r>
            <a:r>
              <a:rPr lang="en-US" dirty="0" err="1" smtClean="0"/>
              <a:t>Bitbucket</a:t>
            </a:r>
            <a:r>
              <a:rPr lang="en-US" dirty="0" smtClean="0"/>
              <a:t>)</a:t>
            </a:r>
          </a:p>
          <a:p>
            <a:r>
              <a:rPr lang="en-US" dirty="0" smtClean="0"/>
              <a:t>Copy (or clone) the repository to your local machine</a:t>
            </a:r>
          </a:p>
          <a:p>
            <a:r>
              <a:rPr lang="en-US" dirty="0" smtClean="0"/>
              <a:t>Add a file to your local repo and "commit" (save) the changes</a:t>
            </a:r>
          </a:p>
          <a:p>
            <a:r>
              <a:rPr lang="en-US" dirty="0" smtClean="0"/>
              <a:t>"Push" your changes to your master branch</a:t>
            </a:r>
          </a:p>
          <a:p>
            <a:r>
              <a:rPr lang="en-US" dirty="0" smtClean="0"/>
              <a:t>Make a change to your file with a </a:t>
            </a:r>
            <a:r>
              <a:rPr lang="en-US" dirty="0" err="1" smtClean="0"/>
              <a:t>git</a:t>
            </a:r>
            <a:r>
              <a:rPr lang="en-US" dirty="0" smtClean="0"/>
              <a:t> hosting tool and commit</a:t>
            </a:r>
          </a:p>
          <a:p>
            <a:r>
              <a:rPr lang="en-US" dirty="0" smtClean="0"/>
              <a:t>"Pull" the changes to your local machine</a:t>
            </a:r>
          </a:p>
          <a:p>
            <a:r>
              <a:rPr lang="en-US" dirty="0" smtClean="0"/>
              <a:t>Create a "branch" (version), make a change, commit the change</a:t>
            </a:r>
          </a:p>
          <a:p>
            <a:r>
              <a:rPr lang="en-US" dirty="0" smtClean="0"/>
              <a:t>Open a "pull request" (propose changes to the master branch)</a:t>
            </a:r>
          </a:p>
          <a:p>
            <a:r>
              <a:rPr lang="en-US" dirty="0" smtClean="0"/>
              <a:t>"Merge" your branch to the master branch</a:t>
            </a:r>
          </a:p>
          <a:p>
            <a:pPr>
              <a:buNone/>
            </a:pPr>
            <a:endParaRPr lang="en-US" dirty="0"/>
          </a:p>
        </p:txBody>
      </p:sp>
    </p:spTree>
    <p:extLst>
      <p:ext uri="{BB962C8B-B14F-4D97-AF65-F5344CB8AC3E}">
        <p14:creationId xmlns="" xmlns:p14="http://schemas.microsoft.com/office/powerpoint/2010/main" val="351913797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a:solidFill>
                  <a:srgbClr val="FFFF00"/>
                </a:solidFill>
              </a:rPr>
              <a:t>Dependency Injection</a:t>
            </a:r>
            <a:br>
              <a:rPr lang="en-US" dirty="0">
                <a:solidFill>
                  <a:srgbClr val="FFFF00"/>
                </a:solidFill>
              </a:rPr>
            </a:br>
            <a:r>
              <a:rPr lang="en-US" dirty="0">
                <a:solidFill>
                  <a:srgbClr val="FFFF00"/>
                </a:solidFill>
                <a:effectLst/>
              </a:rPr>
              <a:t/>
            </a:r>
            <a:br>
              <a:rPr lang="en-US" dirty="0">
                <a:solidFill>
                  <a:srgbClr val="FFFF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445436"/>
            <a:ext cx="8348133" cy="4278281"/>
          </a:xfrm>
        </p:spPr>
      </p:pic>
    </p:spTree>
    <p:extLst>
      <p:ext uri="{BB962C8B-B14F-4D97-AF65-F5344CB8AC3E}">
        <p14:creationId xmlns="" xmlns:p14="http://schemas.microsoft.com/office/powerpoint/2010/main" val="12513611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a:solidFill>
                  <a:srgbClr val="FFFF00"/>
                </a:solidFill>
              </a:rPr>
              <a:t>Dependency Injection</a:t>
            </a:r>
            <a:br>
              <a:rPr lang="en-US" dirty="0">
                <a:solidFill>
                  <a:srgbClr val="FFFF00"/>
                </a:solidFill>
              </a:rPr>
            </a:br>
            <a:r>
              <a:rPr lang="en-US" dirty="0">
                <a:solidFill>
                  <a:srgbClr val="FFFF00"/>
                </a:solidFill>
                <a:effectLst/>
              </a:rPr>
              <a:t/>
            </a:r>
            <a:br>
              <a:rPr lang="en-US" dirty="0">
                <a:solidFill>
                  <a:srgbClr val="FFFF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813380"/>
            <a:ext cx="8348133" cy="4251475"/>
          </a:xfrm>
        </p:spPr>
      </p:pic>
    </p:spTree>
    <p:extLst>
      <p:ext uri="{BB962C8B-B14F-4D97-AF65-F5344CB8AC3E}">
        <p14:creationId xmlns="" xmlns:p14="http://schemas.microsoft.com/office/powerpoint/2010/main" val="19850136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a:solidFill>
                  <a:srgbClr val="FFFF00"/>
                </a:solidFill>
              </a:rPr>
              <a:t>Dependency Injection </a:t>
            </a:r>
            <a:br>
              <a:rPr lang="en-US" dirty="0">
                <a:solidFill>
                  <a:srgbClr val="FFFF00"/>
                </a:solidFill>
              </a:rPr>
            </a:br>
            <a:r>
              <a:rPr lang="en-US" dirty="0">
                <a:solidFill>
                  <a:srgbClr val="FFFF00"/>
                </a:solidFill>
                <a:effectLst/>
              </a:rPr>
              <a:t/>
            </a:r>
            <a:br>
              <a:rPr lang="en-US" dirty="0">
                <a:solidFill>
                  <a:srgbClr val="FFFF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774575"/>
            <a:ext cx="8348133" cy="4329085"/>
          </a:xfrm>
        </p:spPr>
      </p:pic>
    </p:spTree>
    <p:extLst>
      <p:ext uri="{BB962C8B-B14F-4D97-AF65-F5344CB8AC3E}">
        <p14:creationId xmlns="" xmlns:p14="http://schemas.microsoft.com/office/powerpoint/2010/main" val="39662121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a:solidFill>
                  <a:srgbClr val="FFFF00"/>
                </a:solidFill>
              </a:rPr>
              <a:t>Dependency Injection </a:t>
            </a:r>
            <a:br>
              <a:rPr lang="en-US" dirty="0">
                <a:solidFill>
                  <a:srgbClr val="FFFF00"/>
                </a:solidFill>
              </a:rPr>
            </a:br>
            <a:r>
              <a:rPr lang="en-US" dirty="0">
                <a:solidFill>
                  <a:srgbClr val="FFFF00"/>
                </a:solidFill>
                <a:effectLst/>
              </a:rPr>
              <a:t/>
            </a:r>
            <a:br>
              <a:rPr lang="en-US" dirty="0">
                <a:solidFill>
                  <a:srgbClr val="FFFF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781977"/>
            <a:ext cx="8348133" cy="4314280"/>
          </a:xfrm>
        </p:spPr>
      </p:pic>
    </p:spTree>
    <p:extLst>
      <p:ext uri="{BB962C8B-B14F-4D97-AF65-F5344CB8AC3E}">
        <p14:creationId xmlns="" xmlns:p14="http://schemas.microsoft.com/office/powerpoint/2010/main" val="37373801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FF00"/>
                </a:solidFill>
              </a:rPr>
              <a:t/>
            </a:r>
            <a:br>
              <a:rPr lang="en-US" dirty="0">
                <a:solidFill>
                  <a:srgbClr val="FFFF00"/>
                </a:solidFill>
              </a:rPr>
            </a:br>
            <a:r>
              <a:rPr lang="en-US" dirty="0">
                <a:solidFill>
                  <a:srgbClr val="FFFF00"/>
                </a:solidFill>
              </a:rPr>
              <a:t/>
            </a:r>
            <a:br>
              <a:rPr lang="en-US" dirty="0">
                <a:solidFill>
                  <a:srgbClr val="FFFF00"/>
                </a:solidFill>
              </a:rPr>
            </a:br>
            <a:r>
              <a:rPr lang="en-US" dirty="0">
                <a:solidFill>
                  <a:srgbClr val="FFFF00"/>
                </a:solidFill>
              </a:rPr>
              <a:t>Dependency Injection</a:t>
            </a:r>
            <a:br>
              <a:rPr lang="en-US" dirty="0">
                <a:solidFill>
                  <a:srgbClr val="FFFF00"/>
                </a:solidFill>
              </a:rPr>
            </a:br>
            <a:r>
              <a:rPr lang="en-US" dirty="0">
                <a:solidFill>
                  <a:srgbClr val="FFFF00"/>
                </a:solidFill>
                <a:effectLst/>
              </a:rPr>
              <a:t/>
            </a:r>
            <a:br>
              <a:rPr lang="en-US" dirty="0">
                <a:solidFill>
                  <a:srgbClr val="FFFF00"/>
                </a:solidFill>
                <a:effectLst/>
              </a:rPr>
            </a:br>
            <a:r>
              <a:rPr lang="en-US" dirty="0">
                <a:solidFill>
                  <a:srgbClr val="FF0000"/>
                </a:solidFill>
                <a:effectLst/>
              </a:rPr>
              <a:t/>
            </a:r>
            <a:br>
              <a:rPr lang="en-US" dirty="0">
                <a:solidFill>
                  <a:srgbClr val="FF0000"/>
                </a:solidFill>
                <a:effectLst/>
              </a:rPr>
            </a:br>
            <a:endParaRPr lang="en-US" dirty="0">
              <a:solidFill>
                <a:srgbClr val="FF0000"/>
              </a:solidFill>
            </a:endParaRPr>
          </a:p>
        </p:txBody>
      </p:sp>
      <p:pic>
        <p:nvPicPr>
          <p:cNvPr id="7" name="Content Placeholder 6"/>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9018" y="1397001"/>
            <a:ext cx="8348133" cy="4538169"/>
          </a:xfrm>
        </p:spPr>
      </p:pic>
    </p:spTree>
    <p:extLst>
      <p:ext uri="{BB962C8B-B14F-4D97-AF65-F5344CB8AC3E}">
        <p14:creationId xmlns="" xmlns:p14="http://schemas.microsoft.com/office/powerpoint/2010/main" val="19256077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Open House </a:t>
            </a:r>
          </a:p>
        </p:txBody>
      </p:sp>
      <p:sp>
        <p:nvSpPr>
          <p:cNvPr id="3" name="Text Placeholder 2"/>
          <p:cNvSpPr>
            <a:spLocks noGrp="1"/>
          </p:cNvSpPr>
          <p:nvPr>
            <p:ph type="body" idx="1"/>
          </p:nvPr>
        </p:nvSpPr>
        <p:spPr/>
        <p:txBody>
          <a:bodyPr/>
          <a:lstStyle/>
          <a:p>
            <a:r>
              <a:rPr lang="en-US" dirty="0"/>
              <a:t>Any Questions / Queries / Inputs</a:t>
            </a:r>
          </a:p>
        </p:txBody>
      </p:sp>
    </p:spTree>
    <p:extLst>
      <p:ext uri="{BB962C8B-B14F-4D97-AF65-F5344CB8AC3E}">
        <p14:creationId xmlns="" xmlns:p14="http://schemas.microsoft.com/office/powerpoint/2010/main" val="37526289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Feedback &amp; Reviews</a:t>
            </a:r>
          </a:p>
        </p:txBody>
      </p:sp>
      <p:sp>
        <p:nvSpPr>
          <p:cNvPr id="3" name="Text Placeholder 2"/>
          <p:cNvSpPr>
            <a:spLocks noGrp="1"/>
          </p:cNvSpPr>
          <p:nvPr>
            <p:ph type="body" idx="1"/>
          </p:nvPr>
        </p:nvSpPr>
        <p:spPr/>
        <p:txBody>
          <a:bodyPr/>
          <a:lstStyle/>
          <a:p>
            <a:r>
              <a:rPr lang="en-US" dirty="0"/>
              <a:t>Valuing Contribution</a:t>
            </a:r>
          </a:p>
        </p:txBody>
      </p:sp>
    </p:spTree>
    <p:extLst>
      <p:ext uri="{BB962C8B-B14F-4D97-AF65-F5344CB8AC3E}">
        <p14:creationId xmlns="" xmlns:p14="http://schemas.microsoft.com/office/powerpoint/2010/main" val="194397593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Thank You</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 xmlns:p14="http://schemas.microsoft.com/office/powerpoint/2010/main" val="32795628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Environment Setup (Setup and Tooling)</a:t>
            </a:r>
          </a:p>
        </p:txBody>
      </p:sp>
      <p:sp>
        <p:nvSpPr>
          <p:cNvPr id="3" name="Content Placeholder 2"/>
          <p:cNvSpPr>
            <a:spLocks noGrp="1"/>
          </p:cNvSpPr>
          <p:nvPr>
            <p:ph idx="1"/>
          </p:nvPr>
        </p:nvSpPr>
        <p:spPr>
          <a:xfrm>
            <a:off x="598619" y="1598079"/>
            <a:ext cx="10983780" cy="4681415"/>
          </a:xfrm>
        </p:spPr>
        <p:txBody>
          <a:bodyPr/>
          <a:lstStyle/>
          <a:p>
            <a:pPr>
              <a:buNone/>
            </a:pPr>
            <a:r>
              <a:rPr lang="en-US" b="1" dirty="0" smtClean="0">
                <a:solidFill>
                  <a:schemeClr val="tx2">
                    <a:lumMod val="60000"/>
                    <a:lumOff val="40000"/>
                  </a:schemeClr>
                </a:solidFill>
              </a:rPr>
              <a:t>High level </a:t>
            </a:r>
            <a:r>
              <a:rPr lang="en-US" b="1" dirty="0" err="1" smtClean="0">
                <a:solidFill>
                  <a:schemeClr val="tx2">
                    <a:lumMod val="60000"/>
                    <a:lumOff val="40000"/>
                  </a:schemeClr>
                </a:solidFill>
              </a:rPr>
              <a:t>git</a:t>
            </a:r>
            <a:r>
              <a:rPr lang="en-US" b="1" dirty="0" smtClean="0">
                <a:solidFill>
                  <a:schemeClr val="tx2">
                    <a:lumMod val="60000"/>
                    <a:lumOff val="40000"/>
                  </a:schemeClr>
                </a:solidFill>
              </a:rPr>
              <a:t> overview</a:t>
            </a:r>
          </a:p>
          <a:p>
            <a:pPr>
              <a:buNone/>
            </a:pPr>
            <a:r>
              <a:rPr lang="en-US" b="1" u="sng" dirty="0" smtClean="0">
                <a:solidFill>
                  <a:schemeClr val="bg2">
                    <a:lumMod val="50000"/>
                  </a:schemeClr>
                </a:solidFill>
              </a:rPr>
              <a:t>Tell </a:t>
            </a:r>
            <a:r>
              <a:rPr lang="en-US" b="1" u="sng" dirty="0" err="1" smtClean="0">
                <a:solidFill>
                  <a:schemeClr val="bg2">
                    <a:lumMod val="50000"/>
                  </a:schemeClr>
                </a:solidFill>
              </a:rPr>
              <a:t>Git</a:t>
            </a:r>
            <a:r>
              <a:rPr lang="en-US" b="1" u="sng" dirty="0" smtClean="0">
                <a:solidFill>
                  <a:schemeClr val="bg2">
                    <a:lumMod val="50000"/>
                  </a:schemeClr>
                </a:solidFill>
              </a:rPr>
              <a:t> who you are</a:t>
            </a:r>
          </a:p>
          <a:p>
            <a:pPr>
              <a:buNone/>
            </a:pPr>
            <a:r>
              <a:rPr lang="en-US" dirty="0" err="1" smtClean="0"/>
              <a:t>git</a:t>
            </a:r>
            <a:r>
              <a:rPr lang="en-US" dirty="0" smtClean="0"/>
              <a:t> </a:t>
            </a:r>
            <a:r>
              <a:rPr lang="en-US" dirty="0" err="1" smtClean="0"/>
              <a:t>config</a:t>
            </a:r>
            <a:r>
              <a:rPr lang="en-US" dirty="0" smtClean="0"/>
              <a:t> --global user.name </a:t>
            </a:r>
            <a:r>
              <a:rPr lang="en-US" dirty="0" smtClean="0"/>
              <a:t>“</a:t>
            </a:r>
            <a:r>
              <a:rPr lang="en-US" dirty="0" err="1" smtClean="0">
                <a:hlinkClick r:id="rId2"/>
              </a:rPr>
              <a:t>santoshir</a:t>
            </a:r>
            <a:endParaRPr lang="en-US" smtClean="0"/>
          </a:p>
          <a:p>
            <a:pPr>
              <a:buNone/>
            </a:pPr>
            <a:r>
              <a:rPr lang="en-US" smtClean="0"/>
              <a:t>“</a:t>
            </a:r>
            <a:endParaRPr lang="en-US" dirty="0" smtClean="0"/>
          </a:p>
          <a:p>
            <a:pPr>
              <a:buNone/>
            </a:pPr>
            <a:r>
              <a:rPr lang="en-US" dirty="0" err="1" smtClean="0"/>
              <a:t>git</a:t>
            </a:r>
            <a:r>
              <a:rPr lang="en-US" dirty="0" smtClean="0"/>
              <a:t> </a:t>
            </a:r>
            <a:r>
              <a:rPr lang="en-US" dirty="0" err="1" smtClean="0"/>
              <a:t>config</a:t>
            </a:r>
            <a:r>
              <a:rPr lang="en-US" dirty="0" smtClean="0"/>
              <a:t> --global </a:t>
            </a:r>
            <a:r>
              <a:rPr lang="en-US" dirty="0" err="1" smtClean="0"/>
              <a:t>user.email</a:t>
            </a:r>
            <a:r>
              <a:rPr lang="en-US" dirty="0" smtClean="0"/>
              <a:t> sam@example.com</a:t>
            </a:r>
          </a:p>
          <a:p>
            <a:pPr>
              <a:buNone/>
            </a:pPr>
            <a:r>
              <a:rPr lang="en-US" b="1" u="sng" dirty="0" smtClean="0">
                <a:solidFill>
                  <a:schemeClr val="bg2">
                    <a:lumMod val="50000"/>
                  </a:schemeClr>
                </a:solidFill>
              </a:rPr>
              <a:t>Create a new local repository</a:t>
            </a:r>
            <a:r>
              <a:rPr lang="en-US" dirty="0" smtClean="0"/>
              <a:t/>
            </a:r>
            <a:br>
              <a:rPr lang="en-US" dirty="0" smtClean="0"/>
            </a:br>
            <a:r>
              <a:rPr lang="en-US" dirty="0" err="1" smtClean="0"/>
              <a:t>git</a:t>
            </a:r>
            <a:r>
              <a:rPr lang="en-US" dirty="0" smtClean="0"/>
              <a:t> init</a:t>
            </a:r>
          </a:p>
          <a:p>
            <a:pPr>
              <a:buNone/>
            </a:pPr>
            <a:r>
              <a:rPr lang="en-US" dirty="0" smtClean="0">
                <a:solidFill>
                  <a:schemeClr val="bg2">
                    <a:lumMod val="50000"/>
                  </a:schemeClr>
                </a:solidFill>
              </a:rPr>
              <a:t>Create a working copy of a local repository.</a:t>
            </a:r>
          </a:p>
          <a:p>
            <a:pPr>
              <a:buNone/>
            </a:pPr>
            <a:r>
              <a:rPr lang="en-US" dirty="0" err="1" smtClean="0"/>
              <a:t>git</a:t>
            </a:r>
            <a:r>
              <a:rPr lang="en-US" dirty="0" smtClean="0"/>
              <a:t> clone /path/to/repository.</a:t>
            </a:r>
          </a:p>
          <a:p>
            <a:pPr>
              <a:buNone/>
            </a:pPr>
            <a:r>
              <a:rPr lang="en-US" dirty="0" smtClean="0"/>
              <a:t>For a remote server, use:</a:t>
            </a:r>
          </a:p>
          <a:p>
            <a:pPr>
              <a:buNone/>
            </a:pPr>
            <a:r>
              <a:rPr lang="en-US" dirty="0" err="1" smtClean="0"/>
              <a:t>git</a:t>
            </a:r>
            <a:r>
              <a:rPr lang="en-US" dirty="0" smtClean="0"/>
              <a:t> clone </a:t>
            </a:r>
            <a:r>
              <a:rPr lang="en-US" dirty="0" err="1" smtClean="0"/>
              <a:t>username@host</a:t>
            </a:r>
            <a:r>
              <a:rPr lang="en-US" dirty="0" smtClean="0"/>
              <a:t>:/path/to/repository</a:t>
            </a:r>
            <a:endParaRPr lang="en-US" dirty="0">
              <a:solidFill>
                <a:schemeClr val="bg2">
                  <a:lumMod val="50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Environment Setup (Setup and Tooling)</a:t>
            </a:r>
          </a:p>
        </p:txBody>
      </p:sp>
      <p:sp>
        <p:nvSpPr>
          <p:cNvPr id="3" name="Content Placeholder 2"/>
          <p:cNvSpPr>
            <a:spLocks noGrp="1"/>
          </p:cNvSpPr>
          <p:nvPr>
            <p:ph idx="1"/>
          </p:nvPr>
        </p:nvSpPr>
        <p:spPr>
          <a:xfrm>
            <a:off x="598619" y="1598079"/>
            <a:ext cx="10983780" cy="4681415"/>
          </a:xfrm>
        </p:spPr>
        <p:txBody>
          <a:bodyPr/>
          <a:lstStyle/>
          <a:p>
            <a:pPr>
              <a:buNone/>
            </a:pPr>
            <a:r>
              <a:rPr lang="en-US" dirty="0" smtClean="0">
                <a:solidFill>
                  <a:schemeClr val="bg2">
                    <a:lumMod val="50000"/>
                  </a:schemeClr>
                </a:solidFill>
              </a:rPr>
              <a:t>Add one or more files to staging (index):</a:t>
            </a:r>
          </a:p>
          <a:p>
            <a:pPr>
              <a:buNone/>
            </a:pPr>
            <a:r>
              <a:rPr lang="en-US" dirty="0" err="1" smtClean="0"/>
              <a:t>git</a:t>
            </a:r>
            <a:r>
              <a:rPr lang="en-US" dirty="0" smtClean="0"/>
              <a:t> add &lt;filename&gt; </a:t>
            </a:r>
            <a:r>
              <a:rPr lang="en-US" dirty="0" err="1" smtClean="0"/>
              <a:t>git</a:t>
            </a:r>
            <a:r>
              <a:rPr lang="en-US" dirty="0" smtClean="0"/>
              <a:t> add –A</a:t>
            </a:r>
          </a:p>
          <a:p>
            <a:pPr>
              <a:buNone/>
            </a:pPr>
            <a:r>
              <a:rPr lang="en-US" dirty="0" smtClean="0"/>
              <a:t>Commit changes to head (but not yet to the remote repository):</a:t>
            </a:r>
          </a:p>
          <a:p>
            <a:pPr>
              <a:buNone/>
            </a:pPr>
            <a:r>
              <a:rPr lang="en-US" dirty="0" err="1" smtClean="0">
                <a:solidFill>
                  <a:schemeClr val="bg2">
                    <a:lumMod val="50000"/>
                  </a:schemeClr>
                </a:solidFill>
              </a:rPr>
              <a:t>git</a:t>
            </a:r>
            <a:r>
              <a:rPr lang="en-US" dirty="0" smtClean="0">
                <a:solidFill>
                  <a:schemeClr val="bg2">
                    <a:lumMod val="50000"/>
                  </a:schemeClr>
                </a:solidFill>
              </a:rPr>
              <a:t> commit -m "Commit message“</a:t>
            </a:r>
          </a:p>
          <a:p>
            <a:pPr>
              <a:buNone/>
            </a:pPr>
            <a:r>
              <a:rPr lang="en-US" dirty="0" err="1" smtClean="0">
                <a:solidFill>
                  <a:srgbClr val="00B0F0"/>
                </a:solidFill>
              </a:rPr>
              <a:t>git</a:t>
            </a:r>
            <a:r>
              <a:rPr lang="en-US" dirty="0" smtClean="0">
                <a:solidFill>
                  <a:srgbClr val="00B0F0"/>
                </a:solidFill>
              </a:rPr>
              <a:t> push origin master</a:t>
            </a:r>
          </a:p>
          <a:p>
            <a:pPr>
              <a:buNone/>
            </a:pPr>
            <a:r>
              <a:rPr lang="en-US" dirty="0" smtClean="0">
                <a:solidFill>
                  <a:schemeClr val="accent3">
                    <a:lumMod val="75000"/>
                  </a:schemeClr>
                </a:solidFill>
              </a:rPr>
              <a:t>Send changes to the master branch of your remote repository:</a:t>
            </a:r>
          </a:p>
          <a:p>
            <a:pPr>
              <a:buNone/>
            </a:pPr>
            <a:r>
              <a:rPr lang="en-US" dirty="0" err="1" smtClean="0"/>
              <a:t>git</a:t>
            </a:r>
            <a:r>
              <a:rPr lang="en-US" dirty="0" smtClean="0"/>
              <a:t> push -u origin master</a:t>
            </a:r>
          </a:p>
          <a:p>
            <a:pPr>
              <a:buNone/>
            </a:pPr>
            <a:r>
              <a:rPr lang="en-US" b="1" dirty="0" smtClean="0">
                <a:solidFill>
                  <a:schemeClr val="accent3">
                    <a:lumMod val="75000"/>
                  </a:schemeClr>
                </a:solidFill>
              </a:rPr>
              <a:t>Status</a:t>
            </a:r>
          </a:p>
          <a:p>
            <a:pPr>
              <a:buNone/>
            </a:pPr>
            <a:r>
              <a:rPr lang="en-US" dirty="0" smtClean="0"/>
              <a:t>List the files you've changed and those you still need to add or commit:</a:t>
            </a:r>
          </a:p>
          <a:p>
            <a:pPr>
              <a:buNone/>
            </a:pPr>
            <a:r>
              <a:rPr lang="en-US" dirty="0" err="1" smtClean="0">
                <a:solidFill>
                  <a:schemeClr val="bg2">
                    <a:lumMod val="50000"/>
                  </a:schemeClr>
                </a:solidFill>
              </a:rPr>
              <a:t>git</a:t>
            </a:r>
            <a:r>
              <a:rPr lang="en-US" dirty="0" smtClean="0">
                <a:solidFill>
                  <a:schemeClr val="bg2">
                    <a:lumMod val="50000"/>
                  </a:schemeClr>
                </a:solidFill>
              </a:rPr>
              <a:t> status</a:t>
            </a:r>
            <a:endParaRPr lang="en-US" dirty="0">
              <a:solidFill>
                <a:schemeClr val="bg2">
                  <a:lumMod val="50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02" y="424069"/>
            <a:ext cx="8347875" cy="599910"/>
          </a:xfrm>
        </p:spPr>
        <p:txBody>
          <a:bodyPr vert="horz" lIns="91440" tIns="45720" rIns="91440" bIns="45720" rtlCol="0" anchor="b">
            <a:normAutofit fontScale="90000"/>
          </a:bodyPr>
          <a:lstStyle/>
          <a:p>
            <a:r>
              <a:rPr lang="en-US" dirty="0">
                <a:solidFill>
                  <a:schemeClr val="accent1">
                    <a:lumMod val="75000"/>
                  </a:schemeClr>
                </a:solidFill>
              </a:rPr>
              <a:t/>
            </a:r>
            <a:br>
              <a:rPr lang="en-US" dirty="0">
                <a:solidFill>
                  <a:schemeClr val="accent1">
                    <a:lumMod val="75000"/>
                  </a:schemeClr>
                </a:solidFill>
              </a:rPr>
            </a:br>
            <a:r>
              <a:rPr lang="en-US" dirty="0">
                <a:solidFill>
                  <a:schemeClr val="accent1">
                    <a:lumMod val="75000"/>
                  </a:schemeClr>
                </a:solidFill>
              </a:rPr>
              <a:t> Environment Setup (Setup and Tooling)</a:t>
            </a:r>
          </a:p>
        </p:txBody>
      </p:sp>
      <p:sp>
        <p:nvSpPr>
          <p:cNvPr id="3" name="Content Placeholder 2"/>
          <p:cNvSpPr>
            <a:spLocks noGrp="1"/>
          </p:cNvSpPr>
          <p:nvPr>
            <p:ph idx="1"/>
          </p:nvPr>
        </p:nvSpPr>
        <p:spPr>
          <a:xfrm>
            <a:off x="598619" y="1598079"/>
            <a:ext cx="10983780" cy="4681415"/>
          </a:xfrm>
        </p:spPr>
        <p:txBody>
          <a:bodyPr/>
          <a:lstStyle/>
          <a:p>
            <a:pPr>
              <a:buNone/>
            </a:pPr>
            <a:r>
              <a:rPr lang="en-US" b="1" u="sng" dirty="0" smtClean="0">
                <a:solidFill>
                  <a:srgbClr val="00B0F0"/>
                </a:solidFill>
              </a:rPr>
              <a:t>Connect to a remote repository:</a:t>
            </a:r>
          </a:p>
          <a:p>
            <a:pPr>
              <a:buNone/>
            </a:pPr>
            <a:r>
              <a:rPr lang="en-US" dirty="0" smtClean="0"/>
              <a:t>If you haven't connected your local repository to a remote server, add the server to be able to push to it:</a:t>
            </a:r>
          </a:p>
          <a:p>
            <a:pPr>
              <a:buNone/>
            </a:pPr>
            <a:r>
              <a:rPr lang="en-US" dirty="0" err="1" smtClean="0">
                <a:solidFill>
                  <a:schemeClr val="accent3">
                    <a:lumMod val="75000"/>
                  </a:schemeClr>
                </a:solidFill>
              </a:rPr>
              <a:t>git</a:t>
            </a:r>
            <a:r>
              <a:rPr lang="en-US" dirty="0" smtClean="0">
                <a:solidFill>
                  <a:schemeClr val="accent3">
                    <a:lumMod val="75000"/>
                  </a:schemeClr>
                </a:solidFill>
              </a:rPr>
              <a:t> remote add origin &lt;server&gt;</a:t>
            </a:r>
          </a:p>
          <a:p>
            <a:pPr>
              <a:buNone/>
            </a:pPr>
            <a:r>
              <a:rPr lang="en-US" dirty="0" smtClean="0"/>
              <a:t>List all currently configured remote repositories:</a:t>
            </a:r>
          </a:p>
          <a:p>
            <a:pPr>
              <a:buNone/>
            </a:pPr>
            <a:r>
              <a:rPr lang="en-US" dirty="0" err="1" smtClean="0"/>
              <a:t>git</a:t>
            </a:r>
            <a:r>
              <a:rPr lang="en-US" dirty="0" smtClean="0"/>
              <a:t> remote -v</a:t>
            </a:r>
            <a:endParaRPr lang="en-US" b="1" u="sng" dirty="0" smtClean="0">
              <a:solidFill>
                <a:schemeClr val="accent3">
                  <a:lumMod val="75000"/>
                </a:schemeClr>
              </a:solidFill>
            </a:endParaRPr>
          </a:p>
        </p:txBody>
      </p:sp>
    </p:spTree>
    <p:extLst>
      <p:ext uri="{BB962C8B-B14F-4D97-AF65-F5344CB8AC3E}">
        <p14:creationId xmlns="" xmlns:p14="http://schemas.microsoft.com/office/powerpoint/2010/main" val="42398974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Ecology 16x9">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1219</Words>
  <Application>Microsoft Office PowerPoint</Application>
  <PresentationFormat>Custom</PresentationFormat>
  <Paragraphs>260</Paragraphs>
  <Slides>67</Slides>
  <Notes>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Ecology 16x9</vt:lpstr>
      <vt:lpstr>GIT HUB</vt:lpstr>
      <vt:lpstr>Agenda</vt:lpstr>
      <vt:lpstr> Pre-Requisites</vt:lpstr>
      <vt:lpstr>  GIT Basics</vt:lpstr>
      <vt:lpstr>  GIT Basics</vt:lpstr>
      <vt:lpstr>HOW GIT WORK</vt:lpstr>
      <vt:lpstr>  Environment Setup (Setup and Tooling)</vt:lpstr>
      <vt:lpstr>  Environment Setup (Setup and Tooling)</vt:lpstr>
      <vt:lpstr>  Environment Setup (Setup and Tooling)</vt:lpstr>
      <vt:lpstr>  Branches</vt:lpstr>
      <vt:lpstr>  Branches</vt:lpstr>
      <vt:lpstr>  Branches</vt:lpstr>
      <vt:lpstr>  Filtering the Commit History LOG</vt:lpstr>
      <vt:lpstr>  Filtering the Commit History LOG</vt:lpstr>
      <vt:lpstr>  Filtering the Commit History LOG</vt:lpstr>
      <vt:lpstr>  Filtering the Commit History LOG</vt:lpstr>
      <vt:lpstr>  git cherry-pick- TRANFER ON COMMITE ONE BRANCH TO ANOTER </vt:lpstr>
      <vt:lpstr>  git cherry-pick </vt:lpstr>
      <vt:lpstr>  stash</vt:lpstr>
      <vt:lpstr>Workshop Outline</vt:lpstr>
      <vt:lpstr>Course Outline</vt:lpstr>
      <vt:lpstr>Course Outline</vt:lpstr>
      <vt:lpstr>Course Outline:</vt:lpstr>
      <vt:lpstr>Course Outline</vt:lpstr>
      <vt:lpstr>Introduction </vt:lpstr>
      <vt:lpstr>Introduction to Angular</vt:lpstr>
      <vt:lpstr>Introduction to Angular</vt:lpstr>
      <vt:lpstr>Introduction to Angular</vt:lpstr>
      <vt:lpstr>Single-page application </vt:lpstr>
      <vt:lpstr>  The Traditional Page Lifecycle vs. the SPA Lifecycle</vt:lpstr>
      <vt:lpstr>  The Traditional Page Lifecycle vs. the SPA Lifecycle</vt:lpstr>
      <vt:lpstr>  Environment Setup(Setup and Tooling)</vt:lpstr>
      <vt:lpstr>  Environment Setup(Setup and Tooling)</vt:lpstr>
      <vt:lpstr>  Angular cli</vt:lpstr>
      <vt:lpstr>  Components  </vt:lpstr>
      <vt:lpstr>  Components  </vt:lpstr>
      <vt:lpstr>  Component  </vt:lpstr>
      <vt:lpstr>  Components  </vt:lpstr>
      <vt:lpstr>  Components Class  </vt:lpstr>
      <vt:lpstr>  Components Style binding  </vt:lpstr>
      <vt:lpstr>  Two way Binding  </vt:lpstr>
      <vt:lpstr>  Component Files  </vt:lpstr>
      <vt:lpstr>  Module  </vt:lpstr>
      <vt:lpstr>  Module  </vt:lpstr>
      <vt:lpstr>  Module  </vt:lpstr>
      <vt:lpstr>  Module  </vt:lpstr>
      <vt:lpstr>  Module  </vt:lpstr>
      <vt:lpstr>  Module  </vt:lpstr>
      <vt:lpstr>  Module  </vt:lpstr>
      <vt:lpstr>  Module  </vt:lpstr>
      <vt:lpstr>  Npm Packages(How angular flow) </vt:lpstr>
      <vt:lpstr>  AngularJS1 vs Angular </vt:lpstr>
      <vt:lpstr> Angular Folder Structure</vt:lpstr>
      <vt:lpstr> Angular Folder Structure</vt:lpstr>
      <vt:lpstr>  AngularJS1 vs Angular </vt:lpstr>
      <vt:lpstr>  Data Binding   </vt:lpstr>
      <vt:lpstr>Templates </vt:lpstr>
      <vt:lpstr>Pipes   </vt:lpstr>
      <vt:lpstr>Pipes   </vt:lpstr>
      <vt:lpstr>  Dependency Injection   </vt:lpstr>
      <vt:lpstr>  Dependency Injection   </vt:lpstr>
      <vt:lpstr>  Dependency Injection    </vt:lpstr>
      <vt:lpstr>  Dependency Injection    </vt:lpstr>
      <vt:lpstr>  Dependency Injection   </vt:lpstr>
      <vt:lpstr>Open House </vt:lpstr>
      <vt:lpstr>Feedback &amp; Reviews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dell</dc:creator>
  <cp:lastModifiedBy>Guest</cp:lastModifiedBy>
  <cp:revision>137</cp:revision>
  <dcterms:created xsi:type="dcterms:W3CDTF">2014-04-17T22:24:41Z</dcterms:created>
  <dcterms:modified xsi:type="dcterms:W3CDTF">2018-06-06T06:51:45Z</dcterms:modified>
</cp:coreProperties>
</file>