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2E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A4F1E4-96DF-4857-866F-218FA90BFCC8}" type="datetimeFigureOut">
              <a:rPr lang="en-UG" smtClean="0"/>
              <a:t>02/07/2023</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17EAB798-2BF6-4701-BED7-7A326CDC88CD}" type="slidenum">
              <a:rPr lang="en-UG" smtClean="0"/>
              <a:t>‹#›</a:t>
            </a:fld>
            <a:endParaRPr lang="en-UG"/>
          </a:p>
        </p:txBody>
      </p:sp>
    </p:spTree>
    <p:extLst>
      <p:ext uri="{BB962C8B-B14F-4D97-AF65-F5344CB8AC3E}">
        <p14:creationId xmlns:p14="http://schemas.microsoft.com/office/powerpoint/2010/main" val="3720347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A4F1E4-96DF-4857-866F-218FA90BFCC8}" type="datetimeFigureOut">
              <a:rPr lang="en-UG" smtClean="0"/>
              <a:t>02/07/2023</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17EAB798-2BF6-4701-BED7-7A326CDC88CD}" type="slidenum">
              <a:rPr lang="en-UG" smtClean="0"/>
              <a:t>‹#›</a:t>
            </a:fld>
            <a:endParaRPr lang="en-UG"/>
          </a:p>
        </p:txBody>
      </p:sp>
    </p:spTree>
    <p:extLst>
      <p:ext uri="{BB962C8B-B14F-4D97-AF65-F5344CB8AC3E}">
        <p14:creationId xmlns:p14="http://schemas.microsoft.com/office/powerpoint/2010/main" val="4009639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A4F1E4-96DF-4857-866F-218FA90BFCC8}" type="datetimeFigureOut">
              <a:rPr lang="en-UG" smtClean="0"/>
              <a:t>02/07/2023</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17EAB798-2BF6-4701-BED7-7A326CDC88CD}" type="slidenum">
              <a:rPr lang="en-UG" smtClean="0"/>
              <a:t>‹#›</a:t>
            </a:fld>
            <a:endParaRPr lang="en-UG"/>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97490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A4F1E4-96DF-4857-866F-218FA90BFCC8}" type="datetimeFigureOut">
              <a:rPr lang="en-UG" smtClean="0"/>
              <a:t>02/07/2023</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17EAB798-2BF6-4701-BED7-7A326CDC88CD}" type="slidenum">
              <a:rPr lang="en-UG" smtClean="0"/>
              <a:t>‹#›</a:t>
            </a:fld>
            <a:endParaRPr lang="en-UG"/>
          </a:p>
        </p:txBody>
      </p:sp>
    </p:spTree>
    <p:extLst>
      <p:ext uri="{BB962C8B-B14F-4D97-AF65-F5344CB8AC3E}">
        <p14:creationId xmlns:p14="http://schemas.microsoft.com/office/powerpoint/2010/main" val="2107203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A4F1E4-96DF-4857-866F-218FA90BFCC8}" type="datetimeFigureOut">
              <a:rPr lang="en-UG" smtClean="0"/>
              <a:t>02/07/2023</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17EAB798-2BF6-4701-BED7-7A326CDC88CD}" type="slidenum">
              <a:rPr lang="en-UG" smtClean="0"/>
              <a:t>‹#›</a:t>
            </a:fld>
            <a:endParaRPr lang="en-U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19188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A4F1E4-96DF-4857-866F-218FA90BFCC8}" type="datetimeFigureOut">
              <a:rPr lang="en-UG" smtClean="0"/>
              <a:t>02/07/2023</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17EAB798-2BF6-4701-BED7-7A326CDC88CD}" type="slidenum">
              <a:rPr lang="en-UG" smtClean="0"/>
              <a:t>‹#›</a:t>
            </a:fld>
            <a:endParaRPr lang="en-UG"/>
          </a:p>
        </p:txBody>
      </p:sp>
    </p:spTree>
    <p:extLst>
      <p:ext uri="{BB962C8B-B14F-4D97-AF65-F5344CB8AC3E}">
        <p14:creationId xmlns:p14="http://schemas.microsoft.com/office/powerpoint/2010/main" val="75062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A4F1E4-96DF-4857-866F-218FA90BFCC8}" type="datetimeFigureOut">
              <a:rPr lang="en-UG" smtClean="0"/>
              <a:t>02/07/2023</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17EAB798-2BF6-4701-BED7-7A326CDC88CD}" type="slidenum">
              <a:rPr lang="en-UG" smtClean="0"/>
              <a:t>‹#›</a:t>
            </a:fld>
            <a:endParaRPr lang="en-UG"/>
          </a:p>
        </p:txBody>
      </p:sp>
    </p:spTree>
    <p:extLst>
      <p:ext uri="{BB962C8B-B14F-4D97-AF65-F5344CB8AC3E}">
        <p14:creationId xmlns:p14="http://schemas.microsoft.com/office/powerpoint/2010/main" val="3773193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A4F1E4-96DF-4857-866F-218FA90BFCC8}" type="datetimeFigureOut">
              <a:rPr lang="en-UG" smtClean="0"/>
              <a:t>02/07/2023</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17EAB798-2BF6-4701-BED7-7A326CDC88CD}" type="slidenum">
              <a:rPr lang="en-UG" smtClean="0"/>
              <a:t>‹#›</a:t>
            </a:fld>
            <a:endParaRPr lang="en-UG"/>
          </a:p>
        </p:txBody>
      </p:sp>
    </p:spTree>
    <p:extLst>
      <p:ext uri="{BB962C8B-B14F-4D97-AF65-F5344CB8AC3E}">
        <p14:creationId xmlns:p14="http://schemas.microsoft.com/office/powerpoint/2010/main" val="301708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A4F1E4-96DF-4857-866F-218FA90BFCC8}" type="datetimeFigureOut">
              <a:rPr lang="en-UG" smtClean="0"/>
              <a:t>02/07/2023</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17EAB798-2BF6-4701-BED7-7A326CDC88CD}" type="slidenum">
              <a:rPr lang="en-UG" smtClean="0"/>
              <a:t>‹#›</a:t>
            </a:fld>
            <a:endParaRPr lang="en-UG"/>
          </a:p>
        </p:txBody>
      </p:sp>
    </p:spTree>
    <p:extLst>
      <p:ext uri="{BB962C8B-B14F-4D97-AF65-F5344CB8AC3E}">
        <p14:creationId xmlns:p14="http://schemas.microsoft.com/office/powerpoint/2010/main" val="3807870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A4F1E4-96DF-4857-866F-218FA90BFCC8}" type="datetimeFigureOut">
              <a:rPr lang="en-UG" smtClean="0"/>
              <a:t>02/07/2023</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17EAB798-2BF6-4701-BED7-7A326CDC88CD}" type="slidenum">
              <a:rPr lang="en-UG" smtClean="0"/>
              <a:t>‹#›</a:t>
            </a:fld>
            <a:endParaRPr lang="en-UG"/>
          </a:p>
        </p:txBody>
      </p:sp>
    </p:spTree>
    <p:extLst>
      <p:ext uri="{BB962C8B-B14F-4D97-AF65-F5344CB8AC3E}">
        <p14:creationId xmlns:p14="http://schemas.microsoft.com/office/powerpoint/2010/main" val="454761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A4F1E4-96DF-4857-866F-218FA90BFCC8}" type="datetimeFigureOut">
              <a:rPr lang="en-UG" smtClean="0"/>
              <a:t>02/07/2023</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17EAB798-2BF6-4701-BED7-7A326CDC88CD}" type="slidenum">
              <a:rPr lang="en-UG" smtClean="0"/>
              <a:t>‹#›</a:t>
            </a:fld>
            <a:endParaRPr lang="en-UG"/>
          </a:p>
        </p:txBody>
      </p:sp>
    </p:spTree>
    <p:extLst>
      <p:ext uri="{BB962C8B-B14F-4D97-AF65-F5344CB8AC3E}">
        <p14:creationId xmlns:p14="http://schemas.microsoft.com/office/powerpoint/2010/main" val="3825891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A4F1E4-96DF-4857-866F-218FA90BFCC8}" type="datetimeFigureOut">
              <a:rPr lang="en-UG" smtClean="0"/>
              <a:t>02/07/2023</a:t>
            </a:fld>
            <a:endParaRPr lang="en-UG"/>
          </a:p>
        </p:txBody>
      </p:sp>
      <p:sp>
        <p:nvSpPr>
          <p:cNvPr id="8" name="Footer Placeholder 7"/>
          <p:cNvSpPr>
            <a:spLocks noGrp="1"/>
          </p:cNvSpPr>
          <p:nvPr>
            <p:ph type="ftr" sz="quarter" idx="11"/>
          </p:nvPr>
        </p:nvSpPr>
        <p:spPr/>
        <p:txBody>
          <a:bodyPr/>
          <a:lstStyle/>
          <a:p>
            <a:endParaRPr lang="en-UG"/>
          </a:p>
        </p:txBody>
      </p:sp>
      <p:sp>
        <p:nvSpPr>
          <p:cNvPr id="9" name="Slide Number Placeholder 8"/>
          <p:cNvSpPr>
            <a:spLocks noGrp="1"/>
          </p:cNvSpPr>
          <p:nvPr>
            <p:ph type="sldNum" sz="quarter" idx="12"/>
          </p:nvPr>
        </p:nvSpPr>
        <p:spPr/>
        <p:txBody>
          <a:bodyPr/>
          <a:lstStyle/>
          <a:p>
            <a:fld id="{17EAB798-2BF6-4701-BED7-7A326CDC88CD}" type="slidenum">
              <a:rPr lang="en-UG" smtClean="0"/>
              <a:t>‹#›</a:t>
            </a:fld>
            <a:endParaRPr lang="en-UG"/>
          </a:p>
        </p:txBody>
      </p:sp>
    </p:spTree>
    <p:extLst>
      <p:ext uri="{BB962C8B-B14F-4D97-AF65-F5344CB8AC3E}">
        <p14:creationId xmlns:p14="http://schemas.microsoft.com/office/powerpoint/2010/main" val="119942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A4F1E4-96DF-4857-866F-218FA90BFCC8}" type="datetimeFigureOut">
              <a:rPr lang="en-UG" smtClean="0"/>
              <a:t>02/07/2023</a:t>
            </a:fld>
            <a:endParaRPr lang="en-UG"/>
          </a:p>
        </p:txBody>
      </p:sp>
      <p:sp>
        <p:nvSpPr>
          <p:cNvPr id="4" name="Footer Placeholder 3"/>
          <p:cNvSpPr>
            <a:spLocks noGrp="1"/>
          </p:cNvSpPr>
          <p:nvPr>
            <p:ph type="ftr" sz="quarter" idx="11"/>
          </p:nvPr>
        </p:nvSpPr>
        <p:spPr/>
        <p:txBody>
          <a:bodyPr/>
          <a:lstStyle/>
          <a:p>
            <a:endParaRPr lang="en-UG"/>
          </a:p>
        </p:txBody>
      </p:sp>
      <p:sp>
        <p:nvSpPr>
          <p:cNvPr id="5" name="Slide Number Placeholder 4"/>
          <p:cNvSpPr>
            <a:spLocks noGrp="1"/>
          </p:cNvSpPr>
          <p:nvPr>
            <p:ph type="sldNum" sz="quarter" idx="12"/>
          </p:nvPr>
        </p:nvSpPr>
        <p:spPr/>
        <p:txBody>
          <a:bodyPr/>
          <a:lstStyle/>
          <a:p>
            <a:fld id="{17EAB798-2BF6-4701-BED7-7A326CDC88CD}" type="slidenum">
              <a:rPr lang="en-UG" smtClean="0"/>
              <a:t>‹#›</a:t>
            </a:fld>
            <a:endParaRPr lang="en-UG"/>
          </a:p>
        </p:txBody>
      </p:sp>
    </p:spTree>
    <p:extLst>
      <p:ext uri="{BB962C8B-B14F-4D97-AF65-F5344CB8AC3E}">
        <p14:creationId xmlns:p14="http://schemas.microsoft.com/office/powerpoint/2010/main" val="4086425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A4F1E4-96DF-4857-866F-218FA90BFCC8}" type="datetimeFigureOut">
              <a:rPr lang="en-UG" smtClean="0"/>
              <a:t>02/07/2023</a:t>
            </a:fld>
            <a:endParaRPr lang="en-UG"/>
          </a:p>
        </p:txBody>
      </p:sp>
      <p:sp>
        <p:nvSpPr>
          <p:cNvPr id="3" name="Footer Placeholder 2"/>
          <p:cNvSpPr>
            <a:spLocks noGrp="1"/>
          </p:cNvSpPr>
          <p:nvPr>
            <p:ph type="ftr" sz="quarter" idx="11"/>
          </p:nvPr>
        </p:nvSpPr>
        <p:spPr/>
        <p:txBody>
          <a:bodyPr/>
          <a:lstStyle/>
          <a:p>
            <a:endParaRPr lang="en-UG"/>
          </a:p>
        </p:txBody>
      </p:sp>
      <p:sp>
        <p:nvSpPr>
          <p:cNvPr id="4" name="Slide Number Placeholder 3"/>
          <p:cNvSpPr>
            <a:spLocks noGrp="1"/>
          </p:cNvSpPr>
          <p:nvPr>
            <p:ph type="sldNum" sz="quarter" idx="12"/>
          </p:nvPr>
        </p:nvSpPr>
        <p:spPr/>
        <p:txBody>
          <a:bodyPr/>
          <a:lstStyle/>
          <a:p>
            <a:fld id="{17EAB798-2BF6-4701-BED7-7A326CDC88CD}" type="slidenum">
              <a:rPr lang="en-UG" smtClean="0"/>
              <a:t>‹#›</a:t>
            </a:fld>
            <a:endParaRPr lang="en-UG"/>
          </a:p>
        </p:txBody>
      </p:sp>
    </p:spTree>
    <p:extLst>
      <p:ext uri="{BB962C8B-B14F-4D97-AF65-F5344CB8AC3E}">
        <p14:creationId xmlns:p14="http://schemas.microsoft.com/office/powerpoint/2010/main" val="4116461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A4F1E4-96DF-4857-866F-218FA90BFCC8}" type="datetimeFigureOut">
              <a:rPr lang="en-UG" smtClean="0"/>
              <a:t>02/07/2023</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17EAB798-2BF6-4701-BED7-7A326CDC88CD}" type="slidenum">
              <a:rPr lang="en-UG" smtClean="0"/>
              <a:t>‹#›</a:t>
            </a:fld>
            <a:endParaRPr lang="en-UG"/>
          </a:p>
        </p:txBody>
      </p:sp>
    </p:spTree>
    <p:extLst>
      <p:ext uri="{BB962C8B-B14F-4D97-AF65-F5344CB8AC3E}">
        <p14:creationId xmlns:p14="http://schemas.microsoft.com/office/powerpoint/2010/main" val="2180902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A4F1E4-96DF-4857-866F-218FA90BFCC8}" type="datetimeFigureOut">
              <a:rPr lang="en-UG" smtClean="0"/>
              <a:t>02/07/2023</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17EAB798-2BF6-4701-BED7-7A326CDC88CD}" type="slidenum">
              <a:rPr lang="en-UG" smtClean="0"/>
              <a:t>‹#›</a:t>
            </a:fld>
            <a:endParaRPr lang="en-UG"/>
          </a:p>
        </p:txBody>
      </p:sp>
    </p:spTree>
    <p:extLst>
      <p:ext uri="{BB962C8B-B14F-4D97-AF65-F5344CB8AC3E}">
        <p14:creationId xmlns:p14="http://schemas.microsoft.com/office/powerpoint/2010/main" val="2069854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A4F1E4-96DF-4857-866F-218FA90BFCC8}" type="datetimeFigureOut">
              <a:rPr lang="en-UG" smtClean="0"/>
              <a:t>02/07/2023</a:t>
            </a:fld>
            <a:endParaRPr lang="en-UG"/>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G"/>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7EAB798-2BF6-4701-BED7-7A326CDC88CD}" type="slidenum">
              <a:rPr lang="en-UG" smtClean="0"/>
              <a:t>‹#›</a:t>
            </a:fld>
            <a:endParaRPr lang="en-UG"/>
          </a:p>
        </p:txBody>
      </p:sp>
    </p:spTree>
    <p:extLst>
      <p:ext uri="{BB962C8B-B14F-4D97-AF65-F5344CB8AC3E}">
        <p14:creationId xmlns:p14="http://schemas.microsoft.com/office/powerpoint/2010/main" val="521163925"/>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sav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1">
                <a:lumMod val="45000"/>
                <a:lumOff val="55000"/>
              </a:schemeClr>
            </a:gs>
            <a:gs pos="55000">
              <a:schemeClr val="accent1">
                <a:lumMod val="45000"/>
                <a:lumOff val="55000"/>
                <a:alpha val="6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B27D1-5617-4010-9643-89D1E3F48BDE}"/>
              </a:ext>
            </a:extLst>
          </p:cNvPr>
          <p:cNvSpPr>
            <a:spLocks noGrp="1"/>
          </p:cNvSpPr>
          <p:nvPr>
            <p:ph type="ctrTitle"/>
          </p:nvPr>
        </p:nvSpPr>
        <p:spPr>
          <a:xfrm>
            <a:off x="2212532" y="1551224"/>
            <a:ext cx="7766936" cy="1646302"/>
          </a:xfrm>
        </p:spPr>
        <p:txBody>
          <a:bodyPr>
            <a:normAutofit fontScale="90000"/>
          </a:bodyPr>
          <a:lstStyle/>
          <a:p>
            <a:r>
              <a:rPr lang="en-US" b="1" dirty="0">
                <a:solidFill>
                  <a:schemeClr val="tx2">
                    <a:lumMod val="60000"/>
                    <a:lumOff val="40000"/>
                  </a:schemeClr>
                </a:solidFill>
              </a:rPr>
              <a:t>Save may wallet community</a:t>
            </a:r>
            <a:r>
              <a:rPr lang="en-US" dirty="0"/>
              <a:t> </a:t>
            </a:r>
            <a:r>
              <a:rPr lang="en-US" b="1" dirty="0">
                <a:solidFill>
                  <a:schemeClr val="tx2">
                    <a:lumMod val="60000"/>
                    <a:lumOff val="40000"/>
                  </a:schemeClr>
                </a:solidFill>
              </a:rPr>
              <a:t>sacco</a:t>
            </a:r>
            <a:endParaRPr lang="en-UG" b="1" dirty="0">
              <a:solidFill>
                <a:schemeClr val="tx2">
                  <a:lumMod val="60000"/>
                  <a:lumOff val="40000"/>
                </a:schemeClr>
              </a:solidFill>
            </a:endParaRPr>
          </a:p>
        </p:txBody>
      </p:sp>
      <p:sp>
        <p:nvSpPr>
          <p:cNvPr id="3" name="Subtitle 2">
            <a:extLst>
              <a:ext uri="{FF2B5EF4-FFF2-40B4-BE49-F238E27FC236}">
                <a16:creationId xmlns:a16="http://schemas.microsoft.com/office/drawing/2014/main" id="{F2D07C44-0326-4484-988A-AF2573E1EAA7}"/>
              </a:ext>
            </a:extLst>
          </p:cNvPr>
          <p:cNvSpPr>
            <a:spLocks noGrp="1"/>
          </p:cNvSpPr>
          <p:nvPr>
            <p:ph type="subTitle" idx="1"/>
          </p:nvPr>
        </p:nvSpPr>
        <p:spPr>
          <a:xfrm>
            <a:off x="2423610" y="4077163"/>
            <a:ext cx="6815669" cy="1320802"/>
          </a:xfrm>
        </p:spPr>
        <p:txBody>
          <a:bodyPr>
            <a:normAutofit fontScale="25000" lnSpcReduction="20000"/>
          </a:bodyPr>
          <a:lstStyle/>
          <a:p>
            <a:pPr algn="l"/>
            <a:r>
              <a:rPr lang="en-US" sz="6400" b="1" i="1" dirty="0">
                <a:solidFill>
                  <a:schemeClr val="tx2">
                    <a:lumMod val="60000"/>
                    <a:lumOff val="40000"/>
                  </a:schemeClr>
                </a:solidFill>
              </a:rPr>
              <a:t>Location </a:t>
            </a:r>
          </a:p>
          <a:p>
            <a:pPr algn="l"/>
            <a:r>
              <a:rPr lang="en-US" sz="6400" b="1" i="1" dirty="0">
                <a:solidFill>
                  <a:schemeClr val="tx2">
                    <a:lumMod val="60000"/>
                    <a:lumOff val="40000"/>
                  </a:schemeClr>
                </a:solidFill>
              </a:rPr>
              <a:t>Along lugogo bypass</a:t>
            </a:r>
          </a:p>
          <a:p>
            <a:pPr algn="l"/>
            <a:r>
              <a:rPr lang="en-US" sz="6400" b="1" i="1" dirty="0">
                <a:solidFill>
                  <a:schemeClr val="tx2">
                    <a:lumMod val="60000"/>
                    <a:lumOff val="40000"/>
                  </a:schemeClr>
                </a:solidFill>
              </a:rPr>
              <a:t>PLOT 1222</a:t>
            </a:r>
          </a:p>
          <a:p>
            <a:pPr algn="l"/>
            <a:r>
              <a:rPr lang="en-US" sz="6400" b="1" i="1" dirty="0">
                <a:solidFill>
                  <a:schemeClr val="tx2">
                    <a:lumMod val="60000"/>
                    <a:lumOff val="40000"/>
                  </a:schemeClr>
                </a:solidFill>
              </a:rPr>
              <a:t>P.O BOX 127 </a:t>
            </a:r>
          </a:p>
          <a:p>
            <a:pPr algn="l"/>
            <a:r>
              <a:rPr lang="en-US" sz="6400" b="1" i="1" dirty="0">
                <a:solidFill>
                  <a:schemeClr val="tx2">
                    <a:lumMod val="60000"/>
                    <a:lumOff val="40000"/>
                  </a:schemeClr>
                </a:solidFill>
              </a:rPr>
              <a:t>Kampala Uganda</a:t>
            </a:r>
          </a:p>
          <a:p>
            <a:endParaRPr lang="en-UG" dirty="0"/>
          </a:p>
        </p:txBody>
      </p:sp>
    </p:spTree>
    <p:extLst>
      <p:ext uri="{BB962C8B-B14F-4D97-AF65-F5344CB8AC3E}">
        <p14:creationId xmlns:p14="http://schemas.microsoft.com/office/powerpoint/2010/main" val="304820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arn(inVertical)">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F8455-AD31-464B-958C-E7A3DC961719}"/>
              </a:ext>
            </a:extLst>
          </p:cNvPr>
          <p:cNvSpPr>
            <a:spLocks noGrp="1"/>
          </p:cNvSpPr>
          <p:nvPr>
            <p:ph type="title"/>
          </p:nvPr>
        </p:nvSpPr>
        <p:spPr/>
        <p:txBody>
          <a:bodyPr/>
          <a:lstStyle/>
          <a:p>
            <a:r>
              <a:rPr lang="en-US" dirty="0"/>
              <a:t>Operational schedules</a:t>
            </a:r>
            <a:endParaRPr lang="en-UG" dirty="0"/>
          </a:p>
        </p:txBody>
      </p:sp>
      <p:graphicFrame>
        <p:nvGraphicFramePr>
          <p:cNvPr id="4" name="Table 4">
            <a:extLst>
              <a:ext uri="{FF2B5EF4-FFF2-40B4-BE49-F238E27FC236}">
                <a16:creationId xmlns:a16="http://schemas.microsoft.com/office/drawing/2014/main" id="{5DC26B51-B0FB-4908-931A-3F1A9A1CA2C2}"/>
              </a:ext>
            </a:extLst>
          </p:cNvPr>
          <p:cNvGraphicFramePr>
            <a:graphicFrameLocks noGrp="1"/>
          </p:cNvGraphicFramePr>
          <p:nvPr>
            <p:ph idx="1"/>
            <p:extLst>
              <p:ext uri="{D42A27DB-BD31-4B8C-83A1-F6EECF244321}">
                <p14:modId xmlns:p14="http://schemas.microsoft.com/office/powerpoint/2010/main" val="4115631088"/>
              </p:ext>
            </p:extLst>
          </p:nvPr>
        </p:nvGraphicFramePr>
        <p:xfrm>
          <a:off x="677863" y="2160588"/>
          <a:ext cx="8596312" cy="296672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2521222043"/>
                    </a:ext>
                  </a:extLst>
                </a:gridCol>
                <a:gridCol w="4298156">
                  <a:extLst>
                    <a:ext uri="{9D8B030D-6E8A-4147-A177-3AD203B41FA5}">
                      <a16:colId xmlns:a16="http://schemas.microsoft.com/office/drawing/2014/main" val="1310096618"/>
                    </a:ext>
                  </a:extLst>
                </a:gridCol>
              </a:tblGrid>
              <a:tr h="370840">
                <a:tc>
                  <a:txBody>
                    <a:bodyPr/>
                    <a:lstStyle/>
                    <a:p>
                      <a:r>
                        <a:rPr lang="en-US" dirty="0"/>
                        <a:t>Days</a:t>
                      </a:r>
                      <a:endParaRPr lang="en-UG" dirty="0"/>
                    </a:p>
                  </a:txBody>
                  <a:tcPr/>
                </a:tc>
                <a:tc>
                  <a:txBody>
                    <a:bodyPr/>
                    <a:lstStyle/>
                    <a:p>
                      <a:r>
                        <a:rPr lang="en-US" dirty="0"/>
                        <a:t>time</a:t>
                      </a:r>
                      <a:endParaRPr lang="en-UG" dirty="0"/>
                    </a:p>
                  </a:txBody>
                  <a:tcPr/>
                </a:tc>
                <a:extLst>
                  <a:ext uri="{0D108BD9-81ED-4DB2-BD59-A6C34878D82A}">
                    <a16:rowId xmlns:a16="http://schemas.microsoft.com/office/drawing/2014/main" val="2882659977"/>
                  </a:ext>
                </a:extLst>
              </a:tr>
              <a:tr h="370840">
                <a:tc>
                  <a:txBody>
                    <a:bodyPr/>
                    <a:lstStyle/>
                    <a:p>
                      <a:r>
                        <a:rPr lang="en-US" dirty="0"/>
                        <a:t>Monday</a:t>
                      </a:r>
                      <a:endParaRPr lang="en-UG" dirty="0"/>
                    </a:p>
                  </a:txBody>
                  <a:tcPr/>
                </a:tc>
                <a:tc>
                  <a:txBody>
                    <a:bodyPr/>
                    <a:lstStyle/>
                    <a:p>
                      <a:r>
                        <a:rPr lang="en-US" dirty="0"/>
                        <a:t>9:00am-500pm</a:t>
                      </a:r>
                      <a:endParaRPr lang="en-UG" dirty="0"/>
                    </a:p>
                  </a:txBody>
                  <a:tcPr/>
                </a:tc>
                <a:extLst>
                  <a:ext uri="{0D108BD9-81ED-4DB2-BD59-A6C34878D82A}">
                    <a16:rowId xmlns:a16="http://schemas.microsoft.com/office/drawing/2014/main" val="2950252286"/>
                  </a:ext>
                </a:extLst>
              </a:tr>
              <a:tr h="370840">
                <a:tc>
                  <a:txBody>
                    <a:bodyPr/>
                    <a:lstStyle/>
                    <a:p>
                      <a:r>
                        <a:rPr lang="en-US" dirty="0"/>
                        <a:t>Tuesday</a:t>
                      </a:r>
                      <a:endParaRPr lang="en-UG" dirty="0"/>
                    </a:p>
                  </a:txBody>
                  <a:tcPr/>
                </a:tc>
                <a:tc>
                  <a:txBody>
                    <a:bodyPr/>
                    <a:lstStyle/>
                    <a:p>
                      <a:r>
                        <a:rPr lang="en-US" dirty="0"/>
                        <a:t>9:00am-500pm</a:t>
                      </a:r>
                      <a:endParaRPr lang="en-UG" dirty="0"/>
                    </a:p>
                  </a:txBody>
                  <a:tcPr/>
                </a:tc>
                <a:extLst>
                  <a:ext uri="{0D108BD9-81ED-4DB2-BD59-A6C34878D82A}">
                    <a16:rowId xmlns:a16="http://schemas.microsoft.com/office/drawing/2014/main" val="3812036836"/>
                  </a:ext>
                </a:extLst>
              </a:tr>
              <a:tr h="370840">
                <a:tc>
                  <a:txBody>
                    <a:bodyPr/>
                    <a:lstStyle/>
                    <a:p>
                      <a:r>
                        <a:rPr lang="en-US" dirty="0"/>
                        <a:t>Wednesday</a:t>
                      </a:r>
                      <a:endParaRPr lang="en-UG" dirty="0"/>
                    </a:p>
                  </a:txBody>
                  <a:tcPr/>
                </a:tc>
                <a:tc>
                  <a:txBody>
                    <a:bodyPr/>
                    <a:lstStyle/>
                    <a:p>
                      <a:r>
                        <a:rPr lang="en-US" dirty="0"/>
                        <a:t>9:00am-500pm</a:t>
                      </a:r>
                      <a:endParaRPr lang="en-UG" dirty="0"/>
                    </a:p>
                  </a:txBody>
                  <a:tcPr/>
                </a:tc>
                <a:extLst>
                  <a:ext uri="{0D108BD9-81ED-4DB2-BD59-A6C34878D82A}">
                    <a16:rowId xmlns:a16="http://schemas.microsoft.com/office/drawing/2014/main" val="650089897"/>
                  </a:ext>
                </a:extLst>
              </a:tr>
              <a:tr h="370840">
                <a:tc>
                  <a:txBody>
                    <a:bodyPr/>
                    <a:lstStyle/>
                    <a:p>
                      <a:r>
                        <a:rPr lang="en-US" dirty="0"/>
                        <a:t>Thursday</a:t>
                      </a:r>
                      <a:endParaRPr lang="en-UG" dirty="0"/>
                    </a:p>
                  </a:txBody>
                  <a:tcPr/>
                </a:tc>
                <a:tc>
                  <a:txBody>
                    <a:bodyPr/>
                    <a:lstStyle/>
                    <a:p>
                      <a:r>
                        <a:rPr lang="en-US" dirty="0"/>
                        <a:t>9:00am-500pm</a:t>
                      </a:r>
                      <a:endParaRPr lang="en-UG" dirty="0"/>
                    </a:p>
                  </a:txBody>
                  <a:tcPr/>
                </a:tc>
                <a:extLst>
                  <a:ext uri="{0D108BD9-81ED-4DB2-BD59-A6C34878D82A}">
                    <a16:rowId xmlns:a16="http://schemas.microsoft.com/office/drawing/2014/main" val="3746939441"/>
                  </a:ext>
                </a:extLst>
              </a:tr>
              <a:tr h="370840">
                <a:tc>
                  <a:txBody>
                    <a:bodyPr/>
                    <a:lstStyle/>
                    <a:p>
                      <a:r>
                        <a:rPr lang="en-US" dirty="0"/>
                        <a:t>Friday</a:t>
                      </a:r>
                      <a:endParaRPr lang="en-UG" dirty="0"/>
                    </a:p>
                  </a:txBody>
                  <a:tcPr/>
                </a:tc>
                <a:tc>
                  <a:txBody>
                    <a:bodyPr/>
                    <a:lstStyle/>
                    <a:p>
                      <a:r>
                        <a:rPr lang="en-US" dirty="0"/>
                        <a:t>9:00am-500pm</a:t>
                      </a:r>
                      <a:endParaRPr lang="en-UG" dirty="0"/>
                    </a:p>
                  </a:txBody>
                  <a:tcPr/>
                </a:tc>
                <a:extLst>
                  <a:ext uri="{0D108BD9-81ED-4DB2-BD59-A6C34878D82A}">
                    <a16:rowId xmlns:a16="http://schemas.microsoft.com/office/drawing/2014/main" val="2157306110"/>
                  </a:ext>
                </a:extLst>
              </a:tr>
              <a:tr h="370840">
                <a:tc>
                  <a:txBody>
                    <a:bodyPr/>
                    <a:lstStyle/>
                    <a:p>
                      <a:r>
                        <a:rPr lang="en-US" dirty="0"/>
                        <a:t>Saturday</a:t>
                      </a:r>
                      <a:endParaRPr lang="en-UG" dirty="0"/>
                    </a:p>
                  </a:txBody>
                  <a:tcPr/>
                </a:tc>
                <a:tc>
                  <a:txBody>
                    <a:bodyPr/>
                    <a:lstStyle/>
                    <a:p>
                      <a:r>
                        <a:rPr lang="en-US" dirty="0"/>
                        <a:t>10:00am-1:00pm</a:t>
                      </a:r>
                      <a:endParaRPr lang="en-UG" dirty="0"/>
                    </a:p>
                  </a:txBody>
                  <a:tcPr/>
                </a:tc>
                <a:extLst>
                  <a:ext uri="{0D108BD9-81ED-4DB2-BD59-A6C34878D82A}">
                    <a16:rowId xmlns:a16="http://schemas.microsoft.com/office/drawing/2014/main" val="416789318"/>
                  </a:ext>
                </a:extLst>
              </a:tr>
              <a:tr h="370840">
                <a:tc>
                  <a:txBody>
                    <a:bodyPr/>
                    <a:lstStyle/>
                    <a:p>
                      <a:r>
                        <a:rPr lang="en-US" dirty="0"/>
                        <a:t>Sunday</a:t>
                      </a:r>
                      <a:endParaRPr lang="en-UG" dirty="0"/>
                    </a:p>
                  </a:txBody>
                  <a:tcPr/>
                </a:tc>
                <a:tc>
                  <a:txBody>
                    <a:bodyPr/>
                    <a:lstStyle/>
                    <a:p>
                      <a:r>
                        <a:rPr lang="en-US" dirty="0"/>
                        <a:t>closed</a:t>
                      </a:r>
                      <a:endParaRPr lang="en-UG" dirty="0"/>
                    </a:p>
                  </a:txBody>
                  <a:tcPr/>
                </a:tc>
                <a:extLst>
                  <a:ext uri="{0D108BD9-81ED-4DB2-BD59-A6C34878D82A}">
                    <a16:rowId xmlns:a16="http://schemas.microsoft.com/office/drawing/2014/main" val="759497808"/>
                  </a:ext>
                </a:extLst>
              </a:tr>
            </a:tbl>
          </a:graphicData>
        </a:graphic>
      </p:graphicFrame>
    </p:spTree>
    <p:extLst>
      <p:ext uri="{BB962C8B-B14F-4D97-AF65-F5344CB8AC3E}">
        <p14:creationId xmlns:p14="http://schemas.microsoft.com/office/powerpoint/2010/main" val="2474274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2586C-EAB5-431D-8A24-98A3256DB2C4}"/>
              </a:ext>
            </a:extLst>
          </p:cNvPr>
          <p:cNvSpPr>
            <a:spLocks noGrp="1"/>
          </p:cNvSpPr>
          <p:nvPr>
            <p:ph type="title"/>
          </p:nvPr>
        </p:nvSpPr>
        <p:spPr/>
        <p:txBody>
          <a:bodyPr/>
          <a:lstStyle/>
          <a:p>
            <a:r>
              <a:rPr lang="en-US" dirty="0"/>
              <a:t>membership</a:t>
            </a:r>
            <a:endParaRPr lang="en-UG" dirty="0"/>
          </a:p>
        </p:txBody>
      </p:sp>
      <p:sp>
        <p:nvSpPr>
          <p:cNvPr id="3" name="Content Placeholder 2">
            <a:extLst>
              <a:ext uri="{FF2B5EF4-FFF2-40B4-BE49-F238E27FC236}">
                <a16:creationId xmlns:a16="http://schemas.microsoft.com/office/drawing/2014/main" id="{34D2A6A9-F719-419A-8D0E-43EB8F8D6E23}"/>
              </a:ext>
            </a:extLst>
          </p:cNvPr>
          <p:cNvSpPr>
            <a:spLocks noGrp="1"/>
          </p:cNvSpPr>
          <p:nvPr>
            <p:ph idx="1"/>
          </p:nvPr>
        </p:nvSpPr>
        <p:spPr/>
        <p:txBody>
          <a:bodyPr>
            <a:normAutofit/>
          </a:bodyPr>
          <a:lstStyle/>
          <a:p>
            <a:r>
              <a:rPr lang="en-US" dirty="0"/>
              <a:t>For one  to become a member he/she should provide the following</a:t>
            </a:r>
          </a:p>
          <a:p>
            <a:r>
              <a:rPr lang="en-US" dirty="0"/>
              <a:t>Be able to buy at least a one share</a:t>
            </a:r>
          </a:p>
          <a:p>
            <a:r>
              <a:rPr lang="en-US" dirty="0"/>
              <a:t>Be able to be committed and contrubutive to the society</a:t>
            </a:r>
          </a:p>
          <a:p>
            <a:r>
              <a:rPr lang="en-US" dirty="0"/>
              <a:t>Be aspersion above the age of eighteen years</a:t>
            </a:r>
          </a:p>
          <a:p>
            <a:pPr marL="0" indent="0">
              <a:buNone/>
            </a:pPr>
            <a:endParaRPr lang="en-US" dirty="0"/>
          </a:p>
          <a:p>
            <a:pPr marL="0" indent="0">
              <a:buNone/>
            </a:pPr>
            <a:r>
              <a:rPr lang="en-US" dirty="0"/>
              <a:t>To  access our company one should visit or website at </a:t>
            </a:r>
            <a:r>
              <a:rPr lang="en-US" dirty="0">
                <a:hlinkClick r:id="rId2"/>
              </a:rPr>
              <a:t>www.save</a:t>
            </a:r>
            <a:r>
              <a:rPr lang="en-US" dirty="0"/>
              <a:t> my wallet.com or visit our office along lugogo bypass to get your self registered and for more information cont. us on +256782701172</a:t>
            </a:r>
          </a:p>
          <a:p>
            <a:pPr marL="0" indent="0">
              <a:buNone/>
            </a:pPr>
            <a:endParaRPr lang="en-UG" dirty="0"/>
          </a:p>
        </p:txBody>
      </p:sp>
    </p:spTree>
    <p:extLst>
      <p:ext uri="{BB962C8B-B14F-4D97-AF65-F5344CB8AC3E}">
        <p14:creationId xmlns:p14="http://schemas.microsoft.com/office/powerpoint/2010/main" val="2061018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E90C4-A168-42CC-9ABD-8284C027A8EE}"/>
              </a:ext>
            </a:extLst>
          </p:cNvPr>
          <p:cNvSpPr>
            <a:spLocks noGrp="1"/>
          </p:cNvSpPr>
          <p:nvPr>
            <p:ph type="title"/>
          </p:nvPr>
        </p:nvSpPr>
        <p:spPr>
          <a:xfrm>
            <a:off x="677333" y="773703"/>
            <a:ext cx="8596668" cy="1320800"/>
          </a:xfrm>
        </p:spPr>
        <p:txBody>
          <a:bodyPr/>
          <a:lstStyle/>
          <a:p>
            <a:r>
              <a:rPr lang="en-US" dirty="0"/>
              <a:t>Our core founders</a:t>
            </a:r>
            <a:endParaRPr lang="en-UG" dirty="0"/>
          </a:p>
        </p:txBody>
      </p:sp>
      <p:graphicFrame>
        <p:nvGraphicFramePr>
          <p:cNvPr id="15" name="Table 15">
            <a:extLst>
              <a:ext uri="{FF2B5EF4-FFF2-40B4-BE49-F238E27FC236}">
                <a16:creationId xmlns:a16="http://schemas.microsoft.com/office/drawing/2014/main" id="{1FE5BAEB-AFE2-4C59-A4CF-5F12628CDDD8}"/>
              </a:ext>
            </a:extLst>
          </p:cNvPr>
          <p:cNvGraphicFramePr>
            <a:graphicFrameLocks noGrp="1"/>
          </p:cNvGraphicFramePr>
          <p:nvPr>
            <p:ph idx="1"/>
            <p:extLst>
              <p:ext uri="{D42A27DB-BD31-4B8C-83A1-F6EECF244321}">
                <p14:modId xmlns:p14="http://schemas.microsoft.com/office/powerpoint/2010/main" val="2966501461"/>
              </p:ext>
            </p:extLst>
          </p:nvPr>
        </p:nvGraphicFramePr>
        <p:xfrm>
          <a:off x="677863" y="2160588"/>
          <a:ext cx="8596311" cy="2966720"/>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2761735947"/>
                    </a:ext>
                  </a:extLst>
                </a:gridCol>
                <a:gridCol w="2865437">
                  <a:extLst>
                    <a:ext uri="{9D8B030D-6E8A-4147-A177-3AD203B41FA5}">
                      <a16:colId xmlns:a16="http://schemas.microsoft.com/office/drawing/2014/main" val="4066994926"/>
                    </a:ext>
                  </a:extLst>
                </a:gridCol>
                <a:gridCol w="2865437">
                  <a:extLst>
                    <a:ext uri="{9D8B030D-6E8A-4147-A177-3AD203B41FA5}">
                      <a16:colId xmlns:a16="http://schemas.microsoft.com/office/drawing/2014/main" val="126536647"/>
                    </a:ext>
                  </a:extLst>
                </a:gridCol>
              </a:tblGrid>
              <a:tr h="370840">
                <a:tc>
                  <a:txBody>
                    <a:bodyPr/>
                    <a:lstStyle/>
                    <a:p>
                      <a:r>
                        <a:rPr lang="en-US" dirty="0"/>
                        <a:t>name</a:t>
                      </a:r>
                      <a:endParaRPr lang="en-UG" dirty="0"/>
                    </a:p>
                  </a:txBody>
                  <a:tcPr/>
                </a:tc>
                <a:tc>
                  <a:txBody>
                    <a:bodyPr/>
                    <a:lstStyle/>
                    <a:p>
                      <a:r>
                        <a:rPr lang="en-US" dirty="0"/>
                        <a:t>title</a:t>
                      </a:r>
                      <a:endParaRPr lang="en-UG" dirty="0"/>
                    </a:p>
                  </a:txBody>
                  <a:tcPr/>
                </a:tc>
                <a:tc>
                  <a:txBody>
                    <a:bodyPr/>
                    <a:lstStyle/>
                    <a:p>
                      <a:r>
                        <a:rPr lang="en-US" dirty="0"/>
                        <a:t>email</a:t>
                      </a:r>
                      <a:endParaRPr lang="en-UG" dirty="0"/>
                    </a:p>
                  </a:txBody>
                  <a:tcPr/>
                </a:tc>
                <a:extLst>
                  <a:ext uri="{0D108BD9-81ED-4DB2-BD59-A6C34878D82A}">
                    <a16:rowId xmlns:a16="http://schemas.microsoft.com/office/drawing/2014/main" val="4048590113"/>
                  </a:ext>
                </a:extLst>
              </a:tr>
              <a:tr h="370840">
                <a:tc>
                  <a:txBody>
                    <a:bodyPr/>
                    <a:lstStyle/>
                    <a:p>
                      <a:r>
                        <a:rPr lang="en-US" dirty="0"/>
                        <a:t>OKELLO DEOGRATIUS</a:t>
                      </a:r>
                    </a:p>
                  </a:txBody>
                  <a:tcPr/>
                </a:tc>
                <a:tc>
                  <a:txBody>
                    <a:bodyPr/>
                    <a:lstStyle/>
                    <a:p>
                      <a:r>
                        <a:rPr lang="en-US" dirty="0"/>
                        <a:t>TEAM LEADER</a:t>
                      </a:r>
                      <a:endParaRPr lang="en-UG" dirty="0"/>
                    </a:p>
                  </a:txBody>
                  <a:tcPr/>
                </a:tc>
                <a:tc>
                  <a:txBody>
                    <a:bodyPr/>
                    <a:lstStyle/>
                    <a:p>
                      <a:endParaRPr lang="en-UG"/>
                    </a:p>
                  </a:txBody>
                  <a:tcPr/>
                </a:tc>
                <a:extLst>
                  <a:ext uri="{0D108BD9-81ED-4DB2-BD59-A6C34878D82A}">
                    <a16:rowId xmlns:a16="http://schemas.microsoft.com/office/drawing/2014/main" val="2860514509"/>
                  </a:ext>
                </a:extLst>
              </a:tr>
              <a:tr h="370840">
                <a:tc>
                  <a:txBody>
                    <a:bodyPr/>
                    <a:lstStyle/>
                    <a:p>
                      <a:r>
                        <a:rPr lang="en-US" dirty="0"/>
                        <a:t>OGUTA AMBROSE</a:t>
                      </a:r>
                      <a:endParaRPr lang="en-UG" dirty="0"/>
                    </a:p>
                  </a:txBody>
                  <a:tcPr/>
                </a:tc>
                <a:tc>
                  <a:txBody>
                    <a:bodyPr/>
                    <a:lstStyle/>
                    <a:p>
                      <a:r>
                        <a:rPr lang="en-US" dirty="0"/>
                        <a:t>DESIGING SLIDES</a:t>
                      </a:r>
                      <a:endParaRPr lang="en-UG" dirty="0"/>
                    </a:p>
                  </a:txBody>
                  <a:tcPr/>
                </a:tc>
                <a:tc>
                  <a:txBody>
                    <a:bodyPr/>
                    <a:lstStyle/>
                    <a:p>
                      <a:endParaRPr lang="en-UG"/>
                    </a:p>
                  </a:txBody>
                  <a:tcPr/>
                </a:tc>
                <a:extLst>
                  <a:ext uri="{0D108BD9-81ED-4DB2-BD59-A6C34878D82A}">
                    <a16:rowId xmlns:a16="http://schemas.microsoft.com/office/drawing/2014/main" val="1893543422"/>
                  </a:ext>
                </a:extLst>
              </a:tr>
              <a:tr h="370840">
                <a:tc>
                  <a:txBody>
                    <a:bodyPr/>
                    <a:lstStyle/>
                    <a:p>
                      <a:r>
                        <a:rPr lang="en-US" dirty="0"/>
                        <a:t>FUNGARO ZUBER</a:t>
                      </a:r>
                      <a:endParaRPr lang="en-UG" dirty="0"/>
                    </a:p>
                  </a:txBody>
                  <a:tcPr/>
                </a:tc>
                <a:tc>
                  <a:txBody>
                    <a:bodyPr/>
                    <a:lstStyle/>
                    <a:p>
                      <a:r>
                        <a:rPr lang="en-US" dirty="0"/>
                        <a:t>CREATING GOOGLE FORM</a:t>
                      </a:r>
                      <a:endParaRPr lang="en-UG" dirty="0"/>
                    </a:p>
                  </a:txBody>
                  <a:tcPr/>
                </a:tc>
                <a:tc>
                  <a:txBody>
                    <a:bodyPr/>
                    <a:lstStyle/>
                    <a:p>
                      <a:endParaRPr lang="en-UG"/>
                    </a:p>
                  </a:txBody>
                  <a:tcPr/>
                </a:tc>
                <a:extLst>
                  <a:ext uri="{0D108BD9-81ED-4DB2-BD59-A6C34878D82A}">
                    <a16:rowId xmlns:a16="http://schemas.microsoft.com/office/drawing/2014/main" val="3426364888"/>
                  </a:ext>
                </a:extLst>
              </a:tr>
              <a:tr h="370840">
                <a:tc>
                  <a:txBody>
                    <a:bodyPr/>
                    <a:lstStyle/>
                    <a:p>
                      <a:r>
                        <a:rPr lang="en-US" dirty="0"/>
                        <a:t>NUWASIIMA KENIUS</a:t>
                      </a:r>
                      <a:endParaRPr lang="en-UG" dirty="0"/>
                    </a:p>
                  </a:txBody>
                  <a:tcPr/>
                </a:tc>
                <a:tc>
                  <a:txBody>
                    <a:bodyPr/>
                    <a:lstStyle/>
                    <a:p>
                      <a:r>
                        <a:rPr lang="en-US" dirty="0"/>
                        <a:t>CODE</a:t>
                      </a:r>
                    </a:p>
                  </a:txBody>
                  <a:tcPr/>
                </a:tc>
                <a:tc>
                  <a:txBody>
                    <a:bodyPr/>
                    <a:lstStyle/>
                    <a:p>
                      <a:endParaRPr lang="en-UG"/>
                    </a:p>
                  </a:txBody>
                  <a:tcPr/>
                </a:tc>
                <a:extLst>
                  <a:ext uri="{0D108BD9-81ED-4DB2-BD59-A6C34878D82A}">
                    <a16:rowId xmlns:a16="http://schemas.microsoft.com/office/drawing/2014/main" val="3550008919"/>
                  </a:ext>
                </a:extLst>
              </a:tr>
              <a:tr h="370840">
                <a:tc>
                  <a:txBody>
                    <a:bodyPr/>
                    <a:lstStyle/>
                    <a:p>
                      <a:r>
                        <a:rPr lang="en-US" dirty="0"/>
                        <a:t>ADYEBO MARY</a:t>
                      </a:r>
                      <a:endParaRPr lang="en-UG" dirty="0"/>
                    </a:p>
                  </a:txBody>
                  <a:tcPr/>
                </a:tc>
                <a:tc>
                  <a:txBody>
                    <a:bodyPr/>
                    <a:lstStyle/>
                    <a:p>
                      <a:r>
                        <a:rPr lang="en-US" dirty="0"/>
                        <a:t>CODE</a:t>
                      </a:r>
                      <a:endParaRPr lang="en-UG" dirty="0"/>
                    </a:p>
                  </a:txBody>
                  <a:tcPr/>
                </a:tc>
                <a:tc>
                  <a:txBody>
                    <a:bodyPr/>
                    <a:lstStyle/>
                    <a:p>
                      <a:endParaRPr lang="en-UG"/>
                    </a:p>
                  </a:txBody>
                  <a:tcPr/>
                </a:tc>
                <a:extLst>
                  <a:ext uri="{0D108BD9-81ED-4DB2-BD59-A6C34878D82A}">
                    <a16:rowId xmlns:a16="http://schemas.microsoft.com/office/drawing/2014/main" val="4156205158"/>
                  </a:ext>
                </a:extLst>
              </a:tr>
              <a:tr h="370840">
                <a:tc>
                  <a:txBody>
                    <a:bodyPr/>
                    <a:lstStyle/>
                    <a:p>
                      <a:r>
                        <a:rPr lang="en-US" dirty="0"/>
                        <a:t>CALVIN EBIAU</a:t>
                      </a:r>
                      <a:endParaRPr lang="en-UG" dirty="0"/>
                    </a:p>
                  </a:txBody>
                  <a:tcPr/>
                </a:tc>
                <a:tc>
                  <a:txBody>
                    <a:bodyPr/>
                    <a:lstStyle/>
                    <a:p>
                      <a:r>
                        <a:rPr lang="en-US" dirty="0"/>
                        <a:t>SLIDE DESIGGN</a:t>
                      </a:r>
                      <a:endParaRPr lang="en-UG" dirty="0"/>
                    </a:p>
                  </a:txBody>
                  <a:tcPr/>
                </a:tc>
                <a:tc>
                  <a:txBody>
                    <a:bodyPr/>
                    <a:lstStyle/>
                    <a:p>
                      <a:endParaRPr lang="en-UG"/>
                    </a:p>
                  </a:txBody>
                  <a:tcPr/>
                </a:tc>
                <a:extLst>
                  <a:ext uri="{0D108BD9-81ED-4DB2-BD59-A6C34878D82A}">
                    <a16:rowId xmlns:a16="http://schemas.microsoft.com/office/drawing/2014/main" val="2869311358"/>
                  </a:ext>
                </a:extLst>
              </a:tr>
              <a:tr h="370840">
                <a:tc>
                  <a:txBody>
                    <a:bodyPr/>
                    <a:lstStyle/>
                    <a:p>
                      <a:r>
                        <a:rPr lang="en-US" dirty="0"/>
                        <a:t>OMUGETUM SAM BOB</a:t>
                      </a:r>
                      <a:endParaRPr lang="en-UG" dirty="0"/>
                    </a:p>
                  </a:txBody>
                  <a:tcPr/>
                </a:tc>
                <a:tc>
                  <a:txBody>
                    <a:bodyPr/>
                    <a:lstStyle/>
                    <a:p>
                      <a:r>
                        <a:rPr lang="en-US" dirty="0"/>
                        <a:t>SECRITARY</a:t>
                      </a:r>
                      <a:endParaRPr lang="en-UG" dirty="0"/>
                    </a:p>
                  </a:txBody>
                  <a:tcPr/>
                </a:tc>
                <a:tc>
                  <a:txBody>
                    <a:bodyPr/>
                    <a:lstStyle/>
                    <a:p>
                      <a:endParaRPr lang="en-UG" dirty="0"/>
                    </a:p>
                  </a:txBody>
                  <a:tcPr/>
                </a:tc>
                <a:extLst>
                  <a:ext uri="{0D108BD9-81ED-4DB2-BD59-A6C34878D82A}">
                    <a16:rowId xmlns:a16="http://schemas.microsoft.com/office/drawing/2014/main" val="1016979271"/>
                  </a:ext>
                </a:extLst>
              </a:tr>
            </a:tbl>
          </a:graphicData>
        </a:graphic>
      </p:graphicFrame>
    </p:spTree>
    <p:extLst>
      <p:ext uri="{BB962C8B-B14F-4D97-AF65-F5344CB8AC3E}">
        <p14:creationId xmlns:p14="http://schemas.microsoft.com/office/powerpoint/2010/main" val="344057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32000">
              <a:schemeClr val="accent1">
                <a:lumMod val="45000"/>
                <a:lumOff val="55000"/>
              </a:schemeClr>
            </a:gs>
            <a:gs pos="74000">
              <a:schemeClr val="accent1">
                <a:lumMod val="45000"/>
                <a:lumOff val="55000"/>
                <a:alpha val="6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6D599-07B0-41CF-9A3D-D06D52AE461B}"/>
              </a:ext>
            </a:extLst>
          </p:cNvPr>
          <p:cNvSpPr>
            <a:spLocks noGrp="1"/>
          </p:cNvSpPr>
          <p:nvPr>
            <p:ph type="title"/>
          </p:nvPr>
        </p:nvSpPr>
        <p:spPr/>
        <p:txBody>
          <a:bodyPr/>
          <a:lstStyle/>
          <a:p>
            <a:r>
              <a:rPr lang="en-US" b="1" i="1" dirty="0"/>
              <a:t>Our vision and mission</a:t>
            </a:r>
            <a:endParaRPr lang="en-UG" b="1" i="1" dirty="0"/>
          </a:p>
        </p:txBody>
      </p:sp>
      <p:sp>
        <p:nvSpPr>
          <p:cNvPr id="3" name="Content Placeholder 2">
            <a:extLst>
              <a:ext uri="{FF2B5EF4-FFF2-40B4-BE49-F238E27FC236}">
                <a16:creationId xmlns:a16="http://schemas.microsoft.com/office/drawing/2014/main" id="{5F9903AB-649B-4375-AB09-EF0FDE5331B8}"/>
              </a:ext>
            </a:extLst>
          </p:cNvPr>
          <p:cNvSpPr>
            <a:spLocks noGrp="1"/>
          </p:cNvSpPr>
          <p:nvPr>
            <p:ph idx="1"/>
          </p:nvPr>
        </p:nvSpPr>
        <p:spPr/>
        <p:txBody>
          <a:bodyPr/>
          <a:lstStyle/>
          <a:p>
            <a:r>
              <a:rPr lang="en-US" sz="2800" b="1" dirty="0"/>
              <a:t>Vision</a:t>
            </a:r>
          </a:p>
          <a:p>
            <a:r>
              <a:rPr lang="en-US" dirty="0"/>
              <a:t>To be the leading in </a:t>
            </a:r>
            <a:r>
              <a:rPr lang="en-US" sz="3200" dirty="0"/>
              <a:t>eradicating</a:t>
            </a:r>
            <a:r>
              <a:rPr lang="en-US" dirty="0"/>
              <a:t> poverty and promoting self employment among youth through provision of quick ,affable and low interest loan</a:t>
            </a:r>
          </a:p>
          <a:p>
            <a:r>
              <a:rPr lang="en-US" sz="2800" b="1" dirty="0"/>
              <a:t>Mission</a:t>
            </a:r>
          </a:p>
          <a:p>
            <a:r>
              <a:rPr lang="en-US" dirty="0"/>
              <a:t>To advance the growth and development of youth and farms and its members through provision of loan ,training investers and saving for the future</a:t>
            </a:r>
          </a:p>
          <a:p>
            <a:endParaRPr lang="en-US" dirty="0"/>
          </a:p>
          <a:p>
            <a:endParaRPr lang="en-UG" dirty="0"/>
          </a:p>
        </p:txBody>
      </p:sp>
    </p:spTree>
    <p:extLst>
      <p:ext uri="{BB962C8B-B14F-4D97-AF65-F5344CB8AC3E}">
        <p14:creationId xmlns:p14="http://schemas.microsoft.com/office/powerpoint/2010/main" val="3348371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B82E9A"/>
            </a:gs>
            <a:gs pos="32000">
              <a:schemeClr val="accent1">
                <a:lumMod val="45000"/>
                <a:lumOff val="55000"/>
              </a:schemeClr>
            </a:gs>
            <a:gs pos="74000">
              <a:schemeClr val="accent1">
                <a:lumMod val="45000"/>
                <a:lumOff val="55000"/>
                <a:alpha val="6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6A944-0726-4AB2-9813-B426643C22C7}"/>
              </a:ext>
            </a:extLst>
          </p:cNvPr>
          <p:cNvSpPr>
            <a:spLocks noGrp="1"/>
          </p:cNvSpPr>
          <p:nvPr>
            <p:ph type="title"/>
          </p:nvPr>
        </p:nvSpPr>
        <p:spPr/>
        <p:txBody>
          <a:bodyPr/>
          <a:lstStyle/>
          <a:p>
            <a:r>
              <a:rPr lang="en-US" dirty="0"/>
              <a:t>Core value</a:t>
            </a:r>
            <a:endParaRPr lang="en-UG" dirty="0"/>
          </a:p>
        </p:txBody>
      </p:sp>
      <p:sp>
        <p:nvSpPr>
          <p:cNvPr id="3" name="Content Placeholder 2">
            <a:extLst>
              <a:ext uri="{FF2B5EF4-FFF2-40B4-BE49-F238E27FC236}">
                <a16:creationId xmlns:a16="http://schemas.microsoft.com/office/drawing/2014/main" id="{0F0C5DAC-22FE-4EA7-A818-4039DB761572}"/>
              </a:ext>
            </a:extLst>
          </p:cNvPr>
          <p:cNvSpPr>
            <a:spLocks noGrp="1"/>
          </p:cNvSpPr>
          <p:nvPr>
            <p:ph idx="1"/>
          </p:nvPr>
        </p:nvSpPr>
        <p:spPr/>
        <p:txBody>
          <a:bodyPr>
            <a:normAutofit fontScale="70000" lnSpcReduction="20000"/>
          </a:bodyPr>
          <a:lstStyle/>
          <a:p>
            <a:pPr marL="0" indent="0">
              <a:buNone/>
            </a:pPr>
            <a:r>
              <a:rPr lang="en-US" sz="3000" b="1" dirty="0"/>
              <a:t>Integrity</a:t>
            </a:r>
          </a:p>
          <a:p>
            <a:pPr marL="0" indent="0">
              <a:buNone/>
            </a:pPr>
            <a:r>
              <a:rPr lang="en-US" sz="2000" b="1" dirty="0"/>
              <a:t>We employ the highly honest and ethical employee</a:t>
            </a:r>
          </a:p>
          <a:p>
            <a:pPr marL="0" indent="0">
              <a:buNone/>
            </a:pPr>
            <a:r>
              <a:rPr lang="en-US" sz="3000" b="1" dirty="0"/>
              <a:t>Trust</a:t>
            </a:r>
          </a:p>
          <a:p>
            <a:pPr marL="0" indent="0">
              <a:buNone/>
            </a:pPr>
            <a:r>
              <a:rPr lang="en-US" sz="2000" b="1" dirty="0"/>
              <a:t>Its our foundation which starts with our employee and depend on the reliance partnership and success we share with our customers.</a:t>
            </a:r>
          </a:p>
          <a:p>
            <a:pPr marL="0" indent="0">
              <a:buNone/>
            </a:pPr>
            <a:r>
              <a:rPr lang="en-US" sz="2000" b="1" dirty="0"/>
              <a:t>Excellence</a:t>
            </a:r>
          </a:p>
          <a:p>
            <a:pPr marL="0" indent="0">
              <a:buNone/>
            </a:pPr>
            <a:r>
              <a:rPr lang="en-US" sz="2000" b="1" dirty="0"/>
              <a:t>We deliver what has been promised and add value beyond what has been expected</a:t>
            </a:r>
          </a:p>
          <a:p>
            <a:pPr marL="0" indent="0">
              <a:buNone/>
            </a:pPr>
            <a:r>
              <a:rPr lang="en-US" sz="2000" b="1" dirty="0"/>
              <a:t>Leadership</a:t>
            </a:r>
          </a:p>
          <a:p>
            <a:pPr marL="0" indent="0">
              <a:buNone/>
            </a:pPr>
            <a:r>
              <a:rPr lang="en-US" sz="2000" b="1" dirty="0"/>
              <a:t>We lead with courage ,personal integrity and having having vision that inspires and motivates others.</a:t>
            </a:r>
          </a:p>
          <a:p>
            <a:pPr marL="0" indent="0">
              <a:buNone/>
            </a:pPr>
            <a:r>
              <a:rPr lang="en-US" sz="2000" b="1" dirty="0"/>
              <a:t>Accountability and transparency</a:t>
            </a:r>
          </a:p>
          <a:p>
            <a:pPr marL="0" indent="0">
              <a:buNone/>
            </a:pPr>
            <a:r>
              <a:rPr lang="en-US" sz="2000" b="1" dirty="0"/>
              <a:t>Acknowledging and assuming responsibility for the action ,product decision and policies.</a:t>
            </a:r>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G" dirty="0"/>
          </a:p>
        </p:txBody>
      </p:sp>
    </p:spTree>
    <p:extLst>
      <p:ext uri="{BB962C8B-B14F-4D97-AF65-F5344CB8AC3E}">
        <p14:creationId xmlns:p14="http://schemas.microsoft.com/office/powerpoint/2010/main" val="3670635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00632-986F-46D9-9B78-5392E8F6BF8C}"/>
              </a:ext>
            </a:extLst>
          </p:cNvPr>
          <p:cNvSpPr>
            <a:spLocks noGrp="1"/>
          </p:cNvSpPr>
          <p:nvPr>
            <p:ph type="title"/>
          </p:nvPr>
        </p:nvSpPr>
        <p:spPr/>
        <p:txBody>
          <a:bodyPr/>
          <a:lstStyle/>
          <a:p>
            <a:r>
              <a:rPr lang="en-US" dirty="0"/>
              <a:t>About us</a:t>
            </a:r>
            <a:endParaRPr lang="en-UG" dirty="0"/>
          </a:p>
        </p:txBody>
      </p:sp>
      <p:sp>
        <p:nvSpPr>
          <p:cNvPr id="3" name="Content Placeholder 2">
            <a:extLst>
              <a:ext uri="{FF2B5EF4-FFF2-40B4-BE49-F238E27FC236}">
                <a16:creationId xmlns:a16="http://schemas.microsoft.com/office/drawing/2014/main" id="{13A6FA1F-6FB0-4DE5-9356-26D45039C6E6}"/>
              </a:ext>
            </a:extLst>
          </p:cNvPr>
          <p:cNvSpPr>
            <a:spLocks noGrp="1"/>
          </p:cNvSpPr>
          <p:nvPr>
            <p:ph idx="1"/>
          </p:nvPr>
        </p:nvSpPr>
        <p:spPr/>
        <p:txBody>
          <a:bodyPr>
            <a:normAutofit/>
          </a:bodyPr>
          <a:lstStyle/>
          <a:p>
            <a:r>
              <a:rPr lang="en-US" dirty="0"/>
              <a:t>Our objectives</a:t>
            </a:r>
          </a:p>
          <a:p>
            <a:r>
              <a:rPr lang="en-US" dirty="0"/>
              <a:t>To provide cheap and affordable loan to the community especially the youth and farms including small saving group </a:t>
            </a:r>
          </a:p>
          <a:p>
            <a:r>
              <a:rPr lang="en-US" dirty="0"/>
              <a:t>To become the leading in educating youth in business and financial management</a:t>
            </a:r>
          </a:p>
          <a:p>
            <a:r>
              <a:rPr lang="en-US" dirty="0"/>
              <a:t>To eradicate poverty and reduce exploitation of people in community through providing low interest loan </a:t>
            </a:r>
          </a:p>
          <a:p>
            <a:r>
              <a:rPr lang="en-US" dirty="0"/>
              <a:t>To improve the loverhood  of its members</a:t>
            </a:r>
          </a:p>
          <a:p>
            <a:r>
              <a:rPr lang="en-US" dirty="0"/>
              <a:t>To create employment to the people in the community and at large</a:t>
            </a:r>
          </a:p>
          <a:p>
            <a:r>
              <a:rPr lang="en-US" dirty="0"/>
              <a:t>To save as many client as possible </a:t>
            </a:r>
            <a:endParaRPr lang="en-UG" dirty="0"/>
          </a:p>
        </p:txBody>
      </p:sp>
    </p:spTree>
    <p:extLst>
      <p:ext uri="{BB962C8B-B14F-4D97-AF65-F5344CB8AC3E}">
        <p14:creationId xmlns:p14="http://schemas.microsoft.com/office/powerpoint/2010/main" val="1500607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B82E9A"/>
            </a:gs>
            <a:gs pos="42000">
              <a:schemeClr val="accent1">
                <a:lumMod val="45000"/>
                <a:lumOff val="55000"/>
              </a:schemeClr>
            </a:gs>
            <a:gs pos="5000">
              <a:srgbClr val="FFFF0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04C28-45B9-49F0-89D2-34424903F507}"/>
              </a:ext>
            </a:extLst>
          </p:cNvPr>
          <p:cNvSpPr>
            <a:spLocks noGrp="1"/>
          </p:cNvSpPr>
          <p:nvPr>
            <p:ph type="title"/>
          </p:nvPr>
        </p:nvSpPr>
        <p:spPr/>
        <p:txBody>
          <a:bodyPr>
            <a:normAutofit/>
          </a:bodyPr>
          <a:lstStyle/>
          <a:p>
            <a:r>
              <a:rPr lang="en-US" sz="2800" b="1" dirty="0"/>
              <a:t>ACTIVITIES</a:t>
            </a:r>
            <a:br>
              <a:rPr lang="en-US" dirty="0"/>
            </a:br>
            <a:endParaRPr lang="en-UG" dirty="0"/>
          </a:p>
        </p:txBody>
      </p:sp>
      <p:sp>
        <p:nvSpPr>
          <p:cNvPr id="3" name="Content Placeholder 2">
            <a:extLst>
              <a:ext uri="{FF2B5EF4-FFF2-40B4-BE49-F238E27FC236}">
                <a16:creationId xmlns:a16="http://schemas.microsoft.com/office/drawing/2014/main" id="{279D22BB-51AE-4898-9F6B-32333BDDB870}"/>
              </a:ext>
            </a:extLst>
          </p:cNvPr>
          <p:cNvSpPr>
            <a:spLocks noGrp="1"/>
          </p:cNvSpPr>
          <p:nvPr>
            <p:ph idx="1"/>
          </p:nvPr>
        </p:nvSpPr>
        <p:spPr/>
        <p:txBody>
          <a:bodyPr/>
          <a:lstStyle/>
          <a:p>
            <a:pPr>
              <a:buFont typeface="Wingdings" panose="05000000000000000000" pitchFamily="2" charset="2"/>
              <a:buChar char="v"/>
            </a:pPr>
            <a:r>
              <a:rPr lang="en-US" sz="2400" dirty="0"/>
              <a:t>Saving</a:t>
            </a:r>
          </a:p>
          <a:p>
            <a:pPr>
              <a:buFont typeface="Wingdings" panose="05000000000000000000" pitchFamily="2" charset="2"/>
              <a:buChar char="v"/>
            </a:pPr>
            <a:r>
              <a:rPr lang="en-US" dirty="0"/>
              <a:t>Loaning to the members and non members</a:t>
            </a:r>
          </a:p>
          <a:p>
            <a:pPr>
              <a:buFont typeface="Wingdings" panose="05000000000000000000" pitchFamily="2" charset="2"/>
              <a:buChar char="v"/>
            </a:pPr>
            <a:r>
              <a:rPr lang="en-US" dirty="0"/>
              <a:t>Training youth on the financial issues</a:t>
            </a:r>
          </a:p>
          <a:p>
            <a:pPr>
              <a:buFont typeface="Wingdings" panose="05000000000000000000" pitchFamily="2" charset="2"/>
              <a:buChar char="v"/>
            </a:pPr>
            <a:r>
              <a:rPr lang="en-US" dirty="0"/>
              <a:t>Educating its members </a:t>
            </a:r>
            <a:endParaRPr lang="en-UG" dirty="0"/>
          </a:p>
        </p:txBody>
      </p:sp>
    </p:spTree>
    <p:extLst>
      <p:ext uri="{BB962C8B-B14F-4D97-AF65-F5344CB8AC3E}">
        <p14:creationId xmlns:p14="http://schemas.microsoft.com/office/powerpoint/2010/main" val="1135959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alpha val="3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898E-6609-4A14-A299-E20A220B8B11}"/>
              </a:ext>
            </a:extLst>
          </p:cNvPr>
          <p:cNvSpPr>
            <a:spLocks noGrp="1"/>
          </p:cNvSpPr>
          <p:nvPr>
            <p:ph type="title"/>
          </p:nvPr>
        </p:nvSpPr>
        <p:spPr/>
        <p:txBody>
          <a:bodyPr/>
          <a:lstStyle/>
          <a:p>
            <a:r>
              <a:rPr lang="en-US" dirty="0"/>
              <a:t>Marketing, advertisement</a:t>
            </a:r>
            <a:endParaRPr lang="en-UG" dirty="0"/>
          </a:p>
        </p:txBody>
      </p:sp>
      <p:sp>
        <p:nvSpPr>
          <p:cNvPr id="3" name="Content Placeholder 2">
            <a:extLst>
              <a:ext uri="{FF2B5EF4-FFF2-40B4-BE49-F238E27FC236}">
                <a16:creationId xmlns:a16="http://schemas.microsoft.com/office/drawing/2014/main" id="{9FE30558-815D-4B34-94F3-A3A847BD5DF5}"/>
              </a:ext>
            </a:extLst>
          </p:cNvPr>
          <p:cNvSpPr>
            <a:spLocks noGrp="1"/>
          </p:cNvSpPr>
          <p:nvPr>
            <p:ph idx="1"/>
          </p:nvPr>
        </p:nvSpPr>
        <p:spPr/>
        <p:txBody>
          <a:bodyPr>
            <a:normAutofit/>
          </a:bodyPr>
          <a:lstStyle/>
          <a:p>
            <a:pPr marL="0" indent="0">
              <a:buNone/>
            </a:pPr>
            <a:r>
              <a:rPr lang="en-US" dirty="0"/>
              <a:t>The company has different ways being deployed to market or advertised the company for the successful operation and this include </a:t>
            </a:r>
          </a:p>
          <a:p>
            <a:pPr marL="0" indent="0">
              <a:buNone/>
            </a:pPr>
            <a:r>
              <a:rPr lang="en-US" dirty="0"/>
              <a:t>The us of web application </a:t>
            </a:r>
          </a:p>
          <a:p>
            <a:pPr marL="0" indent="0">
              <a:buNone/>
            </a:pPr>
            <a:r>
              <a:rPr lang="en-US" dirty="0"/>
              <a:t>Use of social media adds </a:t>
            </a:r>
            <a:r>
              <a:rPr lang="en-US" dirty="0" err="1"/>
              <a:t>eg</a:t>
            </a:r>
            <a:r>
              <a:rPr lang="en-US" dirty="0"/>
              <a:t> google adds ,Facebook adds, twitter among others</a:t>
            </a:r>
          </a:p>
          <a:p>
            <a:pPr marL="0" indent="0">
              <a:buNone/>
            </a:pPr>
            <a:r>
              <a:rPr lang="en-US" dirty="0"/>
              <a:t>Connection with the telephone network to send text message</a:t>
            </a:r>
          </a:p>
          <a:p>
            <a:pPr marL="0" indent="0">
              <a:buNone/>
            </a:pPr>
            <a:r>
              <a:rPr lang="en-US" dirty="0"/>
              <a:t>Use of radio talk shows ,television </a:t>
            </a:r>
            <a:r>
              <a:rPr lang="en-US" dirty="0" err="1"/>
              <a:t>etc</a:t>
            </a:r>
            <a:endParaRPr lang="en-US" dirty="0"/>
          </a:p>
          <a:p>
            <a:pPr marL="0" indent="0">
              <a:buNone/>
            </a:pPr>
            <a:endParaRPr lang="en-US" dirty="0"/>
          </a:p>
          <a:p>
            <a:pPr marL="0" indent="0">
              <a:buNone/>
            </a:pPr>
            <a:endParaRPr lang="en-UG" dirty="0"/>
          </a:p>
        </p:txBody>
      </p:sp>
    </p:spTree>
    <p:extLst>
      <p:ext uri="{BB962C8B-B14F-4D97-AF65-F5344CB8AC3E}">
        <p14:creationId xmlns:p14="http://schemas.microsoft.com/office/powerpoint/2010/main" val="3515572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8E77-380B-4EF9-B2D4-160068E347D6}"/>
              </a:ext>
            </a:extLst>
          </p:cNvPr>
          <p:cNvSpPr>
            <a:spLocks noGrp="1"/>
          </p:cNvSpPr>
          <p:nvPr>
            <p:ph type="title"/>
          </p:nvPr>
        </p:nvSpPr>
        <p:spPr/>
        <p:txBody>
          <a:bodyPr/>
          <a:lstStyle/>
          <a:p>
            <a:r>
              <a:rPr lang="en-US" dirty="0"/>
              <a:t>Sustainability and continuity</a:t>
            </a:r>
            <a:endParaRPr lang="en-UG" dirty="0"/>
          </a:p>
        </p:txBody>
      </p:sp>
      <p:sp>
        <p:nvSpPr>
          <p:cNvPr id="3" name="Content Placeholder 2">
            <a:extLst>
              <a:ext uri="{FF2B5EF4-FFF2-40B4-BE49-F238E27FC236}">
                <a16:creationId xmlns:a16="http://schemas.microsoft.com/office/drawing/2014/main" id="{1D4B58C2-7A25-4861-93DD-D92F61C6B1E1}"/>
              </a:ext>
            </a:extLst>
          </p:cNvPr>
          <p:cNvSpPr>
            <a:spLocks noGrp="1"/>
          </p:cNvSpPr>
          <p:nvPr>
            <p:ph idx="1"/>
          </p:nvPr>
        </p:nvSpPr>
        <p:spPr/>
        <p:txBody>
          <a:bodyPr/>
          <a:lstStyle/>
          <a:p>
            <a:r>
              <a:rPr lang="en-US" dirty="0"/>
              <a:t>Our company has employ different approach to maintained its operation and continuity in operation and this include</a:t>
            </a:r>
          </a:p>
          <a:p>
            <a:r>
              <a:rPr lang="en-US" dirty="0"/>
              <a:t>Reserving its percentage of dividend for a period of two years </a:t>
            </a:r>
          </a:p>
          <a:p>
            <a:r>
              <a:rPr lang="en-US" dirty="0"/>
              <a:t>Insuring the company against risk </a:t>
            </a:r>
          </a:p>
          <a:p>
            <a:r>
              <a:rPr lang="en-US" dirty="0"/>
              <a:t>Sale of shares to the general public in order to raise it capital for expansion</a:t>
            </a:r>
          </a:p>
          <a:p>
            <a:endParaRPr lang="en-US" dirty="0"/>
          </a:p>
          <a:p>
            <a:endParaRPr lang="en-US" dirty="0"/>
          </a:p>
          <a:p>
            <a:endParaRPr lang="en-US" dirty="0"/>
          </a:p>
          <a:p>
            <a:endParaRPr lang="en-US" dirty="0"/>
          </a:p>
          <a:p>
            <a:endParaRPr lang="en-US" dirty="0"/>
          </a:p>
          <a:p>
            <a:endParaRPr lang="en-UG" dirty="0"/>
          </a:p>
        </p:txBody>
      </p:sp>
    </p:spTree>
    <p:extLst>
      <p:ext uri="{BB962C8B-B14F-4D97-AF65-F5344CB8AC3E}">
        <p14:creationId xmlns:p14="http://schemas.microsoft.com/office/powerpoint/2010/main" val="805481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A212B-01D1-4645-859B-30F178ADA7EB}"/>
              </a:ext>
            </a:extLst>
          </p:cNvPr>
          <p:cNvSpPr>
            <a:spLocks noGrp="1"/>
          </p:cNvSpPr>
          <p:nvPr>
            <p:ph type="title"/>
          </p:nvPr>
        </p:nvSpPr>
        <p:spPr/>
        <p:txBody>
          <a:bodyPr/>
          <a:lstStyle/>
          <a:p>
            <a:r>
              <a:rPr lang="en-US" dirty="0"/>
              <a:t>Transaction </a:t>
            </a:r>
            <a:r>
              <a:rPr lang="en-US" dirty="0" err="1"/>
              <a:t>managemet</a:t>
            </a:r>
            <a:endParaRPr lang="en-UG" dirty="0"/>
          </a:p>
        </p:txBody>
      </p:sp>
      <p:sp>
        <p:nvSpPr>
          <p:cNvPr id="3" name="Content Placeholder 2">
            <a:extLst>
              <a:ext uri="{FF2B5EF4-FFF2-40B4-BE49-F238E27FC236}">
                <a16:creationId xmlns:a16="http://schemas.microsoft.com/office/drawing/2014/main" id="{40E05E96-9475-4AC2-A0EC-3B310E436789}"/>
              </a:ext>
            </a:extLst>
          </p:cNvPr>
          <p:cNvSpPr>
            <a:spLocks noGrp="1"/>
          </p:cNvSpPr>
          <p:nvPr>
            <p:ph idx="1"/>
          </p:nvPr>
        </p:nvSpPr>
        <p:spPr>
          <a:xfrm>
            <a:off x="688624" y="2205744"/>
            <a:ext cx="8596668" cy="3880773"/>
          </a:xfrm>
        </p:spPr>
        <p:txBody>
          <a:bodyPr>
            <a:noAutofit/>
          </a:bodyPr>
          <a:lstStyle/>
          <a:p>
            <a:pPr marL="0" indent="0">
              <a:buNone/>
            </a:pPr>
            <a:r>
              <a:rPr lang="en-US" sz="2400" dirty="0"/>
              <a:t>This is done by the finance department in connection with the management department to ensure that there are clear and accurate information to avoid losses and trust by the members and the company this could be done through various ways such as;</a:t>
            </a:r>
          </a:p>
          <a:p>
            <a:pPr>
              <a:buFont typeface="Wingdings" panose="05000000000000000000" pitchFamily="2" charset="2"/>
              <a:buChar char="v"/>
            </a:pPr>
            <a:r>
              <a:rPr lang="en-US" sz="2400" b="1" dirty="0"/>
              <a:t>Use</a:t>
            </a:r>
            <a:r>
              <a:rPr lang="en-US" sz="2400" dirty="0"/>
              <a:t> of a system that generate payment reference for every transaction that has taken place</a:t>
            </a:r>
          </a:p>
          <a:p>
            <a:pPr>
              <a:buFont typeface="Wingdings" panose="05000000000000000000" pitchFamily="2" charset="2"/>
              <a:buChar char="v"/>
            </a:pPr>
            <a:r>
              <a:rPr lang="en-US" sz="2400" b="1" dirty="0"/>
              <a:t>approval</a:t>
            </a:r>
            <a:r>
              <a:rPr lang="en-US" sz="2400" dirty="0"/>
              <a:t> uses of a system that that signifies that the transaction has been approved by the central accounting authority</a:t>
            </a:r>
          </a:p>
          <a:p>
            <a:pPr>
              <a:buFont typeface="Wingdings" panose="05000000000000000000" pitchFamily="2" charset="2"/>
              <a:buChar char="v"/>
            </a:pPr>
            <a:r>
              <a:rPr lang="en-US" sz="2400" b="1" dirty="0"/>
              <a:t>Reconciled </a:t>
            </a:r>
            <a:r>
              <a:rPr lang="en-US" sz="2400" dirty="0"/>
              <a:t>this is a income statement that signifies that reconciliation has been performed at the approval level</a:t>
            </a:r>
          </a:p>
          <a:p>
            <a:pPr>
              <a:buFont typeface="Wingdings" panose="05000000000000000000" pitchFamily="2" charset="2"/>
              <a:buChar char="v"/>
            </a:pPr>
            <a:r>
              <a:rPr lang="en-US" sz="2400" b="1" dirty="0"/>
              <a:t>Settled</a:t>
            </a:r>
            <a:r>
              <a:rPr lang="en-US" sz="2400" dirty="0"/>
              <a:t> this payment status indicate that payment has accepted agent bank</a:t>
            </a:r>
          </a:p>
          <a:p>
            <a:pPr>
              <a:buFont typeface="Wingdings" panose="05000000000000000000" pitchFamily="2" charset="2"/>
              <a:buChar char="v"/>
            </a:pPr>
            <a:r>
              <a:rPr lang="en-US" sz="2400" b="1" dirty="0"/>
              <a:t>Expired</a:t>
            </a:r>
            <a:r>
              <a:rPr lang="en-US" sz="2400" dirty="0"/>
              <a:t> the payment is changed to expired after the legal time period has an end without any payment has been made </a:t>
            </a:r>
          </a:p>
          <a:p>
            <a:pPr>
              <a:buFont typeface="Wingdings" panose="05000000000000000000" pitchFamily="2" charset="2"/>
              <a:buChar char="v"/>
            </a:pPr>
            <a:r>
              <a:rPr lang="en-US" sz="2400" b="1" dirty="0"/>
              <a:t>Verified</a:t>
            </a:r>
            <a:r>
              <a:rPr lang="en-US" sz="2400" dirty="0"/>
              <a:t> this shows that transaction has been </a:t>
            </a:r>
            <a:r>
              <a:rPr lang="en-US" sz="2400" dirty="0" err="1"/>
              <a:t>finalised</a:t>
            </a:r>
            <a:r>
              <a:rPr lang="en-US" sz="2400" dirty="0"/>
              <a:t> </a:t>
            </a:r>
            <a:endParaRPr lang="en-UG" sz="2400" dirty="0"/>
          </a:p>
        </p:txBody>
      </p:sp>
    </p:spTree>
    <p:extLst>
      <p:ext uri="{BB962C8B-B14F-4D97-AF65-F5344CB8AC3E}">
        <p14:creationId xmlns:p14="http://schemas.microsoft.com/office/powerpoint/2010/main" val="1166659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1E07-957E-4D4E-B929-3EABB2BC0E33}"/>
              </a:ext>
            </a:extLst>
          </p:cNvPr>
          <p:cNvSpPr>
            <a:spLocks noGrp="1"/>
          </p:cNvSpPr>
          <p:nvPr>
            <p:ph type="title"/>
          </p:nvPr>
        </p:nvSpPr>
        <p:spPr/>
        <p:txBody>
          <a:bodyPr/>
          <a:lstStyle/>
          <a:p>
            <a:r>
              <a:rPr lang="en-US" dirty="0"/>
              <a:t>Data protection and security</a:t>
            </a:r>
            <a:endParaRPr lang="en-UG" dirty="0"/>
          </a:p>
        </p:txBody>
      </p:sp>
      <p:sp>
        <p:nvSpPr>
          <p:cNvPr id="3" name="Content Placeholder 2">
            <a:extLst>
              <a:ext uri="{FF2B5EF4-FFF2-40B4-BE49-F238E27FC236}">
                <a16:creationId xmlns:a16="http://schemas.microsoft.com/office/drawing/2014/main" id="{102AD8D6-C1AD-4F15-822B-E17E794B0E50}"/>
              </a:ext>
            </a:extLst>
          </p:cNvPr>
          <p:cNvSpPr>
            <a:spLocks noGrp="1"/>
          </p:cNvSpPr>
          <p:nvPr>
            <p:ph idx="1"/>
          </p:nvPr>
        </p:nvSpPr>
        <p:spPr>
          <a:xfrm>
            <a:off x="451557" y="1488613"/>
            <a:ext cx="8596668" cy="3880773"/>
          </a:xfrm>
        </p:spPr>
        <p:txBody>
          <a:bodyPr>
            <a:noAutofit/>
          </a:bodyPr>
          <a:lstStyle/>
          <a:p>
            <a:pPr marL="0" indent="0">
              <a:buNone/>
            </a:pPr>
            <a:r>
              <a:rPr lang="en-US" sz="2400" dirty="0"/>
              <a:t>We use different mechanism to protect our  our data and our customers information credential</a:t>
            </a:r>
          </a:p>
          <a:p>
            <a:pPr marL="0" indent="0">
              <a:buNone/>
            </a:pPr>
            <a:r>
              <a:rPr lang="en-US" sz="2400" dirty="0"/>
              <a:t>This help our company to out compete our competitors and this include</a:t>
            </a:r>
          </a:p>
          <a:p>
            <a:pPr>
              <a:buFont typeface="Wingdings" panose="05000000000000000000" pitchFamily="2" charset="2"/>
              <a:buChar char="v"/>
            </a:pPr>
            <a:r>
              <a:rPr lang="en-US" sz="2400" dirty="0"/>
              <a:t>Use of cloud server storage to store data and avoid data loss</a:t>
            </a:r>
          </a:p>
          <a:p>
            <a:pPr>
              <a:buFont typeface="Wingdings" panose="05000000000000000000" pitchFamily="2" charset="2"/>
              <a:buChar char="v"/>
            </a:pPr>
            <a:r>
              <a:rPr lang="en-US" sz="2400" dirty="0"/>
              <a:t>Deploying both hardware and soft ware firewall</a:t>
            </a:r>
          </a:p>
          <a:p>
            <a:pPr>
              <a:buFont typeface="Wingdings" panose="05000000000000000000" pitchFamily="2" charset="2"/>
              <a:buChar char="v"/>
            </a:pPr>
            <a:r>
              <a:rPr lang="en-US" sz="2400" dirty="0"/>
              <a:t>Deploying physical security measure like installing cctv cameras, security guides</a:t>
            </a:r>
          </a:p>
          <a:p>
            <a:pPr>
              <a:buFont typeface="Wingdings" panose="05000000000000000000" pitchFamily="2" charset="2"/>
              <a:buChar char="v"/>
            </a:pPr>
            <a:r>
              <a:rPr lang="en-US" sz="2400" dirty="0"/>
              <a:t>Fence among others</a:t>
            </a:r>
          </a:p>
          <a:p>
            <a:pPr>
              <a:buFont typeface="Wingdings" panose="05000000000000000000" pitchFamily="2" charset="2"/>
              <a:buChar char="v"/>
            </a:pPr>
            <a:r>
              <a:rPr lang="en-US" sz="2400" dirty="0"/>
              <a:t>Use of high level of customization</a:t>
            </a:r>
          </a:p>
          <a:p>
            <a:pPr>
              <a:buFont typeface="Wingdings" panose="05000000000000000000" pitchFamily="2" charset="2"/>
              <a:buChar char="v"/>
            </a:pPr>
            <a:r>
              <a:rPr lang="en-US" sz="2400" dirty="0"/>
              <a:t>Detected monitoring</a:t>
            </a:r>
          </a:p>
          <a:p>
            <a:endParaRPr lang="en-UG" sz="2400" dirty="0"/>
          </a:p>
        </p:txBody>
      </p:sp>
    </p:spTree>
    <p:extLst>
      <p:ext uri="{BB962C8B-B14F-4D97-AF65-F5344CB8AC3E}">
        <p14:creationId xmlns:p14="http://schemas.microsoft.com/office/powerpoint/2010/main" val="11317510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569</TotalTime>
  <Words>698</Words>
  <Application>Microsoft Office PowerPoint</Application>
  <PresentationFormat>Widescreen</PresentationFormat>
  <Paragraphs>111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Wingdings</vt:lpstr>
      <vt:lpstr>Wingdings 3</vt:lpstr>
      <vt:lpstr>Facet</vt:lpstr>
      <vt:lpstr>Save may wallet community sacco</vt:lpstr>
      <vt:lpstr>Our vision and mission</vt:lpstr>
      <vt:lpstr>Core value</vt:lpstr>
      <vt:lpstr>About us</vt:lpstr>
      <vt:lpstr>ACTIVITIES </vt:lpstr>
      <vt:lpstr>Marketing, advertisement</vt:lpstr>
      <vt:lpstr>Sustainability and continuity</vt:lpstr>
      <vt:lpstr>Transaction managemet</vt:lpstr>
      <vt:lpstr>Data protection and security</vt:lpstr>
      <vt:lpstr>Operational schedules</vt:lpstr>
      <vt:lpstr>membership</vt:lpstr>
      <vt:lpstr>Our core founders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Save may wallet community sacco</dc:title>
  <dc:creator>Ambrose oguta</dc:creator>
  <cp:lastModifiedBy>Ambrose oguta</cp:lastModifiedBy>
  <cp:revision>37</cp:revision>
  <dcterms:created xsi:type="dcterms:W3CDTF">2023-07-02T07:33:23Z</dcterms:created>
  <dcterms:modified xsi:type="dcterms:W3CDTF">2023-07-02T17:59:38Z</dcterms:modified>
</cp:coreProperties>
</file>