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79" r:id="rId3"/>
    <p:sldId id="287" r:id="rId4"/>
    <p:sldId id="290" r:id="rId5"/>
    <p:sldId id="291" r:id="rId6"/>
    <p:sldId id="292" r:id="rId7"/>
    <p:sldId id="293" r:id="rId8"/>
    <p:sldId id="295" r:id="rId9"/>
    <p:sldId id="296" r:id="rId10"/>
    <p:sldId id="297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FF9933"/>
    <a:srgbClr val="0066FF"/>
    <a:srgbClr val="00FF00"/>
    <a:srgbClr val="3366CC"/>
    <a:srgbClr val="003399"/>
    <a:srgbClr val="000099"/>
    <a:srgbClr val="0000FF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15" autoAdjust="0"/>
    <p:restoredTop sz="94660"/>
  </p:normalViewPr>
  <p:slideViewPr>
    <p:cSldViewPr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1B67C6-7C96-4801-98CB-9857396E8B3F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DF2E0F5A-D686-4C64-927E-E5106284D221}">
      <dgm:prSet phldrT="[Text]"/>
      <dgm:spPr/>
      <dgm:t>
        <a:bodyPr/>
        <a:lstStyle/>
        <a:p>
          <a:r>
            <a:rPr lang="id-ID" smtClean="0"/>
            <a:t> </a:t>
          </a:r>
          <a:endParaRPr lang="id-ID"/>
        </a:p>
      </dgm:t>
    </dgm:pt>
    <dgm:pt modelId="{55D12FD6-E1D5-4623-91C7-A141BFFCCC54}" type="parTrans" cxnId="{4E6CBB97-605E-428D-854F-216F4F004702}">
      <dgm:prSet/>
      <dgm:spPr/>
      <dgm:t>
        <a:bodyPr/>
        <a:lstStyle/>
        <a:p>
          <a:endParaRPr lang="id-ID"/>
        </a:p>
      </dgm:t>
    </dgm:pt>
    <dgm:pt modelId="{DB077570-3F4F-4E0E-BD26-B4CB6DE53A64}" type="sibTrans" cxnId="{4E6CBB97-605E-428D-854F-216F4F004702}">
      <dgm:prSet/>
      <dgm:spPr/>
      <dgm:t>
        <a:bodyPr/>
        <a:lstStyle/>
        <a:p>
          <a:endParaRPr lang="id-ID"/>
        </a:p>
      </dgm:t>
    </dgm:pt>
    <dgm:pt modelId="{504904F5-5290-432D-B886-2D7BB0854B74}">
      <dgm:prSet phldrT="[Text]"/>
      <dgm:spPr/>
      <dgm:t>
        <a:bodyPr/>
        <a:lstStyle/>
        <a:p>
          <a:r>
            <a:rPr lang="id-ID" smtClean="0"/>
            <a:t> </a:t>
          </a:r>
          <a:endParaRPr lang="id-ID"/>
        </a:p>
      </dgm:t>
    </dgm:pt>
    <dgm:pt modelId="{47E0D146-3F1F-41D9-A8ED-2BAD25DFD70C}" type="parTrans" cxnId="{FDA23465-FBB5-4832-BB97-002728BF528B}">
      <dgm:prSet/>
      <dgm:spPr/>
      <dgm:t>
        <a:bodyPr/>
        <a:lstStyle/>
        <a:p>
          <a:endParaRPr lang="id-ID"/>
        </a:p>
      </dgm:t>
    </dgm:pt>
    <dgm:pt modelId="{6A5EE9CE-AB9F-4F89-9363-6E303EC51B83}" type="sibTrans" cxnId="{FDA23465-FBB5-4832-BB97-002728BF528B}">
      <dgm:prSet/>
      <dgm:spPr/>
      <dgm:t>
        <a:bodyPr/>
        <a:lstStyle/>
        <a:p>
          <a:endParaRPr lang="id-ID"/>
        </a:p>
      </dgm:t>
    </dgm:pt>
    <dgm:pt modelId="{6E066C2E-D0A6-4220-900D-429DCBC4DB2E}">
      <dgm:prSet phldrT="[Text]"/>
      <dgm:spPr/>
      <dgm:t>
        <a:bodyPr/>
        <a:lstStyle/>
        <a:p>
          <a:r>
            <a:rPr lang="id-ID" smtClean="0"/>
            <a:t> </a:t>
          </a:r>
          <a:endParaRPr lang="id-ID"/>
        </a:p>
      </dgm:t>
    </dgm:pt>
    <dgm:pt modelId="{F5F8845D-559A-4E70-9B83-0F8BF9B1854F}" type="parTrans" cxnId="{9C969E0F-DC31-46F8-9701-1C971B593456}">
      <dgm:prSet/>
      <dgm:spPr/>
      <dgm:t>
        <a:bodyPr/>
        <a:lstStyle/>
        <a:p>
          <a:endParaRPr lang="id-ID"/>
        </a:p>
      </dgm:t>
    </dgm:pt>
    <dgm:pt modelId="{A4DD1CAB-8900-4A95-AA73-D1A759CA64A0}" type="sibTrans" cxnId="{9C969E0F-DC31-46F8-9701-1C971B593456}">
      <dgm:prSet/>
      <dgm:spPr/>
      <dgm:t>
        <a:bodyPr/>
        <a:lstStyle/>
        <a:p>
          <a:endParaRPr lang="id-ID"/>
        </a:p>
      </dgm:t>
    </dgm:pt>
    <dgm:pt modelId="{170711E0-C948-4ECA-85A1-C771044F115C}">
      <dgm:prSet phldrT="[Text]"/>
      <dgm:spPr/>
      <dgm:t>
        <a:bodyPr/>
        <a:lstStyle/>
        <a:p>
          <a:r>
            <a:rPr lang="id-ID" smtClean="0"/>
            <a:t> </a:t>
          </a:r>
          <a:endParaRPr lang="id-ID"/>
        </a:p>
      </dgm:t>
    </dgm:pt>
    <dgm:pt modelId="{789EDEF7-2659-476F-9CBC-21F57093D9CA}" type="parTrans" cxnId="{745E20F5-CBB2-4FBC-8AB2-5FB822054E47}">
      <dgm:prSet/>
      <dgm:spPr/>
      <dgm:t>
        <a:bodyPr/>
        <a:lstStyle/>
        <a:p>
          <a:endParaRPr lang="id-ID"/>
        </a:p>
      </dgm:t>
    </dgm:pt>
    <dgm:pt modelId="{8BB35F88-6ECC-49D8-AA75-ACDC4744F632}" type="sibTrans" cxnId="{745E20F5-CBB2-4FBC-8AB2-5FB822054E47}">
      <dgm:prSet/>
      <dgm:spPr/>
      <dgm:t>
        <a:bodyPr/>
        <a:lstStyle/>
        <a:p>
          <a:endParaRPr lang="id-ID"/>
        </a:p>
      </dgm:t>
    </dgm:pt>
    <dgm:pt modelId="{7472A14E-7DCF-4AF6-B58F-F3598CA187F5}" type="pres">
      <dgm:prSet presAssocID="{B91B67C6-7C96-4801-98CB-9857396E8B3F}" presName="Name0" presStyleCnt="0">
        <dgm:presLayoutVars>
          <dgm:dir/>
          <dgm:animLvl val="lvl"/>
          <dgm:resizeHandles val="exact"/>
        </dgm:presLayoutVars>
      </dgm:prSet>
      <dgm:spPr/>
    </dgm:pt>
    <dgm:pt modelId="{8184CE3B-9BCA-417D-9E2F-1FBF1D206631}" type="pres">
      <dgm:prSet presAssocID="{DF2E0F5A-D686-4C64-927E-E5106284D221}" presName="parTxOnly" presStyleLbl="node1" presStyleIdx="0" presStyleCnt="4" custLinFactNeighborY="21482">
        <dgm:presLayoutVars>
          <dgm:chMax val="0"/>
          <dgm:chPref val="0"/>
          <dgm:bulletEnabled val="1"/>
        </dgm:presLayoutVars>
      </dgm:prSet>
      <dgm:spPr/>
    </dgm:pt>
    <dgm:pt modelId="{DE399B36-DF6F-408E-A4C5-C1CDCB59B09B}" type="pres">
      <dgm:prSet presAssocID="{DB077570-3F4F-4E0E-BD26-B4CB6DE53A64}" presName="parTxOnlySpace" presStyleCnt="0"/>
      <dgm:spPr/>
    </dgm:pt>
    <dgm:pt modelId="{AC29C441-F079-45AB-985C-1D2BEC5E984C}" type="pres">
      <dgm:prSet presAssocID="{504904F5-5290-432D-B886-2D7BB0854B74}" presName="parTxOnly" presStyleLbl="node1" presStyleIdx="1" presStyleCnt="4" custLinFactNeighborY="21482">
        <dgm:presLayoutVars>
          <dgm:chMax val="0"/>
          <dgm:chPref val="0"/>
          <dgm:bulletEnabled val="1"/>
        </dgm:presLayoutVars>
      </dgm:prSet>
      <dgm:spPr/>
    </dgm:pt>
    <dgm:pt modelId="{3A88AA2B-D028-468C-B7FD-427000CEB8C7}" type="pres">
      <dgm:prSet presAssocID="{6A5EE9CE-AB9F-4F89-9363-6E303EC51B83}" presName="parTxOnlySpace" presStyleCnt="0"/>
      <dgm:spPr/>
    </dgm:pt>
    <dgm:pt modelId="{64E93BC3-50C0-450C-934C-84B87DED9FB8}" type="pres">
      <dgm:prSet presAssocID="{6E066C2E-D0A6-4220-900D-429DCBC4DB2E}" presName="parTxOnly" presStyleLbl="node1" presStyleIdx="2" presStyleCnt="4" custLinFactNeighborY="21482">
        <dgm:presLayoutVars>
          <dgm:chMax val="0"/>
          <dgm:chPref val="0"/>
          <dgm:bulletEnabled val="1"/>
        </dgm:presLayoutVars>
      </dgm:prSet>
      <dgm:spPr/>
    </dgm:pt>
    <dgm:pt modelId="{8EF6D8B3-3522-40A8-9829-C1807C11C0C8}" type="pres">
      <dgm:prSet presAssocID="{A4DD1CAB-8900-4A95-AA73-D1A759CA64A0}" presName="parTxOnlySpace" presStyleCnt="0"/>
      <dgm:spPr/>
    </dgm:pt>
    <dgm:pt modelId="{155BBBD1-B41A-47C7-AF1F-4108EA6E8A5D}" type="pres">
      <dgm:prSet presAssocID="{170711E0-C948-4ECA-85A1-C771044F115C}" presName="parTxOnly" presStyleLbl="node1" presStyleIdx="3" presStyleCnt="4" custLinFactNeighborY="21482">
        <dgm:presLayoutVars>
          <dgm:chMax val="0"/>
          <dgm:chPref val="0"/>
          <dgm:bulletEnabled val="1"/>
        </dgm:presLayoutVars>
      </dgm:prSet>
      <dgm:spPr/>
    </dgm:pt>
  </dgm:ptLst>
  <dgm:cxnLst>
    <dgm:cxn modelId="{9C969E0F-DC31-46F8-9701-1C971B593456}" srcId="{B91B67C6-7C96-4801-98CB-9857396E8B3F}" destId="{6E066C2E-D0A6-4220-900D-429DCBC4DB2E}" srcOrd="2" destOrd="0" parTransId="{F5F8845D-559A-4E70-9B83-0F8BF9B1854F}" sibTransId="{A4DD1CAB-8900-4A95-AA73-D1A759CA64A0}"/>
    <dgm:cxn modelId="{AA022026-48DB-4592-B27E-821C583EB45A}" type="presOf" srcId="{6E066C2E-D0A6-4220-900D-429DCBC4DB2E}" destId="{64E93BC3-50C0-450C-934C-84B87DED9FB8}" srcOrd="0" destOrd="0" presId="urn:microsoft.com/office/officeart/2005/8/layout/chevron1"/>
    <dgm:cxn modelId="{0930A53C-FD4F-4F50-B59F-29A2F589293C}" type="presOf" srcId="{B91B67C6-7C96-4801-98CB-9857396E8B3F}" destId="{7472A14E-7DCF-4AF6-B58F-F3598CA187F5}" srcOrd="0" destOrd="0" presId="urn:microsoft.com/office/officeart/2005/8/layout/chevron1"/>
    <dgm:cxn modelId="{FDA23465-FBB5-4832-BB97-002728BF528B}" srcId="{B91B67C6-7C96-4801-98CB-9857396E8B3F}" destId="{504904F5-5290-432D-B886-2D7BB0854B74}" srcOrd="1" destOrd="0" parTransId="{47E0D146-3F1F-41D9-A8ED-2BAD25DFD70C}" sibTransId="{6A5EE9CE-AB9F-4F89-9363-6E303EC51B83}"/>
    <dgm:cxn modelId="{AE5184AE-FE1A-405A-AED7-757F02925A63}" type="presOf" srcId="{DF2E0F5A-D686-4C64-927E-E5106284D221}" destId="{8184CE3B-9BCA-417D-9E2F-1FBF1D206631}" srcOrd="0" destOrd="0" presId="urn:microsoft.com/office/officeart/2005/8/layout/chevron1"/>
    <dgm:cxn modelId="{4E6CBB97-605E-428D-854F-216F4F004702}" srcId="{B91B67C6-7C96-4801-98CB-9857396E8B3F}" destId="{DF2E0F5A-D686-4C64-927E-E5106284D221}" srcOrd="0" destOrd="0" parTransId="{55D12FD6-E1D5-4623-91C7-A141BFFCCC54}" sibTransId="{DB077570-3F4F-4E0E-BD26-B4CB6DE53A64}"/>
    <dgm:cxn modelId="{745E20F5-CBB2-4FBC-8AB2-5FB822054E47}" srcId="{B91B67C6-7C96-4801-98CB-9857396E8B3F}" destId="{170711E0-C948-4ECA-85A1-C771044F115C}" srcOrd="3" destOrd="0" parTransId="{789EDEF7-2659-476F-9CBC-21F57093D9CA}" sibTransId="{8BB35F88-6ECC-49D8-AA75-ACDC4744F632}"/>
    <dgm:cxn modelId="{384BF87C-BA69-4833-BA8B-3F83D4CB9874}" type="presOf" srcId="{170711E0-C948-4ECA-85A1-C771044F115C}" destId="{155BBBD1-B41A-47C7-AF1F-4108EA6E8A5D}" srcOrd="0" destOrd="0" presId="urn:microsoft.com/office/officeart/2005/8/layout/chevron1"/>
    <dgm:cxn modelId="{72F7AE85-0C9C-4F46-804C-A54B25EC2484}" type="presOf" srcId="{504904F5-5290-432D-B886-2D7BB0854B74}" destId="{AC29C441-F079-45AB-985C-1D2BEC5E984C}" srcOrd="0" destOrd="0" presId="urn:microsoft.com/office/officeart/2005/8/layout/chevron1"/>
    <dgm:cxn modelId="{D87FF75D-432E-4A87-9D84-87CBD7D09489}" type="presParOf" srcId="{7472A14E-7DCF-4AF6-B58F-F3598CA187F5}" destId="{8184CE3B-9BCA-417D-9E2F-1FBF1D206631}" srcOrd="0" destOrd="0" presId="urn:microsoft.com/office/officeart/2005/8/layout/chevron1"/>
    <dgm:cxn modelId="{B36E6ABC-9E4C-4208-B7DA-B7E5A4AC9C72}" type="presParOf" srcId="{7472A14E-7DCF-4AF6-B58F-F3598CA187F5}" destId="{DE399B36-DF6F-408E-A4C5-C1CDCB59B09B}" srcOrd="1" destOrd="0" presId="urn:microsoft.com/office/officeart/2005/8/layout/chevron1"/>
    <dgm:cxn modelId="{48823400-CA73-4CB7-A4E0-1836B6FBCB1B}" type="presParOf" srcId="{7472A14E-7DCF-4AF6-B58F-F3598CA187F5}" destId="{AC29C441-F079-45AB-985C-1D2BEC5E984C}" srcOrd="2" destOrd="0" presId="urn:microsoft.com/office/officeart/2005/8/layout/chevron1"/>
    <dgm:cxn modelId="{5865EAF6-177D-41E2-8D75-A561DA250AF9}" type="presParOf" srcId="{7472A14E-7DCF-4AF6-B58F-F3598CA187F5}" destId="{3A88AA2B-D028-468C-B7FD-427000CEB8C7}" srcOrd="3" destOrd="0" presId="urn:microsoft.com/office/officeart/2005/8/layout/chevron1"/>
    <dgm:cxn modelId="{DB1CA8E1-AF6E-4FD3-8B6B-8AFA997DE52A}" type="presParOf" srcId="{7472A14E-7DCF-4AF6-B58F-F3598CA187F5}" destId="{64E93BC3-50C0-450C-934C-84B87DED9FB8}" srcOrd="4" destOrd="0" presId="urn:microsoft.com/office/officeart/2005/8/layout/chevron1"/>
    <dgm:cxn modelId="{7B57CC93-A228-4A41-A3A5-6014E7FB63A5}" type="presParOf" srcId="{7472A14E-7DCF-4AF6-B58F-F3598CA187F5}" destId="{8EF6D8B3-3522-40A8-9829-C1807C11C0C8}" srcOrd="5" destOrd="0" presId="urn:microsoft.com/office/officeart/2005/8/layout/chevron1"/>
    <dgm:cxn modelId="{77F9E934-E7F5-4376-8C5F-19BE0C13EEC6}" type="presParOf" srcId="{7472A14E-7DCF-4AF6-B58F-F3598CA187F5}" destId="{155BBBD1-B41A-47C7-AF1F-4108EA6E8A5D}" srcOrd="6" destOrd="0" presId="urn:microsoft.com/office/officeart/2005/8/layout/chevron1"/>
  </dgm:cxnLst>
  <dgm:bg/>
  <dgm:whole>
    <a:ln>
      <a:noFill/>
    </a:ln>
  </dgm:whole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pPr/>
              <a:t>8/19/2015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pPr/>
              <a:t>8/19/2015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303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pPr/>
              <a:t>8/19/2015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pPr/>
              <a:t>8/19/2015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pPr/>
              <a:t>8/19/2015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pPr/>
              <a:t>8/19/2015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pPr/>
              <a:t>8/19/2015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pPr/>
              <a:t>8/19/2015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pPr/>
              <a:t>8/19/2015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rgbClr val="3366CC"/>
            </a:gs>
            <a:gs pos="71000">
              <a:srgbClr val="003399"/>
            </a:gs>
            <a:gs pos="100000">
              <a:srgbClr val="00009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8/19/2015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Gramedia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Majalah</a:t>
            </a:r>
            <a:endParaRPr lang="id-ID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id-ID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Section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none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Business Intelligence</a:t>
            </a:r>
            <a:endParaRPr lang="en-US" b="1" cap="none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87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cap="none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 Sekarang</a:t>
            </a:r>
            <a:endParaRPr lang="en-US" cap="non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Bagian dari system SAP</a:t>
            </a:r>
          </a:p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Pengolahan manual oleh tim SAP/MAM dan ASM</a:t>
            </a:r>
            <a:b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SAP/MAM	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Symbol" panose="05050102010706020507" pitchFamily="18" charset="2"/>
              </a:rPr>
              <a:t> Opik ( Corp. TI )</a:t>
            </a:r>
          </a:p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Symbol" panose="05050102010706020507" pitchFamily="18" charset="2"/>
              </a:rPr>
              <a:t>ASM 		 Haekal ( ASM Majalah )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124" y="1498586"/>
            <a:ext cx="10715700" cy="1588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9521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cap="none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Permasalahan</a:t>
            </a:r>
            <a:endParaRPr lang="en-US" cap="non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ketidaksesuaian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antara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transaksi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melalui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SAP/MAM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SAP/FICO</a:t>
            </a:r>
          </a:p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BI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bawaan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SAP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dipergunakan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karena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dianggap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valid</a:t>
            </a:r>
          </a:p>
          <a:p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Proses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pada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 manual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memakan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waktu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lama,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mulai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ETL, data cleansing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hingga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pembuatan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table pivot untuk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keperluan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presentasi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65124" y="1498586"/>
            <a:ext cx="10715700" cy="1588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5842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cap="none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 Yang Akan Datang</a:t>
            </a:r>
            <a:endParaRPr lang="en-US" cap="non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Diharapkan data transaksi sama dengan data yang sebenarnya</a:t>
            </a:r>
          </a:p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Proses manual dapat dihilangkan, sehingga proses keseluruhan (mulai dari ETL sampai siap presentasi) dapat lebih cepat</a:t>
            </a:r>
          </a:p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Dapat real-time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65124" y="1498586"/>
            <a:ext cx="10715700" cy="1588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652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cap="none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Permasalahan yang akan dihadapi</a:t>
            </a:r>
            <a:endParaRPr lang="en-US" cap="non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Untuk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proses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ETL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akan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memerlukan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system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perantara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untuk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mencegah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load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terduga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pada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server Production SAP,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sehingga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konsep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tidak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akan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menghasilkan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system yang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realtime</a:t>
            </a:r>
            <a:endParaRPr lang="en-US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untuk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proses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ETL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memerlukan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waktu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lama,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karena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coding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pada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jam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kerja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ujicobanya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malam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jumlah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record yang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banyak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sehingga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load data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hingga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filtering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memakan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load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prosesor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memory yang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besar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kadang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gagal</a:t>
            </a:r>
            <a:endParaRPr lang="en-US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65124" y="1498586"/>
            <a:ext cx="10715700" cy="1588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3895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cap="none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Permasalahan yang akan dihadapi</a:t>
            </a:r>
            <a:endParaRPr lang="en-US" cap="non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Sumber data </a:t>
            </a:r>
            <a:r>
              <a:rPr lang="en-US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sama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proses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cleansing data </a:t>
            </a:r>
            <a:r>
              <a:rPr lang="en-US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memakai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formula yang </a:t>
            </a:r>
            <a:r>
              <a:rPr lang="en-US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sama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sehingga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akan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menghasilkan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output yang </a:t>
            </a:r>
            <a:r>
              <a:rPr lang="en-US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sama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en-US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walaupun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hasilnya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akan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lebih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cepat</a:t>
            </a:r>
            <a:endParaRPr lang="en-US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Perlu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tambahan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FICO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sebagai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adjustment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sehingga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outputnya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sama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yang 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sebenarnya</a:t>
            </a:r>
            <a:r>
              <a:rPr lang="id-ID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id-ID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d-ID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id-ID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id-ID" sz="2400" smtClean="0">
                <a:solidFill>
                  <a:srgbClr val="FFC000"/>
                </a:solidFill>
                <a:latin typeface="Arial Rounded MT Bold" pitchFamily="34" charset="0"/>
              </a:rPr>
              <a:t>Yang diperlukan di sini adalah mendapatkan izin untuk memakai data FICO</a:t>
            </a: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65124" y="1498586"/>
            <a:ext cx="10715700" cy="1588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024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Diagram 50"/>
          <p:cNvGraphicFramePr/>
          <p:nvPr/>
        </p:nvGraphicFramePr>
        <p:xfrm>
          <a:off x="307934" y="357166"/>
          <a:ext cx="9572692" cy="5929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cap="none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Skema ETL</a:t>
            </a:r>
            <a:endParaRPr lang="en-US" cap="non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950876" y="2282816"/>
            <a:ext cx="1000132" cy="1211103"/>
            <a:chOff x="1236628" y="2143116"/>
            <a:chExt cx="1000132" cy="1211103"/>
          </a:xfr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Flowchart: Magnetic Disk 3"/>
            <p:cNvSpPr/>
            <p:nvPr/>
          </p:nvSpPr>
          <p:spPr>
            <a:xfrm>
              <a:off x="1236628" y="2143116"/>
              <a:ext cx="642942" cy="853913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1379504" y="2285992"/>
              <a:ext cx="642942" cy="853913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1593818" y="2500306"/>
              <a:ext cx="642942" cy="853913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59070" y="3525950"/>
            <a:ext cx="114691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Data files</a:t>
            </a:r>
          </a:p>
          <a:p>
            <a:pPr>
              <a:lnSpc>
                <a:spcPct val="90000"/>
              </a:lnSpc>
            </a:pPr>
            <a:r>
              <a:rPr lang="id-ID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 files</a:t>
            </a:r>
          </a:p>
          <a:p>
            <a:pPr>
              <a:lnSpc>
                <a:spcPct val="90000"/>
              </a:lnSpc>
            </a:pPr>
            <a:r>
              <a:rPr lang="id-ID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Redo logs, </a:t>
            </a:r>
            <a:r>
              <a:rPr lang="id-ID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endParaRPr lang="id-ID" sz="1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3506324" y="2425692"/>
            <a:ext cx="642942" cy="853913"/>
          </a:xfrm>
          <a:prstGeom prst="flowChartMagneticDisk">
            <a:avLst/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lowchart: Magnetic Disk 14"/>
          <p:cNvSpPr/>
          <p:nvPr/>
        </p:nvSpPr>
        <p:spPr>
          <a:xfrm>
            <a:off x="8237552" y="2425692"/>
            <a:ext cx="642942" cy="853913"/>
          </a:xfrm>
          <a:prstGeom prst="flowChartMagneticDisk">
            <a:avLst/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30" name="Picture 6" descr="http://www.test.mariadb.com/sites/all/themes/tweme/assets/images/MariaDB_Logo_JustSealion_WhiteBck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80362" y="1997064"/>
            <a:ext cx="1434180" cy="738181"/>
          </a:xfrm>
          <a:prstGeom prst="rect">
            <a:avLst/>
          </a:prstGeom>
          <a:noFill/>
        </p:spPr>
      </p:pic>
      <p:pic>
        <p:nvPicPr>
          <p:cNvPr id="1026" name="Picture 2" descr="http://worldfootballforum.org/wp-content/uploads/2015/02/SAP-Logo-300x174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1929" y="2925758"/>
            <a:ext cx="739013" cy="428628"/>
          </a:xfrm>
          <a:prstGeom prst="rect">
            <a:avLst/>
          </a:prstGeom>
          <a:noFill/>
        </p:spPr>
      </p:pic>
      <p:pic>
        <p:nvPicPr>
          <p:cNvPr id="1028" name="Picture 4" descr="http://www.begin2master.com/sql_server_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20572" y="2640006"/>
            <a:ext cx="578894" cy="645690"/>
          </a:xfrm>
          <a:prstGeom prst="rect">
            <a:avLst/>
          </a:prstGeom>
          <a:noFill/>
        </p:spPr>
      </p:pic>
      <p:sp>
        <p:nvSpPr>
          <p:cNvPr id="26" name="Flowchart: Magnetic Disk 25"/>
          <p:cNvSpPr/>
          <p:nvPr/>
        </p:nvSpPr>
        <p:spPr>
          <a:xfrm>
            <a:off x="6022974" y="2425692"/>
            <a:ext cx="642942" cy="853913"/>
          </a:xfrm>
          <a:prstGeom prst="flowChartMagneticDisk">
            <a:avLst/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7" name="Picture 4" descr="http://www.begin2master.com/sql_server_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37222" y="2640006"/>
            <a:ext cx="578894" cy="64569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3219422" y="3525950"/>
            <a:ext cx="144623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id-ID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Data (MAM/FICO)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37222" y="3524482"/>
            <a:ext cx="144623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id-ID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Data </a:t>
            </a:r>
            <a:r>
              <a:rPr lang="id-ID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(MAM/FICO)</a:t>
            </a:r>
            <a:endParaRPr lang="id-ID" sz="12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66114" y="3523388"/>
            <a:ext cx="14498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Data (MAM/FICO)</a:t>
            </a:r>
          </a:p>
          <a:p>
            <a:pPr>
              <a:lnSpc>
                <a:spcPct val="90000"/>
              </a:lnSpc>
            </a:pPr>
            <a:r>
              <a:rPr lang="id-ID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Additional data </a:t>
            </a:r>
            <a:endParaRPr lang="id-ID" sz="1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65190" y="5274246"/>
            <a:ext cx="16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2000" smtClean="0">
                <a:latin typeface="Arial Rounded MT Bold" pitchFamily="34" charset="0"/>
              </a:rPr>
              <a:t>PALMERAH</a:t>
            </a:r>
            <a:endParaRPr lang="id-ID" sz="2000">
              <a:latin typeface="Arial Rounded MT Bold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15054" y="5274246"/>
            <a:ext cx="143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2000" smtClean="0">
                <a:latin typeface="Arial Rounded MT Bold" pitchFamily="34" charset="0"/>
              </a:rPr>
              <a:t>PANJANG</a:t>
            </a:r>
            <a:endParaRPr lang="id-ID" sz="2000">
              <a:latin typeface="Arial Rounded MT Bold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22248" y="5211774"/>
            <a:ext cx="4429156" cy="1588"/>
          </a:xfrm>
          <a:prstGeom prst="straightConnector1">
            <a:avLst/>
          </a:prstGeom>
          <a:ln w="19050">
            <a:solidFill>
              <a:srgbClr val="00CC00"/>
            </a:solidFill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951404" y="5213362"/>
            <a:ext cx="6929486" cy="1588"/>
          </a:xfrm>
          <a:prstGeom prst="straightConnector1">
            <a:avLst/>
          </a:prstGeom>
          <a:ln w="19050">
            <a:solidFill>
              <a:srgbClr val="00CC00"/>
            </a:solidFill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0094940" y="1285860"/>
            <a:ext cx="1785950" cy="3714776"/>
            <a:chOff x="10094940" y="1285860"/>
            <a:chExt cx="1785950" cy="3714776"/>
          </a:xfrm>
        </p:grpSpPr>
        <p:sp>
          <p:nvSpPr>
            <p:cNvPr id="42" name="Rectangle 41"/>
            <p:cNvSpPr/>
            <p:nvPr/>
          </p:nvSpPr>
          <p:spPr>
            <a:xfrm>
              <a:off x="10094940" y="1285860"/>
              <a:ext cx="1785950" cy="371477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034" name="Picture 10" descr="Oficina XLS icon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161624" y="3919556"/>
              <a:ext cx="933448" cy="933449"/>
            </a:xfrm>
            <a:prstGeom prst="rect">
              <a:avLst/>
            </a:prstGeom>
            <a:noFill/>
          </p:spPr>
        </p:pic>
        <p:pic>
          <p:nvPicPr>
            <p:cNvPr id="1036" name="Picture 12" descr="Oficina PDF icon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0876004" y="3924311"/>
              <a:ext cx="933448" cy="933449"/>
            </a:xfrm>
            <a:prstGeom prst="rect">
              <a:avLst/>
            </a:prstGeom>
            <a:noFill/>
          </p:spPr>
        </p:pic>
        <p:pic>
          <p:nvPicPr>
            <p:cNvPr id="27650" name="Picture 2" descr="https://cdn2.iconfinder.com/data/icons/business-charts/512/Statistics-512.png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0309254" y="1714487"/>
              <a:ext cx="1357322" cy="1357323"/>
            </a:xfrm>
            <a:prstGeom prst="rect">
              <a:avLst/>
            </a:prstGeom>
            <a:noFill/>
          </p:spPr>
        </p:pic>
        <p:sp>
          <p:nvSpPr>
            <p:cNvPr id="48" name="TextBox 47"/>
            <p:cNvSpPr txBox="1"/>
            <p:nvPr/>
          </p:nvSpPr>
          <p:spPr>
            <a:xfrm>
              <a:off x="10094940" y="1285860"/>
              <a:ext cx="1785950" cy="313932"/>
            </a:xfrm>
            <a:prstGeom prst="rect">
              <a:avLst/>
            </a:prstGeom>
            <a:solidFill>
              <a:srgbClr val="0066FF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id-ID" sz="1600" smtClean="0">
                  <a:latin typeface="Arial" pitchFamily="34" charset="0"/>
                  <a:cs typeface="Arial" pitchFamily="34" charset="0"/>
                </a:rPr>
                <a:t>REPORT</a:t>
              </a:r>
              <a:endParaRPr lang="id-ID" sz="16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0309254" y="2857496"/>
              <a:ext cx="1357322" cy="1588"/>
            </a:xfrm>
            <a:prstGeom prst="line">
              <a:avLst/>
            </a:prstGeom>
            <a:ln w="19050">
              <a:solidFill>
                <a:schemeClr val="tx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8" name="Picture 14" descr="Mimetypes php icon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0912841" y="2977759"/>
              <a:ext cx="820419" cy="875114"/>
            </a:xfrm>
            <a:prstGeom prst="rect">
              <a:avLst/>
            </a:prstGeom>
            <a:noFill/>
          </p:spPr>
        </p:pic>
        <p:pic>
          <p:nvPicPr>
            <p:cNvPr id="1032" name="Picture 8" descr="Oficina HTML icon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0161624" y="2924179"/>
              <a:ext cx="933448" cy="933449"/>
            </a:xfrm>
            <a:prstGeom prst="rect">
              <a:avLst/>
            </a:prstGeom>
            <a:noFill/>
          </p:spPr>
        </p:pic>
      </p:grpSp>
      <p:cxnSp>
        <p:nvCxnSpPr>
          <p:cNvPr id="67" name="Straight Arrow Connector 66"/>
          <p:cNvCxnSpPr/>
          <p:nvPr/>
        </p:nvCxnSpPr>
        <p:spPr>
          <a:xfrm>
            <a:off x="4308462" y="2784470"/>
            <a:ext cx="1500198" cy="1588"/>
          </a:xfrm>
          <a:prstGeom prst="straightConnector1">
            <a:avLst/>
          </a:prstGeom>
          <a:ln w="38100">
            <a:solidFill>
              <a:srgbClr val="00CC00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10799" y="2527526"/>
            <a:ext cx="91210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id-ID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REPLIKASI</a:t>
            </a:r>
          </a:p>
        </p:txBody>
      </p:sp>
    </p:spTree>
    <p:extLst>
      <p:ext uri="{BB962C8B-B14F-4D97-AF65-F5344CB8AC3E}">
        <p14:creationId xmlns:p14="http://schemas.microsoft.com/office/powerpoint/2010/main" xmlns="" val="304024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 rot="2700000">
            <a:off x="9651629" y="1897821"/>
            <a:ext cx="2201867" cy="2201867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ardrop 37"/>
          <p:cNvSpPr/>
          <p:nvPr/>
        </p:nvSpPr>
        <p:spPr>
          <a:xfrm rot="2700000">
            <a:off x="7437051" y="1897821"/>
            <a:ext cx="2201867" cy="2201867"/>
          </a:xfrm>
          <a:prstGeom prst="teardrop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ardrop 33"/>
          <p:cNvSpPr/>
          <p:nvPr/>
        </p:nvSpPr>
        <p:spPr>
          <a:xfrm rot="2700000">
            <a:off x="5079597" y="1897821"/>
            <a:ext cx="2201867" cy="2201867"/>
          </a:xfrm>
          <a:prstGeom prst="teardrop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ardrop 19"/>
          <p:cNvSpPr/>
          <p:nvPr/>
        </p:nvSpPr>
        <p:spPr>
          <a:xfrm rot="2700000">
            <a:off x="2692782" y="1897821"/>
            <a:ext cx="2201867" cy="2201867"/>
          </a:xfrm>
          <a:prstGeom prst="teardrop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cap="none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Jadwal</a:t>
            </a:r>
            <a:endParaRPr lang="en-US" cap="non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ardrop 9"/>
          <p:cNvSpPr/>
          <p:nvPr/>
        </p:nvSpPr>
        <p:spPr>
          <a:xfrm rot="2700000">
            <a:off x="293251" y="1914119"/>
            <a:ext cx="2201867" cy="2201867"/>
          </a:xfrm>
          <a:prstGeom prst="teardrop">
            <a:avLst/>
          </a:prstGeom>
          <a:solidFill>
            <a:srgbClr val="00CC00"/>
          </a:solidFill>
          <a:ln w="28575">
            <a:solidFill>
              <a:schemeClr val="tx1"/>
            </a:solidFill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22248" y="2428868"/>
            <a:ext cx="174592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1600" b="1" smtClean="0">
                <a:latin typeface="Arial" pitchFamily="34" charset="0"/>
                <a:cs typeface="Arial" pitchFamily="34" charset="0"/>
              </a:rPr>
              <a:t>COLLECT DATA</a:t>
            </a:r>
            <a:endParaRPr lang="id-ID" sz="1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124" y="2812097"/>
            <a:ext cx="135806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  <a:t>Coding</a:t>
            </a:r>
          </a:p>
          <a:p>
            <a:pPr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  <a:t>Load data</a:t>
            </a:r>
            <a:b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</a:br>
            <a: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  <a:t>Filtering</a:t>
            </a:r>
          </a:p>
          <a:p>
            <a:pPr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  <a:t>Limitting range</a:t>
            </a:r>
          </a:p>
          <a:p>
            <a:pPr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  <a:t>Verify</a:t>
            </a:r>
            <a:endParaRPr lang="id-ID" sz="140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760" y="4429132"/>
            <a:ext cx="1303562" cy="1228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1600" b="1" smtClean="0">
                <a:latin typeface="Arial" pitchFamily="34" charset="0"/>
                <a:cs typeface="Arial" pitchFamily="34" charset="0"/>
              </a:rPr>
              <a:t>AGUSTUS </a:t>
            </a:r>
          </a:p>
          <a:p>
            <a:pPr algn="ctr"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cs typeface="Arial" pitchFamily="34" charset="0"/>
              </a:rPr>
              <a:t>Week 4</a:t>
            </a:r>
            <a:br>
              <a:rPr lang="id-ID" sz="1400" smtClean="0">
                <a:latin typeface="Arial" pitchFamily="34" charset="0"/>
                <a:cs typeface="Arial" pitchFamily="34" charset="0"/>
              </a:rPr>
            </a:br>
            <a:endParaRPr lang="id-ID" sz="140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id-ID" sz="1400" b="1" smtClean="0">
                <a:latin typeface="Arial" pitchFamily="34" charset="0"/>
                <a:cs typeface="Arial" pitchFamily="34" charset="0"/>
              </a:rPr>
              <a:t>SEPTEMBER</a:t>
            </a:r>
            <a:endParaRPr lang="id-ID" sz="1400" b="1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id-ID" sz="1200" smtClean="0">
                <a:latin typeface="Arial" pitchFamily="34" charset="0"/>
                <a:cs typeface="Arial" pitchFamily="34" charset="0"/>
              </a:rPr>
              <a:t>Week </a:t>
            </a:r>
            <a:r>
              <a:rPr lang="id-ID" sz="1200" smtClean="0">
                <a:latin typeface="Arial" pitchFamily="34" charset="0"/>
                <a:cs typeface="Arial" pitchFamily="34" charset="0"/>
              </a:rPr>
              <a:t>1</a:t>
            </a:r>
            <a:br>
              <a:rPr lang="id-ID" sz="1200" smtClean="0">
                <a:latin typeface="Arial" pitchFamily="34" charset="0"/>
                <a:cs typeface="Arial" pitchFamily="34" charset="0"/>
              </a:rPr>
            </a:br>
            <a:r>
              <a:rPr lang="id-ID" sz="1200" smtClean="0">
                <a:latin typeface="Arial" pitchFamily="34" charset="0"/>
                <a:cs typeface="Arial" pitchFamily="34" charset="0"/>
              </a:rPr>
              <a:t>Week 2</a:t>
            </a:r>
            <a:endParaRPr lang="id-ID" sz="12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1779" y="2412570"/>
            <a:ext cx="169046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1600" b="1" smtClean="0">
                <a:latin typeface="Arial" pitchFamily="34" charset="0"/>
                <a:cs typeface="Arial" pitchFamily="34" charset="0"/>
              </a:rPr>
              <a:t>SETUP SQL DB</a:t>
            </a:r>
            <a:endParaRPr lang="id-ID" sz="1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64655" y="2795799"/>
            <a:ext cx="179728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  <a:t>Create DB Structure</a:t>
            </a:r>
          </a:p>
          <a:p>
            <a:pPr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  <a:t>Import data</a:t>
            </a:r>
          </a:p>
          <a:p>
            <a:pPr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  <a:t>Verify</a:t>
            </a:r>
          </a:p>
          <a:p>
            <a:pPr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  <a:t>Testing</a:t>
            </a:r>
          </a:p>
          <a:p>
            <a:pPr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  <a:t>Repilcate DB</a:t>
            </a:r>
            <a:endParaRPr lang="id-ID" sz="140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0494" y="4429132"/>
            <a:ext cx="1515158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1600" b="1" smtClean="0">
                <a:latin typeface="Arial" pitchFamily="34" charset="0"/>
                <a:cs typeface="Arial" pitchFamily="34" charset="0"/>
              </a:rPr>
              <a:t>SEPTEMBER </a:t>
            </a:r>
          </a:p>
          <a:p>
            <a:pPr algn="ctr"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cs typeface="Arial" pitchFamily="34" charset="0"/>
              </a:rPr>
              <a:t>Week 3</a:t>
            </a:r>
            <a:br>
              <a:rPr lang="id-ID" sz="1400" smtClean="0">
                <a:latin typeface="Arial" pitchFamily="34" charset="0"/>
                <a:cs typeface="Arial" pitchFamily="34" charset="0"/>
              </a:rPr>
            </a:br>
            <a:r>
              <a:rPr lang="id-ID" sz="1400" smtClean="0">
                <a:latin typeface="Arial" pitchFamily="34" charset="0"/>
                <a:cs typeface="Arial" pitchFamily="34" charset="0"/>
              </a:rPr>
              <a:t>Week 4</a:t>
            </a:r>
            <a:endParaRPr lang="id-ID" sz="14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2182" y="3000372"/>
            <a:ext cx="10072758" cy="1588"/>
          </a:xfrm>
          <a:prstGeom prst="line">
            <a:avLst/>
          </a:prstGeom>
          <a:ln w="1905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08594" y="2412570"/>
            <a:ext cx="15953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1600" b="1" smtClean="0">
                <a:latin typeface="Arial" pitchFamily="34" charset="0"/>
                <a:cs typeface="Arial" pitchFamily="34" charset="0"/>
              </a:rPr>
              <a:t>CONVERT  DB</a:t>
            </a:r>
            <a:endParaRPr lang="id-ID" sz="1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51470" y="2795799"/>
            <a:ext cx="1797287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  <a:t>Create DB Structure</a:t>
            </a:r>
          </a:p>
          <a:p>
            <a:pPr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  <a:t>Import data</a:t>
            </a:r>
          </a:p>
          <a:p>
            <a:pPr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  <a:t>Verify</a:t>
            </a:r>
          </a:p>
          <a:p>
            <a:pPr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  <a:t>Testing</a:t>
            </a:r>
            <a:endParaRPr lang="id-ID" sz="140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37309" y="4429132"/>
            <a:ext cx="12629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1600" b="1" smtClean="0">
                <a:latin typeface="Arial" pitchFamily="34" charset="0"/>
                <a:cs typeface="Arial" pitchFamily="34" charset="0"/>
              </a:rPr>
              <a:t>OKTOBER </a:t>
            </a:r>
          </a:p>
          <a:p>
            <a:pPr algn="ctr"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cs typeface="Arial" pitchFamily="34" charset="0"/>
              </a:rPr>
              <a:t>Week 1</a:t>
            </a:r>
            <a:endParaRPr lang="id-ID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6048" y="2412570"/>
            <a:ext cx="17307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1600" b="1" smtClean="0">
                <a:latin typeface="Arial" pitchFamily="34" charset="0"/>
                <a:cs typeface="Arial" pitchFamily="34" charset="0"/>
              </a:rPr>
              <a:t>CODING  &amp; UAT</a:t>
            </a:r>
            <a:endParaRPr lang="id-ID" sz="1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08924" y="2795799"/>
            <a:ext cx="1327608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  <a:t>Coding</a:t>
            </a:r>
          </a:p>
          <a:p>
            <a:pPr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  <a:t>Prototyping</a:t>
            </a:r>
            <a:b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</a:br>
            <a: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  <a:t>Load real data</a:t>
            </a:r>
          </a:p>
          <a:p>
            <a:pPr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ea typeface="Verdana" pitchFamily="34" charset="0"/>
                <a:cs typeface="Arial" pitchFamily="34" charset="0"/>
              </a:rPr>
              <a:t>UAT</a:t>
            </a:r>
            <a:endParaRPr lang="id-ID" sz="140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94763" y="4429132"/>
            <a:ext cx="1262974" cy="89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1600" b="1" smtClean="0">
                <a:latin typeface="Arial" pitchFamily="34" charset="0"/>
                <a:cs typeface="Arial" pitchFamily="34" charset="0"/>
              </a:rPr>
              <a:t>OKTOBER </a:t>
            </a:r>
          </a:p>
          <a:p>
            <a:pPr algn="ctr"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cs typeface="Arial" pitchFamily="34" charset="0"/>
              </a:rPr>
              <a:t>Week 2</a:t>
            </a:r>
            <a:br>
              <a:rPr lang="id-ID" sz="1400" smtClean="0">
                <a:latin typeface="Arial" pitchFamily="34" charset="0"/>
                <a:cs typeface="Arial" pitchFamily="34" charset="0"/>
              </a:rPr>
            </a:br>
            <a:r>
              <a:rPr lang="id-ID" sz="1400" smtClean="0">
                <a:latin typeface="Arial" pitchFamily="34" charset="0"/>
                <a:cs typeface="Arial" pitchFamily="34" charset="0"/>
              </a:rPr>
              <a:t>Week 3</a:t>
            </a:r>
            <a:br>
              <a:rPr lang="id-ID" sz="1400" smtClean="0">
                <a:latin typeface="Arial" pitchFamily="34" charset="0"/>
                <a:cs typeface="Arial" pitchFamily="34" charset="0"/>
              </a:rPr>
            </a:br>
            <a:r>
              <a:rPr lang="id-ID" sz="1400" smtClean="0">
                <a:latin typeface="Arial" pitchFamily="34" charset="0"/>
                <a:cs typeface="Arial" pitchFamily="34" charset="0"/>
              </a:rPr>
              <a:t>Week 4</a:t>
            </a:r>
            <a:endParaRPr lang="id-ID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90335" y="2857496"/>
            <a:ext cx="77617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1600" b="1" smtClean="0">
                <a:latin typeface="Arial" pitchFamily="34" charset="0"/>
                <a:cs typeface="Arial" pitchFamily="34" charset="0"/>
              </a:rPr>
              <a:t>DONE</a:t>
            </a:r>
            <a:endParaRPr lang="id-ID" sz="1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895027" y="4429132"/>
            <a:ext cx="12629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1600" b="1" smtClean="0">
                <a:latin typeface="Arial" pitchFamily="34" charset="0"/>
                <a:cs typeface="Arial" pitchFamily="34" charset="0"/>
              </a:rPr>
              <a:t>OKTOBER </a:t>
            </a:r>
          </a:p>
          <a:p>
            <a:pPr algn="ctr">
              <a:lnSpc>
                <a:spcPct val="90000"/>
              </a:lnSpc>
            </a:pPr>
            <a:r>
              <a:rPr lang="id-ID" sz="1400" smtClean="0">
                <a:latin typeface="Arial" pitchFamily="34" charset="0"/>
                <a:cs typeface="Arial" pitchFamily="34" charset="0"/>
              </a:rPr>
              <a:t>Week 4</a:t>
            </a:r>
            <a:endParaRPr lang="id-ID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24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cap="none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Terimakasih</a:t>
            </a:r>
            <a:endParaRPr lang="en-US" b="1" cap="none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87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765CE0-A8A0-42E0-82D2-3F870DB4D5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0</TotalTime>
  <Words>262</Words>
  <Application>Microsoft Office PowerPoint</Application>
  <PresentationFormat>Custom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Red Radial 16x9</vt:lpstr>
      <vt:lpstr>Business Intelligence</vt:lpstr>
      <vt:lpstr>BI Sekarang</vt:lpstr>
      <vt:lpstr>Permasalahan</vt:lpstr>
      <vt:lpstr>BI Yang Akan Datang</vt:lpstr>
      <vt:lpstr>Permasalahan yang akan dihadapi</vt:lpstr>
      <vt:lpstr>Permasalahan yang akan dihadapi</vt:lpstr>
      <vt:lpstr>Skema ETL</vt:lpstr>
      <vt:lpstr>Jadwal</vt:lpstr>
      <vt:lpstr>Terimakasih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2015-08-18T10:41:01Z</dcterms:created>
  <dcterms:modified xsi:type="dcterms:W3CDTF">2015-08-18T23:52:44Z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TC028048959991</vt:lpwstr>
  </property>
</Properties>
</file>