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4" r:id="rId6"/>
    <p:sldId id="265" r:id="rId7"/>
    <p:sldId id="266" r:id="rId8"/>
    <p:sldId id="267" r:id="rId9"/>
    <p:sldId id="268" r:id="rId10"/>
    <p:sldId id="260" r:id="rId11"/>
    <p:sldId id="269" r:id="rId12"/>
    <p:sldId id="261" r:id="rId13"/>
    <p:sldId id="270" r:id="rId14"/>
    <p:sldId id="271" r:id="rId15"/>
    <p:sldId id="272" r:id="rId16"/>
    <p:sldId id="273" r:id="rId17"/>
    <p:sldId id="274" r:id="rId18"/>
    <p:sldId id="275" r:id="rId19"/>
    <p:sldId id="276" r:id="rId20"/>
  </p:sldIdLst>
  <p:sldSz cx="12192000" cy="6858000"/>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6" y="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75CC4-18E2-4DA9-8192-C5C0E8D71480}" type="doc">
      <dgm:prSet loTypeId="urn:microsoft.com/office/officeart/2005/8/layout/cycle2" loCatId="cycle" qsTypeId="urn:microsoft.com/office/officeart/2005/8/quickstyle/3d2" qsCatId="3D" csTypeId="urn:microsoft.com/office/officeart/2005/8/colors/accent1_2" csCatId="accent1" phldr="1"/>
      <dgm:spPr/>
      <dgm:t>
        <a:bodyPr/>
        <a:lstStyle/>
        <a:p>
          <a:endParaRPr lang="pt-BR"/>
        </a:p>
      </dgm:t>
    </dgm:pt>
    <dgm:pt modelId="{FD804FF5-64C1-48EC-B08E-C46C90A16684}">
      <dgm:prSet phldrT="[Texto]"/>
      <dgm:spPr>
        <a:solidFill>
          <a:srgbClr val="FFC000"/>
        </a:solidFill>
      </dgm:spPr>
      <dgm:t>
        <a:bodyPr/>
        <a:lstStyle/>
        <a:p>
          <a:r>
            <a:rPr lang="pt-BR" dirty="0">
              <a:solidFill>
                <a:schemeClr val="tx1"/>
              </a:solidFill>
            </a:rPr>
            <a:t>Planejar</a:t>
          </a:r>
        </a:p>
      </dgm:t>
    </dgm:pt>
    <dgm:pt modelId="{1A8F184A-9EE2-4305-8C5B-531F445497BE}" type="parTrans" cxnId="{07EA3820-8304-485F-8186-4A8151088E61}">
      <dgm:prSet/>
      <dgm:spPr/>
      <dgm:t>
        <a:bodyPr/>
        <a:lstStyle/>
        <a:p>
          <a:endParaRPr lang="pt-BR"/>
        </a:p>
      </dgm:t>
    </dgm:pt>
    <dgm:pt modelId="{94ACFE26-A696-45D7-B230-FDCAF50D5D4D}" type="sibTrans" cxnId="{07EA3820-8304-485F-8186-4A8151088E61}">
      <dgm:prSet/>
      <dgm:spPr>
        <a:solidFill>
          <a:schemeClr val="bg2"/>
        </a:solidFill>
      </dgm:spPr>
      <dgm:t>
        <a:bodyPr/>
        <a:lstStyle/>
        <a:p>
          <a:endParaRPr lang="pt-BR"/>
        </a:p>
      </dgm:t>
    </dgm:pt>
    <dgm:pt modelId="{48C56D64-2F66-4968-9AD4-EB58E13F691E}">
      <dgm:prSet phldrT="[Texto]"/>
      <dgm:spPr>
        <a:solidFill>
          <a:srgbClr val="00B0F0"/>
        </a:solidFill>
      </dgm:spPr>
      <dgm:t>
        <a:bodyPr/>
        <a:lstStyle/>
        <a:p>
          <a:r>
            <a:rPr lang="pt-BR" dirty="0">
              <a:solidFill>
                <a:schemeClr val="tx1"/>
              </a:solidFill>
            </a:rPr>
            <a:t>Projetar</a:t>
          </a:r>
        </a:p>
      </dgm:t>
    </dgm:pt>
    <dgm:pt modelId="{AD304A30-A43C-44C9-847F-6E20D5C0A430}" type="parTrans" cxnId="{84D7674B-BF20-4D9C-B659-ABCD66CB24D9}">
      <dgm:prSet/>
      <dgm:spPr/>
      <dgm:t>
        <a:bodyPr/>
        <a:lstStyle/>
        <a:p>
          <a:endParaRPr lang="pt-BR"/>
        </a:p>
      </dgm:t>
    </dgm:pt>
    <dgm:pt modelId="{39909EA0-7D71-4163-A6E8-9E00C94003FB}" type="sibTrans" cxnId="{84D7674B-BF20-4D9C-B659-ABCD66CB24D9}">
      <dgm:prSet/>
      <dgm:spPr>
        <a:solidFill>
          <a:schemeClr val="bg2"/>
        </a:solidFill>
      </dgm:spPr>
      <dgm:t>
        <a:bodyPr/>
        <a:lstStyle/>
        <a:p>
          <a:endParaRPr lang="pt-BR"/>
        </a:p>
      </dgm:t>
    </dgm:pt>
    <dgm:pt modelId="{760A6B9E-E648-42AA-A057-7AC0793B9680}">
      <dgm:prSet phldrT="[Texto]"/>
      <dgm:spPr>
        <a:solidFill>
          <a:srgbClr val="FF0000"/>
        </a:solidFill>
      </dgm:spPr>
      <dgm:t>
        <a:bodyPr/>
        <a:lstStyle/>
        <a:p>
          <a:r>
            <a:rPr lang="pt-BR" dirty="0">
              <a:solidFill>
                <a:schemeClr val="tx1"/>
              </a:solidFill>
            </a:rPr>
            <a:t>Executar</a:t>
          </a:r>
        </a:p>
      </dgm:t>
    </dgm:pt>
    <dgm:pt modelId="{8F65C3E3-0120-419B-AA73-D72C59E8AD82}" type="parTrans" cxnId="{64FE3FA4-2257-486A-9AA0-DA75119B4409}">
      <dgm:prSet/>
      <dgm:spPr/>
      <dgm:t>
        <a:bodyPr/>
        <a:lstStyle/>
        <a:p>
          <a:endParaRPr lang="pt-BR"/>
        </a:p>
      </dgm:t>
    </dgm:pt>
    <dgm:pt modelId="{304784DE-A793-48A2-B843-88E5503767E5}" type="sibTrans" cxnId="{64FE3FA4-2257-486A-9AA0-DA75119B4409}">
      <dgm:prSet/>
      <dgm:spPr>
        <a:solidFill>
          <a:schemeClr val="bg2"/>
        </a:solidFill>
      </dgm:spPr>
      <dgm:t>
        <a:bodyPr/>
        <a:lstStyle/>
        <a:p>
          <a:endParaRPr lang="pt-BR"/>
        </a:p>
      </dgm:t>
    </dgm:pt>
    <dgm:pt modelId="{287EFB74-0D93-4FAD-9CF6-245E56A34EEA}">
      <dgm:prSet phldrT="[Texto]"/>
      <dgm:spPr>
        <a:solidFill>
          <a:srgbClr val="92D050"/>
        </a:solidFill>
      </dgm:spPr>
      <dgm:t>
        <a:bodyPr/>
        <a:lstStyle/>
        <a:p>
          <a:r>
            <a:rPr lang="pt-BR" dirty="0">
              <a:solidFill>
                <a:schemeClr val="tx1"/>
              </a:solidFill>
            </a:rPr>
            <a:t>Entregar</a:t>
          </a:r>
        </a:p>
      </dgm:t>
    </dgm:pt>
    <dgm:pt modelId="{F69FBAC2-828E-4EAC-94D4-B7F340E15AC7}" type="parTrans" cxnId="{F878240E-A5DE-40D7-80A8-CDABCCA7B655}">
      <dgm:prSet/>
      <dgm:spPr/>
      <dgm:t>
        <a:bodyPr/>
        <a:lstStyle/>
        <a:p>
          <a:endParaRPr lang="pt-BR"/>
        </a:p>
      </dgm:t>
    </dgm:pt>
    <dgm:pt modelId="{AB5E7B93-C580-443A-9480-D1999C6E2E99}" type="sibTrans" cxnId="{F878240E-A5DE-40D7-80A8-CDABCCA7B655}">
      <dgm:prSet/>
      <dgm:spPr>
        <a:solidFill>
          <a:schemeClr val="bg2"/>
        </a:solidFill>
      </dgm:spPr>
      <dgm:t>
        <a:bodyPr/>
        <a:lstStyle/>
        <a:p>
          <a:endParaRPr lang="pt-BR"/>
        </a:p>
      </dgm:t>
    </dgm:pt>
    <dgm:pt modelId="{EEC965BA-2D64-4AE1-9AA0-8D544ADE8365}" type="pres">
      <dgm:prSet presAssocID="{7CB75CC4-18E2-4DA9-8192-C5C0E8D71480}" presName="cycle" presStyleCnt="0">
        <dgm:presLayoutVars>
          <dgm:dir/>
          <dgm:resizeHandles val="exact"/>
        </dgm:presLayoutVars>
      </dgm:prSet>
      <dgm:spPr/>
    </dgm:pt>
    <dgm:pt modelId="{F8A722D3-0846-4B04-9DFE-E7A3D8AA97A6}" type="pres">
      <dgm:prSet presAssocID="{FD804FF5-64C1-48EC-B08E-C46C90A16684}" presName="node" presStyleLbl="node1" presStyleIdx="0" presStyleCnt="4">
        <dgm:presLayoutVars>
          <dgm:bulletEnabled val="1"/>
        </dgm:presLayoutVars>
      </dgm:prSet>
      <dgm:spPr/>
    </dgm:pt>
    <dgm:pt modelId="{81B2471C-DBBB-43E9-9448-2E34AD4D76AB}" type="pres">
      <dgm:prSet presAssocID="{94ACFE26-A696-45D7-B230-FDCAF50D5D4D}" presName="sibTrans" presStyleLbl="sibTrans2D1" presStyleIdx="0" presStyleCnt="4"/>
      <dgm:spPr/>
    </dgm:pt>
    <dgm:pt modelId="{4C24F8D4-268B-49A3-BF45-060D0D908D6B}" type="pres">
      <dgm:prSet presAssocID="{94ACFE26-A696-45D7-B230-FDCAF50D5D4D}" presName="connectorText" presStyleLbl="sibTrans2D1" presStyleIdx="0" presStyleCnt="4"/>
      <dgm:spPr/>
    </dgm:pt>
    <dgm:pt modelId="{03E49D4B-EEF7-425C-95F6-1BF3EB77DDC0}" type="pres">
      <dgm:prSet presAssocID="{48C56D64-2F66-4968-9AD4-EB58E13F691E}" presName="node" presStyleLbl="node1" presStyleIdx="1" presStyleCnt="4">
        <dgm:presLayoutVars>
          <dgm:bulletEnabled val="1"/>
        </dgm:presLayoutVars>
      </dgm:prSet>
      <dgm:spPr/>
    </dgm:pt>
    <dgm:pt modelId="{DC743B37-D491-4015-869E-0B8F8F791A14}" type="pres">
      <dgm:prSet presAssocID="{39909EA0-7D71-4163-A6E8-9E00C94003FB}" presName="sibTrans" presStyleLbl="sibTrans2D1" presStyleIdx="1" presStyleCnt="4"/>
      <dgm:spPr/>
    </dgm:pt>
    <dgm:pt modelId="{A7CDD387-6397-4CF4-861C-86029174F2FE}" type="pres">
      <dgm:prSet presAssocID="{39909EA0-7D71-4163-A6E8-9E00C94003FB}" presName="connectorText" presStyleLbl="sibTrans2D1" presStyleIdx="1" presStyleCnt="4"/>
      <dgm:spPr/>
    </dgm:pt>
    <dgm:pt modelId="{AA00095E-5798-4B35-A5B6-CE30E4A0DCE6}" type="pres">
      <dgm:prSet presAssocID="{760A6B9E-E648-42AA-A057-7AC0793B9680}" presName="node" presStyleLbl="node1" presStyleIdx="2" presStyleCnt="4">
        <dgm:presLayoutVars>
          <dgm:bulletEnabled val="1"/>
        </dgm:presLayoutVars>
      </dgm:prSet>
      <dgm:spPr/>
    </dgm:pt>
    <dgm:pt modelId="{06B1FF53-74B8-44F5-BC6E-6D9C23DE7AB2}" type="pres">
      <dgm:prSet presAssocID="{304784DE-A793-48A2-B843-88E5503767E5}" presName="sibTrans" presStyleLbl="sibTrans2D1" presStyleIdx="2" presStyleCnt="4"/>
      <dgm:spPr/>
    </dgm:pt>
    <dgm:pt modelId="{56089062-276D-4658-AB25-5AD5010C061C}" type="pres">
      <dgm:prSet presAssocID="{304784DE-A793-48A2-B843-88E5503767E5}" presName="connectorText" presStyleLbl="sibTrans2D1" presStyleIdx="2" presStyleCnt="4"/>
      <dgm:spPr/>
    </dgm:pt>
    <dgm:pt modelId="{7AA04A50-717D-4258-8E6E-5AB274798D41}" type="pres">
      <dgm:prSet presAssocID="{287EFB74-0D93-4FAD-9CF6-245E56A34EEA}" presName="node" presStyleLbl="node1" presStyleIdx="3" presStyleCnt="4">
        <dgm:presLayoutVars>
          <dgm:bulletEnabled val="1"/>
        </dgm:presLayoutVars>
      </dgm:prSet>
      <dgm:spPr/>
    </dgm:pt>
    <dgm:pt modelId="{495AC141-535F-44C1-8C82-595B13795418}" type="pres">
      <dgm:prSet presAssocID="{AB5E7B93-C580-443A-9480-D1999C6E2E99}" presName="sibTrans" presStyleLbl="sibTrans2D1" presStyleIdx="3" presStyleCnt="4"/>
      <dgm:spPr/>
    </dgm:pt>
    <dgm:pt modelId="{E89835C0-0E56-492D-A492-32242C733C36}" type="pres">
      <dgm:prSet presAssocID="{AB5E7B93-C580-443A-9480-D1999C6E2E99}" presName="connectorText" presStyleLbl="sibTrans2D1" presStyleIdx="3" presStyleCnt="4"/>
      <dgm:spPr/>
    </dgm:pt>
  </dgm:ptLst>
  <dgm:cxnLst>
    <dgm:cxn modelId="{F878240E-A5DE-40D7-80A8-CDABCCA7B655}" srcId="{7CB75CC4-18E2-4DA9-8192-C5C0E8D71480}" destId="{287EFB74-0D93-4FAD-9CF6-245E56A34EEA}" srcOrd="3" destOrd="0" parTransId="{F69FBAC2-828E-4EAC-94D4-B7F340E15AC7}" sibTransId="{AB5E7B93-C580-443A-9480-D1999C6E2E99}"/>
    <dgm:cxn modelId="{81B92011-CD3A-4C75-B146-5D832E8665FC}" type="presOf" srcId="{287EFB74-0D93-4FAD-9CF6-245E56A34EEA}" destId="{7AA04A50-717D-4258-8E6E-5AB274798D41}" srcOrd="0" destOrd="0" presId="urn:microsoft.com/office/officeart/2005/8/layout/cycle2"/>
    <dgm:cxn modelId="{07EA3820-8304-485F-8186-4A8151088E61}" srcId="{7CB75CC4-18E2-4DA9-8192-C5C0E8D71480}" destId="{FD804FF5-64C1-48EC-B08E-C46C90A16684}" srcOrd="0" destOrd="0" parTransId="{1A8F184A-9EE2-4305-8C5B-531F445497BE}" sibTransId="{94ACFE26-A696-45D7-B230-FDCAF50D5D4D}"/>
    <dgm:cxn modelId="{AD3A7F20-F901-42C4-91ED-846623A0ECED}" type="presOf" srcId="{7CB75CC4-18E2-4DA9-8192-C5C0E8D71480}" destId="{EEC965BA-2D64-4AE1-9AA0-8D544ADE8365}" srcOrd="0" destOrd="0" presId="urn:microsoft.com/office/officeart/2005/8/layout/cycle2"/>
    <dgm:cxn modelId="{1D146422-6DB4-4EAD-A096-DC27C740890E}" type="presOf" srcId="{39909EA0-7D71-4163-A6E8-9E00C94003FB}" destId="{A7CDD387-6397-4CF4-861C-86029174F2FE}" srcOrd="1" destOrd="0" presId="urn:microsoft.com/office/officeart/2005/8/layout/cycle2"/>
    <dgm:cxn modelId="{A14CBB2D-CFD5-49E5-A8D3-C399C9A07CCF}" type="presOf" srcId="{304784DE-A793-48A2-B843-88E5503767E5}" destId="{06B1FF53-74B8-44F5-BC6E-6D9C23DE7AB2}" srcOrd="0" destOrd="0" presId="urn:microsoft.com/office/officeart/2005/8/layout/cycle2"/>
    <dgm:cxn modelId="{30B81E38-2468-4792-9200-B6C35925CE52}" type="presOf" srcId="{AB5E7B93-C580-443A-9480-D1999C6E2E99}" destId="{495AC141-535F-44C1-8C82-595B13795418}" srcOrd="0" destOrd="0" presId="urn:microsoft.com/office/officeart/2005/8/layout/cycle2"/>
    <dgm:cxn modelId="{C8CAF83E-B092-404F-B416-FD23FB24DB28}" type="presOf" srcId="{94ACFE26-A696-45D7-B230-FDCAF50D5D4D}" destId="{4C24F8D4-268B-49A3-BF45-060D0D908D6B}" srcOrd="1" destOrd="0" presId="urn:microsoft.com/office/officeart/2005/8/layout/cycle2"/>
    <dgm:cxn modelId="{038E835E-2D2D-4667-8F45-C1A1E325123D}" type="presOf" srcId="{760A6B9E-E648-42AA-A057-7AC0793B9680}" destId="{AA00095E-5798-4B35-A5B6-CE30E4A0DCE6}" srcOrd="0" destOrd="0" presId="urn:microsoft.com/office/officeart/2005/8/layout/cycle2"/>
    <dgm:cxn modelId="{84D7674B-BF20-4D9C-B659-ABCD66CB24D9}" srcId="{7CB75CC4-18E2-4DA9-8192-C5C0E8D71480}" destId="{48C56D64-2F66-4968-9AD4-EB58E13F691E}" srcOrd="1" destOrd="0" parTransId="{AD304A30-A43C-44C9-847F-6E20D5C0A430}" sibTransId="{39909EA0-7D71-4163-A6E8-9E00C94003FB}"/>
    <dgm:cxn modelId="{26110188-7E3C-469F-B53F-0FA983AED343}" type="presOf" srcId="{FD804FF5-64C1-48EC-B08E-C46C90A16684}" destId="{F8A722D3-0846-4B04-9DFE-E7A3D8AA97A6}" srcOrd="0" destOrd="0" presId="urn:microsoft.com/office/officeart/2005/8/layout/cycle2"/>
    <dgm:cxn modelId="{64FE3FA4-2257-486A-9AA0-DA75119B4409}" srcId="{7CB75CC4-18E2-4DA9-8192-C5C0E8D71480}" destId="{760A6B9E-E648-42AA-A057-7AC0793B9680}" srcOrd="2" destOrd="0" parTransId="{8F65C3E3-0120-419B-AA73-D72C59E8AD82}" sibTransId="{304784DE-A793-48A2-B843-88E5503767E5}"/>
    <dgm:cxn modelId="{6950C3B1-F202-4C05-9CDE-F033969E6C05}" type="presOf" srcId="{AB5E7B93-C580-443A-9480-D1999C6E2E99}" destId="{E89835C0-0E56-492D-A492-32242C733C36}" srcOrd="1" destOrd="0" presId="urn:microsoft.com/office/officeart/2005/8/layout/cycle2"/>
    <dgm:cxn modelId="{2C70F3BA-8CFC-4376-BE04-9159B7FB95A8}" type="presOf" srcId="{304784DE-A793-48A2-B843-88E5503767E5}" destId="{56089062-276D-4658-AB25-5AD5010C061C}" srcOrd="1" destOrd="0" presId="urn:microsoft.com/office/officeart/2005/8/layout/cycle2"/>
    <dgm:cxn modelId="{25B65FDC-460A-4457-8A84-A70CDD8BF9DB}" type="presOf" srcId="{48C56D64-2F66-4968-9AD4-EB58E13F691E}" destId="{03E49D4B-EEF7-425C-95F6-1BF3EB77DDC0}" srcOrd="0" destOrd="0" presId="urn:microsoft.com/office/officeart/2005/8/layout/cycle2"/>
    <dgm:cxn modelId="{AFB661E5-3D64-4549-A46C-5854C16F0F58}" type="presOf" srcId="{94ACFE26-A696-45D7-B230-FDCAF50D5D4D}" destId="{81B2471C-DBBB-43E9-9448-2E34AD4D76AB}" srcOrd="0" destOrd="0" presId="urn:microsoft.com/office/officeart/2005/8/layout/cycle2"/>
    <dgm:cxn modelId="{5DEAB0FA-51F4-4AA5-8241-4A54AABFE1A9}" type="presOf" srcId="{39909EA0-7D71-4163-A6E8-9E00C94003FB}" destId="{DC743B37-D491-4015-869E-0B8F8F791A14}" srcOrd="0" destOrd="0" presId="urn:microsoft.com/office/officeart/2005/8/layout/cycle2"/>
    <dgm:cxn modelId="{B84F55C3-7EEB-4B92-8C79-918A31BDCD2A}" type="presParOf" srcId="{EEC965BA-2D64-4AE1-9AA0-8D544ADE8365}" destId="{F8A722D3-0846-4B04-9DFE-E7A3D8AA97A6}" srcOrd="0" destOrd="0" presId="urn:microsoft.com/office/officeart/2005/8/layout/cycle2"/>
    <dgm:cxn modelId="{448D5279-08BA-4EEE-B3DC-3ED7921FE5CC}" type="presParOf" srcId="{EEC965BA-2D64-4AE1-9AA0-8D544ADE8365}" destId="{81B2471C-DBBB-43E9-9448-2E34AD4D76AB}" srcOrd="1" destOrd="0" presId="urn:microsoft.com/office/officeart/2005/8/layout/cycle2"/>
    <dgm:cxn modelId="{13E63ECB-5658-4AC1-89C6-D0F7E756F070}" type="presParOf" srcId="{81B2471C-DBBB-43E9-9448-2E34AD4D76AB}" destId="{4C24F8D4-268B-49A3-BF45-060D0D908D6B}" srcOrd="0" destOrd="0" presId="urn:microsoft.com/office/officeart/2005/8/layout/cycle2"/>
    <dgm:cxn modelId="{4F78A13B-3FE6-4E50-AFF0-2D26C142EADF}" type="presParOf" srcId="{EEC965BA-2D64-4AE1-9AA0-8D544ADE8365}" destId="{03E49D4B-EEF7-425C-95F6-1BF3EB77DDC0}" srcOrd="2" destOrd="0" presId="urn:microsoft.com/office/officeart/2005/8/layout/cycle2"/>
    <dgm:cxn modelId="{4BA8BF3E-2CB7-44D2-85E5-DC943E7E5FB7}" type="presParOf" srcId="{EEC965BA-2D64-4AE1-9AA0-8D544ADE8365}" destId="{DC743B37-D491-4015-869E-0B8F8F791A14}" srcOrd="3" destOrd="0" presId="urn:microsoft.com/office/officeart/2005/8/layout/cycle2"/>
    <dgm:cxn modelId="{11E4B9CF-DE50-4D99-B180-E29B3E091D74}" type="presParOf" srcId="{DC743B37-D491-4015-869E-0B8F8F791A14}" destId="{A7CDD387-6397-4CF4-861C-86029174F2FE}" srcOrd="0" destOrd="0" presId="urn:microsoft.com/office/officeart/2005/8/layout/cycle2"/>
    <dgm:cxn modelId="{A72217DF-88EE-4B8E-8FC6-D6EFF53DF884}" type="presParOf" srcId="{EEC965BA-2D64-4AE1-9AA0-8D544ADE8365}" destId="{AA00095E-5798-4B35-A5B6-CE30E4A0DCE6}" srcOrd="4" destOrd="0" presId="urn:microsoft.com/office/officeart/2005/8/layout/cycle2"/>
    <dgm:cxn modelId="{EDC122BD-41E6-4243-A69E-EF09048D703A}" type="presParOf" srcId="{EEC965BA-2D64-4AE1-9AA0-8D544ADE8365}" destId="{06B1FF53-74B8-44F5-BC6E-6D9C23DE7AB2}" srcOrd="5" destOrd="0" presId="urn:microsoft.com/office/officeart/2005/8/layout/cycle2"/>
    <dgm:cxn modelId="{97142AFD-0F15-458F-AE04-FDB840586C6D}" type="presParOf" srcId="{06B1FF53-74B8-44F5-BC6E-6D9C23DE7AB2}" destId="{56089062-276D-4658-AB25-5AD5010C061C}" srcOrd="0" destOrd="0" presId="urn:microsoft.com/office/officeart/2005/8/layout/cycle2"/>
    <dgm:cxn modelId="{19BB9D9E-962D-4077-A693-89E7FC9FBDB0}" type="presParOf" srcId="{EEC965BA-2D64-4AE1-9AA0-8D544ADE8365}" destId="{7AA04A50-717D-4258-8E6E-5AB274798D41}" srcOrd="6" destOrd="0" presId="urn:microsoft.com/office/officeart/2005/8/layout/cycle2"/>
    <dgm:cxn modelId="{D8D6F31A-4FC5-4952-B4E4-CB06C5D8B86D}" type="presParOf" srcId="{EEC965BA-2D64-4AE1-9AA0-8D544ADE8365}" destId="{495AC141-535F-44C1-8C82-595B13795418}" srcOrd="7" destOrd="0" presId="urn:microsoft.com/office/officeart/2005/8/layout/cycle2"/>
    <dgm:cxn modelId="{74D2B1F9-0140-49B6-A354-F954D7E8FE29}" type="presParOf" srcId="{495AC141-535F-44C1-8C82-595B13795418}" destId="{E89835C0-0E56-492D-A492-32242C733C3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722D3-0846-4B04-9DFE-E7A3D8AA97A6}">
      <dsp:nvSpPr>
        <dsp:cNvPr id="0" name=""/>
        <dsp:cNvSpPr/>
      </dsp:nvSpPr>
      <dsp:spPr>
        <a:xfrm>
          <a:off x="2099694" y="400"/>
          <a:ext cx="1129203" cy="1129203"/>
        </a:xfrm>
        <a:prstGeom prst="ellipse">
          <a:avLst/>
        </a:prstGeom>
        <a:solidFill>
          <a:srgbClr val="FFC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BR" sz="1500" kern="1200" dirty="0">
              <a:solidFill>
                <a:schemeClr val="tx1"/>
              </a:solidFill>
            </a:rPr>
            <a:t>Planejar</a:t>
          </a:r>
        </a:p>
      </dsp:txBody>
      <dsp:txXfrm>
        <a:off x="2265062" y="165768"/>
        <a:ext cx="798467" cy="798467"/>
      </dsp:txXfrm>
    </dsp:sp>
    <dsp:sp modelId="{81B2471C-DBBB-43E9-9448-2E34AD4D76AB}">
      <dsp:nvSpPr>
        <dsp:cNvPr id="0" name=""/>
        <dsp:cNvSpPr/>
      </dsp:nvSpPr>
      <dsp:spPr>
        <a:xfrm rot="2700000">
          <a:off x="3107703" y="968035"/>
          <a:ext cx="300357" cy="381106"/>
        </a:xfrm>
        <a:prstGeom prst="rightArrow">
          <a:avLst>
            <a:gd name="adj1" fmla="val 60000"/>
            <a:gd name="adj2" fmla="val 50000"/>
          </a:avLst>
        </a:prstGeom>
        <a:solidFill>
          <a:schemeClr val="bg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BR" sz="1200" kern="1200"/>
        </a:p>
      </dsp:txBody>
      <dsp:txXfrm>
        <a:off x="3120899" y="1012398"/>
        <a:ext cx="210250" cy="228664"/>
      </dsp:txXfrm>
    </dsp:sp>
    <dsp:sp modelId="{03E49D4B-EEF7-425C-95F6-1BF3EB77DDC0}">
      <dsp:nvSpPr>
        <dsp:cNvPr id="0" name=""/>
        <dsp:cNvSpPr/>
      </dsp:nvSpPr>
      <dsp:spPr>
        <a:xfrm>
          <a:off x="3298887" y="1199594"/>
          <a:ext cx="1129203" cy="1129203"/>
        </a:xfrm>
        <a:prstGeom prst="ellipse">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BR" sz="1500" kern="1200" dirty="0">
              <a:solidFill>
                <a:schemeClr val="tx1"/>
              </a:solidFill>
            </a:rPr>
            <a:t>Projetar</a:t>
          </a:r>
        </a:p>
      </dsp:txBody>
      <dsp:txXfrm>
        <a:off x="3464255" y="1364962"/>
        <a:ext cx="798467" cy="798467"/>
      </dsp:txXfrm>
    </dsp:sp>
    <dsp:sp modelId="{DC743B37-D491-4015-869E-0B8F8F791A14}">
      <dsp:nvSpPr>
        <dsp:cNvPr id="0" name=""/>
        <dsp:cNvSpPr/>
      </dsp:nvSpPr>
      <dsp:spPr>
        <a:xfrm rot="8100000">
          <a:off x="3119724" y="2167228"/>
          <a:ext cx="300357" cy="381106"/>
        </a:xfrm>
        <a:prstGeom prst="rightArrow">
          <a:avLst>
            <a:gd name="adj1" fmla="val 60000"/>
            <a:gd name="adj2" fmla="val 50000"/>
          </a:avLst>
        </a:prstGeom>
        <a:solidFill>
          <a:schemeClr val="bg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BR" sz="1200" kern="1200"/>
        </a:p>
      </dsp:txBody>
      <dsp:txXfrm rot="10800000">
        <a:off x="3196635" y="2211591"/>
        <a:ext cx="210250" cy="228664"/>
      </dsp:txXfrm>
    </dsp:sp>
    <dsp:sp modelId="{AA00095E-5798-4B35-A5B6-CE30E4A0DCE6}">
      <dsp:nvSpPr>
        <dsp:cNvPr id="0" name=""/>
        <dsp:cNvSpPr/>
      </dsp:nvSpPr>
      <dsp:spPr>
        <a:xfrm>
          <a:off x="2099694" y="2398787"/>
          <a:ext cx="1129203" cy="1129203"/>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BR" sz="1500" kern="1200" dirty="0">
              <a:solidFill>
                <a:schemeClr val="tx1"/>
              </a:solidFill>
            </a:rPr>
            <a:t>Executar</a:t>
          </a:r>
        </a:p>
      </dsp:txBody>
      <dsp:txXfrm>
        <a:off x="2265062" y="2564155"/>
        <a:ext cx="798467" cy="798467"/>
      </dsp:txXfrm>
    </dsp:sp>
    <dsp:sp modelId="{06B1FF53-74B8-44F5-BC6E-6D9C23DE7AB2}">
      <dsp:nvSpPr>
        <dsp:cNvPr id="0" name=""/>
        <dsp:cNvSpPr/>
      </dsp:nvSpPr>
      <dsp:spPr>
        <a:xfrm rot="13500000">
          <a:off x="1920531" y="2179250"/>
          <a:ext cx="300357" cy="381106"/>
        </a:xfrm>
        <a:prstGeom prst="rightArrow">
          <a:avLst>
            <a:gd name="adj1" fmla="val 60000"/>
            <a:gd name="adj2" fmla="val 50000"/>
          </a:avLst>
        </a:prstGeom>
        <a:solidFill>
          <a:schemeClr val="bg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BR" sz="1200" kern="1200"/>
        </a:p>
      </dsp:txBody>
      <dsp:txXfrm rot="10800000">
        <a:off x="1997442" y="2287329"/>
        <a:ext cx="210250" cy="228664"/>
      </dsp:txXfrm>
    </dsp:sp>
    <dsp:sp modelId="{7AA04A50-717D-4258-8E6E-5AB274798D41}">
      <dsp:nvSpPr>
        <dsp:cNvPr id="0" name=""/>
        <dsp:cNvSpPr/>
      </dsp:nvSpPr>
      <dsp:spPr>
        <a:xfrm>
          <a:off x="900500" y="1199594"/>
          <a:ext cx="1129203" cy="1129203"/>
        </a:xfrm>
        <a:prstGeom prst="ellipse">
          <a:avLst/>
        </a:prstGeom>
        <a:solidFill>
          <a:srgbClr val="92D05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BR" sz="1500" kern="1200" dirty="0">
              <a:solidFill>
                <a:schemeClr val="tx1"/>
              </a:solidFill>
            </a:rPr>
            <a:t>Entregar</a:t>
          </a:r>
        </a:p>
      </dsp:txBody>
      <dsp:txXfrm>
        <a:off x="1065868" y="1364962"/>
        <a:ext cx="798467" cy="798467"/>
      </dsp:txXfrm>
    </dsp:sp>
    <dsp:sp modelId="{495AC141-535F-44C1-8C82-595B13795418}">
      <dsp:nvSpPr>
        <dsp:cNvPr id="0" name=""/>
        <dsp:cNvSpPr/>
      </dsp:nvSpPr>
      <dsp:spPr>
        <a:xfrm rot="18900000">
          <a:off x="1908509" y="980057"/>
          <a:ext cx="300357" cy="381106"/>
        </a:xfrm>
        <a:prstGeom prst="rightArrow">
          <a:avLst>
            <a:gd name="adj1" fmla="val 60000"/>
            <a:gd name="adj2" fmla="val 50000"/>
          </a:avLst>
        </a:prstGeom>
        <a:solidFill>
          <a:schemeClr val="bg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BR" sz="1200" kern="1200"/>
        </a:p>
      </dsp:txBody>
      <dsp:txXfrm>
        <a:off x="1921705" y="1088136"/>
        <a:ext cx="210250" cy="2286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4" name="Imagem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75719" y="620688"/>
            <a:ext cx="4824537" cy="274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769971" y="3718201"/>
            <a:ext cx="10363200" cy="1470025"/>
          </a:xfrm>
        </p:spPr>
        <p:txBody>
          <a:bodyPr/>
          <a:lstStyle/>
          <a:p>
            <a:r>
              <a:rPr lang="pt-BR"/>
              <a:t>Clique para editar o título mestre</a:t>
            </a:r>
          </a:p>
        </p:txBody>
      </p:sp>
      <p:sp>
        <p:nvSpPr>
          <p:cNvPr id="3" name="Subtítulo 2"/>
          <p:cNvSpPr>
            <a:spLocks noGrp="1"/>
          </p:cNvSpPr>
          <p:nvPr>
            <p:ph type="subTitle" idx="1"/>
          </p:nvPr>
        </p:nvSpPr>
        <p:spPr>
          <a:xfrm>
            <a:off x="1871531" y="5301208"/>
            <a:ext cx="8534400" cy="84164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5" name="Rectangle 4"/>
          <p:cNvSpPr>
            <a:spLocks noGrp="1" noChangeArrowheads="1"/>
          </p:cNvSpPr>
          <p:nvPr>
            <p:ph type="dt" sz="half" idx="10"/>
          </p:nvPr>
        </p:nvSpPr>
        <p:spPr/>
        <p:txBody>
          <a:bodyPr/>
          <a:lstStyle>
            <a:lvl1pPr>
              <a:defRPr/>
            </a:lvl1pPr>
          </a:lstStyle>
          <a:p>
            <a:pPr>
              <a:defRPr/>
            </a:pPr>
            <a:endParaRPr lang="pt-BR"/>
          </a:p>
        </p:txBody>
      </p:sp>
      <p:sp>
        <p:nvSpPr>
          <p:cNvPr id="6" name="Rectangle 5"/>
          <p:cNvSpPr>
            <a:spLocks noGrp="1" noChangeArrowheads="1"/>
          </p:cNvSpPr>
          <p:nvPr>
            <p:ph type="ftr" sz="quarter" idx="11"/>
          </p:nvPr>
        </p:nvSpPr>
        <p:spPr/>
        <p:txBody>
          <a:bodyPr/>
          <a:lstStyle>
            <a:lvl1pPr>
              <a:defRPr/>
            </a:lvl1pPr>
          </a:lstStyle>
          <a:p>
            <a:pPr>
              <a:defRPr/>
            </a:pPr>
            <a:endParaRPr lang="pt-BR"/>
          </a:p>
        </p:txBody>
      </p:sp>
      <p:sp>
        <p:nvSpPr>
          <p:cNvPr id="7" name="Rectangle 6"/>
          <p:cNvSpPr>
            <a:spLocks noGrp="1" noChangeArrowheads="1"/>
          </p:cNvSpPr>
          <p:nvPr>
            <p:ph type="sldNum" sz="quarter" idx="12"/>
          </p:nvPr>
        </p:nvSpPr>
        <p:spPr/>
        <p:txBody>
          <a:bodyPr/>
          <a:lstStyle>
            <a:lvl1pPr>
              <a:defRPr/>
            </a:lvl1pPr>
          </a:lstStyle>
          <a:p>
            <a:pPr>
              <a:defRPr/>
            </a:pPr>
            <a:fld id="{3912211C-804C-4523-993A-83C2F1622619}" type="slidenum">
              <a:rPr lang="pt-BR"/>
              <a:pPr>
                <a:defRPr/>
              </a:pPr>
              <a:t>‹nº›</a:t>
            </a:fld>
            <a:endParaRPr lang="pt-BR"/>
          </a:p>
        </p:txBody>
      </p:sp>
    </p:spTree>
    <p:extLst>
      <p:ext uri="{BB962C8B-B14F-4D97-AF65-F5344CB8AC3E}">
        <p14:creationId xmlns:p14="http://schemas.microsoft.com/office/powerpoint/2010/main" val="202467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0DB3E976-FE0D-4608-9BF8-2B1368E30E8A}" type="slidenum">
              <a:rPr lang="pt-BR"/>
              <a:pPr>
                <a:defRPr/>
              </a:pPr>
              <a:t>‹nº›</a:t>
            </a:fld>
            <a:endParaRPr lang="pt-BR"/>
          </a:p>
        </p:txBody>
      </p:sp>
    </p:spTree>
    <p:extLst>
      <p:ext uri="{BB962C8B-B14F-4D97-AF65-F5344CB8AC3E}">
        <p14:creationId xmlns:p14="http://schemas.microsoft.com/office/powerpoint/2010/main" val="376129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1"/>
            <a:ext cx="27432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09600" y="274641"/>
            <a:ext cx="80264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1A53F821-8E2D-4457-AA24-60394FC2D892}" type="slidenum">
              <a:rPr lang="pt-BR"/>
              <a:pPr>
                <a:defRPr/>
              </a:pPr>
              <a:t>‹nº›</a:t>
            </a:fld>
            <a:endParaRPr lang="pt-BR"/>
          </a:p>
        </p:txBody>
      </p:sp>
    </p:spTree>
    <p:extLst>
      <p:ext uri="{BB962C8B-B14F-4D97-AF65-F5344CB8AC3E}">
        <p14:creationId xmlns:p14="http://schemas.microsoft.com/office/powerpoint/2010/main" val="41946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4"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8568" y="6215063"/>
            <a:ext cx="91212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p:txBody>
          <a:bodyPr/>
          <a:lstStyle>
            <a:lvl1pPr>
              <a:defRPr/>
            </a:lvl1pPr>
          </a:lstStyle>
          <a:p>
            <a:pPr>
              <a:defRPr/>
            </a:pPr>
            <a:endParaRPr lang="pt-BR"/>
          </a:p>
        </p:txBody>
      </p:sp>
      <p:sp>
        <p:nvSpPr>
          <p:cNvPr id="6" name="Rectangle 5"/>
          <p:cNvSpPr>
            <a:spLocks noGrp="1" noChangeArrowheads="1"/>
          </p:cNvSpPr>
          <p:nvPr>
            <p:ph type="ftr" sz="quarter" idx="11"/>
          </p:nvPr>
        </p:nvSpPr>
        <p:spPr/>
        <p:txBody>
          <a:bodyPr/>
          <a:lstStyle>
            <a:lvl1pPr>
              <a:defRPr/>
            </a:lvl1pPr>
          </a:lstStyle>
          <a:p>
            <a:pPr>
              <a:defRPr/>
            </a:pPr>
            <a:endParaRPr lang="pt-BR"/>
          </a:p>
        </p:txBody>
      </p:sp>
      <p:sp>
        <p:nvSpPr>
          <p:cNvPr id="7" name="Rectangle 6"/>
          <p:cNvSpPr>
            <a:spLocks noGrp="1" noChangeArrowheads="1"/>
          </p:cNvSpPr>
          <p:nvPr>
            <p:ph type="sldNum" sz="quarter" idx="12"/>
          </p:nvPr>
        </p:nvSpPr>
        <p:spPr/>
        <p:txBody>
          <a:bodyPr/>
          <a:lstStyle>
            <a:lvl1pPr>
              <a:defRPr/>
            </a:lvl1pPr>
          </a:lstStyle>
          <a:p>
            <a:pPr>
              <a:defRPr/>
            </a:pPr>
            <a:fld id="{FC9AD912-66F2-45BA-A995-C0F275444EA7}" type="slidenum">
              <a:rPr lang="pt-BR"/>
              <a:pPr>
                <a:defRPr/>
              </a:pPr>
              <a:t>‹nº›</a:t>
            </a:fld>
            <a:endParaRPr lang="pt-BR"/>
          </a:p>
        </p:txBody>
      </p:sp>
    </p:spTree>
    <p:extLst>
      <p:ext uri="{BB962C8B-B14F-4D97-AF65-F5344CB8AC3E}">
        <p14:creationId xmlns:p14="http://schemas.microsoft.com/office/powerpoint/2010/main" val="150186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4"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96602" y="6215063"/>
            <a:ext cx="1200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963084" y="4406903"/>
            <a:ext cx="103632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 texto mestre</a:t>
            </a:r>
          </a:p>
        </p:txBody>
      </p:sp>
      <p:sp>
        <p:nvSpPr>
          <p:cNvPr id="5" name="Rectangle 4"/>
          <p:cNvSpPr>
            <a:spLocks noGrp="1" noChangeArrowheads="1"/>
          </p:cNvSpPr>
          <p:nvPr>
            <p:ph type="dt" sz="half" idx="10"/>
          </p:nvPr>
        </p:nvSpPr>
        <p:spPr/>
        <p:txBody>
          <a:bodyPr/>
          <a:lstStyle>
            <a:lvl1pPr>
              <a:defRPr/>
            </a:lvl1pPr>
          </a:lstStyle>
          <a:p>
            <a:pPr>
              <a:defRPr/>
            </a:pPr>
            <a:endParaRPr lang="pt-BR"/>
          </a:p>
        </p:txBody>
      </p:sp>
      <p:sp>
        <p:nvSpPr>
          <p:cNvPr id="6" name="Rectangle 5"/>
          <p:cNvSpPr>
            <a:spLocks noGrp="1" noChangeArrowheads="1"/>
          </p:cNvSpPr>
          <p:nvPr>
            <p:ph type="ftr" sz="quarter" idx="11"/>
          </p:nvPr>
        </p:nvSpPr>
        <p:spPr/>
        <p:txBody>
          <a:bodyPr/>
          <a:lstStyle>
            <a:lvl1pPr>
              <a:defRPr/>
            </a:lvl1pPr>
          </a:lstStyle>
          <a:p>
            <a:pPr>
              <a:defRPr/>
            </a:pPr>
            <a:endParaRPr lang="pt-BR"/>
          </a:p>
        </p:txBody>
      </p:sp>
      <p:sp>
        <p:nvSpPr>
          <p:cNvPr id="7" name="Rectangle 6"/>
          <p:cNvSpPr>
            <a:spLocks noGrp="1" noChangeArrowheads="1"/>
          </p:cNvSpPr>
          <p:nvPr>
            <p:ph type="sldNum" sz="quarter" idx="12"/>
          </p:nvPr>
        </p:nvSpPr>
        <p:spPr/>
        <p:txBody>
          <a:bodyPr/>
          <a:lstStyle>
            <a:lvl1pPr>
              <a:defRPr/>
            </a:lvl1pPr>
          </a:lstStyle>
          <a:p>
            <a:pPr>
              <a:defRPr/>
            </a:pPr>
            <a:fld id="{F87F075C-4AFF-4B90-8746-67CDCBCEEF9F}" type="slidenum">
              <a:rPr lang="pt-BR"/>
              <a:pPr>
                <a:defRPr/>
              </a:pPr>
              <a:t>‹nº›</a:t>
            </a:fld>
            <a:endParaRPr lang="pt-BR"/>
          </a:p>
        </p:txBody>
      </p:sp>
    </p:spTree>
    <p:extLst>
      <p:ext uri="{BB962C8B-B14F-4D97-AF65-F5344CB8AC3E}">
        <p14:creationId xmlns:p14="http://schemas.microsoft.com/office/powerpoint/2010/main" val="353238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5"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96602" y="6215063"/>
            <a:ext cx="1200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4"/>
          <p:cNvSpPr>
            <a:spLocks noGrp="1" noChangeArrowheads="1"/>
          </p:cNvSpPr>
          <p:nvPr>
            <p:ph type="dt" sz="half" idx="10"/>
          </p:nvPr>
        </p:nvSpPr>
        <p:spPr/>
        <p:txBody>
          <a:bodyPr/>
          <a:lstStyle>
            <a:lvl1pPr>
              <a:defRPr/>
            </a:lvl1pPr>
          </a:lstStyle>
          <a:p>
            <a:pPr>
              <a:defRPr/>
            </a:pPr>
            <a:endParaRPr lang="pt-BR"/>
          </a:p>
        </p:txBody>
      </p:sp>
      <p:sp>
        <p:nvSpPr>
          <p:cNvPr id="7" name="Rectangle 5"/>
          <p:cNvSpPr>
            <a:spLocks noGrp="1" noChangeArrowheads="1"/>
          </p:cNvSpPr>
          <p:nvPr>
            <p:ph type="ftr" sz="quarter" idx="11"/>
          </p:nvPr>
        </p:nvSpPr>
        <p:spPr/>
        <p:txBody>
          <a:bodyPr/>
          <a:lstStyle>
            <a:lvl1pPr>
              <a:defRPr/>
            </a:lvl1pPr>
          </a:lstStyle>
          <a:p>
            <a:pPr>
              <a:defRPr/>
            </a:pPr>
            <a:endParaRPr lang="pt-BR"/>
          </a:p>
        </p:txBody>
      </p:sp>
      <p:sp>
        <p:nvSpPr>
          <p:cNvPr id="8" name="Rectangle 6"/>
          <p:cNvSpPr>
            <a:spLocks noGrp="1" noChangeArrowheads="1"/>
          </p:cNvSpPr>
          <p:nvPr>
            <p:ph type="sldNum" sz="quarter" idx="12"/>
          </p:nvPr>
        </p:nvSpPr>
        <p:spPr/>
        <p:txBody>
          <a:bodyPr/>
          <a:lstStyle>
            <a:lvl1pPr>
              <a:defRPr/>
            </a:lvl1pPr>
          </a:lstStyle>
          <a:p>
            <a:pPr>
              <a:defRPr/>
            </a:pPr>
            <a:fld id="{6AD3A484-6A3F-43AE-8616-C6D33A1954C2}" type="slidenum">
              <a:rPr lang="pt-BR"/>
              <a:pPr>
                <a:defRPr/>
              </a:pPr>
              <a:t>‹nº›</a:t>
            </a:fld>
            <a:endParaRPr lang="pt-BR"/>
          </a:p>
        </p:txBody>
      </p:sp>
    </p:spTree>
    <p:extLst>
      <p:ext uri="{BB962C8B-B14F-4D97-AF65-F5344CB8AC3E}">
        <p14:creationId xmlns:p14="http://schemas.microsoft.com/office/powerpoint/2010/main" val="189402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7"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96602" y="6215063"/>
            <a:ext cx="1200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8" name="Rectangle 4"/>
          <p:cNvSpPr>
            <a:spLocks noGrp="1" noChangeArrowheads="1"/>
          </p:cNvSpPr>
          <p:nvPr>
            <p:ph type="dt" sz="half" idx="10"/>
          </p:nvPr>
        </p:nvSpPr>
        <p:spPr/>
        <p:txBody>
          <a:bodyPr/>
          <a:lstStyle>
            <a:lvl1pPr>
              <a:defRPr/>
            </a:lvl1pPr>
          </a:lstStyle>
          <a:p>
            <a:pPr>
              <a:defRPr/>
            </a:pPr>
            <a:endParaRPr lang="pt-BR"/>
          </a:p>
        </p:txBody>
      </p:sp>
      <p:sp>
        <p:nvSpPr>
          <p:cNvPr id="9" name="Rectangle 5"/>
          <p:cNvSpPr>
            <a:spLocks noGrp="1" noChangeArrowheads="1"/>
          </p:cNvSpPr>
          <p:nvPr>
            <p:ph type="ftr" sz="quarter" idx="11"/>
          </p:nvPr>
        </p:nvSpPr>
        <p:spPr/>
        <p:txBody>
          <a:bodyPr/>
          <a:lstStyle>
            <a:lvl1pPr>
              <a:defRPr/>
            </a:lvl1pPr>
          </a:lstStyle>
          <a:p>
            <a:pPr>
              <a:defRPr/>
            </a:pPr>
            <a:endParaRPr lang="pt-BR"/>
          </a:p>
        </p:txBody>
      </p:sp>
      <p:sp>
        <p:nvSpPr>
          <p:cNvPr id="10" name="Rectangle 6"/>
          <p:cNvSpPr>
            <a:spLocks noGrp="1" noChangeArrowheads="1"/>
          </p:cNvSpPr>
          <p:nvPr>
            <p:ph type="sldNum" sz="quarter" idx="12"/>
          </p:nvPr>
        </p:nvSpPr>
        <p:spPr/>
        <p:txBody>
          <a:bodyPr/>
          <a:lstStyle>
            <a:lvl1pPr>
              <a:defRPr/>
            </a:lvl1pPr>
          </a:lstStyle>
          <a:p>
            <a:pPr>
              <a:defRPr/>
            </a:pPr>
            <a:fld id="{65FD324C-189B-4B6B-A9EE-01EC1C749F4D}" type="slidenum">
              <a:rPr lang="pt-BR"/>
              <a:pPr>
                <a:defRPr/>
              </a:pPr>
              <a:t>‹nº›</a:t>
            </a:fld>
            <a:endParaRPr lang="pt-BR"/>
          </a:p>
        </p:txBody>
      </p:sp>
    </p:spTree>
    <p:extLst>
      <p:ext uri="{BB962C8B-B14F-4D97-AF65-F5344CB8AC3E}">
        <p14:creationId xmlns:p14="http://schemas.microsoft.com/office/powerpoint/2010/main" val="384053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3"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96602" y="6215063"/>
            <a:ext cx="1200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r>
              <a:rPr lang="pt-BR"/>
              <a:t>Clique para editar o título mestre</a:t>
            </a:r>
          </a:p>
        </p:txBody>
      </p:sp>
      <p:sp>
        <p:nvSpPr>
          <p:cNvPr id="4" name="Rectangle 4"/>
          <p:cNvSpPr>
            <a:spLocks noGrp="1" noChangeArrowheads="1"/>
          </p:cNvSpPr>
          <p:nvPr>
            <p:ph type="dt" sz="half" idx="10"/>
          </p:nvPr>
        </p:nvSpPr>
        <p:spPr/>
        <p:txBody>
          <a:bodyPr/>
          <a:lstStyle>
            <a:lvl1pPr>
              <a:defRPr/>
            </a:lvl1pPr>
          </a:lstStyle>
          <a:p>
            <a:pPr>
              <a:defRPr/>
            </a:pPr>
            <a:endParaRPr lang="pt-BR"/>
          </a:p>
        </p:txBody>
      </p:sp>
      <p:sp>
        <p:nvSpPr>
          <p:cNvPr id="5" name="Rectangle 5"/>
          <p:cNvSpPr>
            <a:spLocks noGrp="1" noChangeArrowheads="1"/>
          </p:cNvSpPr>
          <p:nvPr>
            <p:ph type="ftr" sz="quarter" idx="11"/>
          </p:nvPr>
        </p:nvSpPr>
        <p:spPr/>
        <p:txBody>
          <a:bodyPr/>
          <a:lstStyle>
            <a:lvl1pPr>
              <a:defRPr/>
            </a:lvl1pPr>
          </a:lstStyle>
          <a:p>
            <a:pPr>
              <a:defRPr/>
            </a:pPr>
            <a:endParaRPr lang="pt-BR"/>
          </a:p>
        </p:txBody>
      </p:sp>
      <p:sp>
        <p:nvSpPr>
          <p:cNvPr id="6" name="Rectangle 6"/>
          <p:cNvSpPr>
            <a:spLocks noGrp="1" noChangeArrowheads="1"/>
          </p:cNvSpPr>
          <p:nvPr>
            <p:ph type="sldNum" sz="quarter" idx="12"/>
          </p:nvPr>
        </p:nvSpPr>
        <p:spPr/>
        <p:txBody>
          <a:bodyPr/>
          <a:lstStyle>
            <a:lvl1pPr>
              <a:defRPr/>
            </a:lvl1pPr>
          </a:lstStyle>
          <a:p>
            <a:pPr>
              <a:defRPr/>
            </a:pPr>
            <a:fld id="{ADCC3288-9DE5-494D-A0B7-E2FC1807AB4A}" type="slidenum">
              <a:rPr lang="pt-BR"/>
              <a:pPr>
                <a:defRPr/>
              </a:pPr>
              <a:t>‹nº›</a:t>
            </a:fld>
            <a:endParaRPr lang="pt-BR"/>
          </a:p>
        </p:txBody>
      </p:sp>
    </p:spTree>
    <p:extLst>
      <p:ext uri="{BB962C8B-B14F-4D97-AF65-F5344CB8AC3E}">
        <p14:creationId xmlns:p14="http://schemas.microsoft.com/office/powerpoint/2010/main" val="318645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2" name="Imagem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96602" y="6215063"/>
            <a:ext cx="1200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a:defRPr/>
            </a:lvl1pPr>
          </a:lstStyle>
          <a:p>
            <a:pPr>
              <a:defRPr/>
            </a:pPr>
            <a:endParaRPr lang="pt-BR"/>
          </a:p>
        </p:txBody>
      </p:sp>
      <p:sp>
        <p:nvSpPr>
          <p:cNvPr id="4" name="Rectangle 5"/>
          <p:cNvSpPr>
            <a:spLocks noGrp="1" noChangeArrowheads="1"/>
          </p:cNvSpPr>
          <p:nvPr>
            <p:ph type="ftr" sz="quarter" idx="11"/>
          </p:nvPr>
        </p:nvSpPr>
        <p:spPr/>
        <p:txBody>
          <a:bodyPr/>
          <a:lstStyle>
            <a:lvl1pPr>
              <a:defRPr/>
            </a:lvl1pPr>
          </a:lstStyle>
          <a:p>
            <a:pPr>
              <a:defRPr/>
            </a:pPr>
            <a:endParaRPr lang="pt-BR"/>
          </a:p>
        </p:txBody>
      </p:sp>
      <p:sp>
        <p:nvSpPr>
          <p:cNvPr id="5" name="Rectangle 6"/>
          <p:cNvSpPr>
            <a:spLocks noGrp="1" noChangeArrowheads="1"/>
          </p:cNvSpPr>
          <p:nvPr>
            <p:ph type="sldNum" sz="quarter" idx="12"/>
          </p:nvPr>
        </p:nvSpPr>
        <p:spPr/>
        <p:txBody>
          <a:bodyPr/>
          <a:lstStyle>
            <a:lvl1pPr>
              <a:defRPr/>
            </a:lvl1pPr>
          </a:lstStyle>
          <a:p>
            <a:pPr>
              <a:defRPr/>
            </a:pPr>
            <a:fld id="{C2555F20-A479-437D-BCD2-02A97A49D9B1}" type="slidenum">
              <a:rPr lang="pt-BR"/>
              <a:pPr>
                <a:defRPr/>
              </a:pPr>
              <a:t>‹nº›</a:t>
            </a:fld>
            <a:endParaRPr lang="pt-BR"/>
          </a:p>
        </p:txBody>
      </p:sp>
    </p:spTree>
    <p:extLst>
      <p:ext uri="{BB962C8B-B14F-4D97-AF65-F5344CB8AC3E}">
        <p14:creationId xmlns:p14="http://schemas.microsoft.com/office/powerpoint/2010/main" val="9377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5"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96602" y="6215063"/>
            <a:ext cx="1200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609602" y="273050"/>
            <a:ext cx="4011084"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6" name="Rectangle 4"/>
          <p:cNvSpPr>
            <a:spLocks noGrp="1" noChangeArrowheads="1"/>
          </p:cNvSpPr>
          <p:nvPr>
            <p:ph type="dt" sz="half" idx="10"/>
          </p:nvPr>
        </p:nvSpPr>
        <p:spPr/>
        <p:txBody>
          <a:bodyPr/>
          <a:lstStyle>
            <a:lvl1pPr>
              <a:defRPr/>
            </a:lvl1pPr>
          </a:lstStyle>
          <a:p>
            <a:pPr>
              <a:defRPr/>
            </a:pPr>
            <a:endParaRPr lang="pt-BR"/>
          </a:p>
        </p:txBody>
      </p:sp>
      <p:sp>
        <p:nvSpPr>
          <p:cNvPr id="7" name="Rectangle 5"/>
          <p:cNvSpPr>
            <a:spLocks noGrp="1" noChangeArrowheads="1"/>
          </p:cNvSpPr>
          <p:nvPr>
            <p:ph type="ftr" sz="quarter" idx="11"/>
          </p:nvPr>
        </p:nvSpPr>
        <p:spPr/>
        <p:txBody>
          <a:bodyPr/>
          <a:lstStyle>
            <a:lvl1pPr>
              <a:defRPr/>
            </a:lvl1pPr>
          </a:lstStyle>
          <a:p>
            <a:pPr>
              <a:defRPr/>
            </a:pPr>
            <a:endParaRPr lang="pt-BR"/>
          </a:p>
        </p:txBody>
      </p:sp>
      <p:sp>
        <p:nvSpPr>
          <p:cNvPr id="8" name="Rectangle 6"/>
          <p:cNvSpPr>
            <a:spLocks noGrp="1" noChangeArrowheads="1"/>
          </p:cNvSpPr>
          <p:nvPr>
            <p:ph type="sldNum" sz="quarter" idx="12"/>
          </p:nvPr>
        </p:nvSpPr>
        <p:spPr/>
        <p:txBody>
          <a:bodyPr/>
          <a:lstStyle>
            <a:lvl1pPr>
              <a:defRPr/>
            </a:lvl1pPr>
          </a:lstStyle>
          <a:p>
            <a:pPr>
              <a:defRPr/>
            </a:pPr>
            <a:fld id="{9A2509C4-535B-4C09-8BFC-999B575D675E}" type="slidenum">
              <a:rPr lang="pt-BR"/>
              <a:pPr>
                <a:defRPr/>
              </a:pPr>
              <a:t>‹nº›</a:t>
            </a:fld>
            <a:endParaRPr lang="pt-BR"/>
          </a:p>
        </p:txBody>
      </p:sp>
    </p:spTree>
    <p:extLst>
      <p:ext uri="{BB962C8B-B14F-4D97-AF65-F5344CB8AC3E}">
        <p14:creationId xmlns:p14="http://schemas.microsoft.com/office/powerpoint/2010/main" val="190016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5" name="Imagem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96602" y="6215063"/>
            <a:ext cx="1200151"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6" name="Rectangle 4"/>
          <p:cNvSpPr>
            <a:spLocks noGrp="1" noChangeArrowheads="1"/>
          </p:cNvSpPr>
          <p:nvPr>
            <p:ph type="dt" sz="half" idx="10"/>
          </p:nvPr>
        </p:nvSpPr>
        <p:spPr/>
        <p:txBody>
          <a:bodyPr/>
          <a:lstStyle>
            <a:lvl1pPr>
              <a:defRPr/>
            </a:lvl1pPr>
          </a:lstStyle>
          <a:p>
            <a:pPr>
              <a:defRPr/>
            </a:pPr>
            <a:endParaRPr lang="pt-BR"/>
          </a:p>
        </p:txBody>
      </p:sp>
      <p:sp>
        <p:nvSpPr>
          <p:cNvPr id="7" name="Rectangle 5"/>
          <p:cNvSpPr>
            <a:spLocks noGrp="1" noChangeArrowheads="1"/>
          </p:cNvSpPr>
          <p:nvPr>
            <p:ph type="ftr" sz="quarter" idx="11"/>
          </p:nvPr>
        </p:nvSpPr>
        <p:spPr/>
        <p:txBody>
          <a:bodyPr/>
          <a:lstStyle>
            <a:lvl1pPr>
              <a:defRPr/>
            </a:lvl1pPr>
          </a:lstStyle>
          <a:p>
            <a:pPr>
              <a:defRPr/>
            </a:pPr>
            <a:endParaRPr lang="pt-BR"/>
          </a:p>
        </p:txBody>
      </p:sp>
      <p:sp>
        <p:nvSpPr>
          <p:cNvPr id="8" name="Rectangle 6"/>
          <p:cNvSpPr>
            <a:spLocks noGrp="1" noChangeArrowheads="1"/>
          </p:cNvSpPr>
          <p:nvPr>
            <p:ph type="sldNum" sz="quarter" idx="12"/>
          </p:nvPr>
        </p:nvSpPr>
        <p:spPr/>
        <p:txBody>
          <a:bodyPr/>
          <a:lstStyle>
            <a:lvl1pPr>
              <a:defRPr/>
            </a:lvl1pPr>
          </a:lstStyle>
          <a:p>
            <a:pPr>
              <a:defRPr/>
            </a:pPr>
            <a:fld id="{528159BB-2848-4EAF-B230-D61CA694AE28}" type="slidenum">
              <a:rPr lang="pt-BR"/>
              <a:pPr>
                <a:defRPr/>
              </a:pPr>
              <a:t>‹nº›</a:t>
            </a:fld>
            <a:endParaRPr lang="pt-BR"/>
          </a:p>
        </p:txBody>
      </p:sp>
    </p:spTree>
    <p:extLst>
      <p:ext uri="{BB962C8B-B14F-4D97-AF65-F5344CB8AC3E}">
        <p14:creationId xmlns:p14="http://schemas.microsoft.com/office/powerpoint/2010/main" val="311685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609600" y="1600203"/>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pt-B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pt-B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F442B47D-5DA4-44E8-8833-6F42A1ADC659}"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68" r:id="rId10"/>
    <p:sldLayoutId id="214748376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ítulo 2"/>
          <p:cNvSpPr>
            <a:spLocks noGrp="1"/>
          </p:cNvSpPr>
          <p:nvPr>
            <p:ph type="subTitle" idx="1"/>
          </p:nvPr>
        </p:nvSpPr>
        <p:spPr>
          <a:xfrm>
            <a:off x="2927350" y="5682382"/>
            <a:ext cx="6400800" cy="842962"/>
          </a:xfrm>
        </p:spPr>
        <p:txBody>
          <a:bodyPr/>
          <a:lstStyle/>
          <a:p>
            <a:r>
              <a:rPr lang="pt-BR" dirty="0"/>
              <a:t>Teste de software</a:t>
            </a:r>
          </a:p>
        </p:txBody>
      </p:sp>
      <p:sp>
        <p:nvSpPr>
          <p:cNvPr id="11267" name="Título 1"/>
          <p:cNvSpPr>
            <a:spLocks noGrp="1"/>
          </p:cNvSpPr>
          <p:nvPr>
            <p:ph type="ctrTitle"/>
          </p:nvPr>
        </p:nvSpPr>
        <p:spPr>
          <a:xfrm>
            <a:off x="2101850" y="4099647"/>
            <a:ext cx="7772400" cy="1470025"/>
          </a:xfrm>
        </p:spPr>
        <p:txBody>
          <a:bodyPr/>
          <a:lstStyle/>
          <a:p>
            <a:r>
              <a:rPr lang="pt-BR" b="1" dirty="0"/>
              <a:t>UC11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B8C2C1-ED7D-2111-9769-BFFC3C1F8245}"/>
              </a:ext>
            </a:extLst>
          </p:cNvPr>
          <p:cNvSpPr>
            <a:spLocks noGrp="1"/>
          </p:cNvSpPr>
          <p:nvPr>
            <p:ph type="title"/>
          </p:nvPr>
        </p:nvSpPr>
        <p:spPr/>
        <p:txBody>
          <a:bodyPr/>
          <a:lstStyle/>
          <a:p>
            <a:r>
              <a:rPr lang="pt-BR" sz="3600" b="1" dirty="0"/>
              <a:t>Caixa branca ou teste estrutural</a:t>
            </a:r>
          </a:p>
        </p:txBody>
      </p:sp>
      <p:sp>
        <p:nvSpPr>
          <p:cNvPr id="3" name="Espaço Reservado para Conteúdo 2">
            <a:extLst>
              <a:ext uri="{FF2B5EF4-FFF2-40B4-BE49-F238E27FC236}">
                <a16:creationId xmlns:a16="http://schemas.microsoft.com/office/drawing/2014/main" id="{2E472D09-CA65-6653-1943-3D8D87F33D52}"/>
              </a:ext>
            </a:extLst>
          </p:cNvPr>
          <p:cNvSpPr>
            <a:spLocks noGrp="1"/>
          </p:cNvSpPr>
          <p:nvPr>
            <p:ph idx="1"/>
          </p:nvPr>
        </p:nvSpPr>
        <p:spPr>
          <a:xfrm>
            <a:off x="609599" y="1600203"/>
            <a:ext cx="9320065" cy="4925141"/>
          </a:xfrm>
        </p:spPr>
        <p:txBody>
          <a:bodyPr/>
          <a:lstStyle/>
          <a:p>
            <a:pPr>
              <a:lnSpc>
                <a:spcPct val="150000"/>
              </a:lnSpc>
              <a:spcAft>
                <a:spcPts val="1200"/>
              </a:spcAft>
            </a:pPr>
            <a:r>
              <a:rPr lang="pt-BR" sz="2200" dirty="0"/>
              <a:t>Técnica de teste que avalia o comportamento </a:t>
            </a:r>
            <a:r>
              <a:rPr lang="pt-BR" sz="2200" b="1" dirty="0"/>
              <a:t>interno do componente </a:t>
            </a:r>
            <a:r>
              <a:rPr lang="pt-BR" sz="2200" dirty="0"/>
              <a:t>de software (código);</a:t>
            </a:r>
          </a:p>
          <a:p>
            <a:pPr>
              <a:lnSpc>
                <a:spcPct val="150000"/>
              </a:lnSpc>
              <a:spcAft>
                <a:spcPts val="1200"/>
              </a:spcAft>
            </a:pPr>
            <a:r>
              <a:rPr lang="pt-BR" sz="2200" dirty="0"/>
              <a:t>Trabalha diretamente sobre o </a:t>
            </a:r>
            <a:r>
              <a:rPr lang="pt-BR" sz="2200" b="1" dirty="0"/>
              <a:t>código-fonte</a:t>
            </a:r>
            <a:r>
              <a:rPr lang="pt-BR" sz="2200" dirty="0"/>
              <a:t> do componente de software para avaliar aspectos tais como:</a:t>
            </a:r>
          </a:p>
          <a:p>
            <a:pPr lvl="1">
              <a:spcAft>
                <a:spcPts val="0"/>
              </a:spcAft>
            </a:pPr>
            <a:r>
              <a:rPr lang="pt-BR" sz="1600" dirty="0"/>
              <a:t>Teste de condição;</a:t>
            </a:r>
          </a:p>
          <a:p>
            <a:pPr lvl="1">
              <a:spcAft>
                <a:spcPts val="0"/>
              </a:spcAft>
            </a:pPr>
            <a:r>
              <a:rPr lang="pt-BR" sz="1600" dirty="0"/>
              <a:t>Teste de fluxo de dados;</a:t>
            </a:r>
          </a:p>
          <a:p>
            <a:pPr lvl="1">
              <a:spcAft>
                <a:spcPts val="0"/>
              </a:spcAft>
            </a:pPr>
            <a:r>
              <a:rPr lang="pt-BR" sz="1600" dirty="0"/>
              <a:t>Teste de ciclos;</a:t>
            </a:r>
          </a:p>
          <a:p>
            <a:pPr lvl="1">
              <a:spcAft>
                <a:spcPts val="1200"/>
              </a:spcAft>
            </a:pPr>
            <a:r>
              <a:rPr lang="pt-BR" sz="1600" dirty="0"/>
              <a:t>Teste de caminhos lógicos.</a:t>
            </a:r>
          </a:p>
          <a:p>
            <a:pPr>
              <a:lnSpc>
                <a:spcPct val="150000"/>
              </a:lnSpc>
              <a:spcAft>
                <a:spcPts val="1200"/>
              </a:spcAft>
            </a:pPr>
            <a:r>
              <a:rPr lang="pt-BR" sz="2200" dirty="0"/>
              <a:t>O testador </a:t>
            </a:r>
            <a:r>
              <a:rPr lang="pt-BR" sz="2200" b="1" dirty="0"/>
              <a:t>tem acesso ao código-fonte </a:t>
            </a:r>
            <a:r>
              <a:rPr lang="pt-BR" sz="2200" dirty="0"/>
              <a:t>da aplicação e pode construir códigos para efetuar a ligação de bibliotecas e componentes.</a:t>
            </a:r>
          </a:p>
        </p:txBody>
      </p:sp>
      <p:grpSp>
        <p:nvGrpSpPr>
          <p:cNvPr id="4" name="Agrupar 3">
            <a:extLst>
              <a:ext uri="{FF2B5EF4-FFF2-40B4-BE49-F238E27FC236}">
                <a16:creationId xmlns:a16="http://schemas.microsoft.com/office/drawing/2014/main" id="{0B50A84A-172F-16B7-58DA-62853F271D38}"/>
              </a:ext>
            </a:extLst>
          </p:cNvPr>
          <p:cNvGrpSpPr/>
          <p:nvPr/>
        </p:nvGrpSpPr>
        <p:grpSpPr>
          <a:xfrm>
            <a:off x="9840416" y="1844824"/>
            <a:ext cx="1515370" cy="3527969"/>
            <a:chOff x="1199456" y="872716"/>
            <a:chExt cx="2304256" cy="5364596"/>
          </a:xfrm>
        </p:grpSpPr>
        <p:cxnSp>
          <p:nvCxnSpPr>
            <p:cNvPr id="5" name="Conector reto 4">
              <a:extLst>
                <a:ext uri="{FF2B5EF4-FFF2-40B4-BE49-F238E27FC236}">
                  <a16:creationId xmlns:a16="http://schemas.microsoft.com/office/drawing/2014/main" id="{03A902B5-CE35-5AD3-7926-0A1A614FE366}"/>
                </a:ext>
              </a:extLst>
            </p:cNvPr>
            <p:cNvCxnSpPr>
              <a:cxnSpLocks/>
            </p:cNvCxnSpPr>
            <p:nvPr/>
          </p:nvCxnSpPr>
          <p:spPr>
            <a:xfrm flipV="1">
              <a:off x="2343277" y="3356992"/>
              <a:ext cx="0" cy="366611"/>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 name="Cubo 5">
              <a:extLst>
                <a:ext uri="{FF2B5EF4-FFF2-40B4-BE49-F238E27FC236}">
                  <a16:creationId xmlns:a16="http://schemas.microsoft.com/office/drawing/2014/main" id="{4B1BEFE1-201B-295B-88E7-540519BB560C}"/>
                </a:ext>
              </a:extLst>
            </p:cNvPr>
            <p:cNvSpPr/>
            <p:nvPr/>
          </p:nvSpPr>
          <p:spPr>
            <a:xfrm>
              <a:off x="1271464" y="872716"/>
              <a:ext cx="2232248" cy="936104"/>
            </a:xfrm>
            <a:prstGeom prst="cube">
              <a:avLst/>
            </a:prstGeom>
            <a:solidFill>
              <a:schemeClr val="accent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A79E29C6-A914-9FBB-FE0D-B0099E82E401}"/>
                </a:ext>
              </a:extLst>
            </p:cNvPr>
            <p:cNvSpPr txBox="1"/>
            <p:nvPr/>
          </p:nvSpPr>
          <p:spPr>
            <a:xfrm>
              <a:off x="1487488" y="1232755"/>
              <a:ext cx="1653120" cy="421202"/>
            </a:xfrm>
            <a:prstGeom prst="rect">
              <a:avLst/>
            </a:prstGeom>
            <a:noFill/>
          </p:spPr>
          <p:txBody>
            <a:bodyPr wrap="none" rtlCol="0">
              <a:spAutoFit/>
            </a:bodyPr>
            <a:lstStyle/>
            <a:p>
              <a:r>
                <a:rPr lang="pt-BR" sz="1200" dirty="0"/>
                <a:t>Caixa branca</a:t>
              </a:r>
            </a:p>
          </p:txBody>
        </p:sp>
        <p:sp>
          <p:nvSpPr>
            <p:cNvPr id="8" name="Fluxograma: Terminação 7">
              <a:extLst>
                <a:ext uri="{FF2B5EF4-FFF2-40B4-BE49-F238E27FC236}">
                  <a16:creationId xmlns:a16="http://schemas.microsoft.com/office/drawing/2014/main" id="{E520A755-00D2-453E-352A-F4330FA2A524}"/>
                </a:ext>
              </a:extLst>
            </p:cNvPr>
            <p:cNvSpPr/>
            <p:nvPr/>
          </p:nvSpPr>
          <p:spPr>
            <a:xfrm>
              <a:off x="1703512" y="2276872"/>
              <a:ext cx="1296144" cy="360040"/>
            </a:xfrm>
            <a:prstGeom prst="flowChartTermina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Fluxograma: Processo 8">
              <a:extLst>
                <a:ext uri="{FF2B5EF4-FFF2-40B4-BE49-F238E27FC236}">
                  <a16:creationId xmlns:a16="http://schemas.microsoft.com/office/drawing/2014/main" id="{94082A5C-8A6A-6A40-9BC0-45BFA5C05290}"/>
                </a:ext>
              </a:extLst>
            </p:cNvPr>
            <p:cNvSpPr/>
            <p:nvPr/>
          </p:nvSpPr>
          <p:spPr>
            <a:xfrm>
              <a:off x="1703512" y="3068960"/>
              <a:ext cx="1296144" cy="432048"/>
            </a:xfrm>
            <a:prstGeom prst="flowChartProcess">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Fluxograma: Decisão 9">
              <a:extLst>
                <a:ext uri="{FF2B5EF4-FFF2-40B4-BE49-F238E27FC236}">
                  <a16:creationId xmlns:a16="http://schemas.microsoft.com/office/drawing/2014/main" id="{5F081A94-D5D8-0015-DE15-10FF70C5F499}"/>
                </a:ext>
              </a:extLst>
            </p:cNvPr>
            <p:cNvSpPr/>
            <p:nvPr/>
          </p:nvSpPr>
          <p:spPr>
            <a:xfrm>
              <a:off x="1847528" y="3717032"/>
              <a:ext cx="1008112" cy="864096"/>
            </a:xfrm>
            <a:prstGeom prst="flowChartDecision">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Fluxograma: Processo 10">
              <a:extLst>
                <a:ext uri="{FF2B5EF4-FFF2-40B4-BE49-F238E27FC236}">
                  <a16:creationId xmlns:a16="http://schemas.microsoft.com/office/drawing/2014/main" id="{C8273FA6-6C73-BAC1-FA9A-F5B4E0E71B22}"/>
                </a:ext>
              </a:extLst>
            </p:cNvPr>
            <p:cNvSpPr/>
            <p:nvPr/>
          </p:nvSpPr>
          <p:spPr>
            <a:xfrm>
              <a:off x="1703512" y="5013176"/>
              <a:ext cx="1296144" cy="432048"/>
            </a:xfrm>
            <a:prstGeom prst="flowChartProcess">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Fluxograma: Terminação 11">
              <a:extLst>
                <a:ext uri="{FF2B5EF4-FFF2-40B4-BE49-F238E27FC236}">
                  <a16:creationId xmlns:a16="http://schemas.microsoft.com/office/drawing/2014/main" id="{7DE265EF-0CA2-49D9-F4EA-361F37AD0390}"/>
                </a:ext>
              </a:extLst>
            </p:cNvPr>
            <p:cNvSpPr/>
            <p:nvPr/>
          </p:nvSpPr>
          <p:spPr>
            <a:xfrm>
              <a:off x="1703512" y="5877272"/>
              <a:ext cx="1296144" cy="360040"/>
            </a:xfrm>
            <a:prstGeom prst="flowChartTerminato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 name="Conector reto 12">
              <a:extLst>
                <a:ext uri="{FF2B5EF4-FFF2-40B4-BE49-F238E27FC236}">
                  <a16:creationId xmlns:a16="http://schemas.microsoft.com/office/drawing/2014/main" id="{1BFB18CB-36BA-FB4A-0ED4-63390C6655D9}"/>
                </a:ext>
              </a:extLst>
            </p:cNvPr>
            <p:cNvCxnSpPr>
              <a:stCxn id="10" idx="1"/>
            </p:cNvCxnSpPr>
            <p:nvPr/>
          </p:nvCxnSpPr>
          <p:spPr>
            <a:xfrm flipH="1">
              <a:off x="1199456" y="4149080"/>
              <a:ext cx="648072" cy="0"/>
            </a:xfrm>
            <a:prstGeom prst="line">
              <a:avLst/>
            </a:prstGeom>
          </p:spPr>
          <p:style>
            <a:lnRef idx="1">
              <a:schemeClr val="dk1"/>
            </a:lnRef>
            <a:fillRef idx="0">
              <a:schemeClr val="dk1"/>
            </a:fillRef>
            <a:effectRef idx="0">
              <a:schemeClr val="dk1"/>
            </a:effectRef>
            <a:fontRef idx="minor">
              <a:schemeClr val="tx1"/>
            </a:fontRef>
          </p:style>
        </p:cxnSp>
        <p:cxnSp>
          <p:nvCxnSpPr>
            <p:cNvPr id="14" name="Conector reto 13">
              <a:extLst>
                <a:ext uri="{FF2B5EF4-FFF2-40B4-BE49-F238E27FC236}">
                  <a16:creationId xmlns:a16="http://schemas.microsoft.com/office/drawing/2014/main" id="{7C7909C3-2CA5-023B-2B44-45AD123683BE}"/>
                </a:ext>
              </a:extLst>
            </p:cNvPr>
            <p:cNvCxnSpPr>
              <a:cxnSpLocks/>
            </p:cNvCxnSpPr>
            <p:nvPr/>
          </p:nvCxnSpPr>
          <p:spPr>
            <a:xfrm>
              <a:off x="1200246" y="3284984"/>
              <a:ext cx="0" cy="864096"/>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to 14">
              <a:extLst>
                <a:ext uri="{FF2B5EF4-FFF2-40B4-BE49-F238E27FC236}">
                  <a16:creationId xmlns:a16="http://schemas.microsoft.com/office/drawing/2014/main" id="{1BDBE691-2761-AB65-1C28-F9120D085725}"/>
                </a:ext>
              </a:extLst>
            </p:cNvPr>
            <p:cNvCxnSpPr>
              <a:cxnSpLocks/>
              <a:stCxn id="9" idx="1"/>
            </p:cNvCxnSpPr>
            <p:nvPr/>
          </p:nvCxnSpPr>
          <p:spPr>
            <a:xfrm flipH="1">
              <a:off x="1199456" y="3284984"/>
              <a:ext cx="504056" cy="6571"/>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6" name="Conector reto 15">
              <a:extLst>
                <a:ext uri="{FF2B5EF4-FFF2-40B4-BE49-F238E27FC236}">
                  <a16:creationId xmlns:a16="http://schemas.microsoft.com/office/drawing/2014/main" id="{CD01DAFA-BB51-CD8F-18CE-F172D27722BC}"/>
                </a:ext>
              </a:extLst>
            </p:cNvPr>
            <p:cNvCxnSpPr>
              <a:cxnSpLocks/>
              <a:endCxn id="8" idx="2"/>
            </p:cNvCxnSpPr>
            <p:nvPr/>
          </p:nvCxnSpPr>
          <p:spPr>
            <a:xfrm flipV="1">
              <a:off x="2351584" y="2636912"/>
              <a:ext cx="0" cy="432048"/>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77467280-64AF-ED38-2C63-C293A55ECE33}"/>
                </a:ext>
              </a:extLst>
            </p:cNvPr>
            <p:cNvCxnSpPr>
              <a:cxnSpLocks/>
            </p:cNvCxnSpPr>
            <p:nvPr/>
          </p:nvCxnSpPr>
          <p:spPr>
            <a:xfrm flipV="1">
              <a:off x="2343277" y="4581128"/>
              <a:ext cx="0" cy="432048"/>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Conector reto 17">
              <a:extLst>
                <a:ext uri="{FF2B5EF4-FFF2-40B4-BE49-F238E27FC236}">
                  <a16:creationId xmlns:a16="http://schemas.microsoft.com/office/drawing/2014/main" id="{B1CB9650-FBEA-7F10-8098-2D665A2F00F9}"/>
                </a:ext>
              </a:extLst>
            </p:cNvPr>
            <p:cNvCxnSpPr>
              <a:cxnSpLocks/>
            </p:cNvCxnSpPr>
            <p:nvPr/>
          </p:nvCxnSpPr>
          <p:spPr>
            <a:xfrm flipV="1">
              <a:off x="2351584" y="5445224"/>
              <a:ext cx="0" cy="432048"/>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435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718E9-618E-12E3-A8CB-3F6B5A54EF3F}"/>
              </a:ext>
            </a:extLst>
          </p:cNvPr>
          <p:cNvSpPr>
            <a:spLocks noGrp="1"/>
          </p:cNvSpPr>
          <p:nvPr>
            <p:ph type="title"/>
          </p:nvPr>
        </p:nvSpPr>
        <p:spPr/>
        <p:txBody>
          <a:bodyPr/>
          <a:lstStyle/>
          <a:p>
            <a:r>
              <a:rPr lang="pt-BR" sz="3600" b="1" dirty="0"/>
              <a:t>Exemplo de Teste de caixa branca</a:t>
            </a:r>
          </a:p>
        </p:txBody>
      </p:sp>
      <p:pic>
        <p:nvPicPr>
          <p:cNvPr id="7" name="Imagem 6" descr="Tabela&#10;&#10;Descrição gerada automaticamente com confiança média">
            <a:extLst>
              <a:ext uri="{FF2B5EF4-FFF2-40B4-BE49-F238E27FC236}">
                <a16:creationId xmlns:a16="http://schemas.microsoft.com/office/drawing/2014/main" id="{ACEF2161-7778-672A-BB1B-2204BEC45A9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15480" y="1649699"/>
            <a:ext cx="5344124" cy="4941168"/>
          </a:xfrm>
          <a:prstGeom prst="rect">
            <a:avLst/>
          </a:prstGeom>
        </p:spPr>
      </p:pic>
      <p:sp>
        <p:nvSpPr>
          <p:cNvPr id="8" name="CaixaDeTexto 7">
            <a:extLst>
              <a:ext uri="{FF2B5EF4-FFF2-40B4-BE49-F238E27FC236}">
                <a16:creationId xmlns:a16="http://schemas.microsoft.com/office/drawing/2014/main" id="{C0D18147-A8E9-5BAA-B78C-62CDE1ECA92E}"/>
              </a:ext>
            </a:extLst>
          </p:cNvPr>
          <p:cNvSpPr txBox="1"/>
          <p:nvPr/>
        </p:nvSpPr>
        <p:spPr>
          <a:xfrm>
            <a:off x="1343472" y="1232972"/>
            <a:ext cx="1274708" cy="369332"/>
          </a:xfrm>
          <a:prstGeom prst="rect">
            <a:avLst/>
          </a:prstGeom>
          <a:noFill/>
        </p:spPr>
        <p:txBody>
          <a:bodyPr wrap="none" rtlCol="0">
            <a:spAutoFit/>
          </a:bodyPr>
          <a:lstStyle/>
          <a:p>
            <a:r>
              <a:rPr lang="pt-BR" b="1" dirty="0" err="1"/>
              <a:t>index.php</a:t>
            </a:r>
            <a:endParaRPr lang="pt-BR" b="1" dirty="0"/>
          </a:p>
        </p:txBody>
      </p:sp>
      <p:sp>
        <p:nvSpPr>
          <p:cNvPr id="9" name="Texto Explicativo: Linha Dobrada 8">
            <a:extLst>
              <a:ext uri="{FF2B5EF4-FFF2-40B4-BE49-F238E27FC236}">
                <a16:creationId xmlns:a16="http://schemas.microsoft.com/office/drawing/2014/main" id="{EF8FDB53-F9EA-F283-3774-306DE1175A25}"/>
              </a:ext>
            </a:extLst>
          </p:cNvPr>
          <p:cNvSpPr/>
          <p:nvPr/>
        </p:nvSpPr>
        <p:spPr>
          <a:xfrm>
            <a:off x="6312024" y="1347013"/>
            <a:ext cx="2088232" cy="510581"/>
          </a:xfrm>
          <a:prstGeom prst="borderCallout2">
            <a:avLst>
              <a:gd name="adj1" fmla="val 18750"/>
              <a:gd name="adj2" fmla="val 544"/>
              <a:gd name="adj3" fmla="val 22227"/>
              <a:gd name="adj4" fmla="val -57105"/>
              <a:gd name="adj5" fmla="val 115696"/>
              <a:gd name="adj6" fmla="val -116732"/>
            </a:avLst>
          </a:prstGeom>
          <a:solidFill>
            <a:schemeClr val="bg1"/>
          </a:solid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Arquivo externo não apresenta erros</a:t>
            </a:r>
          </a:p>
        </p:txBody>
      </p:sp>
      <p:sp>
        <p:nvSpPr>
          <p:cNvPr id="13" name="CaixaDeTexto 12">
            <a:extLst>
              <a:ext uri="{FF2B5EF4-FFF2-40B4-BE49-F238E27FC236}">
                <a16:creationId xmlns:a16="http://schemas.microsoft.com/office/drawing/2014/main" id="{434278C7-E50F-BADF-065A-6C9787684B6C}"/>
              </a:ext>
            </a:extLst>
          </p:cNvPr>
          <p:cNvSpPr txBox="1"/>
          <p:nvPr/>
        </p:nvSpPr>
        <p:spPr>
          <a:xfrm>
            <a:off x="7104112" y="2984423"/>
            <a:ext cx="4604594" cy="1720151"/>
          </a:xfrm>
          <a:prstGeom prst="rect">
            <a:avLst/>
          </a:prstGeom>
          <a:noFill/>
        </p:spPr>
        <p:txBody>
          <a:bodyPr wrap="none" rtlCol="0">
            <a:spAutoFit/>
          </a:bodyPr>
          <a:lstStyle/>
          <a:p>
            <a:pPr marL="171450" indent="-171450">
              <a:lnSpc>
                <a:spcPct val="150000"/>
              </a:lnSpc>
              <a:buFont typeface="Arial" panose="020B0604020202020204" pitchFamily="34" charset="0"/>
              <a:buChar char="•"/>
            </a:pPr>
            <a:r>
              <a:rPr lang="pt-BR" sz="1200" dirty="0"/>
              <a:t>Este trecho do código não apresenta erros.</a:t>
            </a:r>
          </a:p>
          <a:p>
            <a:pPr marL="171450" indent="-171450">
              <a:lnSpc>
                <a:spcPct val="150000"/>
              </a:lnSpc>
              <a:buFont typeface="Arial" panose="020B0604020202020204" pitchFamily="34" charset="0"/>
              <a:buChar char="•"/>
            </a:pPr>
            <a:r>
              <a:rPr lang="pt-BR" sz="1200" dirty="0"/>
              <a:t>Está indentado corretamente.</a:t>
            </a:r>
          </a:p>
          <a:p>
            <a:pPr marL="171450" indent="-171450">
              <a:lnSpc>
                <a:spcPct val="150000"/>
              </a:lnSpc>
              <a:buFont typeface="Arial" panose="020B0604020202020204" pitchFamily="34" charset="0"/>
              <a:buChar char="•"/>
            </a:pPr>
            <a:r>
              <a:rPr lang="pt-BR" sz="1200" dirty="0"/>
              <a:t>Caso aconteça algum erro no SELECT será mostrado um erro</a:t>
            </a:r>
          </a:p>
          <a:p>
            <a:pPr marL="171450" indent="-171450">
              <a:lnSpc>
                <a:spcPct val="150000"/>
              </a:lnSpc>
              <a:buFont typeface="Arial" panose="020B0604020202020204" pitchFamily="34" charset="0"/>
              <a:buChar char="•"/>
            </a:pPr>
            <a:r>
              <a:rPr lang="pt-BR" sz="1200" dirty="0"/>
              <a:t>O SELECT mostra apenas as pessoas que estão ativadas</a:t>
            </a:r>
          </a:p>
          <a:p>
            <a:pPr marL="171450" indent="-171450">
              <a:lnSpc>
                <a:spcPct val="150000"/>
              </a:lnSpc>
              <a:buFont typeface="Arial" panose="020B0604020202020204" pitchFamily="34" charset="0"/>
              <a:buChar char="•"/>
            </a:pPr>
            <a:r>
              <a:rPr lang="pt-BR" sz="1200" dirty="0"/>
              <a:t>O 1º SELECT mostra todas as pessoas da tabela</a:t>
            </a:r>
          </a:p>
          <a:p>
            <a:pPr marL="171450" indent="-171450">
              <a:lnSpc>
                <a:spcPct val="150000"/>
              </a:lnSpc>
              <a:buFont typeface="Arial" panose="020B0604020202020204" pitchFamily="34" charset="0"/>
              <a:buChar char="•"/>
            </a:pPr>
            <a:r>
              <a:rPr lang="pt-BR" sz="1200" dirty="0"/>
              <a:t>O 2º SELECT filtra por nome ou por e-mail</a:t>
            </a:r>
          </a:p>
        </p:txBody>
      </p:sp>
      <p:sp>
        <p:nvSpPr>
          <p:cNvPr id="14" name="Chave Direita 13">
            <a:extLst>
              <a:ext uri="{FF2B5EF4-FFF2-40B4-BE49-F238E27FC236}">
                <a16:creationId xmlns:a16="http://schemas.microsoft.com/office/drawing/2014/main" id="{4C176B88-1BFF-A433-9FD6-69EF163A1D75}"/>
              </a:ext>
            </a:extLst>
          </p:cNvPr>
          <p:cNvSpPr/>
          <p:nvPr/>
        </p:nvSpPr>
        <p:spPr>
          <a:xfrm>
            <a:off x="6528048" y="2132856"/>
            <a:ext cx="576064" cy="4392488"/>
          </a:xfrm>
          <a:prstGeom prst="rightBrace">
            <a:avLst>
              <a:gd name="adj1" fmla="val 8333"/>
              <a:gd name="adj2" fmla="val 42773"/>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5876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A23C4-BC2F-E77F-E1B7-49E4B8D08779}"/>
              </a:ext>
            </a:extLst>
          </p:cNvPr>
          <p:cNvSpPr>
            <a:spLocks noGrp="1"/>
          </p:cNvSpPr>
          <p:nvPr>
            <p:ph type="title"/>
          </p:nvPr>
        </p:nvSpPr>
        <p:spPr/>
        <p:txBody>
          <a:bodyPr/>
          <a:lstStyle/>
          <a:p>
            <a:r>
              <a:rPr lang="pt-BR" sz="3600" b="1" dirty="0"/>
              <a:t>Caixa preta ou teste funcional</a:t>
            </a:r>
          </a:p>
        </p:txBody>
      </p:sp>
      <p:sp>
        <p:nvSpPr>
          <p:cNvPr id="3" name="Espaço Reservado para Conteúdo 2">
            <a:extLst>
              <a:ext uri="{FF2B5EF4-FFF2-40B4-BE49-F238E27FC236}">
                <a16:creationId xmlns:a16="http://schemas.microsoft.com/office/drawing/2014/main" id="{1E60021D-D16B-2EFF-373F-E5F35958ECBE}"/>
              </a:ext>
            </a:extLst>
          </p:cNvPr>
          <p:cNvSpPr>
            <a:spLocks noGrp="1"/>
          </p:cNvSpPr>
          <p:nvPr>
            <p:ph idx="1"/>
          </p:nvPr>
        </p:nvSpPr>
        <p:spPr>
          <a:xfrm>
            <a:off x="609600" y="1600203"/>
            <a:ext cx="9014792" cy="4525963"/>
          </a:xfrm>
        </p:spPr>
        <p:txBody>
          <a:bodyPr/>
          <a:lstStyle/>
          <a:p>
            <a:pPr>
              <a:lnSpc>
                <a:spcPct val="150000"/>
              </a:lnSpc>
              <a:spcAft>
                <a:spcPts val="1200"/>
              </a:spcAft>
            </a:pPr>
            <a:r>
              <a:rPr lang="pt-BR" sz="2200" dirty="0"/>
              <a:t>Técnica de teste em que o componente de software a ser testado é abordado como se fosse uma caixa-preta, ou seja, não se considera o </a:t>
            </a:r>
            <a:r>
              <a:rPr lang="pt-BR" sz="2200" b="1" dirty="0"/>
              <a:t>comportamento interno</a:t>
            </a:r>
            <a:r>
              <a:rPr lang="pt-BR" sz="2200" dirty="0"/>
              <a:t>;</a:t>
            </a:r>
          </a:p>
          <a:p>
            <a:pPr>
              <a:lnSpc>
                <a:spcPct val="150000"/>
              </a:lnSpc>
              <a:spcAft>
                <a:spcPts val="1200"/>
              </a:spcAft>
            </a:pPr>
            <a:r>
              <a:rPr lang="pt-BR" sz="2200" dirty="0"/>
              <a:t>Dados de entrada são fornecidos, o teste é executado e o resultado obtido é comparado a um resultado esperado </a:t>
            </a:r>
            <a:r>
              <a:rPr lang="pt-BR" sz="2200" b="1" dirty="0"/>
              <a:t>previamente conhecido</a:t>
            </a:r>
            <a:r>
              <a:rPr lang="pt-BR" sz="2200" dirty="0"/>
              <a:t>;</a:t>
            </a:r>
          </a:p>
          <a:p>
            <a:pPr>
              <a:lnSpc>
                <a:spcPct val="150000"/>
              </a:lnSpc>
              <a:spcAft>
                <a:spcPts val="1200"/>
              </a:spcAft>
            </a:pPr>
            <a:r>
              <a:rPr lang="pt-BR" sz="2200" dirty="0"/>
              <a:t>Haverá sucesso no teste se o resultado </a:t>
            </a:r>
            <a:r>
              <a:rPr lang="pt-BR" sz="2200" b="1" dirty="0"/>
              <a:t>obtido</a:t>
            </a:r>
            <a:r>
              <a:rPr lang="pt-BR" sz="2200" dirty="0"/>
              <a:t> for igual ao resultado </a:t>
            </a:r>
            <a:r>
              <a:rPr lang="pt-BR" sz="2200" b="1" dirty="0"/>
              <a:t>esperado</a:t>
            </a:r>
            <a:r>
              <a:rPr lang="pt-BR" sz="2200" dirty="0"/>
              <a:t>.</a:t>
            </a:r>
          </a:p>
        </p:txBody>
      </p:sp>
      <p:grpSp>
        <p:nvGrpSpPr>
          <p:cNvPr id="4" name="Agrupar 3">
            <a:extLst>
              <a:ext uri="{FF2B5EF4-FFF2-40B4-BE49-F238E27FC236}">
                <a16:creationId xmlns:a16="http://schemas.microsoft.com/office/drawing/2014/main" id="{D779E586-AB71-B200-27DD-CF22EF62850A}"/>
              </a:ext>
            </a:extLst>
          </p:cNvPr>
          <p:cNvGrpSpPr/>
          <p:nvPr/>
        </p:nvGrpSpPr>
        <p:grpSpPr>
          <a:xfrm>
            <a:off x="9628559" y="1634508"/>
            <a:ext cx="1781954" cy="3708412"/>
            <a:chOff x="6672072" y="872716"/>
            <a:chExt cx="2664279" cy="5544616"/>
          </a:xfrm>
        </p:grpSpPr>
        <p:sp>
          <p:nvSpPr>
            <p:cNvPr id="5" name="Cubo 4">
              <a:extLst>
                <a:ext uri="{FF2B5EF4-FFF2-40B4-BE49-F238E27FC236}">
                  <a16:creationId xmlns:a16="http://schemas.microsoft.com/office/drawing/2014/main" id="{58CE8B6A-011D-61A8-C617-2C49F9221ABB}"/>
                </a:ext>
              </a:extLst>
            </p:cNvPr>
            <p:cNvSpPr/>
            <p:nvPr/>
          </p:nvSpPr>
          <p:spPr>
            <a:xfrm>
              <a:off x="6888088" y="872716"/>
              <a:ext cx="2232248" cy="936104"/>
            </a:xfrm>
            <a:prstGeom prst="cub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AC14B55A-D32D-A22A-A7BB-31CD8C753B3E}"/>
                </a:ext>
              </a:extLst>
            </p:cNvPr>
            <p:cNvSpPr txBox="1"/>
            <p:nvPr/>
          </p:nvSpPr>
          <p:spPr>
            <a:xfrm>
              <a:off x="7176120" y="1232756"/>
              <a:ext cx="1448101" cy="414154"/>
            </a:xfrm>
            <a:prstGeom prst="rect">
              <a:avLst/>
            </a:prstGeom>
            <a:noFill/>
          </p:spPr>
          <p:txBody>
            <a:bodyPr wrap="none" rtlCol="0">
              <a:spAutoFit/>
            </a:bodyPr>
            <a:lstStyle/>
            <a:p>
              <a:r>
                <a:rPr lang="pt-BR" sz="1200" dirty="0">
                  <a:solidFill>
                    <a:schemeClr val="bg1"/>
                  </a:solidFill>
                </a:rPr>
                <a:t>Caixa preta</a:t>
              </a:r>
            </a:p>
          </p:txBody>
        </p:sp>
        <p:sp>
          <p:nvSpPr>
            <p:cNvPr id="7" name="Retângulo 6">
              <a:extLst>
                <a:ext uri="{FF2B5EF4-FFF2-40B4-BE49-F238E27FC236}">
                  <a16:creationId xmlns:a16="http://schemas.microsoft.com/office/drawing/2014/main" id="{3D8E1BAD-6DF7-3B88-0DC3-973658C17CCC}"/>
                </a:ext>
              </a:extLst>
            </p:cNvPr>
            <p:cNvSpPr/>
            <p:nvPr/>
          </p:nvSpPr>
          <p:spPr>
            <a:xfrm>
              <a:off x="6672072" y="2168860"/>
              <a:ext cx="2664279" cy="424847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8" name="Estrela: 4 Pontas 7">
              <a:extLst>
                <a:ext uri="{FF2B5EF4-FFF2-40B4-BE49-F238E27FC236}">
                  <a16:creationId xmlns:a16="http://schemas.microsoft.com/office/drawing/2014/main" id="{DD221EB9-44DE-D32F-F0EF-4F600E8F7C29}"/>
                </a:ext>
              </a:extLst>
            </p:cNvPr>
            <p:cNvSpPr/>
            <p:nvPr/>
          </p:nvSpPr>
          <p:spPr>
            <a:xfrm>
              <a:off x="6816088" y="246718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855ECA9-4B7D-242D-15A5-4688584DC5D0}"/>
                </a:ext>
              </a:extLst>
            </p:cNvPr>
            <p:cNvSpPr txBox="1"/>
            <p:nvPr/>
          </p:nvSpPr>
          <p:spPr>
            <a:xfrm>
              <a:off x="7256450" y="2564256"/>
              <a:ext cx="1903477" cy="276103"/>
            </a:xfrm>
            <a:prstGeom prst="rect">
              <a:avLst/>
            </a:prstGeom>
            <a:noFill/>
          </p:spPr>
          <p:txBody>
            <a:bodyPr wrap="none" rtlCol="0">
              <a:spAutoFit/>
            </a:bodyPr>
            <a:lstStyle/>
            <a:p>
              <a:r>
                <a:rPr lang="pt-BR" sz="600" dirty="0" err="1"/>
                <a:t>Fdsfk</a:t>
              </a:r>
              <a:r>
                <a:rPr lang="pt-BR" sz="600" dirty="0"/>
                <a:t> </a:t>
              </a:r>
              <a:r>
                <a:rPr lang="pt-BR" sz="600" dirty="0" err="1"/>
                <a:t>dksfsdf</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10" name="Estrela: 4 Pontas 9">
              <a:extLst>
                <a:ext uri="{FF2B5EF4-FFF2-40B4-BE49-F238E27FC236}">
                  <a16:creationId xmlns:a16="http://schemas.microsoft.com/office/drawing/2014/main" id="{50422D29-66E6-9E11-DE7E-30B23831B2CC}"/>
                </a:ext>
              </a:extLst>
            </p:cNvPr>
            <p:cNvSpPr/>
            <p:nvPr/>
          </p:nvSpPr>
          <p:spPr>
            <a:xfrm>
              <a:off x="6816088" y="302145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AEFC95AF-C39E-9E96-3DCB-D2A0B2C7CE49}"/>
                </a:ext>
              </a:extLst>
            </p:cNvPr>
            <p:cNvSpPr txBox="1"/>
            <p:nvPr/>
          </p:nvSpPr>
          <p:spPr>
            <a:xfrm>
              <a:off x="7256450" y="3118526"/>
              <a:ext cx="942392" cy="276103"/>
            </a:xfrm>
            <a:prstGeom prst="rect">
              <a:avLst/>
            </a:prstGeom>
            <a:noFill/>
          </p:spPr>
          <p:txBody>
            <a:bodyPr wrap="none" rtlCol="0">
              <a:spAutoFit/>
            </a:bodyPr>
            <a:lstStyle/>
            <a:p>
              <a:r>
                <a:rPr lang="pt-BR" sz="600" dirty="0" err="1"/>
                <a:t>Gfdlçgfdg</a:t>
              </a:r>
              <a:r>
                <a:rPr lang="pt-BR" sz="600" dirty="0"/>
                <a:t> </a:t>
              </a:r>
              <a:r>
                <a:rPr lang="pt-BR" sz="600" dirty="0" err="1"/>
                <a:t>çlk</a:t>
              </a:r>
              <a:endParaRPr lang="pt-BR" sz="600" dirty="0"/>
            </a:p>
          </p:txBody>
        </p:sp>
        <p:sp>
          <p:nvSpPr>
            <p:cNvPr id="12" name="Estrela: 4 Pontas 11">
              <a:extLst>
                <a:ext uri="{FF2B5EF4-FFF2-40B4-BE49-F238E27FC236}">
                  <a16:creationId xmlns:a16="http://schemas.microsoft.com/office/drawing/2014/main" id="{BFC37C99-4ED8-09CB-EA0C-3128CD222BF9}"/>
                </a:ext>
              </a:extLst>
            </p:cNvPr>
            <p:cNvSpPr/>
            <p:nvPr/>
          </p:nvSpPr>
          <p:spPr>
            <a:xfrm>
              <a:off x="6816088" y="354968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C016949A-5190-7E36-48CD-E2A76EDDFA6C}"/>
                </a:ext>
              </a:extLst>
            </p:cNvPr>
            <p:cNvSpPr txBox="1"/>
            <p:nvPr/>
          </p:nvSpPr>
          <p:spPr>
            <a:xfrm>
              <a:off x="7256450" y="3646755"/>
              <a:ext cx="1903477" cy="276103"/>
            </a:xfrm>
            <a:prstGeom prst="rect">
              <a:avLst/>
            </a:prstGeom>
            <a:noFill/>
          </p:spPr>
          <p:txBody>
            <a:bodyPr wrap="none" rtlCol="0">
              <a:spAutoFit/>
            </a:bodyPr>
            <a:lstStyle/>
            <a:p>
              <a:r>
                <a:rPr lang="pt-BR" sz="600" dirty="0" err="1"/>
                <a:t>Fdsfk</a:t>
              </a:r>
              <a:r>
                <a:rPr lang="pt-BR" sz="600" dirty="0"/>
                <a:t> </a:t>
              </a:r>
              <a:r>
                <a:rPr lang="pt-BR" sz="600" dirty="0" err="1"/>
                <a:t>dksfsdf</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14" name="Estrela: 4 Pontas 13">
              <a:extLst>
                <a:ext uri="{FF2B5EF4-FFF2-40B4-BE49-F238E27FC236}">
                  <a16:creationId xmlns:a16="http://schemas.microsoft.com/office/drawing/2014/main" id="{5FC34CBD-6C61-5F55-8BE5-ED8D03B69A56}"/>
                </a:ext>
              </a:extLst>
            </p:cNvPr>
            <p:cNvSpPr/>
            <p:nvPr/>
          </p:nvSpPr>
          <p:spPr>
            <a:xfrm>
              <a:off x="6816088" y="407791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F0356F2B-5374-A5F1-9687-CBB4FE67A937}"/>
                </a:ext>
              </a:extLst>
            </p:cNvPr>
            <p:cNvSpPr txBox="1"/>
            <p:nvPr/>
          </p:nvSpPr>
          <p:spPr>
            <a:xfrm>
              <a:off x="7256450" y="4174986"/>
              <a:ext cx="1563143" cy="276103"/>
            </a:xfrm>
            <a:prstGeom prst="rect">
              <a:avLst/>
            </a:prstGeom>
            <a:noFill/>
          </p:spPr>
          <p:txBody>
            <a:bodyPr wrap="none" rtlCol="0">
              <a:spAutoFit/>
            </a:bodyPr>
            <a:lstStyle/>
            <a:p>
              <a:r>
                <a:rPr lang="pt-BR" sz="600" dirty="0" err="1"/>
                <a:t>Lkli</a:t>
              </a:r>
              <a:r>
                <a:rPr lang="pt-BR" sz="600" dirty="0"/>
                <a:t> </a:t>
              </a:r>
              <a:r>
                <a:rPr lang="pt-BR" sz="600" dirty="0" err="1"/>
                <a:t>ddf</a:t>
              </a:r>
              <a:r>
                <a:rPr lang="pt-BR" sz="600" dirty="0"/>
                <a:t> </a:t>
              </a:r>
              <a:r>
                <a:rPr lang="pt-BR" sz="600" dirty="0" err="1"/>
                <a:t>lgj</a:t>
              </a:r>
              <a:r>
                <a:rPr lang="pt-BR" sz="600" dirty="0"/>
                <a:t> </a:t>
              </a:r>
              <a:r>
                <a:rPr lang="pt-BR" sz="600" dirty="0" err="1"/>
                <a:t>ljljdfg</a:t>
              </a:r>
              <a:r>
                <a:rPr lang="pt-BR" sz="600" dirty="0"/>
                <a:t>  d </a:t>
              </a:r>
              <a:r>
                <a:rPr lang="pt-BR" sz="600" dirty="0" err="1"/>
                <a:t>ogiud</a:t>
              </a:r>
              <a:r>
                <a:rPr lang="pt-BR" sz="600" dirty="0"/>
                <a:t> </a:t>
              </a:r>
            </a:p>
          </p:txBody>
        </p:sp>
        <p:sp>
          <p:nvSpPr>
            <p:cNvPr id="16" name="Estrela: 4 Pontas 15">
              <a:extLst>
                <a:ext uri="{FF2B5EF4-FFF2-40B4-BE49-F238E27FC236}">
                  <a16:creationId xmlns:a16="http://schemas.microsoft.com/office/drawing/2014/main" id="{985A4D8A-CDB0-1F9C-711E-48C560D2A883}"/>
                </a:ext>
              </a:extLst>
            </p:cNvPr>
            <p:cNvSpPr/>
            <p:nvPr/>
          </p:nvSpPr>
          <p:spPr>
            <a:xfrm>
              <a:off x="6816088" y="4614951"/>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a:extLst>
                <a:ext uri="{FF2B5EF4-FFF2-40B4-BE49-F238E27FC236}">
                  <a16:creationId xmlns:a16="http://schemas.microsoft.com/office/drawing/2014/main" id="{E326F947-E19A-D0B4-5E80-14AFEFA50FBA}"/>
                </a:ext>
              </a:extLst>
            </p:cNvPr>
            <p:cNvSpPr txBox="1"/>
            <p:nvPr/>
          </p:nvSpPr>
          <p:spPr>
            <a:xfrm>
              <a:off x="7256450" y="4712021"/>
              <a:ext cx="2032901" cy="276103"/>
            </a:xfrm>
            <a:prstGeom prst="rect">
              <a:avLst/>
            </a:prstGeom>
            <a:noFill/>
          </p:spPr>
          <p:txBody>
            <a:bodyPr wrap="none" rtlCol="0">
              <a:spAutoFit/>
            </a:bodyPr>
            <a:lstStyle/>
            <a:p>
              <a:r>
                <a:rPr lang="pt-BR" sz="600" dirty="0" err="1"/>
                <a:t>Fdsfk</a:t>
              </a:r>
              <a:r>
                <a:rPr lang="pt-BR" sz="600" dirty="0"/>
                <a:t> </a:t>
              </a:r>
              <a:r>
                <a:rPr lang="pt-BR" sz="600" dirty="0" err="1"/>
                <a:t>dfgf</a:t>
              </a:r>
              <a:r>
                <a:rPr lang="pt-BR" sz="600" dirty="0"/>
                <a:t> </a:t>
              </a:r>
              <a:r>
                <a:rPr lang="pt-BR" sz="600" dirty="0" err="1"/>
                <a:t>gfdklj</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18" name="Estrela: 4 Pontas 17">
              <a:extLst>
                <a:ext uri="{FF2B5EF4-FFF2-40B4-BE49-F238E27FC236}">
                  <a16:creationId xmlns:a16="http://schemas.microsoft.com/office/drawing/2014/main" id="{38E34A40-CDAC-13C2-FE3E-5005D02A6280}"/>
                </a:ext>
              </a:extLst>
            </p:cNvPr>
            <p:cNvSpPr/>
            <p:nvPr/>
          </p:nvSpPr>
          <p:spPr>
            <a:xfrm>
              <a:off x="6816088" y="5143181"/>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CaixaDeTexto 18">
              <a:extLst>
                <a:ext uri="{FF2B5EF4-FFF2-40B4-BE49-F238E27FC236}">
                  <a16:creationId xmlns:a16="http://schemas.microsoft.com/office/drawing/2014/main" id="{561139C1-19E8-483B-CC3F-7C714C2159D3}"/>
                </a:ext>
              </a:extLst>
            </p:cNvPr>
            <p:cNvSpPr txBox="1"/>
            <p:nvPr/>
          </p:nvSpPr>
          <p:spPr>
            <a:xfrm>
              <a:off x="7256449" y="5240252"/>
              <a:ext cx="1366612" cy="276103"/>
            </a:xfrm>
            <a:prstGeom prst="rect">
              <a:avLst/>
            </a:prstGeom>
            <a:noFill/>
          </p:spPr>
          <p:txBody>
            <a:bodyPr wrap="none" rtlCol="0">
              <a:spAutoFit/>
            </a:bodyPr>
            <a:lstStyle/>
            <a:p>
              <a:r>
                <a:rPr lang="pt-BR" sz="600" dirty="0"/>
                <a:t>A f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20" name="Estrela: 4 Pontas 19">
              <a:extLst>
                <a:ext uri="{FF2B5EF4-FFF2-40B4-BE49-F238E27FC236}">
                  <a16:creationId xmlns:a16="http://schemas.microsoft.com/office/drawing/2014/main" id="{8819B302-84EC-0475-1A52-07552BA25F3F}"/>
                </a:ext>
              </a:extLst>
            </p:cNvPr>
            <p:cNvSpPr/>
            <p:nvPr/>
          </p:nvSpPr>
          <p:spPr>
            <a:xfrm>
              <a:off x="6816088" y="5694173"/>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FF5ED5E8-EB3B-79DD-3231-F782D2E2034D}"/>
                </a:ext>
              </a:extLst>
            </p:cNvPr>
            <p:cNvSpPr txBox="1"/>
            <p:nvPr/>
          </p:nvSpPr>
          <p:spPr>
            <a:xfrm>
              <a:off x="7256449" y="5791243"/>
              <a:ext cx="1903476" cy="276103"/>
            </a:xfrm>
            <a:prstGeom prst="rect">
              <a:avLst/>
            </a:prstGeom>
            <a:noFill/>
          </p:spPr>
          <p:txBody>
            <a:bodyPr wrap="none" rtlCol="0">
              <a:spAutoFit/>
            </a:bodyPr>
            <a:lstStyle/>
            <a:p>
              <a:r>
                <a:rPr lang="pt-BR" sz="600" dirty="0" err="1"/>
                <a:t>Fdsfk</a:t>
              </a:r>
              <a:r>
                <a:rPr lang="pt-BR" sz="600" dirty="0"/>
                <a:t> </a:t>
              </a:r>
              <a:r>
                <a:rPr lang="pt-BR" sz="600" dirty="0" err="1"/>
                <a:t>dksfsdf</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grpSp>
    </p:spTree>
    <p:extLst>
      <p:ext uri="{BB962C8B-B14F-4D97-AF65-F5344CB8AC3E}">
        <p14:creationId xmlns:p14="http://schemas.microsoft.com/office/powerpoint/2010/main" val="109856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A23C4-BC2F-E77F-E1B7-49E4B8D08779}"/>
              </a:ext>
            </a:extLst>
          </p:cNvPr>
          <p:cNvSpPr>
            <a:spLocks noGrp="1"/>
          </p:cNvSpPr>
          <p:nvPr>
            <p:ph type="title"/>
          </p:nvPr>
        </p:nvSpPr>
        <p:spPr/>
        <p:txBody>
          <a:bodyPr/>
          <a:lstStyle/>
          <a:p>
            <a:r>
              <a:rPr lang="pt-BR" sz="3600" b="1" dirty="0"/>
              <a:t>Caixa preta ou teste funcional</a:t>
            </a:r>
          </a:p>
        </p:txBody>
      </p:sp>
      <p:pic>
        <p:nvPicPr>
          <p:cNvPr id="23" name="Imagem 22" descr="Texto&#10;&#10;Descrição gerada automaticamente">
            <a:extLst>
              <a:ext uri="{FF2B5EF4-FFF2-40B4-BE49-F238E27FC236}">
                <a16:creationId xmlns:a16="http://schemas.microsoft.com/office/drawing/2014/main" id="{2737B390-A96B-823E-5B00-416093949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201" y="1282154"/>
            <a:ext cx="5273597" cy="5301208"/>
          </a:xfrm>
          <a:prstGeom prst="rect">
            <a:avLst/>
          </a:prstGeom>
        </p:spPr>
      </p:pic>
    </p:spTree>
    <p:extLst>
      <p:ext uri="{BB962C8B-B14F-4D97-AF65-F5344CB8AC3E}">
        <p14:creationId xmlns:p14="http://schemas.microsoft.com/office/powerpoint/2010/main" val="285561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A23C4-BC2F-E77F-E1B7-49E4B8D08779}"/>
              </a:ext>
            </a:extLst>
          </p:cNvPr>
          <p:cNvSpPr>
            <a:spLocks noGrp="1"/>
          </p:cNvSpPr>
          <p:nvPr>
            <p:ph type="title"/>
          </p:nvPr>
        </p:nvSpPr>
        <p:spPr/>
        <p:txBody>
          <a:bodyPr/>
          <a:lstStyle/>
          <a:p>
            <a:r>
              <a:rPr lang="pt-BR" sz="3600" b="1" dirty="0"/>
              <a:t>Caixa cinza</a:t>
            </a:r>
          </a:p>
        </p:txBody>
      </p:sp>
      <p:sp>
        <p:nvSpPr>
          <p:cNvPr id="3" name="Espaço Reservado para Conteúdo 2">
            <a:extLst>
              <a:ext uri="{FF2B5EF4-FFF2-40B4-BE49-F238E27FC236}">
                <a16:creationId xmlns:a16="http://schemas.microsoft.com/office/drawing/2014/main" id="{1E60021D-D16B-2EFF-373F-E5F35958ECBE}"/>
              </a:ext>
            </a:extLst>
          </p:cNvPr>
          <p:cNvSpPr>
            <a:spLocks noGrp="1"/>
          </p:cNvSpPr>
          <p:nvPr>
            <p:ph idx="1"/>
          </p:nvPr>
        </p:nvSpPr>
        <p:spPr>
          <a:xfrm>
            <a:off x="609600" y="1600203"/>
            <a:ext cx="9014792" cy="4781125"/>
          </a:xfrm>
        </p:spPr>
        <p:txBody>
          <a:bodyPr/>
          <a:lstStyle/>
          <a:p>
            <a:pPr>
              <a:lnSpc>
                <a:spcPct val="150000"/>
              </a:lnSpc>
              <a:spcAft>
                <a:spcPts val="1200"/>
              </a:spcAft>
            </a:pPr>
            <a:r>
              <a:rPr lang="pt-BR" sz="2200" dirty="0"/>
              <a:t>É uma técnica que combina os testes da caixa branca e caixa preta. Na caixa preta o testador é desconhecido para a estrutura do item que está sendo testado e no teste de caixa branca a estrutura interna é conhecida pelo testador. A estrutura interna é parcialmente conhecida no teste de caixa cinza;</a:t>
            </a:r>
          </a:p>
          <a:p>
            <a:pPr>
              <a:lnSpc>
                <a:spcPct val="150000"/>
              </a:lnSpc>
              <a:spcAft>
                <a:spcPts val="1200"/>
              </a:spcAft>
            </a:pPr>
            <a:r>
              <a:rPr lang="pt-BR" sz="2200" dirty="0"/>
              <a:t>O teste de caixa cinza tem esse nome porque o programa de software é como uma caixa semitransparente ou cinza dentro da qual o testador pode ver parcialmente. Geralmente se concentra em erros específicos de contexto.</a:t>
            </a:r>
          </a:p>
        </p:txBody>
      </p:sp>
      <p:grpSp>
        <p:nvGrpSpPr>
          <p:cNvPr id="4" name="Agrupar 3">
            <a:extLst>
              <a:ext uri="{FF2B5EF4-FFF2-40B4-BE49-F238E27FC236}">
                <a16:creationId xmlns:a16="http://schemas.microsoft.com/office/drawing/2014/main" id="{D779E586-AB71-B200-27DD-CF22EF62850A}"/>
              </a:ext>
            </a:extLst>
          </p:cNvPr>
          <p:cNvGrpSpPr/>
          <p:nvPr/>
        </p:nvGrpSpPr>
        <p:grpSpPr>
          <a:xfrm>
            <a:off x="9628559" y="1634508"/>
            <a:ext cx="1781954" cy="3708412"/>
            <a:chOff x="6672072" y="872716"/>
            <a:chExt cx="2664279" cy="5544616"/>
          </a:xfrm>
        </p:grpSpPr>
        <p:sp>
          <p:nvSpPr>
            <p:cNvPr id="5" name="Cubo 4">
              <a:extLst>
                <a:ext uri="{FF2B5EF4-FFF2-40B4-BE49-F238E27FC236}">
                  <a16:creationId xmlns:a16="http://schemas.microsoft.com/office/drawing/2014/main" id="{58CE8B6A-011D-61A8-C617-2C49F9221ABB}"/>
                </a:ext>
              </a:extLst>
            </p:cNvPr>
            <p:cNvSpPr/>
            <p:nvPr/>
          </p:nvSpPr>
          <p:spPr>
            <a:xfrm>
              <a:off x="6888088" y="872716"/>
              <a:ext cx="2232248" cy="936104"/>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AC14B55A-D32D-A22A-A7BB-31CD8C753B3E}"/>
                </a:ext>
              </a:extLst>
            </p:cNvPr>
            <p:cNvSpPr txBox="1"/>
            <p:nvPr/>
          </p:nvSpPr>
          <p:spPr>
            <a:xfrm>
              <a:off x="7176120" y="1232756"/>
              <a:ext cx="1460082" cy="414154"/>
            </a:xfrm>
            <a:prstGeom prst="rect">
              <a:avLst/>
            </a:prstGeom>
            <a:noFill/>
          </p:spPr>
          <p:txBody>
            <a:bodyPr wrap="none" rtlCol="0">
              <a:spAutoFit/>
            </a:bodyPr>
            <a:lstStyle/>
            <a:p>
              <a:r>
                <a:rPr lang="pt-BR" sz="1200" dirty="0"/>
                <a:t>Caixa cinza</a:t>
              </a:r>
            </a:p>
          </p:txBody>
        </p:sp>
        <p:sp>
          <p:nvSpPr>
            <p:cNvPr id="7" name="Retângulo 6">
              <a:extLst>
                <a:ext uri="{FF2B5EF4-FFF2-40B4-BE49-F238E27FC236}">
                  <a16:creationId xmlns:a16="http://schemas.microsoft.com/office/drawing/2014/main" id="{3D8E1BAD-6DF7-3B88-0DC3-973658C17CCC}"/>
                </a:ext>
              </a:extLst>
            </p:cNvPr>
            <p:cNvSpPr/>
            <p:nvPr/>
          </p:nvSpPr>
          <p:spPr>
            <a:xfrm>
              <a:off x="6672072" y="2168860"/>
              <a:ext cx="2664279" cy="4248472"/>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8" name="Estrela: 4 Pontas 7">
              <a:extLst>
                <a:ext uri="{FF2B5EF4-FFF2-40B4-BE49-F238E27FC236}">
                  <a16:creationId xmlns:a16="http://schemas.microsoft.com/office/drawing/2014/main" id="{DD221EB9-44DE-D32F-F0EF-4F600E8F7C29}"/>
                </a:ext>
              </a:extLst>
            </p:cNvPr>
            <p:cNvSpPr/>
            <p:nvPr/>
          </p:nvSpPr>
          <p:spPr>
            <a:xfrm>
              <a:off x="6816088" y="246718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855ECA9-4B7D-242D-15A5-4688584DC5D0}"/>
                </a:ext>
              </a:extLst>
            </p:cNvPr>
            <p:cNvSpPr txBox="1"/>
            <p:nvPr/>
          </p:nvSpPr>
          <p:spPr>
            <a:xfrm>
              <a:off x="7256450" y="2564256"/>
              <a:ext cx="1903477" cy="276103"/>
            </a:xfrm>
            <a:prstGeom prst="rect">
              <a:avLst/>
            </a:prstGeom>
            <a:noFill/>
          </p:spPr>
          <p:txBody>
            <a:bodyPr wrap="none" rtlCol="0">
              <a:spAutoFit/>
            </a:bodyPr>
            <a:lstStyle/>
            <a:p>
              <a:r>
                <a:rPr lang="pt-BR" sz="600" dirty="0" err="1"/>
                <a:t>Fdsfk</a:t>
              </a:r>
              <a:r>
                <a:rPr lang="pt-BR" sz="600" dirty="0"/>
                <a:t> </a:t>
              </a:r>
              <a:r>
                <a:rPr lang="pt-BR" sz="600" dirty="0" err="1"/>
                <a:t>dksfsdf</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10" name="Estrela: 4 Pontas 9">
              <a:extLst>
                <a:ext uri="{FF2B5EF4-FFF2-40B4-BE49-F238E27FC236}">
                  <a16:creationId xmlns:a16="http://schemas.microsoft.com/office/drawing/2014/main" id="{50422D29-66E6-9E11-DE7E-30B23831B2CC}"/>
                </a:ext>
              </a:extLst>
            </p:cNvPr>
            <p:cNvSpPr/>
            <p:nvPr/>
          </p:nvSpPr>
          <p:spPr>
            <a:xfrm>
              <a:off x="6816088" y="302145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AEFC95AF-C39E-9E96-3DCB-D2A0B2C7CE49}"/>
                </a:ext>
              </a:extLst>
            </p:cNvPr>
            <p:cNvSpPr txBox="1"/>
            <p:nvPr/>
          </p:nvSpPr>
          <p:spPr>
            <a:xfrm>
              <a:off x="7256450" y="3118526"/>
              <a:ext cx="942392" cy="276103"/>
            </a:xfrm>
            <a:prstGeom prst="rect">
              <a:avLst/>
            </a:prstGeom>
            <a:noFill/>
          </p:spPr>
          <p:txBody>
            <a:bodyPr wrap="none" rtlCol="0">
              <a:spAutoFit/>
            </a:bodyPr>
            <a:lstStyle/>
            <a:p>
              <a:r>
                <a:rPr lang="pt-BR" sz="600" dirty="0" err="1"/>
                <a:t>Gfdlçgfdg</a:t>
              </a:r>
              <a:r>
                <a:rPr lang="pt-BR" sz="600" dirty="0"/>
                <a:t> </a:t>
              </a:r>
              <a:r>
                <a:rPr lang="pt-BR" sz="600" dirty="0" err="1"/>
                <a:t>çlk</a:t>
              </a:r>
              <a:endParaRPr lang="pt-BR" sz="600" dirty="0"/>
            </a:p>
          </p:txBody>
        </p:sp>
        <p:sp>
          <p:nvSpPr>
            <p:cNvPr id="12" name="Estrela: 4 Pontas 11">
              <a:extLst>
                <a:ext uri="{FF2B5EF4-FFF2-40B4-BE49-F238E27FC236}">
                  <a16:creationId xmlns:a16="http://schemas.microsoft.com/office/drawing/2014/main" id="{BFC37C99-4ED8-09CB-EA0C-3128CD222BF9}"/>
                </a:ext>
              </a:extLst>
            </p:cNvPr>
            <p:cNvSpPr/>
            <p:nvPr/>
          </p:nvSpPr>
          <p:spPr>
            <a:xfrm>
              <a:off x="6816088" y="354968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C016949A-5190-7E36-48CD-E2A76EDDFA6C}"/>
                </a:ext>
              </a:extLst>
            </p:cNvPr>
            <p:cNvSpPr txBox="1"/>
            <p:nvPr/>
          </p:nvSpPr>
          <p:spPr>
            <a:xfrm>
              <a:off x="7256450" y="3646755"/>
              <a:ext cx="1903477" cy="276103"/>
            </a:xfrm>
            <a:prstGeom prst="rect">
              <a:avLst/>
            </a:prstGeom>
            <a:noFill/>
          </p:spPr>
          <p:txBody>
            <a:bodyPr wrap="none" rtlCol="0">
              <a:spAutoFit/>
            </a:bodyPr>
            <a:lstStyle/>
            <a:p>
              <a:r>
                <a:rPr lang="pt-BR" sz="600" dirty="0" err="1"/>
                <a:t>Fdsfk</a:t>
              </a:r>
              <a:r>
                <a:rPr lang="pt-BR" sz="600" dirty="0"/>
                <a:t> </a:t>
              </a:r>
              <a:r>
                <a:rPr lang="pt-BR" sz="600" dirty="0" err="1"/>
                <a:t>dksfsdf</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14" name="Estrela: 4 Pontas 13">
              <a:extLst>
                <a:ext uri="{FF2B5EF4-FFF2-40B4-BE49-F238E27FC236}">
                  <a16:creationId xmlns:a16="http://schemas.microsoft.com/office/drawing/2014/main" id="{5FC34CBD-6C61-5F55-8BE5-ED8D03B69A56}"/>
                </a:ext>
              </a:extLst>
            </p:cNvPr>
            <p:cNvSpPr/>
            <p:nvPr/>
          </p:nvSpPr>
          <p:spPr>
            <a:xfrm>
              <a:off x="6816088" y="4077916"/>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F0356F2B-5374-A5F1-9687-CBB4FE67A937}"/>
                </a:ext>
              </a:extLst>
            </p:cNvPr>
            <p:cNvSpPr txBox="1"/>
            <p:nvPr/>
          </p:nvSpPr>
          <p:spPr>
            <a:xfrm>
              <a:off x="7256450" y="4174986"/>
              <a:ext cx="1563143" cy="276103"/>
            </a:xfrm>
            <a:prstGeom prst="rect">
              <a:avLst/>
            </a:prstGeom>
            <a:noFill/>
          </p:spPr>
          <p:txBody>
            <a:bodyPr wrap="none" rtlCol="0">
              <a:spAutoFit/>
            </a:bodyPr>
            <a:lstStyle/>
            <a:p>
              <a:r>
                <a:rPr lang="pt-BR" sz="600" dirty="0" err="1"/>
                <a:t>Lkli</a:t>
              </a:r>
              <a:r>
                <a:rPr lang="pt-BR" sz="600" dirty="0"/>
                <a:t> </a:t>
              </a:r>
              <a:r>
                <a:rPr lang="pt-BR" sz="600" dirty="0" err="1"/>
                <a:t>ddf</a:t>
              </a:r>
              <a:r>
                <a:rPr lang="pt-BR" sz="600" dirty="0"/>
                <a:t> </a:t>
              </a:r>
              <a:r>
                <a:rPr lang="pt-BR" sz="600" dirty="0" err="1"/>
                <a:t>lgj</a:t>
              </a:r>
              <a:r>
                <a:rPr lang="pt-BR" sz="600" dirty="0"/>
                <a:t> </a:t>
              </a:r>
              <a:r>
                <a:rPr lang="pt-BR" sz="600" dirty="0" err="1"/>
                <a:t>ljljdfg</a:t>
              </a:r>
              <a:r>
                <a:rPr lang="pt-BR" sz="600" dirty="0"/>
                <a:t>  d </a:t>
              </a:r>
              <a:r>
                <a:rPr lang="pt-BR" sz="600" dirty="0" err="1"/>
                <a:t>ogiud</a:t>
              </a:r>
              <a:r>
                <a:rPr lang="pt-BR" sz="600" dirty="0"/>
                <a:t> </a:t>
              </a:r>
            </a:p>
          </p:txBody>
        </p:sp>
        <p:sp>
          <p:nvSpPr>
            <p:cNvPr id="16" name="Estrela: 4 Pontas 15">
              <a:extLst>
                <a:ext uri="{FF2B5EF4-FFF2-40B4-BE49-F238E27FC236}">
                  <a16:creationId xmlns:a16="http://schemas.microsoft.com/office/drawing/2014/main" id="{985A4D8A-CDB0-1F9C-711E-48C560D2A883}"/>
                </a:ext>
              </a:extLst>
            </p:cNvPr>
            <p:cNvSpPr/>
            <p:nvPr/>
          </p:nvSpPr>
          <p:spPr>
            <a:xfrm>
              <a:off x="6816088" y="4614951"/>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a:extLst>
                <a:ext uri="{FF2B5EF4-FFF2-40B4-BE49-F238E27FC236}">
                  <a16:creationId xmlns:a16="http://schemas.microsoft.com/office/drawing/2014/main" id="{E326F947-E19A-D0B4-5E80-14AFEFA50FBA}"/>
                </a:ext>
              </a:extLst>
            </p:cNvPr>
            <p:cNvSpPr txBox="1"/>
            <p:nvPr/>
          </p:nvSpPr>
          <p:spPr>
            <a:xfrm>
              <a:off x="7256450" y="4712021"/>
              <a:ext cx="2032901" cy="276103"/>
            </a:xfrm>
            <a:prstGeom prst="rect">
              <a:avLst/>
            </a:prstGeom>
            <a:noFill/>
          </p:spPr>
          <p:txBody>
            <a:bodyPr wrap="none" rtlCol="0">
              <a:spAutoFit/>
            </a:bodyPr>
            <a:lstStyle/>
            <a:p>
              <a:r>
                <a:rPr lang="pt-BR" sz="600" dirty="0" err="1"/>
                <a:t>Fdsfk</a:t>
              </a:r>
              <a:r>
                <a:rPr lang="pt-BR" sz="600" dirty="0"/>
                <a:t> </a:t>
              </a:r>
              <a:r>
                <a:rPr lang="pt-BR" sz="600" dirty="0" err="1"/>
                <a:t>dfgf</a:t>
              </a:r>
              <a:r>
                <a:rPr lang="pt-BR" sz="600" dirty="0"/>
                <a:t> </a:t>
              </a:r>
              <a:r>
                <a:rPr lang="pt-BR" sz="600" dirty="0" err="1"/>
                <a:t>gfdklj</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18" name="Estrela: 4 Pontas 17">
              <a:extLst>
                <a:ext uri="{FF2B5EF4-FFF2-40B4-BE49-F238E27FC236}">
                  <a16:creationId xmlns:a16="http://schemas.microsoft.com/office/drawing/2014/main" id="{38E34A40-CDAC-13C2-FE3E-5005D02A6280}"/>
                </a:ext>
              </a:extLst>
            </p:cNvPr>
            <p:cNvSpPr/>
            <p:nvPr/>
          </p:nvSpPr>
          <p:spPr>
            <a:xfrm>
              <a:off x="6816088" y="5143181"/>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CaixaDeTexto 18">
              <a:extLst>
                <a:ext uri="{FF2B5EF4-FFF2-40B4-BE49-F238E27FC236}">
                  <a16:creationId xmlns:a16="http://schemas.microsoft.com/office/drawing/2014/main" id="{561139C1-19E8-483B-CC3F-7C714C2159D3}"/>
                </a:ext>
              </a:extLst>
            </p:cNvPr>
            <p:cNvSpPr txBox="1"/>
            <p:nvPr/>
          </p:nvSpPr>
          <p:spPr>
            <a:xfrm>
              <a:off x="7256449" y="5240252"/>
              <a:ext cx="1366612" cy="276103"/>
            </a:xfrm>
            <a:prstGeom prst="rect">
              <a:avLst/>
            </a:prstGeom>
            <a:noFill/>
          </p:spPr>
          <p:txBody>
            <a:bodyPr wrap="none" rtlCol="0">
              <a:spAutoFit/>
            </a:bodyPr>
            <a:lstStyle/>
            <a:p>
              <a:r>
                <a:rPr lang="pt-BR" sz="600" dirty="0"/>
                <a:t>A f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sp>
          <p:nvSpPr>
            <p:cNvPr id="20" name="Estrela: 4 Pontas 19">
              <a:extLst>
                <a:ext uri="{FF2B5EF4-FFF2-40B4-BE49-F238E27FC236}">
                  <a16:creationId xmlns:a16="http://schemas.microsoft.com/office/drawing/2014/main" id="{8819B302-84EC-0475-1A52-07552BA25F3F}"/>
                </a:ext>
              </a:extLst>
            </p:cNvPr>
            <p:cNvSpPr/>
            <p:nvPr/>
          </p:nvSpPr>
          <p:spPr>
            <a:xfrm>
              <a:off x="6816088" y="5694173"/>
              <a:ext cx="440362" cy="440362"/>
            </a:xfrm>
            <a:prstGeom prst="star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FF5ED5E8-EB3B-79DD-3231-F782D2E2034D}"/>
                </a:ext>
              </a:extLst>
            </p:cNvPr>
            <p:cNvSpPr txBox="1"/>
            <p:nvPr/>
          </p:nvSpPr>
          <p:spPr>
            <a:xfrm>
              <a:off x="7256449" y="5791243"/>
              <a:ext cx="1903476" cy="276103"/>
            </a:xfrm>
            <a:prstGeom prst="rect">
              <a:avLst/>
            </a:prstGeom>
            <a:noFill/>
          </p:spPr>
          <p:txBody>
            <a:bodyPr wrap="none" rtlCol="0">
              <a:spAutoFit/>
            </a:bodyPr>
            <a:lstStyle/>
            <a:p>
              <a:r>
                <a:rPr lang="pt-BR" sz="600" dirty="0" err="1"/>
                <a:t>Fdsfk</a:t>
              </a:r>
              <a:r>
                <a:rPr lang="pt-BR" sz="600" dirty="0"/>
                <a:t> </a:t>
              </a:r>
              <a:r>
                <a:rPr lang="pt-BR" sz="600" dirty="0" err="1"/>
                <a:t>dksfsdf</a:t>
              </a:r>
              <a:r>
                <a:rPr lang="pt-BR" sz="600" dirty="0"/>
                <a:t> </a:t>
              </a:r>
              <a:r>
                <a:rPr lang="pt-BR" sz="600" dirty="0" err="1"/>
                <a:t>klfdlf</a:t>
              </a:r>
              <a:r>
                <a:rPr lang="pt-BR" sz="600" dirty="0"/>
                <a:t> </a:t>
              </a:r>
              <a:r>
                <a:rPr lang="pt-BR" sz="600" dirty="0" err="1"/>
                <a:t>dsljsljd</a:t>
              </a:r>
              <a:r>
                <a:rPr lang="pt-BR" sz="600" dirty="0"/>
                <a:t> </a:t>
              </a:r>
              <a:r>
                <a:rPr lang="pt-BR" sz="600" dirty="0" err="1"/>
                <a:t>lasdj</a:t>
              </a:r>
              <a:r>
                <a:rPr lang="pt-BR" sz="600" dirty="0"/>
                <a:t> </a:t>
              </a:r>
            </a:p>
          </p:txBody>
        </p:sp>
      </p:grpSp>
    </p:spTree>
    <p:extLst>
      <p:ext uri="{BB962C8B-B14F-4D97-AF65-F5344CB8AC3E}">
        <p14:creationId xmlns:p14="http://schemas.microsoft.com/office/powerpoint/2010/main" val="235136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EC1DB-846B-16E7-C3D0-8AF41EF93A80}"/>
              </a:ext>
            </a:extLst>
          </p:cNvPr>
          <p:cNvSpPr>
            <a:spLocks noGrp="1"/>
          </p:cNvSpPr>
          <p:nvPr>
            <p:ph type="title"/>
          </p:nvPr>
        </p:nvSpPr>
        <p:spPr/>
        <p:txBody>
          <a:bodyPr/>
          <a:lstStyle/>
          <a:p>
            <a:r>
              <a:rPr lang="pt-BR" sz="3600" b="1" dirty="0"/>
              <a:t>Comparação</a:t>
            </a:r>
          </a:p>
        </p:txBody>
      </p:sp>
      <p:grpSp>
        <p:nvGrpSpPr>
          <p:cNvPr id="54" name="Agrupar 53">
            <a:extLst>
              <a:ext uri="{FF2B5EF4-FFF2-40B4-BE49-F238E27FC236}">
                <a16:creationId xmlns:a16="http://schemas.microsoft.com/office/drawing/2014/main" id="{E66BF546-6F91-C488-FF5F-AE066A76074C}"/>
              </a:ext>
            </a:extLst>
          </p:cNvPr>
          <p:cNvGrpSpPr/>
          <p:nvPr/>
        </p:nvGrpSpPr>
        <p:grpSpPr>
          <a:xfrm>
            <a:off x="1847528" y="2978556"/>
            <a:ext cx="1468015" cy="615619"/>
            <a:chOff x="1246811" y="1988840"/>
            <a:chExt cx="1468015" cy="615619"/>
          </a:xfrm>
        </p:grpSpPr>
        <p:sp>
          <p:nvSpPr>
            <p:cNvPr id="5" name="Cubo 4">
              <a:extLst>
                <a:ext uri="{FF2B5EF4-FFF2-40B4-BE49-F238E27FC236}">
                  <a16:creationId xmlns:a16="http://schemas.microsoft.com/office/drawing/2014/main" id="{05EE9C97-BB66-2B06-1381-79659149D537}"/>
                </a:ext>
              </a:extLst>
            </p:cNvPr>
            <p:cNvSpPr/>
            <p:nvPr/>
          </p:nvSpPr>
          <p:spPr>
            <a:xfrm>
              <a:off x="1246811" y="1988840"/>
              <a:ext cx="1468015" cy="615619"/>
            </a:xfrm>
            <a:prstGeom prst="cube">
              <a:avLst/>
            </a:prstGeom>
            <a:solidFill>
              <a:schemeClr val="accent3"/>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2E0AD579-950A-A65C-E156-AF70FEB99C02}"/>
                </a:ext>
              </a:extLst>
            </p:cNvPr>
            <p:cNvSpPr txBox="1"/>
            <p:nvPr/>
          </p:nvSpPr>
          <p:spPr>
            <a:xfrm>
              <a:off x="1388877" y="2225616"/>
              <a:ext cx="1087157" cy="276999"/>
            </a:xfrm>
            <a:prstGeom prst="rect">
              <a:avLst/>
            </a:prstGeom>
            <a:noFill/>
          </p:spPr>
          <p:txBody>
            <a:bodyPr wrap="none" rtlCol="0">
              <a:spAutoFit/>
            </a:bodyPr>
            <a:lstStyle/>
            <a:p>
              <a:r>
                <a:rPr lang="pt-BR" sz="1200" dirty="0"/>
                <a:t>Caixa branca</a:t>
              </a:r>
            </a:p>
          </p:txBody>
        </p:sp>
      </p:grpSp>
      <p:grpSp>
        <p:nvGrpSpPr>
          <p:cNvPr id="55" name="Agrupar 54">
            <a:extLst>
              <a:ext uri="{FF2B5EF4-FFF2-40B4-BE49-F238E27FC236}">
                <a16:creationId xmlns:a16="http://schemas.microsoft.com/office/drawing/2014/main" id="{49FCF0DF-A1C7-69B3-C978-4353BAD01163}"/>
              </a:ext>
            </a:extLst>
          </p:cNvPr>
          <p:cNvGrpSpPr/>
          <p:nvPr/>
        </p:nvGrpSpPr>
        <p:grpSpPr>
          <a:xfrm>
            <a:off x="5349501" y="2996952"/>
            <a:ext cx="1492998" cy="626096"/>
            <a:chOff x="4008230" y="2005167"/>
            <a:chExt cx="1492998" cy="626096"/>
          </a:xfrm>
        </p:grpSpPr>
        <p:sp>
          <p:nvSpPr>
            <p:cNvPr id="19" name="Cubo 18">
              <a:extLst>
                <a:ext uri="{FF2B5EF4-FFF2-40B4-BE49-F238E27FC236}">
                  <a16:creationId xmlns:a16="http://schemas.microsoft.com/office/drawing/2014/main" id="{D4E29F59-0749-1B2B-F976-89B93D1EE0CA}"/>
                </a:ext>
              </a:extLst>
            </p:cNvPr>
            <p:cNvSpPr/>
            <p:nvPr/>
          </p:nvSpPr>
          <p:spPr>
            <a:xfrm>
              <a:off x="4008230" y="2005167"/>
              <a:ext cx="1492998" cy="626096"/>
            </a:xfrm>
            <a:prstGeom prst="cub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a:extLst>
                <a:ext uri="{FF2B5EF4-FFF2-40B4-BE49-F238E27FC236}">
                  <a16:creationId xmlns:a16="http://schemas.microsoft.com/office/drawing/2014/main" id="{1EE3200E-4A4F-2244-7203-2BF2A689AF0F}"/>
                </a:ext>
              </a:extLst>
            </p:cNvPr>
            <p:cNvSpPr txBox="1"/>
            <p:nvPr/>
          </p:nvSpPr>
          <p:spPr>
            <a:xfrm>
              <a:off x="4200875" y="2245973"/>
              <a:ext cx="968536" cy="276999"/>
            </a:xfrm>
            <a:prstGeom prst="rect">
              <a:avLst/>
            </a:prstGeom>
            <a:noFill/>
          </p:spPr>
          <p:txBody>
            <a:bodyPr wrap="none" rtlCol="0">
              <a:spAutoFit/>
            </a:bodyPr>
            <a:lstStyle/>
            <a:p>
              <a:r>
                <a:rPr lang="pt-BR" sz="1200" dirty="0">
                  <a:solidFill>
                    <a:schemeClr val="bg1"/>
                  </a:solidFill>
                </a:rPr>
                <a:t>Caixa preta</a:t>
              </a:r>
            </a:p>
          </p:txBody>
        </p:sp>
      </p:grpSp>
      <p:grpSp>
        <p:nvGrpSpPr>
          <p:cNvPr id="56" name="Agrupar 55">
            <a:extLst>
              <a:ext uri="{FF2B5EF4-FFF2-40B4-BE49-F238E27FC236}">
                <a16:creationId xmlns:a16="http://schemas.microsoft.com/office/drawing/2014/main" id="{3CEBEF0E-D4A8-C730-29B3-C9562A07D7FA}"/>
              </a:ext>
            </a:extLst>
          </p:cNvPr>
          <p:cNvGrpSpPr/>
          <p:nvPr/>
        </p:nvGrpSpPr>
        <p:grpSpPr>
          <a:xfrm>
            <a:off x="8616280" y="2986793"/>
            <a:ext cx="1492998" cy="626096"/>
            <a:chOff x="7083588" y="2088666"/>
            <a:chExt cx="1492998" cy="626096"/>
          </a:xfrm>
        </p:grpSpPr>
        <p:sp>
          <p:nvSpPr>
            <p:cNvPr id="37" name="Cubo 36">
              <a:extLst>
                <a:ext uri="{FF2B5EF4-FFF2-40B4-BE49-F238E27FC236}">
                  <a16:creationId xmlns:a16="http://schemas.microsoft.com/office/drawing/2014/main" id="{025477EA-FA57-BED6-1AE6-84A9339BC170}"/>
                </a:ext>
              </a:extLst>
            </p:cNvPr>
            <p:cNvSpPr/>
            <p:nvPr/>
          </p:nvSpPr>
          <p:spPr>
            <a:xfrm>
              <a:off x="7083588" y="2088666"/>
              <a:ext cx="1492998" cy="626096"/>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aixaDeTexto 37">
              <a:extLst>
                <a:ext uri="{FF2B5EF4-FFF2-40B4-BE49-F238E27FC236}">
                  <a16:creationId xmlns:a16="http://schemas.microsoft.com/office/drawing/2014/main" id="{A0A94C21-E717-520D-58F1-F58AFB9E4B36}"/>
                </a:ext>
              </a:extLst>
            </p:cNvPr>
            <p:cNvSpPr txBox="1"/>
            <p:nvPr/>
          </p:nvSpPr>
          <p:spPr>
            <a:xfrm>
              <a:off x="7276233" y="2329472"/>
              <a:ext cx="976549" cy="276999"/>
            </a:xfrm>
            <a:prstGeom prst="rect">
              <a:avLst/>
            </a:prstGeom>
            <a:noFill/>
          </p:spPr>
          <p:txBody>
            <a:bodyPr wrap="none" rtlCol="0">
              <a:spAutoFit/>
            </a:bodyPr>
            <a:lstStyle/>
            <a:p>
              <a:r>
                <a:rPr lang="pt-BR" sz="1200" dirty="0"/>
                <a:t>Caixa cinza</a:t>
              </a:r>
            </a:p>
          </p:txBody>
        </p:sp>
      </p:grpSp>
      <p:sp>
        <p:nvSpPr>
          <p:cNvPr id="57" name="Cruz 56">
            <a:extLst>
              <a:ext uri="{FF2B5EF4-FFF2-40B4-BE49-F238E27FC236}">
                <a16:creationId xmlns:a16="http://schemas.microsoft.com/office/drawing/2014/main" id="{002452EC-5F84-C7F8-BEFF-DA9881C0505A}"/>
              </a:ext>
            </a:extLst>
          </p:cNvPr>
          <p:cNvSpPr/>
          <p:nvPr/>
        </p:nvSpPr>
        <p:spPr>
          <a:xfrm>
            <a:off x="4007768" y="2857233"/>
            <a:ext cx="787612" cy="765815"/>
          </a:xfrm>
          <a:prstGeom prst="plus">
            <a:avLst>
              <a:gd name="adj" fmla="val 4061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60" name="Agrupar 59">
            <a:extLst>
              <a:ext uri="{FF2B5EF4-FFF2-40B4-BE49-F238E27FC236}">
                <a16:creationId xmlns:a16="http://schemas.microsoft.com/office/drawing/2014/main" id="{CC2955F2-312F-F8D0-AE33-FD550EC3C632}"/>
              </a:ext>
            </a:extLst>
          </p:cNvPr>
          <p:cNvGrpSpPr/>
          <p:nvPr/>
        </p:nvGrpSpPr>
        <p:grpSpPr>
          <a:xfrm>
            <a:off x="7417330" y="3060283"/>
            <a:ext cx="787612" cy="432048"/>
            <a:chOff x="4007768" y="4005064"/>
            <a:chExt cx="787612" cy="432048"/>
          </a:xfrm>
        </p:grpSpPr>
        <p:sp>
          <p:nvSpPr>
            <p:cNvPr id="58" name="Retângulo 57">
              <a:extLst>
                <a:ext uri="{FF2B5EF4-FFF2-40B4-BE49-F238E27FC236}">
                  <a16:creationId xmlns:a16="http://schemas.microsoft.com/office/drawing/2014/main" id="{5C4F5772-3A5C-8363-1C0C-05DDCC28F012}"/>
                </a:ext>
              </a:extLst>
            </p:cNvPr>
            <p:cNvSpPr/>
            <p:nvPr/>
          </p:nvSpPr>
          <p:spPr>
            <a:xfrm>
              <a:off x="4007768" y="4005064"/>
              <a:ext cx="787612" cy="14401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46570F50-A0E5-2BEE-2AD9-C8CE903C0D11}"/>
                </a:ext>
              </a:extLst>
            </p:cNvPr>
            <p:cNvSpPr/>
            <p:nvPr/>
          </p:nvSpPr>
          <p:spPr>
            <a:xfrm>
              <a:off x="4007768" y="4293096"/>
              <a:ext cx="787612" cy="14401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7479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A23C4-BC2F-E77F-E1B7-49E4B8D08779}"/>
              </a:ext>
            </a:extLst>
          </p:cNvPr>
          <p:cNvSpPr>
            <a:spLocks noGrp="1"/>
          </p:cNvSpPr>
          <p:nvPr>
            <p:ph type="title"/>
          </p:nvPr>
        </p:nvSpPr>
        <p:spPr/>
        <p:txBody>
          <a:bodyPr/>
          <a:lstStyle/>
          <a:p>
            <a:r>
              <a:rPr lang="pt-BR" sz="3600" b="1" dirty="0"/>
              <a:t>Objetivo da caixa cinza</a:t>
            </a:r>
          </a:p>
        </p:txBody>
      </p:sp>
      <p:sp>
        <p:nvSpPr>
          <p:cNvPr id="3" name="Espaço Reservado para Conteúdo 2">
            <a:extLst>
              <a:ext uri="{FF2B5EF4-FFF2-40B4-BE49-F238E27FC236}">
                <a16:creationId xmlns:a16="http://schemas.microsoft.com/office/drawing/2014/main" id="{1E60021D-D16B-2EFF-373F-E5F35958ECBE}"/>
              </a:ext>
            </a:extLst>
          </p:cNvPr>
          <p:cNvSpPr>
            <a:spLocks noGrp="1"/>
          </p:cNvSpPr>
          <p:nvPr>
            <p:ph idx="1"/>
          </p:nvPr>
        </p:nvSpPr>
        <p:spPr>
          <a:xfrm>
            <a:off x="1588604" y="1556792"/>
            <a:ext cx="9014792" cy="4781125"/>
          </a:xfrm>
        </p:spPr>
        <p:txBody>
          <a:bodyPr/>
          <a:lstStyle/>
          <a:p>
            <a:pPr>
              <a:spcAft>
                <a:spcPts val="1200"/>
              </a:spcAft>
            </a:pPr>
            <a:r>
              <a:rPr lang="pt-BR" sz="2200" dirty="0"/>
              <a:t>Fornecer vantagens combinadas de teste de caixa branca e preta;</a:t>
            </a:r>
          </a:p>
          <a:p>
            <a:pPr>
              <a:spcAft>
                <a:spcPts val="1200"/>
              </a:spcAft>
            </a:pPr>
            <a:r>
              <a:rPr lang="pt-BR" sz="2200" dirty="0"/>
              <a:t>Combinar a entrada de desenvolvedores e testadores;</a:t>
            </a:r>
          </a:p>
          <a:p>
            <a:pPr>
              <a:spcAft>
                <a:spcPts val="1200"/>
              </a:spcAft>
            </a:pPr>
            <a:r>
              <a:rPr lang="pt-BR" sz="2200" dirty="0"/>
              <a:t>Melhorar a qualidade geral do produto;</a:t>
            </a:r>
          </a:p>
          <a:p>
            <a:pPr>
              <a:spcAft>
                <a:spcPts val="1200"/>
              </a:spcAft>
            </a:pPr>
            <a:r>
              <a:rPr lang="pt-BR" sz="2200" dirty="0"/>
              <a:t>Reduzir a sobrecarga de longo processo de testes funcionais e não funcionais;</a:t>
            </a:r>
          </a:p>
          <a:p>
            <a:pPr>
              <a:spcAft>
                <a:spcPts val="1200"/>
              </a:spcAft>
            </a:pPr>
            <a:r>
              <a:rPr lang="pt-BR" sz="2200" dirty="0"/>
              <a:t>Fornecer tempo livre suficiente para os desenvolvedores corrigirem defeitos;</a:t>
            </a:r>
          </a:p>
          <a:p>
            <a:pPr>
              <a:spcAft>
                <a:spcPts val="1200"/>
              </a:spcAft>
            </a:pPr>
            <a:r>
              <a:rPr lang="pt-BR" sz="2200" dirty="0"/>
              <a:t>Testar do ponto de vista do usuário e não do designer.</a:t>
            </a:r>
          </a:p>
        </p:txBody>
      </p:sp>
    </p:spTree>
    <p:extLst>
      <p:ext uri="{BB962C8B-B14F-4D97-AF65-F5344CB8AC3E}">
        <p14:creationId xmlns:p14="http://schemas.microsoft.com/office/powerpoint/2010/main" val="92276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A23C4-BC2F-E77F-E1B7-49E4B8D08779}"/>
              </a:ext>
            </a:extLst>
          </p:cNvPr>
          <p:cNvSpPr>
            <a:spLocks noGrp="1"/>
          </p:cNvSpPr>
          <p:nvPr>
            <p:ph type="title"/>
          </p:nvPr>
        </p:nvSpPr>
        <p:spPr/>
        <p:txBody>
          <a:bodyPr/>
          <a:lstStyle/>
          <a:p>
            <a:r>
              <a:rPr lang="pt-BR" sz="3600" b="1" dirty="0"/>
              <a:t>Vantagens do teste da caixa cinza</a:t>
            </a:r>
          </a:p>
        </p:txBody>
      </p:sp>
      <p:sp>
        <p:nvSpPr>
          <p:cNvPr id="3" name="Espaço Reservado para Conteúdo 2">
            <a:extLst>
              <a:ext uri="{FF2B5EF4-FFF2-40B4-BE49-F238E27FC236}">
                <a16:creationId xmlns:a16="http://schemas.microsoft.com/office/drawing/2014/main" id="{1E60021D-D16B-2EFF-373F-E5F35958ECBE}"/>
              </a:ext>
            </a:extLst>
          </p:cNvPr>
          <p:cNvSpPr>
            <a:spLocks noGrp="1"/>
          </p:cNvSpPr>
          <p:nvPr>
            <p:ph idx="1"/>
          </p:nvPr>
        </p:nvSpPr>
        <p:spPr>
          <a:xfrm>
            <a:off x="1588604" y="1556792"/>
            <a:ext cx="9014792" cy="4781125"/>
          </a:xfrm>
        </p:spPr>
        <p:txBody>
          <a:bodyPr/>
          <a:lstStyle/>
          <a:p>
            <a:pPr>
              <a:spcAft>
                <a:spcPts val="1200"/>
              </a:spcAft>
            </a:pPr>
            <a:r>
              <a:rPr lang="pt-BR" sz="2200" dirty="0"/>
              <a:t>Usuários e desenvolvedores têm objetivos claros ao fazer os testes;</a:t>
            </a:r>
          </a:p>
          <a:p>
            <a:pPr>
              <a:spcAft>
                <a:spcPts val="1200"/>
              </a:spcAft>
            </a:pPr>
            <a:r>
              <a:rPr lang="pt-BR" sz="2200" dirty="0"/>
              <a:t>É feito principalmente pela perspectiva do usuário;</a:t>
            </a:r>
          </a:p>
          <a:p>
            <a:pPr>
              <a:spcAft>
                <a:spcPts val="1200"/>
              </a:spcAft>
            </a:pPr>
            <a:r>
              <a:rPr lang="pt-BR" sz="2200" dirty="0"/>
              <a:t>Testadores não precisam ter altas habilidades de programação;</a:t>
            </a:r>
          </a:p>
          <a:p>
            <a:pPr>
              <a:spcAft>
                <a:spcPts val="1200"/>
              </a:spcAft>
            </a:pPr>
            <a:r>
              <a:rPr lang="pt-BR" sz="2200" dirty="0"/>
              <a:t>Não é intrusivo;</a:t>
            </a:r>
          </a:p>
          <a:p>
            <a:pPr>
              <a:spcAft>
                <a:spcPts val="1200"/>
              </a:spcAft>
            </a:pPr>
            <a:r>
              <a:rPr lang="pt-BR" sz="2200" dirty="0"/>
              <a:t>A qualidade geral do produto é melhorada;</a:t>
            </a:r>
          </a:p>
          <a:p>
            <a:pPr>
              <a:spcAft>
                <a:spcPts val="1200"/>
              </a:spcAft>
            </a:pPr>
            <a:r>
              <a:rPr lang="pt-BR" sz="2200" dirty="0"/>
              <a:t>Os desenvolvedores têm mais tempo para correções;</a:t>
            </a:r>
          </a:p>
          <a:p>
            <a:pPr>
              <a:spcAft>
                <a:spcPts val="1200"/>
              </a:spcAft>
            </a:pPr>
            <a:r>
              <a:rPr lang="pt-BR" sz="2200" dirty="0"/>
              <a:t>É imparcial, isso evita conflitos entre testadores e desenvolvedores.</a:t>
            </a:r>
          </a:p>
        </p:txBody>
      </p:sp>
    </p:spTree>
    <p:extLst>
      <p:ext uri="{BB962C8B-B14F-4D97-AF65-F5344CB8AC3E}">
        <p14:creationId xmlns:p14="http://schemas.microsoft.com/office/powerpoint/2010/main" val="118538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A23C4-BC2F-E77F-E1B7-49E4B8D08779}"/>
              </a:ext>
            </a:extLst>
          </p:cNvPr>
          <p:cNvSpPr>
            <a:spLocks noGrp="1"/>
          </p:cNvSpPr>
          <p:nvPr>
            <p:ph type="title"/>
          </p:nvPr>
        </p:nvSpPr>
        <p:spPr/>
        <p:txBody>
          <a:bodyPr/>
          <a:lstStyle/>
          <a:p>
            <a:r>
              <a:rPr lang="pt-BR" sz="3600" b="1" dirty="0"/>
              <a:t>Desvantagens do teste da caixa cinza</a:t>
            </a:r>
          </a:p>
        </p:txBody>
      </p:sp>
      <p:sp>
        <p:nvSpPr>
          <p:cNvPr id="3" name="Espaço Reservado para Conteúdo 2">
            <a:extLst>
              <a:ext uri="{FF2B5EF4-FFF2-40B4-BE49-F238E27FC236}">
                <a16:creationId xmlns:a16="http://schemas.microsoft.com/office/drawing/2014/main" id="{1E60021D-D16B-2EFF-373F-E5F35958ECBE}"/>
              </a:ext>
            </a:extLst>
          </p:cNvPr>
          <p:cNvSpPr>
            <a:spLocks noGrp="1"/>
          </p:cNvSpPr>
          <p:nvPr>
            <p:ph idx="1"/>
          </p:nvPr>
        </p:nvSpPr>
        <p:spPr>
          <a:xfrm>
            <a:off x="1588604" y="1556792"/>
            <a:ext cx="9014792" cy="4781125"/>
          </a:xfrm>
        </p:spPr>
        <p:txBody>
          <a:bodyPr/>
          <a:lstStyle/>
          <a:p>
            <a:pPr>
              <a:spcAft>
                <a:spcPts val="1200"/>
              </a:spcAft>
            </a:pPr>
            <a:r>
              <a:rPr lang="pt-BR" sz="2200" dirty="0"/>
              <a:t>O acesso limitado à estrutura interna leva a um acesso limitado para travessia do caminho do código;</a:t>
            </a:r>
          </a:p>
          <a:p>
            <a:pPr>
              <a:spcAft>
                <a:spcPts val="1200"/>
              </a:spcAft>
            </a:pPr>
            <a:r>
              <a:rPr lang="pt-BR" sz="2200" dirty="0"/>
              <a:t>Como o código-fonte não pode ser acessado, não é possível fazer o teste completo da caixa branca;</a:t>
            </a:r>
          </a:p>
          <a:p>
            <a:pPr>
              <a:spcAft>
                <a:spcPts val="1200"/>
              </a:spcAft>
            </a:pPr>
            <a:r>
              <a:rPr lang="pt-BR" sz="2200" dirty="0"/>
              <a:t>Não pé adequado para o teste de algoritmo.</a:t>
            </a:r>
          </a:p>
        </p:txBody>
      </p:sp>
    </p:spTree>
    <p:extLst>
      <p:ext uri="{BB962C8B-B14F-4D97-AF65-F5344CB8AC3E}">
        <p14:creationId xmlns:p14="http://schemas.microsoft.com/office/powerpoint/2010/main" val="265574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A23C4-BC2F-E77F-E1B7-49E4B8D08779}"/>
              </a:ext>
            </a:extLst>
          </p:cNvPr>
          <p:cNvSpPr>
            <a:spLocks noGrp="1"/>
          </p:cNvSpPr>
          <p:nvPr>
            <p:ph type="title"/>
          </p:nvPr>
        </p:nvSpPr>
        <p:spPr/>
        <p:txBody>
          <a:bodyPr/>
          <a:lstStyle/>
          <a:p>
            <a:r>
              <a:rPr lang="pt-BR" sz="3600" b="1" dirty="0"/>
              <a:t>Exemplo de teste da caixa cinza</a:t>
            </a:r>
          </a:p>
        </p:txBody>
      </p:sp>
      <p:grpSp>
        <p:nvGrpSpPr>
          <p:cNvPr id="18" name="Agrupar 17">
            <a:extLst>
              <a:ext uri="{FF2B5EF4-FFF2-40B4-BE49-F238E27FC236}">
                <a16:creationId xmlns:a16="http://schemas.microsoft.com/office/drawing/2014/main" id="{5340B49E-79BE-0B9C-1A6D-3F40EE0944E8}"/>
              </a:ext>
            </a:extLst>
          </p:cNvPr>
          <p:cNvGrpSpPr/>
          <p:nvPr/>
        </p:nvGrpSpPr>
        <p:grpSpPr>
          <a:xfrm>
            <a:off x="8058566" y="1464945"/>
            <a:ext cx="3654058" cy="4724472"/>
            <a:chOff x="8058566" y="1464945"/>
            <a:chExt cx="3654058" cy="4724472"/>
          </a:xfrm>
        </p:grpSpPr>
        <p:pic>
          <p:nvPicPr>
            <p:cNvPr id="9" name="Imagem 8" descr="Interface gráfica do usuário, Texto, Aplicativo&#10;&#10;Descrição gerada automaticamente">
              <a:extLst>
                <a:ext uri="{FF2B5EF4-FFF2-40B4-BE49-F238E27FC236}">
                  <a16:creationId xmlns:a16="http://schemas.microsoft.com/office/drawing/2014/main" id="{4111292D-1B74-D9F9-7574-1300004B5E1D}"/>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0220"/>
            <a:stretch/>
          </p:blipFill>
          <p:spPr>
            <a:xfrm>
              <a:off x="8058566" y="3369647"/>
              <a:ext cx="3182144" cy="2819770"/>
            </a:xfrm>
            <a:prstGeom prst="rect">
              <a:avLst/>
            </a:prstGeom>
          </p:spPr>
        </p:pic>
        <p:pic>
          <p:nvPicPr>
            <p:cNvPr id="15" name="Imagem 14" descr="Tabela&#10;&#10;Descrição gerada automaticamente">
              <a:extLst>
                <a:ext uri="{FF2B5EF4-FFF2-40B4-BE49-F238E27FC236}">
                  <a16:creationId xmlns:a16="http://schemas.microsoft.com/office/drawing/2014/main" id="{988553AF-455A-6CF5-3E99-142C87AA62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8566" y="1464945"/>
              <a:ext cx="3654058" cy="1760797"/>
            </a:xfrm>
            <a:prstGeom prst="rect">
              <a:avLst/>
            </a:prstGeom>
          </p:spPr>
        </p:pic>
      </p:grpSp>
      <p:grpSp>
        <p:nvGrpSpPr>
          <p:cNvPr id="20" name="Agrupar 19">
            <a:extLst>
              <a:ext uri="{FF2B5EF4-FFF2-40B4-BE49-F238E27FC236}">
                <a16:creationId xmlns:a16="http://schemas.microsoft.com/office/drawing/2014/main" id="{3BF3E9FF-10FE-7412-63A3-82A12F6E2F84}"/>
              </a:ext>
            </a:extLst>
          </p:cNvPr>
          <p:cNvGrpSpPr/>
          <p:nvPr/>
        </p:nvGrpSpPr>
        <p:grpSpPr>
          <a:xfrm>
            <a:off x="4807883" y="1430665"/>
            <a:ext cx="2800285" cy="2651491"/>
            <a:chOff x="4807883" y="1430665"/>
            <a:chExt cx="2800285" cy="2651491"/>
          </a:xfrm>
        </p:grpSpPr>
        <p:grpSp>
          <p:nvGrpSpPr>
            <p:cNvPr id="17" name="Agrupar 16">
              <a:extLst>
                <a:ext uri="{FF2B5EF4-FFF2-40B4-BE49-F238E27FC236}">
                  <a16:creationId xmlns:a16="http://schemas.microsoft.com/office/drawing/2014/main" id="{51542550-A573-E8A6-51AB-F0271D875343}"/>
                </a:ext>
              </a:extLst>
            </p:cNvPr>
            <p:cNvGrpSpPr/>
            <p:nvPr/>
          </p:nvGrpSpPr>
          <p:grpSpPr>
            <a:xfrm>
              <a:off x="4807883" y="1430665"/>
              <a:ext cx="2736304" cy="2481995"/>
              <a:chOff x="4807883" y="1430665"/>
              <a:chExt cx="2736304" cy="2481995"/>
            </a:xfrm>
          </p:grpSpPr>
          <p:pic>
            <p:nvPicPr>
              <p:cNvPr id="6" name="Imagem 5" descr="Interface gráfica do usuário, Texto, Aplicativo&#10;&#10;Descrição gerada automaticamente">
                <a:extLst>
                  <a:ext uri="{FF2B5EF4-FFF2-40B4-BE49-F238E27FC236}">
                    <a16:creationId xmlns:a16="http://schemas.microsoft.com/office/drawing/2014/main" id="{69EF6B97-99C7-52A8-5839-F214DEC7BEFB}"/>
                  </a:ext>
                </a:extLst>
              </p:cNvPr>
              <p:cNvPicPr>
                <a:picLocks noChangeAspect="1"/>
              </p:cNvPicPr>
              <p:nvPr/>
            </p:nvPicPr>
            <p:blipFill rotWithShape="1">
              <a:blip r:embed="rId2">
                <a:extLst>
                  <a:ext uri="{28A0092B-C50C-407E-A947-70E740481C1C}">
                    <a14:useLocalDpi xmlns:a14="http://schemas.microsoft.com/office/drawing/2010/main" val="0"/>
                  </a:ext>
                </a:extLst>
              </a:blip>
              <a:srcRect t="17839" r="57194" b="50131"/>
              <a:stretch/>
            </p:blipFill>
            <p:spPr>
              <a:xfrm>
                <a:off x="4807883" y="3009485"/>
                <a:ext cx="2736304" cy="903175"/>
              </a:xfrm>
              <a:prstGeom prst="rect">
                <a:avLst/>
              </a:prstGeom>
            </p:spPr>
          </p:pic>
          <p:pic>
            <p:nvPicPr>
              <p:cNvPr id="11" name="Imagem 10" descr="Interface gráfica do usuário, Texto, Aplicativo, Email&#10;&#10;Descrição gerada automaticamente">
                <a:extLst>
                  <a:ext uri="{FF2B5EF4-FFF2-40B4-BE49-F238E27FC236}">
                    <a16:creationId xmlns:a16="http://schemas.microsoft.com/office/drawing/2014/main" id="{6EB8BFA6-63FF-99BE-C965-8476332D1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98" y="1430665"/>
                <a:ext cx="2151509" cy="1513198"/>
              </a:xfrm>
              <a:prstGeom prst="rect">
                <a:avLst/>
              </a:prstGeom>
            </p:spPr>
          </p:pic>
        </p:grpSp>
        <p:sp>
          <p:nvSpPr>
            <p:cNvPr id="19" name="CaixaDeTexto 18">
              <a:extLst>
                <a:ext uri="{FF2B5EF4-FFF2-40B4-BE49-F238E27FC236}">
                  <a16:creationId xmlns:a16="http://schemas.microsoft.com/office/drawing/2014/main" id="{22A19036-C407-AB95-53B5-2EA5F457AF55}"/>
                </a:ext>
              </a:extLst>
            </p:cNvPr>
            <p:cNvSpPr txBox="1"/>
            <p:nvPr/>
          </p:nvSpPr>
          <p:spPr>
            <a:xfrm>
              <a:off x="5262654" y="3851324"/>
              <a:ext cx="2345514" cy="230832"/>
            </a:xfrm>
            <a:prstGeom prst="rect">
              <a:avLst/>
            </a:prstGeom>
            <a:noFill/>
          </p:spPr>
          <p:txBody>
            <a:bodyPr wrap="none" rtlCol="0">
              <a:spAutoFit/>
            </a:bodyPr>
            <a:lstStyle/>
            <a:p>
              <a:r>
                <a:rPr lang="pt-BR" sz="900" b="1" dirty="0"/>
                <a:t>Esqueceu a senha? </a:t>
              </a:r>
              <a:r>
                <a:rPr lang="pt-BR" sz="900" dirty="0"/>
                <a:t>Não apresenta erros</a:t>
              </a:r>
            </a:p>
          </p:txBody>
        </p:sp>
      </p:grpSp>
      <p:grpSp>
        <p:nvGrpSpPr>
          <p:cNvPr id="25" name="Agrupar 24">
            <a:extLst>
              <a:ext uri="{FF2B5EF4-FFF2-40B4-BE49-F238E27FC236}">
                <a16:creationId xmlns:a16="http://schemas.microsoft.com/office/drawing/2014/main" id="{1D1BEEE5-BFFC-E97E-E178-FB1769022C53}"/>
              </a:ext>
            </a:extLst>
          </p:cNvPr>
          <p:cNvGrpSpPr/>
          <p:nvPr/>
        </p:nvGrpSpPr>
        <p:grpSpPr>
          <a:xfrm>
            <a:off x="184238" y="1464945"/>
            <a:ext cx="3665302" cy="3087720"/>
            <a:chOff x="184238" y="1464945"/>
            <a:chExt cx="3665302" cy="3087720"/>
          </a:xfrm>
        </p:grpSpPr>
        <p:grpSp>
          <p:nvGrpSpPr>
            <p:cNvPr id="16" name="Agrupar 15">
              <a:extLst>
                <a:ext uri="{FF2B5EF4-FFF2-40B4-BE49-F238E27FC236}">
                  <a16:creationId xmlns:a16="http://schemas.microsoft.com/office/drawing/2014/main" id="{D5011E03-90E5-19D3-1740-24548AD66DCC}"/>
                </a:ext>
              </a:extLst>
            </p:cNvPr>
            <p:cNvGrpSpPr/>
            <p:nvPr/>
          </p:nvGrpSpPr>
          <p:grpSpPr>
            <a:xfrm>
              <a:off x="184238" y="1464945"/>
              <a:ext cx="3665302" cy="2447715"/>
              <a:chOff x="184238" y="1464945"/>
              <a:chExt cx="3665302" cy="2447715"/>
            </a:xfrm>
          </p:grpSpPr>
          <p:pic>
            <p:nvPicPr>
              <p:cNvPr id="8" name="Imagem 7" descr="Interface gráfica do usuário, Aplicativo, Tabela&#10;&#10;Descrição gerada automaticamente">
                <a:extLst>
                  <a:ext uri="{FF2B5EF4-FFF2-40B4-BE49-F238E27FC236}">
                    <a16:creationId xmlns:a16="http://schemas.microsoft.com/office/drawing/2014/main" id="{5119F7CB-6F6A-231D-3FA0-4AB82EB483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3352" y="1464945"/>
                <a:ext cx="3586188" cy="1801021"/>
              </a:xfrm>
              <a:prstGeom prst="rect">
                <a:avLst/>
              </a:prstGeom>
            </p:spPr>
          </p:pic>
          <p:pic>
            <p:nvPicPr>
              <p:cNvPr id="12" name="Imagem 11" descr="Interface gráfica do usuário, Texto, Aplicativo&#10;&#10;Descrição gerada automaticamente">
                <a:extLst>
                  <a:ext uri="{FF2B5EF4-FFF2-40B4-BE49-F238E27FC236}">
                    <a16:creationId xmlns:a16="http://schemas.microsoft.com/office/drawing/2014/main" id="{135B32EF-4201-A945-B990-DCBEEE5E8749}"/>
                  </a:ext>
                </a:extLst>
              </p:cNvPr>
              <p:cNvPicPr>
                <a:picLocks noChangeAspect="1"/>
              </p:cNvPicPr>
              <p:nvPr/>
            </p:nvPicPr>
            <p:blipFill rotWithShape="1">
              <a:blip r:embed="rId2">
                <a:extLst>
                  <a:ext uri="{28A0092B-C50C-407E-A947-70E740481C1C}">
                    <a14:useLocalDpi xmlns:a14="http://schemas.microsoft.com/office/drawing/2010/main" val="0"/>
                  </a:ext>
                </a:extLst>
              </a:blip>
              <a:srcRect r="57194" b="80742"/>
              <a:stretch/>
            </p:blipFill>
            <p:spPr>
              <a:xfrm>
                <a:off x="184238" y="3369647"/>
                <a:ext cx="2736304" cy="543013"/>
              </a:xfrm>
              <a:prstGeom prst="rect">
                <a:avLst/>
              </a:prstGeom>
            </p:spPr>
          </p:pic>
        </p:grpSp>
        <p:sp>
          <p:nvSpPr>
            <p:cNvPr id="21" name="CaixaDeTexto 20">
              <a:extLst>
                <a:ext uri="{FF2B5EF4-FFF2-40B4-BE49-F238E27FC236}">
                  <a16:creationId xmlns:a16="http://schemas.microsoft.com/office/drawing/2014/main" id="{35F1AECE-7FD0-2A7F-6D94-1A79E3A441AF}"/>
                </a:ext>
              </a:extLst>
            </p:cNvPr>
            <p:cNvSpPr txBox="1"/>
            <p:nvPr/>
          </p:nvSpPr>
          <p:spPr>
            <a:xfrm>
              <a:off x="631289" y="4321833"/>
              <a:ext cx="1736373" cy="230832"/>
            </a:xfrm>
            <a:prstGeom prst="rect">
              <a:avLst/>
            </a:prstGeom>
            <a:noFill/>
          </p:spPr>
          <p:txBody>
            <a:bodyPr wrap="none" rtlCol="0">
              <a:spAutoFit/>
            </a:bodyPr>
            <a:lstStyle/>
            <a:p>
              <a:r>
                <a:rPr lang="pt-BR" sz="900" b="1" dirty="0"/>
                <a:t>Lightbox</a:t>
              </a:r>
              <a:r>
                <a:rPr lang="pt-BR" sz="900" dirty="0"/>
                <a:t> não apresenta erros</a:t>
              </a:r>
            </a:p>
          </p:txBody>
        </p:sp>
        <p:sp>
          <p:nvSpPr>
            <p:cNvPr id="23" name="CaixaDeTexto 22">
              <a:extLst>
                <a:ext uri="{FF2B5EF4-FFF2-40B4-BE49-F238E27FC236}">
                  <a16:creationId xmlns:a16="http://schemas.microsoft.com/office/drawing/2014/main" id="{8A48F851-EAE0-09A9-9856-E38FD9802D83}"/>
                </a:ext>
              </a:extLst>
            </p:cNvPr>
            <p:cNvSpPr txBox="1"/>
            <p:nvPr/>
          </p:nvSpPr>
          <p:spPr>
            <a:xfrm>
              <a:off x="631289" y="3874978"/>
              <a:ext cx="2018501" cy="230832"/>
            </a:xfrm>
            <a:prstGeom prst="rect">
              <a:avLst/>
            </a:prstGeom>
            <a:noFill/>
          </p:spPr>
          <p:txBody>
            <a:bodyPr wrap="none" rtlCol="0">
              <a:spAutoFit/>
            </a:bodyPr>
            <a:lstStyle/>
            <a:p>
              <a:r>
                <a:rPr lang="pt-BR" sz="900" b="1" dirty="0"/>
                <a:t>Link de e-mail</a:t>
              </a:r>
              <a:r>
                <a:rPr lang="pt-BR" sz="900" dirty="0"/>
                <a:t> não apresenta erros</a:t>
              </a:r>
            </a:p>
          </p:txBody>
        </p:sp>
        <p:sp>
          <p:nvSpPr>
            <p:cNvPr id="24" name="CaixaDeTexto 23">
              <a:extLst>
                <a:ext uri="{FF2B5EF4-FFF2-40B4-BE49-F238E27FC236}">
                  <a16:creationId xmlns:a16="http://schemas.microsoft.com/office/drawing/2014/main" id="{15EC0277-6DC1-46B1-F750-89F3B5A462D9}"/>
                </a:ext>
              </a:extLst>
            </p:cNvPr>
            <p:cNvSpPr txBox="1"/>
            <p:nvPr/>
          </p:nvSpPr>
          <p:spPr>
            <a:xfrm>
              <a:off x="631289" y="4102760"/>
              <a:ext cx="1928733" cy="230832"/>
            </a:xfrm>
            <a:prstGeom prst="rect">
              <a:avLst/>
            </a:prstGeom>
            <a:noFill/>
          </p:spPr>
          <p:txBody>
            <a:bodyPr wrap="none" rtlCol="0">
              <a:spAutoFit/>
            </a:bodyPr>
            <a:lstStyle/>
            <a:p>
              <a:r>
                <a:rPr lang="pt-BR" sz="900" b="1" dirty="0"/>
                <a:t>Link de fone</a:t>
              </a:r>
              <a:r>
                <a:rPr lang="pt-BR" sz="900" dirty="0"/>
                <a:t> não apresenta erros</a:t>
              </a:r>
            </a:p>
          </p:txBody>
        </p:sp>
      </p:grpSp>
    </p:spTree>
    <p:extLst>
      <p:ext uri="{BB962C8B-B14F-4D97-AF65-F5344CB8AC3E}">
        <p14:creationId xmlns:p14="http://schemas.microsoft.com/office/powerpoint/2010/main" val="28853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pt-BR" sz="3600" b="1" dirty="0"/>
              <a:t>Teste de software</a:t>
            </a:r>
          </a:p>
        </p:txBody>
      </p:sp>
      <p:sp>
        <p:nvSpPr>
          <p:cNvPr id="12291" name="Espaço Reservado para Conteúdo 2"/>
          <p:cNvSpPr>
            <a:spLocks noGrp="1"/>
          </p:cNvSpPr>
          <p:nvPr>
            <p:ph idx="1"/>
          </p:nvPr>
        </p:nvSpPr>
        <p:spPr/>
        <p:txBody>
          <a:bodyPr/>
          <a:lstStyle/>
          <a:p>
            <a:pPr>
              <a:lnSpc>
                <a:spcPct val="150000"/>
              </a:lnSpc>
              <a:spcAft>
                <a:spcPts val="1200"/>
              </a:spcAft>
            </a:pPr>
            <a:r>
              <a:rPr lang="pt-BR" sz="2400" dirty="0"/>
              <a:t>É o processo de execução de um produto para determinar se ele atingiu suas especificações e funcionou corretamente dentro do ambiente para o qual foi projetado;</a:t>
            </a:r>
          </a:p>
          <a:p>
            <a:pPr>
              <a:lnSpc>
                <a:spcPct val="150000"/>
              </a:lnSpc>
              <a:spcAft>
                <a:spcPts val="1200"/>
              </a:spcAft>
            </a:pPr>
            <a:r>
              <a:rPr lang="pt-BR" sz="2400" dirty="0"/>
              <a:t>O seu objetivo é buscar falhas em um produto para que as causas dessas falhas sejam identificadas e possam ser corrigidas pela equipe de desenvolvimento antes da entrega final.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AB2CD1-770F-47D5-A196-08C8E672E2B2}"/>
              </a:ext>
            </a:extLst>
          </p:cNvPr>
          <p:cNvSpPr>
            <a:spLocks noGrp="1"/>
          </p:cNvSpPr>
          <p:nvPr>
            <p:ph type="title"/>
          </p:nvPr>
        </p:nvSpPr>
        <p:spPr/>
        <p:txBody>
          <a:bodyPr/>
          <a:lstStyle/>
          <a:p>
            <a:r>
              <a:rPr lang="pt-BR" sz="3600" b="1" dirty="0"/>
              <a:t>Ciclo de vida do processo de teste</a:t>
            </a:r>
          </a:p>
        </p:txBody>
      </p:sp>
      <p:sp>
        <p:nvSpPr>
          <p:cNvPr id="3" name="Espaço Reservado para Conteúdo 2">
            <a:extLst>
              <a:ext uri="{FF2B5EF4-FFF2-40B4-BE49-F238E27FC236}">
                <a16:creationId xmlns:a16="http://schemas.microsoft.com/office/drawing/2014/main" id="{65D3180C-6BED-DDE7-0149-8307E9D9D328}"/>
              </a:ext>
            </a:extLst>
          </p:cNvPr>
          <p:cNvSpPr>
            <a:spLocks noGrp="1"/>
          </p:cNvSpPr>
          <p:nvPr>
            <p:ph idx="1"/>
          </p:nvPr>
        </p:nvSpPr>
        <p:spPr>
          <a:xfrm>
            <a:off x="609600" y="1600203"/>
            <a:ext cx="6350496" cy="4525963"/>
          </a:xfrm>
        </p:spPr>
        <p:txBody>
          <a:bodyPr/>
          <a:lstStyle/>
          <a:p>
            <a:pPr>
              <a:lnSpc>
                <a:spcPct val="150000"/>
              </a:lnSpc>
            </a:pPr>
            <a:r>
              <a:rPr lang="pt-BR" sz="2400" dirty="0"/>
              <a:t>O ciclo de vida consiste em uma série de etapas dependentes, consideradas como o esqueleto do Processo de Teste, que visam estruturar as atividades definindo como os testes serão conduzidos no projeto.</a:t>
            </a:r>
          </a:p>
          <a:p>
            <a:pPr>
              <a:lnSpc>
                <a:spcPct val="150000"/>
              </a:lnSpc>
            </a:pPr>
            <a:endParaRPr lang="pt-BR" sz="2400" dirty="0"/>
          </a:p>
        </p:txBody>
      </p:sp>
      <p:graphicFrame>
        <p:nvGraphicFramePr>
          <p:cNvPr id="4" name="Diagrama 3">
            <a:extLst>
              <a:ext uri="{FF2B5EF4-FFF2-40B4-BE49-F238E27FC236}">
                <a16:creationId xmlns:a16="http://schemas.microsoft.com/office/drawing/2014/main" id="{6E142210-E169-1E22-71DB-F57B4BDE3648}"/>
              </a:ext>
            </a:extLst>
          </p:cNvPr>
          <p:cNvGraphicFramePr/>
          <p:nvPr>
            <p:extLst>
              <p:ext uri="{D42A27DB-BD31-4B8C-83A1-F6EECF244321}">
                <p14:modId xmlns:p14="http://schemas.microsoft.com/office/powerpoint/2010/main" val="710394236"/>
              </p:ext>
            </p:extLst>
          </p:nvPr>
        </p:nvGraphicFramePr>
        <p:xfrm>
          <a:off x="6384032" y="1772816"/>
          <a:ext cx="5328592"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976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2C6D3-2F1A-FD2C-C86E-66C9ACE8122E}"/>
              </a:ext>
            </a:extLst>
          </p:cNvPr>
          <p:cNvSpPr>
            <a:spLocks noGrp="1"/>
          </p:cNvSpPr>
          <p:nvPr>
            <p:ph type="title"/>
          </p:nvPr>
        </p:nvSpPr>
        <p:spPr/>
        <p:txBody>
          <a:bodyPr/>
          <a:lstStyle/>
          <a:p>
            <a:r>
              <a:rPr lang="pt-BR" sz="3600" b="1" dirty="0"/>
              <a:t>Ciclo de vida do processo de teste</a:t>
            </a:r>
          </a:p>
        </p:txBody>
      </p:sp>
      <p:sp>
        <p:nvSpPr>
          <p:cNvPr id="3" name="Espaço Reservado para Conteúdo 2">
            <a:extLst>
              <a:ext uri="{FF2B5EF4-FFF2-40B4-BE49-F238E27FC236}">
                <a16:creationId xmlns:a16="http://schemas.microsoft.com/office/drawing/2014/main" id="{7C7BEA82-287F-76FB-07F7-558102D35272}"/>
              </a:ext>
            </a:extLst>
          </p:cNvPr>
          <p:cNvSpPr>
            <a:spLocks noGrp="1"/>
          </p:cNvSpPr>
          <p:nvPr>
            <p:ph idx="1"/>
          </p:nvPr>
        </p:nvSpPr>
        <p:spPr>
          <a:xfrm>
            <a:off x="609600" y="1600203"/>
            <a:ext cx="5918448" cy="4525963"/>
          </a:xfrm>
        </p:spPr>
        <p:txBody>
          <a:bodyPr/>
          <a:lstStyle/>
          <a:p>
            <a:pPr>
              <a:lnSpc>
                <a:spcPct val="150000"/>
              </a:lnSpc>
            </a:pPr>
            <a:r>
              <a:rPr lang="pt-BR" sz="2400" dirty="0"/>
              <a:t>A execução de cada etapa do ciclo de vida tem um tempo estimado de duração, sendo assim, é recomendável seguir essa estimativa para que seja possível executar todas as fases do processo, minimizando riscos e consequentemente garantindo mais qualidade ao software.</a:t>
            </a:r>
          </a:p>
        </p:txBody>
      </p:sp>
      <p:graphicFrame>
        <p:nvGraphicFramePr>
          <p:cNvPr id="4" name="Tabela 4">
            <a:extLst>
              <a:ext uri="{FF2B5EF4-FFF2-40B4-BE49-F238E27FC236}">
                <a16:creationId xmlns:a16="http://schemas.microsoft.com/office/drawing/2014/main" id="{1CF7019B-F80A-CD3B-8056-AD3A0C6AE422}"/>
              </a:ext>
            </a:extLst>
          </p:cNvPr>
          <p:cNvGraphicFramePr>
            <a:graphicFrameLocks noGrp="1"/>
          </p:cNvGraphicFramePr>
          <p:nvPr>
            <p:extLst>
              <p:ext uri="{D42A27DB-BD31-4B8C-83A1-F6EECF244321}">
                <p14:modId xmlns:p14="http://schemas.microsoft.com/office/powerpoint/2010/main" val="665831342"/>
              </p:ext>
            </p:extLst>
          </p:nvPr>
        </p:nvGraphicFramePr>
        <p:xfrm>
          <a:off x="7248128" y="1844824"/>
          <a:ext cx="3888432" cy="3384375"/>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3746012297"/>
                    </a:ext>
                  </a:extLst>
                </a:gridCol>
                <a:gridCol w="1944216">
                  <a:extLst>
                    <a:ext uri="{9D8B030D-6E8A-4147-A177-3AD203B41FA5}">
                      <a16:colId xmlns:a16="http://schemas.microsoft.com/office/drawing/2014/main" val="89584761"/>
                    </a:ext>
                  </a:extLst>
                </a:gridCol>
              </a:tblGrid>
              <a:tr h="1020171">
                <a:tc>
                  <a:txBody>
                    <a:bodyPr/>
                    <a:lstStyle/>
                    <a:p>
                      <a:pPr algn="ctr"/>
                      <a:r>
                        <a:rPr lang="pt-BR" dirty="0">
                          <a:solidFill>
                            <a:schemeClr val="tx1"/>
                          </a:solidFill>
                        </a:rPr>
                        <a:t>Etapas do processo de teste</a:t>
                      </a:r>
                    </a:p>
                  </a:txBody>
                  <a:tcPr anchor="ctr"/>
                </a:tc>
                <a:tc>
                  <a:txBody>
                    <a:bodyPr/>
                    <a:lstStyle/>
                    <a:p>
                      <a:pPr algn="ctr"/>
                      <a:r>
                        <a:rPr lang="pt-BR" dirty="0">
                          <a:solidFill>
                            <a:schemeClr val="tx1"/>
                          </a:solidFill>
                        </a:rPr>
                        <a:t>Tempo estimado</a:t>
                      </a:r>
                    </a:p>
                  </a:txBody>
                  <a:tcPr anchor="ctr"/>
                </a:tc>
                <a:extLst>
                  <a:ext uri="{0D108BD9-81ED-4DB2-BD59-A6C34878D82A}">
                    <a16:rowId xmlns:a16="http://schemas.microsoft.com/office/drawing/2014/main" val="3906079616"/>
                  </a:ext>
                </a:extLst>
              </a:tr>
              <a:tr h="591051">
                <a:tc>
                  <a:txBody>
                    <a:bodyPr/>
                    <a:lstStyle/>
                    <a:p>
                      <a:pPr algn="ctr"/>
                      <a:r>
                        <a:rPr lang="pt-BR" dirty="0"/>
                        <a:t>Planejar</a:t>
                      </a:r>
                    </a:p>
                  </a:txBody>
                  <a:tcPr anchor="ctr"/>
                </a:tc>
                <a:tc>
                  <a:txBody>
                    <a:bodyPr/>
                    <a:lstStyle/>
                    <a:p>
                      <a:pPr algn="ctr"/>
                      <a:r>
                        <a:rPr lang="pt-BR" dirty="0"/>
                        <a:t>10%</a:t>
                      </a:r>
                    </a:p>
                  </a:txBody>
                  <a:tcPr anchor="ctr"/>
                </a:tc>
                <a:extLst>
                  <a:ext uri="{0D108BD9-81ED-4DB2-BD59-A6C34878D82A}">
                    <a16:rowId xmlns:a16="http://schemas.microsoft.com/office/drawing/2014/main" val="495252597"/>
                  </a:ext>
                </a:extLst>
              </a:tr>
              <a:tr h="591051">
                <a:tc>
                  <a:txBody>
                    <a:bodyPr/>
                    <a:lstStyle/>
                    <a:p>
                      <a:pPr algn="ctr"/>
                      <a:r>
                        <a:rPr lang="pt-BR" dirty="0"/>
                        <a:t>Projetar</a:t>
                      </a:r>
                    </a:p>
                  </a:txBody>
                  <a:tcPr anchor="ctr"/>
                </a:tc>
                <a:tc>
                  <a:txBody>
                    <a:bodyPr/>
                    <a:lstStyle/>
                    <a:p>
                      <a:pPr algn="ctr"/>
                      <a:r>
                        <a:rPr lang="pt-BR" dirty="0"/>
                        <a:t>40%</a:t>
                      </a:r>
                    </a:p>
                  </a:txBody>
                  <a:tcPr anchor="ctr"/>
                </a:tc>
                <a:extLst>
                  <a:ext uri="{0D108BD9-81ED-4DB2-BD59-A6C34878D82A}">
                    <a16:rowId xmlns:a16="http://schemas.microsoft.com/office/drawing/2014/main" val="450860688"/>
                  </a:ext>
                </a:extLst>
              </a:tr>
              <a:tr h="591051">
                <a:tc>
                  <a:txBody>
                    <a:bodyPr/>
                    <a:lstStyle/>
                    <a:p>
                      <a:pPr algn="ctr"/>
                      <a:r>
                        <a:rPr lang="pt-BR" dirty="0"/>
                        <a:t>Executar</a:t>
                      </a:r>
                    </a:p>
                  </a:txBody>
                  <a:tcPr anchor="ctr"/>
                </a:tc>
                <a:tc>
                  <a:txBody>
                    <a:bodyPr/>
                    <a:lstStyle/>
                    <a:p>
                      <a:pPr algn="ctr"/>
                      <a:r>
                        <a:rPr lang="pt-BR" dirty="0"/>
                        <a:t>45%</a:t>
                      </a:r>
                    </a:p>
                  </a:txBody>
                  <a:tcPr anchor="ctr"/>
                </a:tc>
                <a:extLst>
                  <a:ext uri="{0D108BD9-81ED-4DB2-BD59-A6C34878D82A}">
                    <a16:rowId xmlns:a16="http://schemas.microsoft.com/office/drawing/2014/main" val="76005780"/>
                  </a:ext>
                </a:extLst>
              </a:tr>
              <a:tr h="591051">
                <a:tc>
                  <a:txBody>
                    <a:bodyPr/>
                    <a:lstStyle/>
                    <a:p>
                      <a:pPr algn="ctr"/>
                      <a:r>
                        <a:rPr lang="pt-BR" dirty="0"/>
                        <a:t>Entregar</a:t>
                      </a:r>
                    </a:p>
                  </a:txBody>
                  <a:tcPr anchor="ctr"/>
                </a:tc>
                <a:tc>
                  <a:txBody>
                    <a:bodyPr/>
                    <a:lstStyle/>
                    <a:p>
                      <a:pPr algn="ctr"/>
                      <a:r>
                        <a:rPr lang="pt-BR" dirty="0"/>
                        <a:t>...</a:t>
                      </a:r>
                    </a:p>
                  </a:txBody>
                  <a:tcPr anchor="ctr"/>
                </a:tc>
                <a:extLst>
                  <a:ext uri="{0D108BD9-81ED-4DB2-BD59-A6C34878D82A}">
                    <a16:rowId xmlns:a16="http://schemas.microsoft.com/office/drawing/2014/main" val="1096434065"/>
                  </a:ext>
                </a:extLst>
              </a:tr>
            </a:tbl>
          </a:graphicData>
        </a:graphic>
      </p:graphicFrame>
    </p:spTree>
    <p:extLst>
      <p:ext uri="{BB962C8B-B14F-4D97-AF65-F5344CB8AC3E}">
        <p14:creationId xmlns:p14="http://schemas.microsoft.com/office/powerpoint/2010/main" val="372341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9A41A-D5BE-A20F-BB61-059F7AF54BB3}"/>
              </a:ext>
            </a:extLst>
          </p:cNvPr>
          <p:cNvSpPr>
            <a:spLocks noGrp="1"/>
          </p:cNvSpPr>
          <p:nvPr>
            <p:ph type="title"/>
          </p:nvPr>
        </p:nvSpPr>
        <p:spPr/>
        <p:txBody>
          <a:bodyPr/>
          <a:lstStyle/>
          <a:p>
            <a:r>
              <a:rPr lang="pt-BR" sz="3600" b="1" dirty="0"/>
              <a:t>Visão técnica X visão de negócio</a:t>
            </a:r>
          </a:p>
        </p:txBody>
      </p:sp>
      <p:sp>
        <p:nvSpPr>
          <p:cNvPr id="3" name="Espaço Reservado para Conteúdo 2">
            <a:extLst>
              <a:ext uri="{FF2B5EF4-FFF2-40B4-BE49-F238E27FC236}">
                <a16:creationId xmlns:a16="http://schemas.microsoft.com/office/drawing/2014/main" id="{D9B5F537-9D19-A239-770F-7D415AF852B4}"/>
              </a:ext>
            </a:extLst>
          </p:cNvPr>
          <p:cNvSpPr>
            <a:spLocks noGrp="1"/>
          </p:cNvSpPr>
          <p:nvPr>
            <p:ph idx="1"/>
          </p:nvPr>
        </p:nvSpPr>
        <p:spPr/>
        <p:txBody>
          <a:bodyPr/>
          <a:lstStyle/>
          <a:p>
            <a:pPr>
              <a:lnSpc>
                <a:spcPct val="150000"/>
              </a:lnSpc>
              <a:spcAft>
                <a:spcPts val="1200"/>
              </a:spcAft>
            </a:pPr>
            <a:r>
              <a:rPr lang="pt-BR" sz="2000" dirty="0"/>
              <a:t>Em um projeto de software é natural que os envolvidos foquem no resultado final, esperando que a solução funcione corretamente;</a:t>
            </a:r>
          </a:p>
          <a:p>
            <a:pPr>
              <a:lnSpc>
                <a:spcPct val="150000"/>
              </a:lnSpc>
              <a:spcAft>
                <a:spcPts val="1200"/>
              </a:spcAft>
            </a:pPr>
            <a:r>
              <a:rPr lang="pt-BR" sz="2000" dirty="0"/>
              <a:t>Porém, antes de pensarmos no que seria uma solução funcionando corretamente, sugerimos primeiramente que você pense no contexto de negócio onde o sistema está envolvido;</a:t>
            </a:r>
          </a:p>
          <a:p>
            <a:pPr>
              <a:lnSpc>
                <a:spcPct val="150000"/>
              </a:lnSpc>
              <a:spcAft>
                <a:spcPts val="1200"/>
              </a:spcAft>
            </a:pPr>
            <a:r>
              <a:rPr lang="pt-BR" sz="2000" dirty="0"/>
              <a:t>Por questões estratégicas, agilidade na tomada de decisões, redução de custos, entre outras características, grande parte dos sistemas estão integrados, o que aumenta a complexidade e consequentemente a necessidade de testes mais robustos para manter a qualidade.</a:t>
            </a:r>
          </a:p>
        </p:txBody>
      </p:sp>
    </p:spTree>
    <p:extLst>
      <p:ext uri="{BB962C8B-B14F-4D97-AF65-F5344CB8AC3E}">
        <p14:creationId xmlns:p14="http://schemas.microsoft.com/office/powerpoint/2010/main" val="95885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9A41A-D5BE-A20F-BB61-059F7AF54BB3}"/>
              </a:ext>
            </a:extLst>
          </p:cNvPr>
          <p:cNvSpPr>
            <a:spLocks noGrp="1"/>
          </p:cNvSpPr>
          <p:nvPr>
            <p:ph type="title"/>
          </p:nvPr>
        </p:nvSpPr>
        <p:spPr/>
        <p:txBody>
          <a:bodyPr/>
          <a:lstStyle/>
          <a:p>
            <a:r>
              <a:rPr lang="pt-BR" sz="3600" b="1" dirty="0"/>
              <a:t>Visão técnica X visão de negócio</a:t>
            </a:r>
          </a:p>
        </p:txBody>
      </p:sp>
      <p:sp>
        <p:nvSpPr>
          <p:cNvPr id="3" name="Espaço Reservado para Conteúdo 2">
            <a:extLst>
              <a:ext uri="{FF2B5EF4-FFF2-40B4-BE49-F238E27FC236}">
                <a16:creationId xmlns:a16="http://schemas.microsoft.com/office/drawing/2014/main" id="{D9B5F537-9D19-A239-770F-7D415AF852B4}"/>
              </a:ext>
            </a:extLst>
          </p:cNvPr>
          <p:cNvSpPr>
            <a:spLocks noGrp="1"/>
          </p:cNvSpPr>
          <p:nvPr>
            <p:ph idx="1"/>
          </p:nvPr>
        </p:nvSpPr>
        <p:spPr/>
        <p:txBody>
          <a:bodyPr/>
          <a:lstStyle/>
          <a:p>
            <a:pPr>
              <a:lnSpc>
                <a:spcPct val="150000"/>
              </a:lnSpc>
              <a:spcAft>
                <a:spcPts val="1200"/>
              </a:spcAft>
            </a:pPr>
            <a:r>
              <a:rPr lang="pt-BR" sz="2000" dirty="0"/>
              <a:t>Com base nisso, chegamos a um segundo pensamento que se faz necessário, apesar de já estar implícito: as soluções precisam funcionar, do ponto de vista técnico e de negócio, ou seja, não podemos nos preocupar apenas se o sistema está funcionando sem erros (visão técnica);</a:t>
            </a:r>
          </a:p>
          <a:p>
            <a:pPr>
              <a:lnSpc>
                <a:spcPct val="150000"/>
              </a:lnSpc>
              <a:spcAft>
                <a:spcPts val="1200"/>
              </a:spcAft>
            </a:pPr>
            <a:r>
              <a:rPr lang="pt-BR" sz="2000" dirty="0"/>
              <a:t>Devemos levar em consideração também se ele está atendendo ao propósito para o qual foi desenvolvido (visão de negócio). No entanto, durante um projeto de desenvolvimento de software, muitas vezes estas visões estão separadas, e é até natural que estejam, pois costumam ser exercidas por áreas diferentes.</a:t>
            </a:r>
          </a:p>
        </p:txBody>
      </p:sp>
    </p:spTree>
    <p:extLst>
      <p:ext uri="{BB962C8B-B14F-4D97-AF65-F5344CB8AC3E}">
        <p14:creationId xmlns:p14="http://schemas.microsoft.com/office/powerpoint/2010/main" val="282446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9A41A-D5BE-A20F-BB61-059F7AF54BB3}"/>
              </a:ext>
            </a:extLst>
          </p:cNvPr>
          <p:cNvSpPr>
            <a:spLocks noGrp="1"/>
          </p:cNvSpPr>
          <p:nvPr>
            <p:ph type="title"/>
          </p:nvPr>
        </p:nvSpPr>
        <p:spPr/>
        <p:txBody>
          <a:bodyPr/>
          <a:lstStyle/>
          <a:p>
            <a:r>
              <a:rPr lang="pt-BR" sz="3600" b="1" dirty="0"/>
              <a:t>Visão técnica X visão de negócio</a:t>
            </a:r>
          </a:p>
        </p:txBody>
      </p:sp>
      <p:sp>
        <p:nvSpPr>
          <p:cNvPr id="3" name="Espaço Reservado para Conteúdo 2">
            <a:extLst>
              <a:ext uri="{FF2B5EF4-FFF2-40B4-BE49-F238E27FC236}">
                <a16:creationId xmlns:a16="http://schemas.microsoft.com/office/drawing/2014/main" id="{D9B5F537-9D19-A239-770F-7D415AF852B4}"/>
              </a:ext>
            </a:extLst>
          </p:cNvPr>
          <p:cNvSpPr>
            <a:spLocks noGrp="1"/>
          </p:cNvSpPr>
          <p:nvPr>
            <p:ph idx="1"/>
          </p:nvPr>
        </p:nvSpPr>
        <p:spPr/>
        <p:txBody>
          <a:bodyPr/>
          <a:lstStyle/>
          <a:p>
            <a:pPr>
              <a:lnSpc>
                <a:spcPct val="150000"/>
              </a:lnSpc>
              <a:spcAft>
                <a:spcPts val="1200"/>
              </a:spcAft>
            </a:pPr>
            <a:r>
              <a:rPr lang="pt-BR" sz="2000" dirty="0"/>
              <a:t>Quando é indicado que um software apresenta problemas, não estamos nos referindo apenas à indisponibilidade de um site, lentidão do sistema ou a outra característica técnica. Podemos nos referir também ao fato de o software expor uma característica funcional de negócio que não está correta;</a:t>
            </a:r>
          </a:p>
          <a:p>
            <a:pPr>
              <a:lnSpc>
                <a:spcPct val="150000"/>
              </a:lnSpc>
              <a:spcAft>
                <a:spcPts val="1200"/>
              </a:spcAft>
            </a:pPr>
            <a:r>
              <a:rPr lang="pt-BR" sz="2000" dirty="0"/>
              <a:t>Este é mais um ponto de atenção que é preciso ter para que no final do projeto possamos afirmar que o software possui qualidade. Antes de continuarmos, vale lembrar que erros, defeitos e falhas são conceitos distintos, porém, para simplificar o entendimento, iremos tratar como uma única definição: “inconformidade do software”.</a:t>
            </a:r>
          </a:p>
        </p:txBody>
      </p:sp>
    </p:spTree>
    <p:extLst>
      <p:ext uri="{BB962C8B-B14F-4D97-AF65-F5344CB8AC3E}">
        <p14:creationId xmlns:p14="http://schemas.microsoft.com/office/powerpoint/2010/main" val="223885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9A41A-D5BE-A20F-BB61-059F7AF54BB3}"/>
              </a:ext>
            </a:extLst>
          </p:cNvPr>
          <p:cNvSpPr>
            <a:spLocks noGrp="1"/>
          </p:cNvSpPr>
          <p:nvPr>
            <p:ph type="title"/>
          </p:nvPr>
        </p:nvSpPr>
        <p:spPr/>
        <p:txBody>
          <a:bodyPr/>
          <a:lstStyle/>
          <a:p>
            <a:r>
              <a:rPr lang="pt-BR" sz="3600" b="1" dirty="0"/>
              <a:t>Visão técnica X visão de negócio</a:t>
            </a:r>
          </a:p>
        </p:txBody>
      </p:sp>
      <p:sp>
        <p:nvSpPr>
          <p:cNvPr id="3" name="Espaço Reservado para Conteúdo 2">
            <a:extLst>
              <a:ext uri="{FF2B5EF4-FFF2-40B4-BE49-F238E27FC236}">
                <a16:creationId xmlns:a16="http://schemas.microsoft.com/office/drawing/2014/main" id="{D9B5F537-9D19-A239-770F-7D415AF852B4}"/>
              </a:ext>
            </a:extLst>
          </p:cNvPr>
          <p:cNvSpPr>
            <a:spLocks noGrp="1"/>
          </p:cNvSpPr>
          <p:nvPr>
            <p:ph idx="1"/>
          </p:nvPr>
        </p:nvSpPr>
        <p:spPr/>
        <p:txBody>
          <a:bodyPr/>
          <a:lstStyle/>
          <a:p>
            <a:pPr>
              <a:lnSpc>
                <a:spcPct val="150000"/>
              </a:lnSpc>
              <a:spcAft>
                <a:spcPts val="1200"/>
              </a:spcAft>
            </a:pPr>
            <a:r>
              <a:rPr lang="pt-BR" sz="2000" dirty="0"/>
              <a:t>São pelas razões mencionadas que existem os Testes de Software e as equipes de teste e qualidade. Com base no que foi exposto, ao adotar os testes e garantir uma visão unificada (técnica e funcional) do software, dificilmente os objetivos e resultados esperados da solução não serão alcançados.</a:t>
            </a:r>
          </a:p>
        </p:txBody>
      </p:sp>
    </p:spTree>
    <p:extLst>
      <p:ext uri="{BB962C8B-B14F-4D97-AF65-F5344CB8AC3E}">
        <p14:creationId xmlns:p14="http://schemas.microsoft.com/office/powerpoint/2010/main" val="16751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9A41A-D5BE-A20F-BB61-059F7AF54BB3}"/>
              </a:ext>
            </a:extLst>
          </p:cNvPr>
          <p:cNvSpPr>
            <a:spLocks noGrp="1"/>
          </p:cNvSpPr>
          <p:nvPr>
            <p:ph type="title"/>
          </p:nvPr>
        </p:nvSpPr>
        <p:spPr/>
        <p:txBody>
          <a:bodyPr/>
          <a:lstStyle/>
          <a:p>
            <a:r>
              <a:rPr lang="pt-BR" sz="3600" b="1" dirty="0"/>
              <a:t>Visão técnica X visão de negócio</a:t>
            </a:r>
          </a:p>
        </p:txBody>
      </p:sp>
      <p:sp>
        <p:nvSpPr>
          <p:cNvPr id="3" name="Espaço Reservado para Conteúdo 2">
            <a:extLst>
              <a:ext uri="{FF2B5EF4-FFF2-40B4-BE49-F238E27FC236}">
                <a16:creationId xmlns:a16="http://schemas.microsoft.com/office/drawing/2014/main" id="{D9B5F537-9D19-A239-770F-7D415AF852B4}"/>
              </a:ext>
            </a:extLst>
          </p:cNvPr>
          <p:cNvSpPr>
            <a:spLocks noGrp="1"/>
          </p:cNvSpPr>
          <p:nvPr>
            <p:ph idx="1"/>
          </p:nvPr>
        </p:nvSpPr>
        <p:spPr/>
        <p:txBody>
          <a:bodyPr/>
          <a:lstStyle/>
          <a:p>
            <a:pPr>
              <a:lnSpc>
                <a:spcPct val="150000"/>
              </a:lnSpc>
              <a:spcAft>
                <a:spcPts val="1200"/>
              </a:spcAft>
            </a:pPr>
            <a:r>
              <a:rPr lang="pt-BR" sz="2000" dirty="0"/>
              <a:t>Como um exercício para os desenvolvedores que não gostam de testar ou que acham que a etapa de testes deve ser menor ou praticamente não existir, sugerimos que reflitam sobre os impactos que podem ocorrer quando um software falha. Independentemente da área de seguimento, podemos listar alguns problemas em comum:</a:t>
            </a:r>
          </a:p>
          <a:p>
            <a:pPr lvl="1">
              <a:lnSpc>
                <a:spcPct val="150000"/>
              </a:lnSpc>
              <a:spcAft>
                <a:spcPts val="0"/>
              </a:spcAft>
            </a:pPr>
            <a:r>
              <a:rPr lang="pt-BR" sz="1800" dirty="0"/>
              <a:t>Prejuízos financeiros;</a:t>
            </a:r>
          </a:p>
          <a:p>
            <a:pPr lvl="1">
              <a:lnSpc>
                <a:spcPct val="150000"/>
              </a:lnSpc>
              <a:spcAft>
                <a:spcPts val="0"/>
              </a:spcAft>
            </a:pPr>
            <a:r>
              <a:rPr lang="pt-BR" sz="1800" dirty="0"/>
              <a:t>Perda de credibilidade;</a:t>
            </a:r>
          </a:p>
          <a:p>
            <a:pPr lvl="1">
              <a:lnSpc>
                <a:spcPct val="150000"/>
              </a:lnSpc>
              <a:spcAft>
                <a:spcPts val="0"/>
              </a:spcAft>
            </a:pPr>
            <a:r>
              <a:rPr lang="pt-BR" sz="1800" dirty="0"/>
              <a:t>Perda de qualidade e retrabalho;</a:t>
            </a:r>
          </a:p>
          <a:p>
            <a:pPr lvl="1">
              <a:lnSpc>
                <a:spcPct val="150000"/>
              </a:lnSpc>
              <a:spcAft>
                <a:spcPts val="0"/>
              </a:spcAft>
            </a:pPr>
            <a:r>
              <a:rPr lang="pt-BR" sz="1800" dirty="0"/>
              <a:t>Perda de confiança;</a:t>
            </a:r>
          </a:p>
          <a:p>
            <a:pPr lvl="1">
              <a:lnSpc>
                <a:spcPct val="150000"/>
              </a:lnSpc>
              <a:spcAft>
                <a:spcPts val="0"/>
              </a:spcAft>
            </a:pPr>
            <a:r>
              <a:rPr lang="pt-BR" sz="1800" dirty="0"/>
              <a:t>Ações legais.</a:t>
            </a:r>
          </a:p>
        </p:txBody>
      </p:sp>
    </p:spTree>
    <p:extLst>
      <p:ext uri="{BB962C8B-B14F-4D97-AF65-F5344CB8AC3E}">
        <p14:creationId xmlns:p14="http://schemas.microsoft.com/office/powerpoint/2010/main" val="101780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580</TotalTime>
  <Words>1250</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19</vt:i4>
      </vt:variant>
    </vt:vector>
  </HeadingPairs>
  <TitlesOfParts>
    <vt:vector size="21" baseType="lpstr">
      <vt:lpstr>Arial</vt:lpstr>
      <vt:lpstr>Design padrão</vt:lpstr>
      <vt:lpstr>UC11</vt:lpstr>
      <vt:lpstr>Teste de software</vt:lpstr>
      <vt:lpstr>Ciclo de vida do processo de teste</vt:lpstr>
      <vt:lpstr>Ciclo de vida do processo de teste</vt:lpstr>
      <vt:lpstr>Visão técnica X visão de negócio</vt:lpstr>
      <vt:lpstr>Visão técnica X visão de negócio</vt:lpstr>
      <vt:lpstr>Visão técnica X visão de negócio</vt:lpstr>
      <vt:lpstr>Visão técnica X visão de negócio</vt:lpstr>
      <vt:lpstr>Visão técnica X visão de negócio</vt:lpstr>
      <vt:lpstr>Caixa branca ou teste estrutural</vt:lpstr>
      <vt:lpstr>Exemplo de Teste de caixa branca</vt:lpstr>
      <vt:lpstr>Caixa preta ou teste funcional</vt:lpstr>
      <vt:lpstr>Caixa preta ou teste funcional</vt:lpstr>
      <vt:lpstr>Caixa cinza</vt:lpstr>
      <vt:lpstr>Comparação</vt:lpstr>
      <vt:lpstr>Objetivo da caixa cinza</vt:lpstr>
      <vt:lpstr>Vantagens do teste da caixa cinza</vt:lpstr>
      <vt:lpstr>Desvantagens do teste da caixa cinza</vt:lpstr>
      <vt:lpstr>Exemplo de teste da caixa cinza</vt:lpstr>
    </vt:vector>
  </TitlesOfParts>
  <Company>Senac São Paulo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GCR</dc:creator>
  <cp:lastModifiedBy>FABIO CORREA</cp:lastModifiedBy>
  <cp:revision>59</cp:revision>
  <dcterms:created xsi:type="dcterms:W3CDTF">2012-03-14T19:46:11Z</dcterms:created>
  <dcterms:modified xsi:type="dcterms:W3CDTF">2023-04-10T23:06:44Z</dcterms:modified>
</cp:coreProperties>
</file>