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4"/>
  </p:sldMasterIdLst>
  <p:notesMasterIdLst>
    <p:notesMasterId r:id="rId12"/>
  </p:notesMasterIdLst>
  <p:handoutMasterIdLst>
    <p:handoutMasterId r:id="rId13"/>
  </p:handoutMasterIdLst>
  <p:sldIdLst>
    <p:sldId id="2549" r:id="rId5"/>
    <p:sldId id="2602" r:id="rId6"/>
    <p:sldId id="256" r:id="rId7"/>
    <p:sldId id="258" r:id="rId8"/>
    <p:sldId id="257" r:id="rId9"/>
    <p:sldId id="260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DB3"/>
    <a:srgbClr val="B39F8C"/>
    <a:srgbClr val="656C71"/>
    <a:srgbClr val="898687"/>
    <a:srgbClr val="020202"/>
    <a:srgbClr val="353C3F"/>
    <a:srgbClr val="4C5365"/>
    <a:srgbClr val="565D6F"/>
    <a:srgbClr val="2D374B"/>
    <a:srgbClr val="252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8/24/22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8:50:14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4:11:29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06:21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06:2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26:53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24575,'23'0'0,"4"0"0,6 1 0,3 3 0,2 1 0,2 1 0,0 2 0,2 0 0,-3 2 0,1-1 0,-1 2 0,1-1 0,-1-1 0,-4 0 0,-1-1 0,1-2 0,1-1 0,5-3 0,-1-1 0,-2-1 0,-3 0 0,-7 0 0,0 0 0,-3 0 0,-1 0 0,-1 0 0,0-2 0,2-3 0,1-4 0,0-4 0,0-4 0,-3 0 0,-2 1 0,-1 2 0,-3 4 0,-3-1 0,-3-2 0,-2-2 0,-1 1 0,2 3 0,-5 3 0,2 2 0,-5 0 0,0 0 0,0 3 0,-1 6 0,-1 4 0,0 1 0,0-2 0,0-2 0,0 1 0,0 0 0,0 0 0,0-1 0,-2-2 0,-1 0 0,0-2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26:58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24575,'0'26'0,"0"13"0,-3 21 0,-3 20 0,-2 11 0,1-3 0,1-12 0,3-12 0,2-13 0,1-2 0,-3-3 0,1-6 0,-1-4 0,1-8 0,2-8 0,0-4 0,0-7 0,0-5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27:0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24575,'0'22'0,"0"15"0,0 15 0,0 10 0,0-1 0,0 0 0,0 5 0,0 0 0,0-1 0,2-5 0,3-8 0,1-6 0,0-7 0,1-2 0,-1-1 0,0-3 0,-2-4 0,-2-5 0,-1-3 0,3 1 0,-3-10 0,2 4 0,-3-10 0,0 0 0,0-1 0,0-1 0,0 0 0,0 0 0,0 0 0,2 0 0,0 0 0,0 1 0,1-1 0,-1 0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8:50:14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4:09:32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4:09:5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7388"/>
            <a:ext cx="6091238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334E-F30A-48D3-A5D3-2206EED1AA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7388"/>
            <a:ext cx="6091238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334E-F30A-48D3-A5D3-2206EED1AA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7388"/>
            <a:ext cx="6091238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334E-F30A-48D3-A5D3-2206EED1AA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24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4451" y="6446838"/>
            <a:ext cx="3468825" cy="365125"/>
          </a:xfrm>
          <a:prstGeom prst="rect">
            <a:avLst/>
          </a:prstGeom>
        </p:spPr>
        <p:txBody>
          <a:bodyPr/>
          <a:lstStyle/>
          <a:p>
            <a:fld id="{9184DA70-C731-4C70-880D-CCD4705E623C}" type="datetime1">
              <a:rPr lang="en-US" smtClean="0"/>
              <a:t>8/24/22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422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none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Presenters Name</a:t>
            </a:r>
          </a:p>
          <a:p>
            <a:r>
              <a:rPr lang="en-US"/>
              <a:t>Date</a:t>
            </a:r>
            <a:br>
              <a:rPr lang="en-US"/>
            </a:b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pct40">
            <a:fgClr>
              <a:srgbClr val="B39F8C"/>
            </a:fgClr>
            <a:bgClr>
              <a:srgbClr val="323F3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pct40">
            <a:fgClr>
              <a:srgbClr val="B39F8C"/>
            </a:fgClr>
            <a:bgClr>
              <a:srgbClr val="323F3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pct40">
            <a:fgClr>
              <a:srgbClr val="B39F8C"/>
            </a:fgClr>
            <a:bgClr>
              <a:srgbClr val="323F3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rgbClr val="B39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CB4517A5-FBB1-457C-A002-8E7264A122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01" y="3194883"/>
            <a:ext cx="3260274" cy="774641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F600757E-6298-45EE-995D-B2C9A41B7B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rgbClr val="24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rgbClr val="B39F8C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04A99-2CC9-427E-A2BB-599D574F3C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045" y="120818"/>
            <a:ext cx="1945777" cy="457200"/>
          </a:xfrm>
          <a:prstGeom prst="rect">
            <a:avLst/>
          </a:prstGeom>
        </p:spPr>
      </p:pic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C12DC84E-F305-4503-ADEC-00E8A6E85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41742" y="6492875"/>
            <a:ext cx="457922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ProCogia 2022. All rights reserved. - Confidential 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50421FF-1AB0-40B2-A98A-C40480EED882}"/>
              </a:ext>
            </a:extLst>
          </p:cNvPr>
          <p:cNvSpPr txBox="1">
            <a:spLocks/>
          </p:cNvSpPr>
          <p:nvPr userDrawn="1"/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683393"/>
            <a:ext cx="11729822" cy="5486401"/>
          </a:xfrm>
          <a:prstGeom prst="rect">
            <a:avLst/>
          </a:prstGeom>
          <a:solidFill>
            <a:srgbClr val="24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rgbClr val="B39F8C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9EB170-7519-47C0-8826-BFEA35331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045" y="120818"/>
            <a:ext cx="1945777" cy="457200"/>
          </a:xfrm>
          <a:prstGeom prst="rect">
            <a:avLst/>
          </a:prstGeom>
        </p:spPr>
      </p:pic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23C03EEC-7B1E-4593-9AC1-4B9A7ED34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41742" y="6492875"/>
            <a:ext cx="457922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ProCogia 2021. All rights reserved. - Confidential 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E2B0C083-4EBA-43F6-AAAF-AEBCC1A0C160}"/>
              </a:ext>
            </a:extLst>
          </p:cNvPr>
          <p:cNvSpPr txBox="1">
            <a:spLocks/>
          </p:cNvSpPr>
          <p:nvPr userDrawn="1"/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rgbClr val="24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rgbClr val="B39F8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rgbClr val="B39F8C"/>
            </a:fgClr>
            <a:bgClr>
              <a:srgbClr val="24363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rgbClr val="B39F8C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6F38CB-4D19-42C5-AD79-32DE2DEBE9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045" y="120818"/>
            <a:ext cx="1945777" cy="457200"/>
          </a:xfrm>
          <a:prstGeom prst="rect">
            <a:avLst/>
          </a:prstGeom>
        </p:spPr>
      </p:pic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C0D93696-CA85-499D-B914-7BA493DA7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41742" y="6492875"/>
            <a:ext cx="457922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ProCogia 2022. All rights reserved. - Confidential 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5795EDE-1283-4459-B4F6-59480EC1C7ED}"/>
              </a:ext>
            </a:extLst>
          </p:cNvPr>
          <p:cNvSpPr txBox="1">
            <a:spLocks/>
          </p:cNvSpPr>
          <p:nvPr userDrawn="1"/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4451" y="6446838"/>
            <a:ext cx="3468825" cy="365125"/>
          </a:xfrm>
          <a:prstGeom prst="rect">
            <a:avLst/>
          </a:prstGeom>
        </p:spPr>
        <p:txBody>
          <a:bodyPr/>
          <a:lstStyle/>
          <a:p>
            <a:fld id="{39667345-2558-425A-8533-9BFDBCE15005}" type="datetime1">
              <a:rPr lang="en-US" smtClean="0"/>
              <a:t>8/24/22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rgbClr val="24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rgbClr val="B39F8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rgbClr val="B39F8C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rgbClr val="B39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987024C2-D093-4D04-9C4B-7ECCFEE8CC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3FC0C183-149F-449D-BBDD-92C7CA73E72C}"/>
              </a:ext>
            </a:extLst>
          </p:cNvPr>
          <p:cNvSpPr txBox="1">
            <a:spLocks/>
          </p:cNvSpPr>
          <p:nvPr userDrawn="1"/>
        </p:nvSpPr>
        <p:spPr>
          <a:xfrm>
            <a:off x="6941742" y="6492875"/>
            <a:ext cx="457922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© ProCogia 2022. All rights reserved. - Confidential 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294204D5-F0D3-40F8-A405-FA1AEBF29308}"/>
              </a:ext>
            </a:extLst>
          </p:cNvPr>
          <p:cNvSpPr txBox="1">
            <a:spLocks/>
          </p:cNvSpPr>
          <p:nvPr userDrawn="1"/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4451" y="6446838"/>
            <a:ext cx="3468825" cy="365125"/>
          </a:xfrm>
          <a:prstGeom prst="rect">
            <a:avLst/>
          </a:prstGeom>
        </p:spPr>
        <p:txBody>
          <a:bodyPr/>
          <a:lstStyle/>
          <a:p>
            <a:fld id="{39667345-2558-425A-8533-9BFDBCE15005}" type="datetime1">
              <a:rPr lang="en-US" smtClean="0"/>
              <a:t>8/24/22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-67376"/>
            <a:ext cx="7194698" cy="6946642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rgbClr val="24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3655646" y="3814571"/>
            <a:ext cx="2960808" cy="2960808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385010" y="753739"/>
            <a:ext cx="1360968" cy="1360968"/>
          </a:xfrm>
          <a:prstGeom prst="triangle">
            <a:avLst/>
          </a:prstGeom>
          <a:pattFill prst="dkHorz">
            <a:fgClr>
              <a:srgbClr val="B39F8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D9D7453-A1F5-4C6B-8274-204A944F7E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5010" y="1"/>
            <a:ext cx="6641431" cy="683394"/>
          </a:xfrm>
        </p:spPr>
        <p:txBody>
          <a:bodyPr lIns="0" anchor="ctr">
            <a:norm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72D2134-4794-45D0-A1B1-6F2C3B172F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3CD061AB-4825-4268-8CEF-82D501984B21}"/>
              </a:ext>
            </a:extLst>
          </p:cNvPr>
          <p:cNvSpPr txBox="1">
            <a:spLocks/>
          </p:cNvSpPr>
          <p:nvPr userDrawn="1"/>
        </p:nvSpPr>
        <p:spPr>
          <a:xfrm>
            <a:off x="413825" y="6492875"/>
            <a:ext cx="457922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</a:rPr>
              <a:t>© ProCogia 2022. All rights reserved. - Confidential 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AD38322D-5C00-4CF4-99EB-9553A7955E7C}"/>
              </a:ext>
            </a:extLst>
          </p:cNvPr>
          <p:cNvSpPr txBox="1">
            <a:spLocks/>
          </p:cNvSpPr>
          <p:nvPr userDrawn="1"/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07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4451" y="6446838"/>
            <a:ext cx="3468825" cy="365125"/>
          </a:xfrm>
          <a:prstGeom prst="rect">
            <a:avLst/>
          </a:prstGeom>
        </p:spPr>
        <p:txBody>
          <a:bodyPr/>
          <a:lstStyle/>
          <a:p>
            <a:fld id="{39667345-2558-425A-8533-9BFDBCE15005}" type="datetime1">
              <a:rPr lang="en-US" smtClean="0"/>
              <a:t>8/24/22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-28282" y="1636559"/>
            <a:ext cx="9323109" cy="3477985"/>
          </a:xfrm>
          <a:prstGeom prst="rect">
            <a:avLst/>
          </a:prstGeom>
          <a:solidFill>
            <a:srgbClr val="24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rgbClr val="B39F8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6400800" y="1631336"/>
            <a:ext cx="5791198" cy="5226663"/>
          </a:xfrm>
          <a:prstGeom prst="triangle">
            <a:avLst/>
          </a:prstGeom>
          <a:solidFill>
            <a:srgbClr val="B39F8C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60262" y="2524533"/>
            <a:ext cx="648200" cy="527675"/>
          </a:xfrm>
          <a:prstGeom prst="triangle">
            <a:avLst/>
          </a:prstGeom>
          <a:solidFill>
            <a:srgbClr val="B39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4291C8D1-8BF6-4202-8AE6-4F6E3975FD9D}"/>
              </a:ext>
            </a:extLst>
          </p:cNvPr>
          <p:cNvSpPr txBox="1">
            <a:spLocks/>
          </p:cNvSpPr>
          <p:nvPr userDrawn="1"/>
        </p:nvSpPr>
        <p:spPr>
          <a:xfrm>
            <a:off x="413824" y="6492875"/>
            <a:ext cx="457922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ProCogia 2022. All rights reserved. - Confidential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F8F641-B909-43A5-A7DF-1C11C3CB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B6C3AF-515F-4567-A1AB-2AFC7DAD7B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045" y="120818"/>
            <a:ext cx="1945777" cy="457200"/>
          </a:xfrm>
          <a:prstGeom prst="rect">
            <a:avLst/>
          </a:prstGeom>
        </p:spPr>
      </p:pic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6E97148B-1C6E-45F4-AA3E-EF58674AC583}"/>
              </a:ext>
            </a:extLst>
          </p:cNvPr>
          <p:cNvSpPr txBox="1">
            <a:spLocks/>
          </p:cNvSpPr>
          <p:nvPr userDrawn="1"/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333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rgbClr val="B39F8C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395925" y="483320"/>
            <a:ext cx="9332537" cy="5891645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  <a:gd name="connsiteX0" fmla="*/ 125507 w 7347125"/>
              <a:gd name="connsiteY0" fmla="*/ 0 h 5901071"/>
              <a:gd name="connsiteX1" fmla="*/ 7347125 w 7347125"/>
              <a:gd name="connsiteY1" fmla="*/ 10633 h 5901071"/>
              <a:gd name="connsiteX2" fmla="*/ 4412539 w 7347125"/>
              <a:gd name="connsiteY2" fmla="*/ 5901071 h 5901071"/>
              <a:gd name="connsiteX3" fmla="*/ 1007798 w 7347125"/>
              <a:gd name="connsiteY3" fmla="*/ 5884183 h 5901071"/>
              <a:gd name="connsiteX4" fmla="*/ 1007798 w 7347125"/>
              <a:gd name="connsiteY4" fmla="*/ 5890438 h 5901071"/>
              <a:gd name="connsiteX5" fmla="*/ 0 w 7347125"/>
              <a:gd name="connsiteY5" fmla="*/ 5890438 h 5901071"/>
              <a:gd name="connsiteX6" fmla="*/ 0 w 7347125"/>
              <a:gd name="connsiteY6" fmla="*/ 0 h 5901071"/>
              <a:gd name="connsiteX7" fmla="*/ 125507 w 7347125"/>
              <a:gd name="connsiteY7" fmla="*/ 0 h 5901071"/>
              <a:gd name="connsiteX0" fmla="*/ 0 w 7347125"/>
              <a:gd name="connsiteY0" fmla="*/ 0 h 5901071"/>
              <a:gd name="connsiteX1" fmla="*/ 7347125 w 7347125"/>
              <a:gd name="connsiteY1" fmla="*/ 10633 h 5901071"/>
              <a:gd name="connsiteX2" fmla="*/ 4412539 w 7347125"/>
              <a:gd name="connsiteY2" fmla="*/ 5901071 h 5901071"/>
              <a:gd name="connsiteX3" fmla="*/ 1007798 w 7347125"/>
              <a:gd name="connsiteY3" fmla="*/ 5884183 h 5901071"/>
              <a:gd name="connsiteX4" fmla="*/ 1007798 w 7347125"/>
              <a:gd name="connsiteY4" fmla="*/ 5890438 h 5901071"/>
              <a:gd name="connsiteX5" fmla="*/ 0 w 7347125"/>
              <a:gd name="connsiteY5" fmla="*/ 5890438 h 5901071"/>
              <a:gd name="connsiteX6" fmla="*/ 0 w 7347125"/>
              <a:gd name="connsiteY6" fmla="*/ 0 h 5901071"/>
              <a:gd name="connsiteX0" fmla="*/ 0 w 7347125"/>
              <a:gd name="connsiteY0" fmla="*/ 0 h 5901071"/>
              <a:gd name="connsiteX1" fmla="*/ 7347125 w 7347125"/>
              <a:gd name="connsiteY1" fmla="*/ 10633 h 5901071"/>
              <a:gd name="connsiteX2" fmla="*/ 4412539 w 7347125"/>
              <a:gd name="connsiteY2" fmla="*/ 5901071 h 5901071"/>
              <a:gd name="connsiteX3" fmla="*/ 1007798 w 7347125"/>
              <a:gd name="connsiteY3" fmla="*/ 5884183 h 5901071"/>
              <a:gd name="connsiteX4" fmla="*/ 0 w 7347125"/>
              <a:gd name="connsiteY4" fmla="*/ 5890438 h 5901071"/>
              <a:gd name="connsiteX5" fmla="*/ 0 w 7347125"/>
              <a:gd name="connsiteY5" fmla="*/ 0 h 5901071"/>
              <a:gd name="connsiteX0" fmla="*/ 0 w 7347125"/>
              <a:gd name="connsiteY0" fmla="*/ 0 h 5901071"/>
              <a:gd name="connsiteX1" fmla="*/ 7347125 w 7347125"/>
              <a:gd name="connsiteY1" fmla="*/ 10633 h 5901071"/>
              <a:gd name="connsiteX2" fmla="*/ 4412539 w 7347125"/>
              <a:gd name="connsiteY2" fmla="*/ 5901071 h 5901071"/>
              <a:gd name="connsiteX3" fmla="*/ 0 w 7347125"/>
              <a:gd name="connsiteY3" fmla="*/ 5890438 h 5901071"/>
              <a:gd name="connsiteX4" fmla="*/ 0 w 7347125"/>
              <a:gd name="connsiteY4" fmla="*/ 0 h 5901071"/>
              <a:gd name="connsiteX0" fmla="*/ 0 w 7347125"/>
              <a:gd name="connsiteY0" fmla="*/ 0 h 5891645"/>
              <a:gd name="connsiteX1" fmla="*/ 7347125 w 7347125"/>
              <a:gd name="connsiteY1" fmla="*/ 10633 h 5891645"/>
              <a:gd name="connsiteX2" fmla="*/ 5127041 w 7347125"/>
              <a:gd name="connsiteY2" fmla="*/ 5891645 h 5891645"/>
              <a:gd name="connsiteX3" fmla="*/ 0 w 7347125"/>
              <a:gd name="connsiteY3" fmla="*/ 5890438 h 5891645"/>
              <a:gd name="connsiteX4" fmla="*/ 0 w 7347125"/>
              <a:gd name="connsiteY4" fmla="*/ 0 h 5891645"/>
              <a:gd name="connsiteX0" fmla="*/ 0 w 7347125"/>
              <a:gd name="connsiteY0" fmla="*/ 0 h 5891645"/>
              <a:gd name="connsiteX1" fmla="*/ 7347125 w 7347125"/>
              <a:gd name="connsiteY1" fmla="*/ 10633 h 5891645"/>
              <a:gd name="connsiteX2" fmla="*/ 5127041 w 7347125"/>
              <a:gd name="connsiteY2" fmla="*/ 5891645 h 5891645"/>
              <a:gd name="connsiteX3" fmla="*/ 0 w 7347125"/>
              <a:gd name="connsiteY3" fmla="*/ 5890438 h 5891645"/>
              <a:gd name="connsiteX4" fmla="*/ 0 w 7347125"/>
              <a:gd name="connsiteY4" fmla="*/ 0 h 5891645"/>
              <a:gd name="connsiteX0" fmla="*/ 0 w 7361415"/>
              <a:gd name="connsiteY0" fmla="*/ 0 h 5891645"/>
              <a:gd name="connsiteX1" fmla="*/ 7361415 w 7361415"/>
              <a:gd name="connsiteY1" fmla="*/ 10633 h 5891645"/>
              <a:gd name="connsiteX2" fmla="*/ 5141331 w 7361415"/>
              <a:gd name="connsiteY2" fmla="*/ 5891645 h 5891645"/>
              <a:gd name="connsiteX3" fmla="*/ 14290 w 7361415"/>
              <a:gd name="connsiteY3" fmla="*/ 5890438 h 5891645"/>
              <a:gd name="connsiteX4" fmla="*/ 0 w 7361415"/>
              <a:gd name="connsiteY4" fmla="*/ 0 h 589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1415" h="5891645">
                <a:moveTo>
                  <a:pt x="0" y="0"/>
                </a:moveTo>
                <a:lnTo>
                  <a:pt x="7361415" y="10633"/>
                </a:lnTo>
                <a:lnTo>
                  <a:pt x="5141331" y="5891645"/>
                </a:lnTo>
                <a:lnTo>
                  <a:pt x="14290" y="5890438"/>
                </a:lnTo>
                <a:cubicBezTo>
                  <a:pt x="9527" y="3926959"/>
                  <a:pt x="4763" y="1963479"/>
                  <a:pt x="0" y="0"/>
                </a:cubicBezTo>
                <a:close/>
              </a:path>
            </a:pathLst>
          </a:custGeom>
          <a:solidFill>
            <a:srgbClr val="24363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60262" y="1669422"/>
            <a:ext cx="648200" cy="527675"/>
          </a:xfrm>
          <a:prstGeom prst="triangle">
            <a:avLst/>
          </a:prstGeom>
          <a:solidFill>
            <a:srgbClr val="B39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35A0078B-E821-4B5B-80D8-A0FF6752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824" y="6492875"/>
            <a:ext cx="457922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© ProCogia 2022. All rights reserved. - Confidential 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CD421609-4DD4-41CC-A61C-7D9FFD3E2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7D8DCAA3-F746-4EBB-A074-5E16B2F3F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rgbClr val="243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rgbClr val="B39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rgbClr val="B39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9CCA9CAC-872E-47F7-BBD8-30A48CAB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824" y="6492875"/>
            <a:ext cx="457922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© ProCogia 2022. All rights reserved. - Confidential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BFFF51-55C2-443E-A14F-E1873C6C96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045" y="120818"/>
            <a:ext cx="1945777" cy="4572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F0B32-A953-4CE3-B2AF-14E83177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31349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rgbClr val="243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rgbClr val="B39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rgbClr val="B39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3824" y="1"/>
            <a:ext cx="7207627" cy="68339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FFC9234D-EB97-48E3-9B27-81C3BD32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824" y="6492875"/>
            <a:ext cx="457922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© ProCogia 2022. All rights reserved. - Confidential </a:t>
            </a:r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47EBE38C-450F-49A1-AAE2-E9D5360FAA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1E75F864-C54F-4D44-B592-A8F4B6C7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0C9AC-54A4-4581-93AA-F1E5F127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824" y="6492875"/>
            <a:ext cx="329184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© ProCogia 2022. All rights reserved. - Confidential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D766F0-7B4F-41EB-9F9D-565FF418B214}"/>
              </a:ext>
            </a:extLst>
          </p:cNvPr>
          <p:cNvGrpSpPr/>
          <p:nvPr userDrawn="1"/>
        </p:nvGrpSpPr>
        <p:grpSpPr>
          <a:xfrm>
            <a:off x="1306791" y="806091"/>
            <a:ext cx="9578419" cy="5637133"/>
            <a:chOff x="1470581" y="692967"/>
            <a:chExt cx="9578419" cy="5637133"/>
          </a:xfrm>
        </p:grpSpPr>
        <p:sp>
          <p:nvSpPr>
            <p:cNvPr id="6" name="Triangle 6">
              <a:extLst>
                <a:ext uri="{FF2B5EF4-FFF2-40B4-BE49-F238E27FC236}">
                  <a16:creationId xmlns:a16="http://schemas.microsoft.com/office/drawing/2014/main" id="{87F7E376-3AEE-4526-8782-27E1E7E31826}"/>
                </a:ext>
              </a:extLst>
            </p:cNvPr>
            <p:cNvSpPr/>
            <p:nvPr userDrawn="1"/>
          </p:nvSpPr>
          <p:spPr>
            <a:xfrm>
              <a:off x="1470581" y="2135958"/>
              <a:ext cx="4194142" cy="4194142"/>
            </a:xfrm>
            <a:prstGeom prst="triangl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5E1E741E-9A15-416D-B02A-2755CA5D7E4A}"/>
                </a:ext>
              </a:extLst>
            </p:cNvPr>
            <p:cNvSpPr/>
            <p:nvPr userDrawn="1"/>
          </p:nvSpPr>
          <p:spPr>
            <a:xfrm>
              <a:off x="6854858" y="2135958"/>
              <a:ext cx="4194142" cy="4194142"/>
            </a:xfrm>
            <a:prstGeom prst="triangl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6">
              <a:extLst>
                <a:ext uri="{FF2B5EF4-FFF2-40B4-BE49-F238E27FC236}">
                  <a16:creationId xmlns:a16="http://schemas.microsoft.com/office/drawing/2014/main" id="{6C8AF9AC-8016-4DFC-BEA0-669870DE14DD}"/>
                </a:ext>
              </a:extLst>
            </p:cNvPr>
            <p:cNvSpPr/>
            <p:nvPr userDrawn="1"/>
          </p:nvSpPr>
          <p:spPr>
            <a:xfrm rot="10800000">
              <a:off x="3511140" y="692967"/>
              <a:ext cx="5497302" cy="549730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77704DC6-52C6-4847-B9B8-9684323B1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3824" y="1"/>
            <a:ext cx="7207627" cy="68339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FE9127CA-A024-4FE3-BE9C-CC99166B9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E524B0F1-E20E-44B1-A9AB-5732A7C90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573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0C9AC-54A4-4581-93AA-F1E5F127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824" y="6492875"/>
            <a:ext cx="329184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© ProCogia 2022 All rights reserved. - Confidential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D766F0-7B4F-41EB-9F9D-565FF418B214}"/>
              </a:ext>
            </a:extLst>
          </p:cNvPr>
          <p:cNvGrpSpPr/>
          <p:nvPr userDrawn="1"/>
        </p:nvGrpSpPr>
        <p:grpSpPr>
          <a:xfrm>
            <a:off x="1306791" y="806091"/>
            <a:ext cx="9578419" cy="5637133"/>
            <a:chOff x="1470581" y="692967"/>
            <a:chExt cx="9578419" cy="5637133"/>
          </a:xfrm>
        </p:grpSpPr>
        <p:sp>
          <p:nvSpPr>
            <p:cNvPr id="6" name="Triangle 6">
              <a:extLst>
                <a:ext uri="{FF2B5EF4-FFF2-40B4-BE49-F238E27FC236}">
                  <a16:creationId xmlns:a16="http://schemas.microsoft.com/office/drawing/2014/main" id="{87F7E376-3AEE-4526-8782-27E1E7E31826}"/>
                </a:ext>
              </a:extLst>
            </p:cNvPr>
            <p:cNvSpPr/>
            <p:nvPr userDrawn="1"/>
          </p:nvSpPr>
          <p:spPr>
            <a:xfrm>
              <a:off x="1470581" y="2135958"/>
              <a:ext cx="4194142" cy="4194142"/>
            </a:xfrm>
            <a:prstGeom prst="triangl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5E1E741E-9A15-416D-B02A-2755CA5D7E4A}"/>
                </a:ext>
              </a:extLst>
            </p:cNvPr>
            <p:cNvSpPr/>
            <p:nvPr userDrawn="1"/>
          </p:nvSpPr>
          <p:spPr>
            <a:xfrm>
              <a:off x="6854858" y="2135958"/>
              <a:ext cx="4194142" cy="4194142"/>
            </a:xfrm>
            <a:prstGeom prst="triangl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6">
              <a:extLst>
                <a:ext uri="{FF2B5EF4-FFF2-40B4-BE49-F238E27FC236}">
                  <a16:creationId xmlns:a16="http://schemas.microsoft.com/office/drawing/2014/main" id="{6C8AF9AC-8016-4DFC-BEA0-669870DE14DD}"/>
                </a:ext>
              </a:extLst>
            </p:cNvPr>
            <p:cNvSpPr/>
            <p:nvPr userDrawn="1"/>
          </p:nvSpPr>
          <p:spPr>
            <a:xfrm rot="10800000">
              <a:off x="3511140" y="692967"/>
              <a:ext cx="5497302" cy="5497302"/>
            </a:xfrm>
            <a:prstGeom prst="triangl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77704DC6-52C6-4847-B9B8-9684323B1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3824" y="1"/>
            <a:ext cx="7207627" cy="68339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FE9127CA-A024-4FE3-BE9C-CC99166B9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E524B0F1-E20E-44B1-A9AB-5732A7C90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7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0C9AC-54A4-4581-93AA-F1E5F127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824" y="6492875"/>
            <a:ext cx="329184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© ProCogia 2022. All rights reserved. - Confidential </a:t>
            </a:r>
          </a:p>
        </p:txBody>
      </p:sp>
      <p:sp>
        <p:nvSpPr>
          <p:cNvPr id="8" name="Triangle 6">
            <a:extLst>
              <a:ext uri="{FF2B5EF4-FFF2-40B4-BE49-F238E27FC236}">
                <a16:creationId xmlns:a16="http://schemas.microsoft.com/office/drawing/2014/main" id="{6C8AF9AC-8016-4DFC-BEA0-669870DE14DD}"/>
              </a:ext>
            </a:extLst>
          </p:cNvPr>
          <p:cNvSpPr/>
          <p:nvPr userDrawn="1"/>
        </p:nvSpPr>
        <p:spPr>
          <a:xfrm rot="10800000">
            <a:off x="3347350" y="806091"/>
            <a:ext cx="5497302" cy="5497302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704DC6-52C6-4847-B9B8-9684323B1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3824" y="1"/>
            <a:ext cx="7207627" cy="68339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FE9127CA-A024-4FE3-BE9C-CC99166B9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E524B0F1-E20E-44B1-A9AB-5732A7C90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49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D0B0-4D94-891C-8C61-58762CA28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F515E-4BB5-000B-B284-D4FD22DA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ABF8-CEBE-8F9A-FAD9-7DDDD79F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5D13E-129F-8664-3B22-1D259078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D7EA-4278-1F18-195B-B880FE99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4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rgbClr val="24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824" y="6492875"/>
            <a:ext cx="457922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© ProCogia 2022. All rights reserved. - Confidential </a:t>
            </a:r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rgbClr val="B39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rgbClr val="B39F8C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E53808-C1A1-4B34-9DC7-907F2EDAC6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045" y="120818"/>
            <a:ext cx="194577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rgbClr val="24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4451" y="6446838"/>
            <a:ext cx="3468825" cy="365125"/>
          </a:xfrm>
          <a:prstGeom prst="rect">
            <a:avLst/>
          </a:prstGeom>
        </p:spPr>
        <p:txBody>
          <a:bodyPr/>
          <a:lstStyle/>
          <a:p>
            <a:fld id="{4BE1D723-8F53-4F53-90B0-1982A396982E}" type="datetime1">
              <a:rPr lang="en-US" smtClean="0"/>
              <a:t>8/24/22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60262" y="1085137"/>
            <a:ext cx="648200" cy="527675"/>
          </a:xfrm>
          <a:prstGeom prst="triangle">
            <a:avLst/>
          </a:prstGeom>
          <a:solidFill>
            <a:srgbClr val="B39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18BD7402-D619-4B11-829C-24057006ED28}"/>
              </a:ext>
            </a:extLst>
          </p:cNvPr>
          <p:cNvSpPr txBox="1">
            <a:spLocks/>
          </p:cNvSpPr>
          <p:nvPr userDrawn="1"/>
        </p:nvSpPr>
        <p:spPr>
          <a:xfrm>
            <a:off x="413825" y="6481649"/>
            <a:ext cx="457922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ProCogia 2022. All rights reserved. - Confidential </a:t>
            </a:r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E7B2AA57-4612-4DCE-BD21-76B67A404D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83CAFC52-2C5A-4A84-B977-B81AF015E936}"/>
              </a:ext>
            </a:extLst>
          </p:cNvPr>
          <p:cNvSpPr txBox="1">
            <a:spLocks/>
          </p:cNvSpPr>
          <p:nvPr userDrawn="1"/>
        </p:nvSpPr>
        <p:spPr>
          <a:xfrm>
            <a:off x="10993582" y="6440981"/>
            <a:ext cx="78001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rgbClr val="24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60262" y="1085138"/>
            <a:ext cx="648200" cy="527675"/>
          </a:xfrm>
          <a:prstGeom prst="triangle">
            <a:avLst/>
          </a:prstGeom>
          <a:solidFill>
            <a:srgbClr val="B39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27C0E2AA-4F27-4210-97C7-DA15180C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824" y="6435124"/>
            <a:ext cx="457922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© ProCogia 2022. All rights reserved. - Confidential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36EDA-201F-4423-832D-BE66AEC74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045" y="120818"/>
            <a:ext cx="194577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rgbClr val="24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rgbClr val="B39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2AC27CC2-31F5-46B6-933A-5109BAFA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824" y="6492875"/>
            <a:ext cx="457922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© ProCogia 2022. All rights reserved. - Confidential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3E7BA4-4A53-4959-B825-53A777E94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045" y="120818"/>
            <a:ext cx="194577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rgbClr val="24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rgbClr val="B39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BFD0C80-2BB3-4983-8A65-CA9FCD10DC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06783F2D-6653-4416-AD8F-F30188F5A274}"/>
              </a:ext>
            </a:extLst>
          </p:cNvPr>
          <p:cNvSpPr txBox="1">
            <a:spLocks/>
          </p:cNvSpPr>
          <p:nvPr userDrawn="1"/>
        </p:nvSpPr>
        <p:spPr>
          <a:xfrm>
            <a:off x="413825" y="6492875"/>
            <a:ext cx="457922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© ProCogia 2022. All rights reserved. - Confidential 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FCC6C67-1B32-45BB-916A-A5B59305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rgbClr val="24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683393"/>
            <a:ext cx="11364350" cy="575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B39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2" y="0"/>
            <a:ext cx="9471405" cy="683393"/>
          </a:xfr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D9965F2-9C8A-4A02-9F7C-E13D084695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55B7E160-BCB2-4614-9BCE-7D42087290AF}"/>
              </a:ext>
            </a:extLst>
          </p:cNvPr>
          <p:cNvSpPr txBox="1">
            <a:spLocks/>
          </p:cNvSpPr>
          <p:nvPr userDrawn="1"/>
        </p:nvSpPr>
        <p:spPr>
          <a:xfrm>
            <a:off x="413825" y="6492875"/>
            <a:ext cx="457922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© ProCogia 2022. All rights reserved. - Confidential 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BB74AFE2-A58C-43F0-A55D-FB723A5BD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24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rgbClr val="B39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rgbClr val="243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rgbClr val="243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9" name="Picture 28" descr="Logo, company name&#10;&#10;Description automatically generated">
            <a:extLst>
              <a:ext uri="{FF2B5EF4-FFF2-40B4-BE49-F238E27FC236}">
                <a16:creationId xmlns:a16="http://schemas.microsoft.com/office/drawing/2014/main" id="{40F75950-89B9-4233-97E7-50C5982436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88" y="113096"/>
            <a:ext cx="1924242" cy="457200"/>
          </a:xfrm>
          <a:prstGeom prst="rect">
            <a:avLst/>
          </a:prstGeom>
        </p:spPr>
      </p:pic>
      <p:sp>
        <p:nvSpPr>
          <p:cNvPr id="28" name="Date Placeholder 6">
            <a:extLst>
              <a:ext uri="{FF2B5EF4-FFF2-40B4-BE49-F238E27FC236}">
                <a16:creationId xmlns:a16="http://schemas.microsoft.com/office/drawing/2014/main" id="{0B07B30D-5EEC-493C-AF69-E088F4DF0930}"/>
              </a:ext>
            </a:extLst>
          </p:cNvPr>
          <p:cNvSpPr txBox="1">
            <a:spLocks/>
          </p:cNvSpPr>
          <p:nvPr userDrawn="1"/>
        </p:nvSpPr>
        <p:spPr>
          <a:xfrm>
            <a:off x="413825" y="6492875"/>
            <a:ext cx="457922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© ProCogia 2021. All rights reserved. - Confidential </a:t>
            </a:r>
          </a:p>
        </p:txBody>
      </p:sp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72A64033-D6CC-4005-9418-D2A72800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78FA5A1D-3B0A-472C-B879-E1BC9AED2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41742" y="6492875"/>
            <a:ext cx="457922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ProCogia 2022. All rights reserved. - Confidential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444B0-BA58-4290-8FE7-03FDE3B78A3F}"/>
              </a:ext>
            </a:extLst>
          </p:cNvPr>
          <p:cNvSpPr txBox="1">
            <a:spLocks/>
          </p:cNvSpPr>
          <p:nvPr userDrawn="1"/>
        </p:nvSpPr>
        <p:spPr>
          <a:xfrm>
            <a:off x="10993582" y="6492875"/>
            <a:ext cx="78001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94" r:id="rId2"/>
    <p:sldLayoutId id="2147483785" r:id="rId3"/>
    <p:sldLayoutId id="2147483783" r:id="rId4"/>
    <p:sldLayoutId id="2147483765" r:id="rId5"/>
    <p:sldLayoutId id="2147483787" r:id="rId6"/>
    <p:sldLayoutId id="2147483784" r:id="rId7"/>
    <p:sldLayoutId id="2147483786" r:id="rId8"/>
    <p:sldLayoutId id="2147483774" r:id="rId9"/>
    <p:sldLayoutId id="2147483781" r:id="rId10"/>
    <p:sldLayoutId id="2147483790" r:id="rId11"/>
    <p:sldLayoutId id="2147483779" r:id="rId12"/>
    <p:sldLayoutId id="2147483780" r:id="rId13"/>
    <p:sldLayoutId id="2147483789" r:id="rId14"/>
    <p:sldLayoutId id="2147483778" r:id="rId15"/>
    <p:sldLayoutId id="2147483777" r:id="rId16"/>
    <p:sldLayoutId id="2147483776" r:id="rId17"/>
    <p:sldLayoutId id="2147483782" r:id="rId18"/>
    <p:sldLayoutId id="2147483791" r:id="rId19"/>
    <p:sldLayoutId id="2147483792" r:id="rId20"/>
    <p:sldLayoutId id="2147483793" r:id="rId21"/>
    <p:sldLayoutId id="2147483795" r:id="rId22"/>
    <p:sldLayoutId id="2147483796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4.xml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customXml" Target="../ink/ink6.xml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ustomXml" Target="../ink/ink10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801" y="4429842"/>
            <a:ext cx="4567608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August 24, 2022</a:t>
            </a:r>
          </a:p>
          <a:p>
            <a:r>
              <a:rPr lang="en-CA" dirty="0"/>
              <a:t>The R/Medicine conference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17020FE-B908-46BB-A766-8F921F5731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94" r="14694"/>
          <a:stretch/>
        </p:blipFill>
        <p:spPr>
          <a:xfrm>
            <a:off x="4933721" y="-19458"/>
            <a:ext cx="7261837" cy="68774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7BDD1C-AAEF-4586-B3A9-3459041A0699}"/>
              </a:ext>
            </a:extLst>
          </p:cNvPr>
          <p:cNvSpPr txBox="1"/>
          <p:nvPr/>
        </p:nvSpPr>
        <p:spPr>
          <a:xfrm>
            <a:off x="6096000" y="5893546"/>
            <a:ext cx="571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46075" algn="l"/>
              </a:tabLst>
            </a:pPr>
            <a:r>
              <a:rPr lang="en-US" sz="1600">
                <a:solidFill>
                  <a:schemeClr val="bg2"/>
                </a:solidFill>
              </a:rPr>
              <a:t>Higher Intelligence. Deeper Insight. Smarter Decisions</a:t>
            </a:r>
            <a:r>
              <a:rPr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3F6B4B12-7949-4037-863C-1D9C847706A5}"/>
              </a:ext>
            </a:extLst>
          </p:cNvPr>
          <p:cNvSpPr txBox="1">
            <a:spLocks/>
          </p:cNvSpPr>
          <p:nvPr/>
        </p:nvSpPr>
        <p:spPr>
          <a:xfrm>
            <a:off x="964422" y="2958229"/>
            <a:ext cx="6461760" cy="1425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 Expression Analysis in R</a:t>
            </a:r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B6CAC8-15A4-3247-9C83-F0AFF58CB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pPr marL="486410" lvl="1"/>
            <a:endParaRPr lang="en-US" dirty="0">
              <a:ea typeface="+mn-lt"/>
              <a:cs typeface="Courier New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A16C2-5684-1D43-9868-234811D2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"/>
                <a:cs typeface="Open Sans"/>
              </a:rPr>
              <a:t>Bulk RNA-Seq Analysis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89BD4-EC87-4A52-845D-D1A2529E71A9}"/>
              </a:ext>
            </a:extLst>
          </p:cNvPr>
          <p:cNvSpPr txBox="1"/>
          <p:nvPr/>
        </p:nvSpPr>
        <p:spPr>
          <a:xfrm>
            <a:off x="932121" y="1747283"/>
            <a:ext cx="1042226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Raw Reads (FASTA)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Quality Control (FASTQ)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Alignment (SAM, BAM)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Assign aligned reads to genes and create a count matrix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Differential Expression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338E8A-FC94-F4DB-87A9-9E62E375524C}"/>
                  </a:ext>
                </a:extLst>
              </p14:cNvPr>
              <p14:cNvContentPartPr/>
              <p14:nvPr/>
            </p14:nvContentPartPr>
            <p14:xfrm>
              <a:off x="2320630" y="182459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338E8A-FC94-F4DB-87A9-9E62E3755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1990" y="18159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E3F1E46D-DBA0-120F-2A94-694CB6391948}"/>
              </a:ext>
            </a:extLst>
          </p:cNvPr>
          <p:cNvSpPr/>
          <p:nvPr/>
        </p:nvSpPr>
        <p:spPr>
          <a:xfrm>
            <a:off x="8110847" y="1615044"/>
            <a:ext cx="1163782" cy="2208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49830C-610D-368B-E0E6-1B3428FF9D35}"/>
              </a:ext>
            </a:extLst>
          </p:cNvPr>
          <p:cNvSpPr txBox="1"/>
          <p:nvPr/>
        </p:nvSpPr>
        <p:spPr>
          <a:xfrm>
            <a:off x="9286505" y="2541322"/>
            <a:ext cx="237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Supercomputer, STAR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4B2A0-1CCA-5EC7-C111-0217FF0E9BFA}"/>
              </a:ext>
            </a:extLst>
          </p:cNvPr>
          <p:cNvSpPr txBox="1"/>
          <p:nvPr/>
        </p:nvSpPr>
        <p:spPr>
          <a:xfrm>
            <a:off x="4581898" y="424027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R/</a:t>
            </a:r>
            <a:r>
              <a:rPr lang="en-US" dirty="0" err="1">
                <a:solidFill>
                  <a:srgbClr val="FF0000"/>
                </a:solidFill>
              </a:rPr>
              <a:t>Rstudio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0EDB9-E8F4-81AC-E4E7-30D37EB3E5FB}"/>
              </a:ext>
            </a:extLst>
          </p:cNvPr>
          <p:cNvSpPr txBox="1"/>
          <p:nvPr/>
        </p:nvSpPr>
        <p:spPr>
          <a:xfrm>
            <a:off x="6454656" y="4259467"/>
            <a:ext cx="97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DESeq2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F062C-83CC-9A94-4D61-2E6600822C4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54014" y="4444133"/>
            <a:ext cx="7006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839A4CE0-177A-9C25-4DE2-800A6B677357}"/>
              </a:ext>
            </a:extLst>
          </p:cNvPr>
          <p:cNvSpPr/>
          <p:nvPr/>
        </p:nvSpPr>
        <p:spPr>
          <a:xfrm>
            <a:off x="2021242" y="536255"/>
            <a:ext cx="9975283" cy="5387923"/>
          </a:xfrm>
          <a:prstGeom prst="roundRect">
            <a:avLst>
              <a:gd name="adj" fmla="val 375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C7115-411B-9A32-4CA9-E2A9D1D49141}"/>
              </a:ext>
            </a:extLst>
          </p:cNvPr>
          <p:cNvGrpSpPr/>
          <p:nvPr/>
        </p:nvGrpSpPr>
        <p:grpSpPr>
          <a:xfrm>
            <a:off x="712820" y="1932387"/>
            <a:ext cx="413820" cy="3913294"/>
            <a:chOff x="658414" y="1865274"/>
            <a:chExt cx="413820" cy="3913294"/>
          </a:xfrm>
        </p:grpSpPr>
        <p:pic>
          <p:nvPicPr>
            <p:cNvPr id="1026" name="Picture 2" descr="Man Svg Png Icon Free Download (#980) - OnlineWebFonts.COM">
              <a:extLst>
                <a:ext uri="{FF2B5EF4-FFF2-40B4-BE49-F238E27FC236}">
                  <a16:creationId xmlns:a16="http://schemas.microsoft.com/office/drawing/2014/main" id="{14909595-5410-B3CB-B9E2-A679CF274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14" y="1865274"/>
              <a:ext cx="413820" cy="68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an Svg Png Icon Free Download (#980) - OnlineWebFonts.COM">
              <a:extLst>
                <a:ext uri="{FF2B5EF4-FFF2-40B4-BE49-F238E27FC236}">
                  <a16:creationId xmlns:a16="http://schemas.microsoft.com/office/drawing/2014/main" id="{F123FF32-3DB0-A05F-DF97-66A39E255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14" y="2671438"/>
              <a:ext cx="413820" cy="68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Man Svg Png Icon Free Download (#980) - OnlineWebFonts.COM">
              <a:extLst>
                <a:ext uri="{FF2B5EF4-FFF2-40B4-BE49-F238E27FC236}">
                  <a16:creationId xmlns:a16="http://schemas.microsoft.com/office/drawing/2014/main" id="{7F23665D-CDF7-222C-900E-E570BE4CD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14" y="3477602"/>
              <a:ext cx="413820" cy="68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Man Svg Png Icon Free Download (#980) - OnlineWebFonts.COM">
              <a:extLst>
                <a:ext uri="{FF2B5EF4-FFF2-40B4-BE49-F238E27FC236}">
                  <a16:creationId xmlns:a16="http://schemas.microsoft.com/office/drawing/2014/main" id="{5F2AEAD0-93FF-9D44-DB8B-FA53D28A0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14" y="4283766"/>
              <a:ext cx="413820" cy="68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Man Svg Png Icon Free Download (#980) - OnlineWebFonts.COM">
              <a:extLst>
                <a:ext uri="{FF2B5EF4-FFF2-40B4-BE49-F238E27FC236}">
                  <a16:creationId xmlns:a16="http://schemas.microsoft.com/office/drawing/2014/main" id="{4C21C7EF-0556-B46E-F77D-DC16D53F6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14" y="5089930"/>
              <a:ext cx="413820" cy="68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325388-163B-1F92-B5E5-DA432FB2ECE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302026" y="3225294"/>
            <a:ext cx="9116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E5828D-4008-B7ED-F7BB-1559604E6724}"/>
              </a:ext>
            </a:extLst>
          </p:cNvPr>
          <p:cNvGrpSpPr/>
          <p:nvPr/>
        </p:nvGrpSpPr>
        <p:grpSpPr>
          <a:xfrm>
            <a:off x="2213692" y="1032412"/>
            <a:ext cx="9893563" cy="4402696"/>
            <a:chOff x="1368874" y="972781"/>
            <a:chExt cx="9893563" cy="4402696"/>
          </a:xfrm>
        </p:grpSpPr>
        <p:pic>
          <p:nvPicPr>
            <p:cNvPr id="1030" name="Picture 6" descr="Petri Dish Icon - Free PNG &amp; SVG 137479 - Noun Project">
              <a:extLst>
                <a:ext uri="{FF2B5EF4-FFF2-40B4-BE49-F238E27FC236}">
                  <a16:creationId xmlns:a16="http://schemas.microsoft.com/office/drawing/2014/main" id="{65A70C3A-A169-1E5C-7178-69195D81B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7534" y="2563868"/>
              <a:ext cx="1211469" cy="1211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025F54-7EBB-74CC-8190-345C1AC7F99D}"/>
                </a:ext>
              </a:extLst>
            </p:cNvPr>
            <p:cNvGrpSpPr/>
            <p:nvPr/>
          </p:nvGrpSpPr>
          <p:grpSpPr>
            <a:xfrm>
              <a:off x="5130882" y="1279012"/>
              <a:ext cx="1460239" cy="1788849"/>
              <a:chOff x="6118205" y="411921"/>
              <a:chExt cx="1460239" cy="1788849"/>
            </a:xfrm>
          </p:grpSpPr>
          <p:pic>
            <p:nvPicPr>
              <p:cNvPr id="15" name="Picture 6" descr="Petri Dish Icon - Free PNG &amp; SVG 137479 - Noun Project">
                <a:extLst>
                  <a:ext uri="{FF2B5EF4-FFF2-40B4-BE49-F238E27FC236}">
                    <a16:creationId xmlns:a16="http://schemas.microsoft.com/office/drawing/2014/main" id="{9D506C59-761A-D6F7-426F-5F83CCBF1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8205" y="989301"/>
                <a:ext cx="1211469" cy="1211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Syringe Icon Vector Art, Icons, and Graphics for Free Download">
                <a:extLst>
                  <a:ext uri="{FF2B5EF4-FFF2-40B4-BE49-F238E27FC236}">
                    <a16:creationId xmlns:a16="http://schemas.microsoft.com/office/drawing/2014/main" id="{7BA8EF02-B890-5A61-7C34-0F543405D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3939" y="411921"/>
                <a:ext cx="854505" cy="854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42D45B-D510-7D30-BDE0-34ACF0EB9125}"/>
                </a:ext>
              </a:extLst>
            </p:cNvPr>
            <p:cNvGrpSpPr/>
            <p:nvPr/>
          </p:nvGrpSpPr>
          <p:grpSpPr>
            <a:xfrm>
              <a:off x="5130882" y="3165662"/>
              <a:ext cx="1460239" cy="1788849"/>
              <a:chOff x="8819181" y="442388"/>
              <a:chExt cx="1460239" cy="1788849"/>
            </a:xfrm>
          </p:grpSpPr>
          <p:pic>
            <p:nvPicPr>
              <p:cNvPr id="34" name="Picture 6" descr="Petri Dish Icon - Free PNG &amp; SVG 137479 - Noun Project">
                <a:extLst>
                  <a:ext uri="{FF2B5EF4-FFF2-40B4-BE49-F238E27FC236}">
                    <a16:creationId xmlns:a16="http://schemas.microsoft.com/office/drawing/2014/main" id="{0FE1B588-BFD8-E019-4C69-96325A170F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19181" y="1019768"/>
                <a:ext cx="1211469" cy="1211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Syringe Icon Vector Art, Icons, and Graphics for Free Download">
                <a:extLst>
                  <a:ext uri="{FF2B5EF4-FFF2-40B4-BE49-F238E27FC236}">
                    <a16:creationId xmlns:a16="http://schemas.microsoft.com/office/drawing/2014/main" id="{6165B91C-576D-81C4-7709-47908BC805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24915" y="442388"/>
                <a:ext cx="854505" cy="854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214FB2-E844-E8FB-59EE-2636DF921327}"/>
                </a:ext>
              </a:extLst>
            </p:cNvPr>
            <p:cNvSpPr txBox="1"/>
            <p:nvPr/>
          </p:nvSpPr>
          <p:spPr>
            <a:xfrm>
              <a:off x="1368874" y="2842497"/>
              <a:ext cx="1446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Prostate tumor biopsy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35B9D2E-9450-64FE-6A4D-D4449AF302D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2815655" y="3165663"/>
              <a:ext cx="44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94E576-3E58-523F-A676-293CF51B6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229" y="2707452"/>
              <a:ext cx="422960" cy="164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2558C7-6DD9-3EDE-6C43-558AEABF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636229" y="3568593"/>
              <a:ext cx="422960" cy="164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C4A682-30C5-C697-0BD0-1754BCB43BAC}"/>
                </a:ext>
              </a:extLst>
            </p:cNvPr>
            <p:cNvSpPr txBox="1"/>
            <p:nvPr/>
          </p:nvSpPr>
          <p:spPr>
            <a:xfrm>
              <a:off x="4165942" y="972781"/>
              <a:ext cx="2209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Treat with DMSO for 24 hours (control)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7A52B3-21F5-721B-FC4B-E8F615414BD7}"/>
                </a:ext>
              </a:extLst>
            </p:cNvPr>
            <p:cNvSpPr txBox="1"/>
            <p:nvPr/>
          </p:nvSpPr>
          <p:spPr>
            <a:xfrm>
              <a:off x="4442794" y="4729146"/>
              <a:ext cx="2411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Treat with LSD1i (SP2509) for 24 hours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2500084-1F1D-E200-F593-39C9774C031D}"/>
                </a:ext>
              </a:extLst>
            </p:cNvPr>
            <p:cNvCxnSpPr>
              <a:cxnSpLocks/>
            </p:cNvCxnSpPr>
            <p:nvPr/>
          </p:nvCxnSpPr>
          <p:spPr>
            <a:xfrm>
              <a:off x="6712092" y="4348776"/>
              <a:ext cx="44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1F8090C-E746-E523-E105-0DABDCADCCFE}"/>
                </a:ext>
              </a:extLst>
            </p:cNvPr>
            <p:cNvCxnSpPr>
              <a:cxnSpLocks/>
            </p:cNvCxnSpPr>
            <p:nvPr/>
          </p:nvCxnSpPr>
          <p:spPr>
            <a:xfrm>
              <a:off x="6712091" y="2463653"/>
              <a:ext cx="44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EB8CBC-21FB-3BDB-F5D8-8098D786EB90}"/>
                </a:ext>
              </a:extLst>
            </p:cNvPr>
            <p:cNvSpPr txBox="1"/>
            <p:nvPr/>
          </p:nvSpPr>
          <p:spPr>
            <a:xfrm>
              <a:off x="7156780" y="2153859"/>
              <a:ext cx="195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Harvest cells, extract total RNA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FFB74A-C9EF-DAB6-D317-868066D5DAB8}"/>
                </a:ext>
              </a:extLst>
            </p:cNvPr>
            <p:cNvSpPr txBox="1"/>
            <p:nvPr/>
          </p:nvSpPr>
          <p:spPr>
            <a:xfrm>
              <a:off x="7156780" y="4025610"/>
              <a:ext cx="195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Harvest cells, extract total RNA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096919D-F95E-5830-9617-0E453682194F}"/>
                </a:ext>
              </a:extLst>
            </p:cNvPr>
            <p:cNvCxnSpPr>
              <a:cxnSpLocks/>
            </p:cNvCxnSpPr>
            <p:nvPr/>
          </p:nvCxnSpPr>
          <p:spPr>
            <a:xfrm>
              <a:off x="9140185" y="2800190"/>
              <a:ext cx="422960" cy="164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70F7ECD-8080-84B9-2D82-A969BE34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185" y="3893803"/>
              <a:ext cx="422960" cy="164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E49715-AD4F-FA63-D4C2-FF24971F8897}"/>
                </a:ext>
              </a:extLst>
            </p:cNvPr>
            <p:cNvSpPr txBox="1"/>
            <p:nvPr/>
          </p:nvSpPr>
          <p:spPr>
            <a:xfrm>
              <a:off x="9311484" y="3873145"/>
              <a:ext cx="1950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Bulk RNA-seq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C315C0B-E0CA-B175-1D6A-CDF4EB45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6261" y="2924635"/>
              <a:ext cx="1041400" cy="831850"/>
            </a:xfrm>
            <a:prstGeom prst="rect">
              <a:avLst/>
            </a:prstGeom>
          </p:spPr>
        </p:pic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2BE955F-8C9E-6870-4509-81E0DE0FAECC}"/>
              </a:ext>
            </a:extLst>
          </p:cNvPr>
          <p:cNvSpPr txBox="1"/>
          <p:nvPr/>
        </p:nvSpPr>
        <p:spPr>
          <a:xfrm>
            <a:off x="2021242" y="203245"/>
            <a:ext cx="21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each patient: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83E9BD63-4B96-039B-04D8-A0EDE6635326}"/>
              </a:ext>
            </a:extLst>
          </p:cNvPr>
          <p:cNvSpPr txBox="1"/>
          <p:nvPr/>
        </p:nvSpPr>
        <p:spPr>
          <a:xfrm>
            <a:off x="2021243" y="5962915"/>
            <a:ext cx="997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patient samples that are DMSO treated</a:t>
            </a:r>
          </a:p>
          <a:p>
            <a:pPr algn="ctr"/>
            <a:r>
              <a:rPr lang="en-US" dirty="0"/>
              <a:t>5 matched patient samples that are LSD1i treated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6A3DD9C-45E0-C7AC-1BA6-CFB0EE108F90}"/>
              </a:ext>
            </a:extLst>
          </p:cNvPr>
          <p:cNvSpPr txBox="1"/>
          <p:nvPr/>
        </p:nvSpPr>
        <p:spPr>
          <a:xfrm>
            <a:off x="0" y="328593"/>
            <a:ext cx="2020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advanced-stage metastatic prostate cancer patients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8A1209C-10AD-6870-BAF5-9224EAFD793F}"/>
              </a:ext>
            </a:extLst>
          </p:cNvPr>
          <p:cNvSpPr txBox="1"/>
          <p:nvPr/>
        </p:nvSpPr>
        <p:spPr>
          <a:xfrm>
            <a:off x="3908251" y="3465245"/>
            <a:ext cx="172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cells grown in petri dish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12B8D5-566E-A4D7-4237-EFBDABADA32D}"/>
                  </a:ext>
                </a:extLst>
              </p14:cNvPr>
              <p14:cNvContentPartPr/>
              <p14:nvPr/>
            </p14:nvContentPartPr>
            <p14:xfrm>
              <a:off x="7705510" y="5302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12B8D5-566E-A4D7-4237-EFBDABADA3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96510" y="440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F54E5C-F564-D323-3CE9-F1A63362C953}"/>
                  </a:ext>
                </a:extLst>
              </p14:cNvPr>
              <p14:cNvContentPartPr/>
              <p14:nvPr/>
            </p14:nvContentPartPr>
            <p14:xfrm>
              <a:off x="-336530" y="59986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F54E5C-F564-D323-3CE9-F1A63362C9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45170" y="5912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92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66844" y="5643578"/>
            <a:ext cx="8786874" cy="857256"/>
          </a:xfrm>
          <a:prstGeom prst="rect">
            <a:avLst/>
          </a:prstGeom>
        </p:spPr>
        <p:txBody>
          <a:bodyPr wrap="square" rtlCol="1">
            <a:noAutofit/>
          </a:bodyPr>
          <a:lstStyle/>
          <a:p>
            <a:endParaRPr lang="fa-IR" sz="29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53652" y="6381750"/>
            <a:ext cx="462828" cy="476250"/>
          </a:xfrm>
        </p:spPr>
        <p:txBody>
          <a:bodyPr/>
          <a:lstStyle/>
          <a:p>
            <a:fld id="{83FC5C27-5934-4AB8-BCBB-9FF7C607F7B0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r>
              <a:rPr lang="en-US" dirty="0">
                <a:solidFill>
                  <a:schemeClr val="bg1"/>
                </a:solidFill>
              </a:rPr>
              <a:t>      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5406" y="1500174"/>
            <a:ext cx="87820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4034" y="6143644"/>
            <a:ext cx="7572428" cy="17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B45E7C-2D4B-9CFD-4A0D-A34AEFCD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5CF0642-7ECC-AD9C-4A1E-3E444E7BC081}"/>
              </a:ext>
            </a:extLst>
          </p:cNvPr>
          <p:cNvSpPr txBox="1">
            <a:spLocks/>
          </p:cNvSpPr>
          <p:nvPr/>
        </p:nvSpPr>
        <p:spPr>
          <a:xfrm>
            <a:off x="3631380" y="162701"/>
            <a:ext cx="10452849" cy="910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Open Sans"/>
                <a:cs typeface="Open Sans"/>
              </a:rPr>
              <a:t>DESeq2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66844" y="5643578"/>
            <a:ext cx="8786874" cy="857256"/>
          </a:xfrm>
          <a:prstGeom prst="rect">
            <a:avLst/>
          </a:prstGeom>
        </p:spPr>
        <p:txBody>
          <a:bodyPr wrap="square" rtlCol="1">
            <a:noAutofit/>
          </a:bodyPr>
          <a:lstStyle/>
          <a:p>
            <a:endParaRPr lang="fa-IR" sz="29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53652" y="6381750"/>
            <a:ext cx="462828" cy="476250"/>
          </a:xfrm>
        </p:spPr>
        <p:txBody>
          <a:bodyPr/>
          <a:lstStyle/>
          <a:p>
            <a:fld id="{83FC5C27-5934-4AB8-BCBB-9FF7C607F7B0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r>
              <a:rPr lang="en-US" dirty="0">
                <a:solidFill>
                  <a:schemeClr val="bg1"/>
                </a:solidFill>
              </a:rPr>
              <a:t>      </a:t>
            </a: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69" y="1323384"/>
            <a:ext cx="8067701" cy="474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48550" y="5329258"/>
            <a:ext cx="3219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1158" y="6429396"/>
            <a:ext cx="7572428" cy="17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3CF65F-341E-7193-A496-95341C420E30}"/>
                  </a:ext>
                </a:extLst>
              </p14:cNvPr>
              <p14:cNvContentPartPr/>
              <p14:nvPr/>
            </p14:nvContentPartPr>
            <p14:xfrm>
              <a:off x="5811190" y="5814463"/>
              <a:ext cx="423720" cy="7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3CF65F-341E-7193-A496-95341C420E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2190" y="5805463"/>
                <a:ext cx="4413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30CF71-4B35-4710-349A-1E320EBEB8D7}"/>
                  </a:ext>
                </a:extLst>
              </p14:cNvPr>
              <p14:cNvContentPartPr/>
              <p14:nvPr/>
            </p14:nvContentPartPr>
            <p14:xfrm>
              <a:off x="6523990" y="5904103"/>
              <a:ext cx="16200" cy="29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30CF71-4B35-4710-349A-1E320EBEB8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4990" y="5895463"/>
                <a:ext cx="338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B9809F-7CD6-7F6A-D5AF-17A1B595DBEA}"/>
                  </a:ext>
                </a:extLst>
              </p14:cNvPr>
              <p14:cNvContentPartPr/>
              <p14:nvPr/>
            </p14:nvContentPartPr>
            <p14:xfrm>
              <a:off x="6977950" y="5960263"/>
              <a:ext cx="24840" cy="35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B9809F-7CD6-7F6A-D5AF-17A1B595DB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8950" y="5951623"/>
                <a:ext cx="42480" cy="36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89BD4-EC87-4A52-845D-D1A2529E71A9}"/>
              </a:ext>
            </a:extLst>
          </p:cNvPr>
          <p:cNvSpPr txBox="1"/>
          <p:nvPr/>
        </p:nvSpPr>
        <p:spPr>
          <a:xfrm>
            <a:off x="932329" y="3429000"/>
            <a:ext cx="1042226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Estimating dispersion from few numbers of replicates makes it unreliable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DESeq</a:t>
            </a:r>
            <a:r>
              <a:rPr lang="en-US" sz="2000" dirty="0">
                <a:solidFill>
                  <a:schemeClr val="tx2"/>
                </a:solidFill>
              </a:rPr>
              <a:t> tries to solve this problem by sharing the information across the 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DESeq</a:t>
            </a:r>
            <a:r>
              <a:rPr lang="en-US" sz="2000" dirty="0">
                <a:solidFill>
                  <a:schemeClr val="tx2"/>
                </a:solidFill>
              </a:rPr>
              <a:t> assumes the genes with similar expression levels will also have similar dispersion 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338E8A-FC94-F4DB-87A9-9E62E375524C}"/>
                  </a:ext>
                </a:extLst>
              </p14:cNvPr>
              <p14:cNvContentPartPr/>
              <p14:nvPr/>
            </p14:nvContentPartPr>
            <p14:xfrm>
              <a:off x="2320630" y="182459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338E8A-FC94-F4DB-87A9-9E62E3755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1990" y="18159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A678D833-9510-6694-7307-43126D50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DESeq2 Does?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33DA196-EE33-CBA7-154B-7437137C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968" y="5964271"/>
            <a:ext cx="10452848" cy="3933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4ACA9-C794-D6EA-99E5-0803D6DD6A36}"/>
              </a:ext>
            </a:extLst>
          </p:cNvPr>
          <p:cNvSpPr txBox="1"/>
          <p:nvPr/>
        </p:nvSpPr>
        <p:spPr>
          <a:xfrm>
            <a:off x="884865" y="1824592"/>
            <a:ext cx="1042226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Estimate size 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Estimate Dispersions -&gt; Maximum Likelihood Estimation (MLE)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Fit 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Hypothesis testing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4D4C09-27DF-7FD6-00A1-D28764B4291A}"/>
                  </a:ext>
                </a:extLst>
              </p14:cNvPr>
              <p14:cNvContentPartPr/>
              <p14:nvPr/>
            </p14:nvContentPartPr>
            <p14:xfrm>
              <a:off x="3359950" y="236998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4D4C09-27DF-7FD6-00A1-D28764B42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0950" y="23613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2F7D49-776A-9CCF-D248-318BCA204DBD}"/>
                  </a:ext>
                </a:extLst>
              </p14:cNvPr>
              <p14:cNvContentPartPr/>
              <p14:nvPr/>
            </p14:nvContentPartPr>
            <p14:xfrm>
              <a:off x="831670" y="331930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2F7D49-776A-9CCF-D248-318BCA204D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3030" y="33106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AC0EEB-03F0-C550-2DE5-05AEFB87CFB4}"/>
                  </a:ext>
                </a:extLst>
              </p14:cNvPr>
              <p14:cNvContentPartPr/>
              <p14:nvPr/>
            </p14:nvContentPartPr>
            <p14:xfrm>
              <a:off x="974950" y="247294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AC0EEB-03F0-C550-2DE5-05AEFB87C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310" y="24643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30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66844" y="5643578"/>
            <a:ext cx="8786874" cy="857256"/>
          </a:xfrm>
          <a:prstGeom prst="rect">
            <a:avLst/>
          </a:prstGeom>
        </p:spPr>
        <p:txBody>
          <a:bodyPr wrap="square" rtlCol="1">
            <a:noAutofit/>
          </a:bodyPr>
          <a:lstStyle/>
          <a:p>
            <a:endParaRPr lang="fa-IR" sz="29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53652" y="6381750"/>
            <a:ext cx="462828" cy="476250"/>
          </a:xfrm>
        </p:spPr>
        <p:txBody>
          <a:bodyPr/>
          <a:lstStyle/>
          <a:p>
            <a:fld id="{83FC5C27-5934-4AB8-BCBB-9FF7C607F7B0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r>
              <a:rPr lang="en-US" dirty="0">
                <a:solidFill>
                  <a:schemeClr val="bg1"/>
                </a:solidFill>
              </a:rPr>
              <a:t>      </a:t>
            </a:r>
          </a:p>
        </p:txBody>
      </p:sp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34" y="6537428"/>
            <a:ext cx="7572428" cy="17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0" name="Picture 2" descr="Fig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6216" y="1285860"/>
            <a:ext cx="4531486" cy="4320000"/>
          </a:xfrm>
          <a:prstGeom prst="rect">
            <a:avLst/>
          </a:prstGeom>
          <a:noFill/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8880" y="5565396"/>
            <a:ext cx="8601963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310578" y="1428736"/>
            <a:ext cx="2357454" cy="78581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FDR=10%</a:t>
            </a:r>
          </a:p>
          <a:p>
            <a:r>
              <a:rPr lang="en-CA" sz="2400" b="1" dirty="0">
                <a:solidFill>
                  <a:schemeClr val="bg1"/>
                </a:solidFill>
              </a:rPr>
              <a:t>Red: Significantly expressed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EEF74-C706-DD40-34B8-C939FEE3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7123A-236A-2B33-8D65-0C3736B4E783}"/>
              </a:ext>
            </a:extLst>
          </p:cNvPr>
          <p:cNvSpPr txBox="1"/>
          <p:nvPr/>
        </p:nvSpPr>
        <p:spPr>
          <a:xfrm>
            <a:off x="8554402" y="1344450"/>
            <a:ext cx="2976538" cy="196876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FDR=10%</a:t>
            </a:r>
          </a:p>
          <a:p>
            <a:r>
              <a:rPr lang="en-CA" sz="2400" b="1" dirty="0">
                <a:solidFill>
                  <a:schemeClr val="tx2"/>
                </a:solidFill>
              </a:rPr>
              <a:t>Red: Significantly expressed 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RetrospectVTI">
  <a:themeElements>
    <a:clrScheme name="ProCogia(New)">
      <a:dk1>
        <a:srgbClr val="24363B"/>
      </a:dk1>
      <a:lt1>
        <a:srgbClr val="FFFFFF"/>
      </a:lt1>
      <a:dk2>
        <a:srgbClr val="000000"/>
      </a:dk2>
      <a:lt2>
        <a:srgbClr val="FFFFFF"/>
      </a:lt2>
      <a:accent1>
        <a:srgbClr val="B39F8C"/>
      </a:accent1>
      <a:accent2>
        <a:srgbClr val="A9A9A9"/>
      </a:accent2>
      <a:accent3>
        <a:srgbClr val="5E5E5E"/>
      </a:accent3>
      <a:accent4>
        <a:srgbClr val="30615D"/>
      </a:accent4>
      <a:accent5>
        <a:srgbClr val="41603C"/>
      </a:accent5>
      <a:accent6>
        <a:srgbClr val="D5D5D5"/>
      </a:accent6>
      <a:hlink>
        <a:srgbClr val="B39F8C"/>
      </a:hlink>
      <a:folHlink>
        <a:srgbClr val="797979"/>
      </a:folHlink>
    </a:clrScheme>
    <a:fontScheme name="Custom 1">
      <a:majorFont>
        <a:latin typeface="Open Sans"/>
        <a:ea typeface=""/>
        <a:cs typeface=""/>
      </a:majorFont>
      <a:minorFont>
        <a:latin typeface="Proxima Nova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790411-6132-4efe-a090-bb94cacd07e2">
      <UserInfo>
        <DisplayName>James Hebert</DisplayName>
        <AccountId>223</AccountId>
        <AccountType/>
      </UserInfo>
      <UserInfo>
        <DisplayName>Augustine Amakiri</DisplayName>
        <AccountId>371</AccountId>
        <AccountType/>
      </UserInfo>
    </SharedWithUsers>
    <lcf76f155ced4ddcb4097134ff3c332f xmlns="11d31424-be49-41d2-bcd5-abd62ea9576e">
      <Terms xmlns="http://schemas.microsoft.com/office/infopath/2007/PartnerControls"/>
    </lcf76f155ced4ddcb4097134ff3c332f>
    <TaxCatchAll xmlns="58790411-6132-4efe-a090-bb94cacd07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FA23ED7FFF24D9AECEC880F2D6ACB" ma:contentTypeVersion="17" ma:contentTypeDescription="Create a new document." ma:contentTypeScope="" ma:versionID="a11ff2a000509c08872ca1ab55968cf2">
  <xsd:schema xmlns:xsd="http://www.w3.org/2001/XMLSchema" xmlns:xs="http://www.w3.org/2001/XMLSchema" xmlns:p="http://schemas.microsoft.com/office/2006/metadata/properties" xmlns:ns2="11d31424-be49-41d2-bcd5-abd62ea9576e" xmlns:ns3="58790411-6132-4efe-a090-bb94cacd07e2" targetNamespace="http://schemas.microsoft.com/office/2006/metadata/properties" ma:root="true" ma:fieldsID="cca93b60e24196e9e4cc9845a44662b8" ns2:_="" ns3:_="">
    <xsd:import namespace="11d31424-be49-41d2-bcd5-abd62ea9576e"/>
    <xsd:import namespace="58790411-6132-4efe-a090-bb94cacd07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31424-be49-41d2-bcd5-abd62ea957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3d85f5d-c542-46e3-9a86-c526413e2b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90411-6132-4efe-a090-bb94cacd07e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bcad0d3-4e6d-4f49-ab74-404691a2d0c9}" ma:internalName="TaxCatchAll" ma:showField="CatchAllData" ma:web="58790411-6132-4efe-a090-bb94cacd07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F50693-B872-4536-9953-56B2A2A5FE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3F71F7-66B9-4CA9-AE28-58A570CE5F67}">
  <ds:schemaRefs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58790411-6132-4efe-a090-bb94cacd07e2"/>
    <ds:schemaRef ds:uri="11d31424-be49-41d2-bcd5-abd62ea9576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60042AF-5876-4FEF-862E-E390B0F3A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31424-be49-41d2-bcd5-abd62ea9576e"/>
    <ds:schemaRef ds:uri="58790411-6132-4efe-a090-bb94cacd07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1301</TotalTime>
  <Words>213</Words>
  <Application>Microsoft Macintosh PowerPoint</Application>
  <PresentationFormat>Widescreen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Proxima Nova</vt:lpstr>
      <vt:lpstr>Times New Roman</vt:lpstr>
      <vt:lpstr>RetrospectVTI</vt:lpstr>
      <vt:lpstr>PowerPoint Presentation</vt:lpstr>
      <vt:lpstr>Bulk RNA-Seq Analysis in R</vt:lpstr>
      <vt:lpstr>PowerPoint Presentation</vt:lpstr>
      <vt:lpstr>  </vt:lpstr>
      <vt:lpstr>PowerPoint Presentation</vt:lpstr>
      <vt:lpstr>What DESeq2 Does?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Presentation</dc:title>
  <dc:creator>JP Hebert</dc:creator>
  <cp:lastModifiedBy>Siavash Ghaffari</cp:lastModifiedBy>
  <cp:revision>69</cp:revision>
  <dcterms:created xsi:type="dcterms:W3CDTF">2021-04-19T18:07:56Z</dcterms:created>
  <dcterms:modified xsi:type="dcterms:W3CDTF">2022-08-24T16:33:11Z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0x0101005F1FA23ED7FFF24D9AECEC880F2D6ACB</vt:lpwstr>
  </property>
  <property fmtid="{D5CDD505-2E9C-101B-9397-08002B2CF9AE}" pid="3" name="Order">
    <vt:r8>105900</vt:r8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_CopySource">
    <vt:lpwstr>https://procogiacom.sharepoint.com/Shared Documents/03. Client Project Documentation/03. Internal Project Documentation/Nanostring SMI-TAP/nanostring-2021-07-28.pptx</vt:lpwstr>
  </property>
  <property fmtid="{D5CDD505-2E9C-101B-9397-08002B2CF9AE}" pid="8" name="_SharedFileIndex">
    <vt:lpwstr/>
  </property>
  <property fmtid="{D5CDD505-2E9C-101B-9397-08002B2CF9AE}" pid="9" name="_SourceUrl">
    <vt:lpwstr/>
  </property>
  <property fmtid="{D5CDD505-2E9C-101B-9397-08002B2CF9AE}" pid="10" name="MediaServiceImageTags">
    <vt:lpwstr/>
  </property>
</Properties>
</file>