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8"/>
  </p:notesMasterIdLst>
  <p:sldIdLst>
    <p:sldId id="256" r:id="rId2"/>
    <p:sldId id="297" r:id="rId3"/>
    <p:sldId id="335" r:id="rId4"/>
    <p:sldId id="333" r:id="rId5"/>
    <p:sldId id="260" r:id="rId6"/>
    <p:sldId id="287" r:id="rId7"/>
    <p:sldId id="259" r:id="rId8"/>
    <p:sldId id="258" r:id="rId9"/>
    <p:sldId id="263" r:id="rId10"/>
    <p:sldId id="306" r:id="rId11"/>
    <p:sldId id="269" r:id="rId12"/>
    <p:sldId id="292" r:id="rId13"/>
    <p:sldId id="304" r:id="rId14"/>
    <p:sldId id="308" r:id="rId15"/>
    <p:sldId id="309" r:id="rId16"/>
    <p:sldId id="310" r:id="rId17"/>
    <p:sldId id="311" r:id="rId18"/>
    <p:sldId id="312" r:id="rId19"/>
    <p:sldId id="261" r:id="rId20"/>
    <p:sldId id="327" r:id="rId21"/>
    <p:sldId id="272" r:id="rId22"/>
    <p:sldId id="278" r:id="rId23"/>
    <p:sldId id="307" r:id="rId24"/>
    <p:sldId id="280" r:id="rId25"/>
    <p:sldId id="281" r:id="rId26"/>
    <p:sldId id="282" r:id="rId27"/>
    <p:sldId id="293" r:id="rId28"/>
    <p:sldId id="294" r:id="rId29"/>
    <p:sldId id="257" r:id="rId30"/>
    <p:sldId id="279" r:id="rId31"/>
    <p:sldId id="277" r:id="rId32"/>
    <p:sldId id="325" r:id="rId33"/>
    <p:sldId id="299" r:id="rId34"/>
    <p:sldId id="334" r:id="rId35"/>
    <p:sldId id="326" r:id="rId36"/>
    <p:sldId id="328" r:id="rId37"/>
    <p:sldId id="329" r:id="rId38"/>
    <p:sldId id="331" r:id="rId39"/>
    <p:sldId id="276" r:id="rId40"/>
    <p:sldId id="295" r:id="rId41"/>
    <p:sldId id="296" r:id="rId42"/>
    <p:sldId id="288" r:id="rId43"/>
    <p:sldId id="313" r:id="rId44"/>
    <p:sldId id="285" r:id="rId45"/>
    <p:sldId id="284" r:id="rId46"/>
    <p:sldId id="298" r:id="rId47"/>
    <p:sldId id="314" r:id="rId48"/>
    <p:sldId id="315" r:id="rId49"/>
    <p:sldId id="262" r:id="rId50"/>
    <p:sldId id="316" r:id="rId51"/>
    <p:sldId id="322" r:id="rId52"/>
    <p:sldId id="317" r:id="rId53"/>
    <p:sldId id="318" r:id="rId54"/>
    <p:sldId id="319" r:id="rId55"/>
    <p:sldId id="320" r:id="rId56"/>
    <p:sldId id="268" r:id="rId57"/>
    <p:sldId id="321" r:id="rId58"/>
    <p:sldId id="323" r:id="rId59"/>
    <p:sldId id="330" r:id="rId60"/>
    <p:sldId id="264" r:id="rId61"/>
    <p:sldId id="271" r:id="rId62"/>
    <p:sldId id="289" r:id="rId63"/>
    <p:sldId id="270" r:id="rId64"/>
    <p:sldId id="324" r:id="rId65"/>
    <p:sldId id="273" r:id="rId66"/>
    <p:sldId id="305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8A0CF-D044-41D7-9ABC-E291B40947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18940-2719-44B1-AEEB-B377401C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5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B5D66189-2401-4E10-B100-425956BF99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37DCB9F7-9086-4193-A34B-A65C859709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10B1CB21-8EC2-47C9-AAF4-40A8583F1F9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D282C554-9A25-487A-82DC-8BFF4F20DD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9270C590-122E-4985-9537-F314C85AEA0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4B8D8F81-DD72-481A-8C8C-6FB420A6F99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6CE8B3E8-298C-4FAA-955C-F854F8946B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311853AF-A172-4415-AC32-EC22342B4C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922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DB9D2E40-46D2-4893-9625-911649E26A8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C9FFB18C-1CDE-4603-B3B9-9C757FE23B9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274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41C61175-73A2-4918-B4DC-50BA333BB6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CA2C5CBA-263F-45E0-8E12-6D7D28624C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9BF56B87-8216-479A-991F-E8A8E12D37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00F47A75-6A28-4E04-B0C5-A50ED69DC2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16D454F9-9519-47FF-B40A-8AD7D067D8A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08B5282D-577F-4382-8242-B0B44143B8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93CA9155-DC37-4D00-B5A0-4AA6DA9FF79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82531AA1-6D9E-47B1-9237-FA67D8739D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DFC2AC8-D7D1-4C75-B511-644D2F26C8F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803EAE8B-3EC3-4175-B6B5-8808EDB4560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752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8E31A3A1-EB90-43FB-9472-83CE412B8F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0E5E1B09-113F-4A61-9D4C-6DF6936B23C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8C8E889F-90B0-4358-96BE-0246BC09344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76D40E4-8A47-4C18-963B-FA02EF3D57E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02CA2C17-1A96-4595-BC91-A33E9499DF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D1FD14B2-9CD0-494C-BAD4-19BADC5B78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105F5EF3-E988-4435-AD44-5B8EA5A082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B9347464-5D66-4034-B427-F63BF3E10C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89746FDC-29AA-4E0E-899C-2740566B34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63533588-C17C-4920-8A94-A9885F030FB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2BEF-7E41-4119-A176-1AC402FBB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06615-AF20-4350-9BA2-F216BEDA8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6046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098B-4380-4822-A153-753501E9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F212D-43BC-4573-92AC-D986CE378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4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A9644-BC8F-4E11-91CD-E35FD3C8A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03361" y="635108"/>
            <a:ext cx="2601599" cy="56237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CB0CA-B6BD-45F6-89B9-49511EC28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6641" y="635108"/>
            <a:ext cx="7622400" cy="56237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732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E1E1-66AD-4A4F-A7A4-CDC190BD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C606-7D28-4A87-B909-D9161BC6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403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47F5-5E1C-4EC1-BA74-A41AC92D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AC8A-67BA-47E1-B08A-3348CF8A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/>
            </a:lvl1pPr>
            <a:lvl2pPr marL="414772" indent="0">
              <a:buNone/>
              <a:defRPr sz="1814"/>
            </a:lvl2pPr>
            <a:lvl3pPr marL="829544" indent="0">
              <a:buNone/>
              <a:defRPr sz="1633"/>
            </a:lvl3pPr>
            <a:lvl4pPr marL="1244316" indent="0">
              <a:buNone/>
              <a:defRPr sz="1452"/>
            </a:lvl4pPr>
            <a:lvl5pPr marL="1659087" indent="0">
              <a:buNone/>
              <a:defRPr sz="1452"/>
            </a:lvl5pPr>
            <a:lvl6pPr marL="2073859" indent="0">
              <a:buNone/>
              <a:defRPr sz="1452"/>
            </a:lvl6pPr>
            <a:lvl7pPr marL="2488631" indent="0">
              <a:buNone/>
              <a:defRPr sz="1452"/>
            </a:lvl7pPr>
            <a:lvl8pPr marL="2903403" indent="0">
              <a:buNone/>
              <a:defRPr sz="1452"/>
            </a:lvl8pPr>
            <a:lvl9pPr marL="3318175" indent="0">
              <a:buNone/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7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0B64-5376-4287-B609-EEE2F543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C1AF-68E6-4262-BCD4-A497CFA0A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4560" y="1939884"/>
            <a:ext cx="4997761" cy="4319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21635-933E-4118-91A1-2824A2A41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6641" y="1939884"/>
            <a:ext cx="4997759" cy="4319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88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0B96-CE8C-459D-BA2E-846395A7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C7E8-4AD1-42BE-B683-D7FB51F0C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DB84D-E42D-402D-8E4D-A1C9A5433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6DF69-CBF0-4CAD-998C-2ABD3B79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D62DC-0146-4322-95F2-BE038BDA2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90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266E-30B3-4FFE-927A-D92ADAA8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00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38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AE8B-E732-4E36-A68C-A66EE836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7EF5-0A43-4315-AF75-2AABE853C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CD57F-0195-4CA9-84CB-ADC46E101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382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3AD4-72E7-4A30-B59D-5AB1CAB5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193A5-D16B-41AD-897F-D7F32940F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6B07E-1ABA-48A8-9B37-510D5FDDF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6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2C658F40-FEC5-440D-8B96-F5809D376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6BB8806F-39AF-4CAD-9F5E-8C19E7E50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6641" y="635108"/>
            <a:ext cx="10408319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2FC55A-E2BC-4B1B-830C-C2F2A0683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4561" y="1939884"/>
            <a:ext cx="10179840" cy="431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1748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 kern="1200">
          <a:solidFill>
            <a:srgbClr val="99284C"/>
          </a:solidFill>
          <a:latin typeface="+mj-lt"/>
          <a:ea typeface="+mj-ea"/>
          <a:cs typeface="+mj-cs"/>
        </a:defRPr>
      </a:lvl1pPr>
      <a:lvl2pPr marL="674004" indent="-259232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2pPr>
      <a:lvl3pPr marL="1036930" indent="-207386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3pPr>
      <a:lvl4pPr marL="1451701" indent="-207386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4pPr>
      <a:lvl5pPr marL="1866473" indent="-207386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5pPr>
      <a:lvl6pPr marL="2281245" indent="-207386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6pPr>
      <a:lvl7pPr marL="2696017" indent="-207386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7pPr>
      <a:lvl8pPr marL="3110789" indent="-207386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8pPr>
      <a:lvl9pPr marL="3525561" indent="-207386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9pPr>
    </p:titleStyle>
    <p:bodyStyle>
      <a:lvl1pPr marL="311079" indent="-311079" algn="l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333333"/>
          </a:solidFill>
          <a:latin typeface="+mn-lt"/>
          <a:ea typeface="+mn-ea"/>
          <a:cs typeface="+mn-cs"/>
        </a:defRPr>
      </a:lvl1pPr>
      <a:lvl2pPr marL="674004" indent="-259232" algn="l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40" kern="1200">
          <a:solidFill>
            <a:srgbClr val="333333"/>
          </a:solidFill>
          <a:latin typeface="+mn-lt"/>
          <a:ea typeface="+mn-ea"/>
          <a:cs typeface="+mn-cs"/>
        </a:defRPr>
      </a:lvl2pPr>
      <a:lvl3pPr marL="1036930" indent="-207386" algn="l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77" kern="1200">
          <a:solidFill>
            <a:srgbClr val="333333"/>
          </a:solidFill>
          <a:latin typeface="+mn-lt"/>
          <a:ea typeface="+mn-ea"/>
          <a:cs typeface="+mn-cs"/>
        </a:defRPr>
      </a:lvl3pPr>
      <a:lvl4pPr marL="1451701" indent="-207386" algn="l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14" kern="1200">
          <a:solidFill>
            <a:srgbClr val="333333"/>
          </a:solidFill>
          <a:latin typeface="+mn-lt"/>
          <a:ea typeface="+mn-ea"/>
          <a:cs typeface="+mn-cs"/>
        </a:defRPr>
      </a:lvl4pPr>
      <a:lvl5pPr marL="1866473" indent="-207386" algn="l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14" kern="1200">
          <a:solidFill>
            <a:srgbClr val="333333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seedpai/SlangForDotNe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praseedpai/ElementaryMathForProgrammingSeries/tree/master/AlgebraNArith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mmetric_relation" TargetMode="External"/><Relationship Id="rId2" Type="http://schemas.openxmlformats.org/officeDocument/2006/relationships/hyperlink" Target="https://en.wikipedia.org/wiki/Reflexive_re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jective_function" TargetMode="External"/><Relationship Id="rId5" Type="http://schemas.openxmlformats.org/officeDocument/2006/relationships/hyperlink" Target="https://en.wikipedia.org/wiki/Closure_(mathematics)" TargetMode="External"/><Relationship Id="rId4" Type="http://schemas.openxmlformats.org/officeDocument/2006/relationships/hyperlink" Target="https://en.wikipedia.org/wiki/Transitive_rela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0F80-657A-4BD7-A266-68950B418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3301575"/>
          </a:xfrm>
        </p:spPr>
        <p:txBody>
          <a:bodyPr>
            <a:normAutofit fontScale="90000"/>
          </a:bodyPr>
          <a:lstStyle/>
          <a:p>
            <a:r>
              <a:rPr lang="en-US" dirty="0"/>
              <a:t>Elementary Mathematics for “Advanced Programming”</a:t>
            </a:r>
            <a:br>
              <a:rPr lang="en-US" dirty="0"/>
            </a:br>
            <a:r>
              <a:rPr lang="en-US" dirty="0"/>
              <a:t>- Concept to Code </a:t>
            </a:r>
            <a:br>
              <a:rPr lang="en-US" dirty="0"/>
            </a:br>
            <a:r>
              <a:rPr lang="en-US" dirty="0"/>
              <a:t>( Arithmetic &amp; Basic Algebra)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DF02A-0A5D-4D49-BA0E-F8D876ADF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0" y="4423454"/>
            <a:ext cx="9143040" cy="1656174"/>
          </a:xfrm>
        </p:spPr>
        <p:txBody>
          <a:bodyPr/>
          <a:lstStyle/>
          <a:p>
            <a:r>
              <a:rPr lang="en-US" dirty="0"/>
              <a:t>Praseed Pai K.T.</a:t>
            </a:r>
          </a:p>
          <a:p>
            <a:r>
              <a:rPr lang="en-US" dirty="0" err="1"/>
              <a:t>Gadgeon</a:t>
            </a:r>
            <a:r>
              <a:rPr lang="en-US" dirty="0"/>
              <a:t> Engineering Solutions </a:t>
            </a:r>
          </a:p>
          <a:p>
            <a:r>
              <a:rPr lang="en-US" dirty="0"/>
              <a:t>Kochi , Kerala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5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14A8-C20A-4D6A-9FF3-EF448EA9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 Numerals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E7630-DD0B-4D3C-9AD8-08B14BA5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778588"/>
            <a:ext cx="4543425" cy="22860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3E7F02-13FA-4258-BB63-501FFE36C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9311" y="1778588"/>
            <a:ext cx="4876801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0E7897-0CA6-45E2-A5AB-6F7CB8D28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6" y="4064587"/>
            <a:ext cx="9420226" cy="18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3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EFBA1EC0-DCFB-45DD-895E-188A89E06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434926"/>
            <a:ext cx="7808500" cy="1543842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Operands can be any of the below</a:t>
            </a:r>
            <a:br>
              <a:rPr lang="en-GB" altLang="en-US"/>
            </a:br>
            <a:r>
              <a:rPr lang="en-GB" altLang="en-US"/>
              <a:t>in </a:t>
            </a:r>
            <a:br>
              <a:rPr lang="en-GB" altLang="en-US"/>
            </a:br>
            <a:r>
              <a:rPr lang="en-GB" altLang="en-US"/>
              <a:t>Arithematic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C958854-4D40-4525-B61B-FD5F6D9DC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Adding More Power to Arithematic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Natural Numbers (N)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Whole Numbers ( W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Integers ( Z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Rationals ( Q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Reals ( R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Complex Numbers (C)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Quaternions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Octonions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142E6369-D493-47C3-A1EE-D5F5E2C5D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Arithematic Expressions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E492517-6CFF-4AC9-B70E-37A84692A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 vert="horz" wrap="square" lIns="0" tIns="16003" rIns="0" bIns="0" numCol="1" anchor="t" anchorCtr="0" compatLnSpc="1">
            <a:prstTxWarp prst="textNoShape">
              <a:avLst/>
            </a:prstTxWarp>
          </a:bodyPr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What is an Expression ?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Expression is a chain of operations which are glued together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An Expression consits of Terms , Factors and ( Sub ) Expressions!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Terms are what you add and Factor is what you multiply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            Egs :-  (2+3*4 ) = &gt; 2 and 3*4 are terms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                        2 is a factor as it is 2*1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                        3 and 4 are factors as they are multiplied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1814"/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The Following Backus Naur Form can express an Expression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1814"/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 &lt;Expr&gt; := &lt;Term&gt; ( + | * ) &lt;Expr&gt;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&lt;Term&gt; := &lt;Factor&gt; ( * | / ) &lt;Term&gt;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&lt;Factor&gt; :=  + &lt;Factor&gt; | ( &lt;Expr&gt; ) | &lt;Number&gt; | -&lt;Factor&gt;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1814"/>
          </a:p>
        </p:txBody>
      </p:sp>
    </p:spTree>
    <p:extLst>
      <p:ext uri="{BB962C8B-B14F-4D97-AF65-F5344CB8AC3E}">
        <p14:creationId xmlns:p14="http://schemas.microsoft.com/office/powerpoint/2010/main" val="57195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5B328910-B226-4958-92B0-B2DF5113D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Mixed Mode Expressions in Arithematic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DB0E9EFD-9B25-49BD-B415-4E6449372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We can mix number types in an expressions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The necessity of  Casting ( Promotion or Coercion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E:= C + R =&gt; C + (C)R  ( 0i + R )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      R + N =&gt; R + (R)N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79C9-E0CD-453C-B5A9-956BCE81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Expressions as Data (Abstract Syntax Trees 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B09E7F-609C-49DD-8815-310AF5208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691" y="2051297"/>
            <a:ext cx="4043385" cy="35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9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D54B-8094-41CA-9047-6CB1849C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Numerical Value as AST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93BF8B-7692-423F-86E0-8A58ECF9E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436" y="2362379"/>
            <a:ext cx="6246396" cy="257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69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8AAB-A414-4624-950A-AB6CD329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Binary Expressions as AST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255C17-2038-4C81-B0D7-D45F57924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883" y="2039985"/>
            <a:ext cx="7807569" cy="374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7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FFE8-FAE5-4B32-B428-125300E1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Unary Expressions as AST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71D095-DBC9-4D33-BFBC-349D4AFCE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026" y="2221859"/>
            <a:ext cx="8560904" cy="375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4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FFE8-FAE5-4B32-B428-125300E1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Unary Expressions as AST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325CA-FFB0-4238-8B8C-214EADE6E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711" y="2024015"/>
            <a:ext cx="7342028" cy="33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06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FE5-A9CC-43BE-945F-130ACDAE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Mathematics has got Unary Operators and Binary Operators . How Operator Composition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A1073-6E3F-4580-AE15-41FEC4205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+ N  and – N are basically Binary Expressions </a:t>
            </a:r>
          </a:p>
          <a:p>
            <a:pPr lvl="1"/>
            <a:r>
              <a:rPr lang="en-US" dirty="0"/>
              <a:t>+N == o + N</a:t>
            </a:r>
          </a:p>
          <a:p>
            <a:pPr lvl="1"/>
            <a:r>
              <a:rPr lang="en-US" dirty="0"/>
              <a:t>-N == 0 - N</a:t>
            </a:r>
          </a:p>
          <a:p>
            <a:r>
              <a:rPr lang="en-US" dirty="0"/>
              <a:t>A op N  and  B op  N are Binary Expressions </a:t>
            </a:r>
          </a:p>
          <a:p>
            <a:r>
              <a:rPr lang="en-US" dirty="0"/>
              <a:t> How do Ternary and Higher Order Expression Works ?</a:t>
            </a:r>
          </a:p>
          <a:p>
            <a:r>
              <a:rPr lang="en-US" dirty="0"/>
              <a:t> If an Operator has got Closure, Associativity and Identity Higher Order Expressions can work!</a:t>
            </a:r>
          </a:p>
          <a:p>
            <a:r>
              <a:rPr lang="en-US" dirty="0"/>
              <a:t> a + b + c + d   is  (  ( ( a + b ) + c ) + d 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3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D435E47F-047E-4791-870F-16E2505E2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About the Presenter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36B596AB-DB8F-4FCF-BD9D-A854AC843B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 vert="horz" wrap="square" lIns="0" tIns="12802" rIns="0" bIns="0" numCol="1" anchor="t" anchorCtr="0" compatLnSpc="1">
            <a:prstTxWarp prst="textNoShape">
              <a:avLst/>
            </a:prstTxWarp>
          </a:bodyPr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452" dirty="0"/>
              <a:t>A Seasoned  Software Engineering Professional with more than twenty five years of Exposure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452" dirty="0"/>
              <a:t>Author of Two books on Computer Programming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452" dirty="0"/>
              <a:t>Explorer in “Philosophical Tools for Software Engineering” ( Has Presented on it, Written one university accredited paper, Designed a Pattern based on </a:t>
            </a:r>
            <a:r>
              <a:rPr lang="en-GB" altLang="en-US" sz="1452" dirty="0" err="1"/>
              <a:t>Advaita</a:t>
            </a:r>
            <a:r>
              <a:rPr lang="en-GB" altLang="en-US" sz="1452" dirty="0"/>
              <a:t> Vedanta to transition from OOP to FRP)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452" dirty="0"/>
              <a:t>An Expert level professional in  Cross Cultural Encounters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452" dirty="0"/>
              <a:t>A Critique of Digital Technology Fads ( Programmers will be better off , if they stick to Programming. Do not run after so called AI/ML, </a:t>
            </a:r>
            <a:r>
              <a:rPr lang="en-GB" altLang="en-US" sz="1452" dirty="0" err="1"/>
              <a:t>BlockChain</a:t>
            </a:r>
            <a:r>
              <a:rPr lang="en-GB" altLang="en-US" sz="1452" dirty="0"/>
              <a:t> etc ) - “Plumbing is preferred over Painting!”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452" dirty="0"/>
              <a:t>I also help Programmers eliminate  their “Math-Phobia”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452" dirty="0"/>
              <a:t>Currently, Designated as Sr. Solutions Architect @ </a:t>
            </a:r>
            <a:r>
              <a:rPr lang="en-GB" altLang="en-US" sz="1452" dirty="0" err="1"/>
              <a:t>Gadgeon</a:t>
            </a:r>
            <a:endParaRPr lang="en-GB" altLang="en-US" sz="1452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3EB9C32-4859-43C6-ABD2-0B342F05B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994" y="4310374"/>
            <a:ext cx="1960045" cy="152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7B81-3C72-465D-9AF4-2423B22D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Learn Compiler Construction?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F23D-ED7B-4055-8696-0DB9ECB2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 </a:t>
            </a:r>
            <a:r>
              <a:rPr lang="en-US" dirty="0" err="1"/>
              <a:t>SlangForDotnet</a:t>
            </a:r>
            <a:r>
              <a:rPr lang="en-US" dirty="0"/>
              <a:t> </a:t>
            </a:r>
          </a:p>
          <a:p>
            <a:pPr marL="1183051" lvl="2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https://github.com/praseedpai/SlangForDotNet</a:t>
            </a:r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Electronic Book titled , “The Art of Compiler Construction” included as part of the resource kit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Seven Step Iterative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One Pass Compiler with Support for if/</a:t>
            </a:r>
            <a:r>
              <a:rPr lang="en-US" dirty="0" err="1"/>
              <a:t>else,while,recursive</a:t>
            </a:r>
            <a:r>
              <a:rPr lang="en-US" dirty="0"/>
              <a:t>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Tree Walking Interpreter and IL Code Generator included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Has been ported to Java, Python, C++ and JavaScript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18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7E24E3D3-3187-44F7-91B6-BD1FD2348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 marL="325481" indent="-325481"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Properties of Arithematic Operators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396CA15-85A4-48DD-9A6B-6C132BE37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A Good Operator(s) should have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Associativity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Commutativity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Closure (Type of Result does matter)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Distributivity (Two ops in an Expression)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Inverse Element (Additive/Multiplicative)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Identity Element ( 0 | 1 | “” 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06D1C71D-E9FC-49B8-A15C-211442126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Associative Property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3F5A179-A2FA-48DB-8198-650C99CD7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( (A  op B )  op C ) == (A op ( B op C ))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2 + 3 + 4 can be written as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( (2 + 3 ) + 4 ) or  (2 + ( 3 + 4 ))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If a operator is associative, we can do parallel reduction ( a long sequence of numbers can be chunked into small sequence to be reduced by different people, processors or mechanical devices 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66A2B31D-A4C6-4421-A7D3-3891ECC6A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Commutative  Property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F83DD18-E8A1-4190-AC64-0768E3702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(A  op B )   == (B op A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2 * 3  can be written as 3 * 2     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If a operator is commutative, order in which one performs operation does not matter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We can do Out of Order Execution ( Relational DB Engine exploits this property to evaluate relational cross products )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On top of Parallel reduction, we can perform Parallel shuffle as well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EF8F5B02-0E90-4028-931D-F60916A7F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Closure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9D6BECC-7504-4A73-8C15-DED26B673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When two Homogeneous Types of numbers are Operated Upon, if we get the same Type as result, it is called “Closure”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Addition of Two natural numbers are closed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So do Multiplication of Two Natural Numbers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Closure helps us to Chain Operations without much “trouble”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/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6C853023-79DA-41C7-834B-9A7860B24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Closure in Regular Expressions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2918A94-D573-4EE4-9C8C-BBDB90287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Re( NULL) =&gt;  NULL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Re(“”) =&gt; “”  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Re([a-z]) =&gt; [a-z] 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Re.Re  =&gt; Re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(Re | Re ) =&gt; Re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Re* =&gt; Re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The above stuff defines Re ( Recursive definition)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What about R+?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Re+ = Re.Re*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2C0F8055-8821-464A-8970-687F2A0B5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Closure in SQL 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2C04CC3-8B84-4177-BFCF-51066673E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Data is stored in a data structure called Relation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Relations can be combined using Rel Ops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1814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CartesianProduct(Rel1,Rel2..Reln) =&gt; Rel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Restrict(Rel,Predicate) =&gt; Rel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Project(Rel,fieldlist) =&gt; Rel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Rename(Rel)=&gt; Rel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SetOperators(Rel1..Reln) =&gt; Rel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Group(Rel,Pred) =&gt; Rel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And so on…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6887F7A9-1ED8-454E-9732-123B54113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Infix/Prefix and Postfix notation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E8400E1-B9FF-4642-81F0-91C0CBF57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Different Notations for Expressions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Infix Notation ( Mathematics and most Programming languages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Prefix Notation ( LISP/Scheme uses it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 err="1"/>
              <a:t>PostFix</a:t>
            </a:r>
            <a:r>
              <a:rPr lang="en-GB" altLang="en-US" dirty="0"/>
              <a:t> Function ( Stack based Evaluation , FORTH and Display PostScript 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9CC2E7-0959-4825-8886-7AC0D4E88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30" y="4681237"/>
            <a:ext cx="4878322" cy="122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70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5493E4F7-DC1C-49D3-BFB8-A20B3A3B8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 marL="325481" indent="-325481"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How Lisp/Scheme Works ?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4CB0987-F1AE-48F5-82B0-8FDA80224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 vert="horz" wrap="square" lIns="0" tIns="16003" rIns="0" bIns="0" numCol="1" anchor="t" anchorCtr="0" compatLnSpc="1">
            <a:prstTxWarp prst="textNoShape">
              <a:avLst/>
            </a:prstTxWarp>
          </a:bodyPr>
          <a:lstStyle/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1814"/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The Code is stored as a List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The First Element of List is denoted by Car(Lst)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The Rest of the List is denoted by Cdr(Lst)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Eval(Lst) is the Evaluation Function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Apply(fn) 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1814"/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Eval(Lst) :=&gt; if (C := Car(Lst))  { return Value(C) }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                else if (V := Car(Lst))  { return Env.Lookup(V) }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                else  { return Apply(Car(Lst),Eval(Cdr(Lst)))|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Apply(fn,Lst) :=&gt; { return fn(Lst) }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1814"/>
          </a:p>
        </p:txBody>
      </p:sp>
    </p:spTree>
    <p:extLst>
      <p:ext uri="{BB962C8B-B14F-4D97-AF65-F5344CB8AC3E}">
        <p14:creationId xmlns:p14="http://schemas.microsoft.com/office/powerpoint/2010/main" val="1219635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81E7-8BF1-4320-B024-EC01FDDA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How do  I aggregate numbers from 1 to 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2FD2-5D50-41D0-9E67-EDC1F722F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 Loop and an accumulator is the obvious solutions.  It is a Linear Solution ( O(N)</a:t>
            </a:r>
          </a:p>
          <a:p>
            <a:r>
              <a:rPr lang="en-US" dirty="0"/>
              <a:t>Can we have a O(1) Solution for this problem ?  ((n*(n+1))/2)</a:t>
            </a:r>
          </a:p>
          <a:p>
            <a:r>
              <a:rPr lang="en-US" dirty="0"/>
              <a:t>What about sum from K to N ?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93FF6-A46D-461B-B73B-D3C3AEE2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9" y="3750833"/>
            <a:ext cx="4813358" cy="2472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807C2A-01B2-4376-AF55-1873D921A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478" y="3750833"/>
            <a:ext cx="5366482" cy="25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9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835D-0B6E-4E03-8E51-BFDDC4E5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A6DF4-CFB6-4164-9DF0-94AE05C6B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080" y="1778588"/>
            <a:ext cx="10179840" cy="43190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Aim of this session can be summed up as “Learn For Reasoning”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Programs given here are “Toy” programs which will help one to reason about programs and programming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Mathematics has got representational and computational facets. The session focuses on representational aspects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session only focuses on Arithmetic and Algebraic aspects of basic mathematics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the future, sessions on “</a:t>
            </a:r>
            <a:r>
              <a:rPr lang="en-US" dirty="0" err="1"/>
              <a:t>Trignometry,Geometry</a:t>
            </a:r>
            <a:r>
              <a:rPr lang="en-US" dirty="0"/>
              <a:t> and 2D/3D Transformations” , “Linear Algebra” , “Abstract Algebra” </a:t>
            </a:r>
            <a:r>
              <a:rPr lang="en-US" dirty="0" err="1"/>
              <a:t>etc</a:t>
            </a:r>
            <a:r>
              <a:rPr lang="en-US" dirty="0"/>
              <a:t> will be taken</a:t>
            </a:r>
          </a:p>
        </p:txBody>
      </p:sp>
    </p:spTree>
    <p:extLst>
      <p:ext uri="{BB962C8B-B14F-4D97-AF65-F5344CB8AC3E}">
        <p14:creationId xmlns:p14="http://schemas.microsoft.com/office/powerpoint/2010/main" val="3778853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C5F7-E041-4340-B77C-8056F1F5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Challenge – What is the basis for this “cocksureness”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39EAE6-0D30-44BD-817E-96D068893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868" y="1939925"/>
            <a:ext cx="8285870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35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CF32-9361-4C42-9209-E97A9522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Fermat’s Last </a:t>
            </a:r>
            <a:r>
              <a:rPr lang="en-IN" dirty="0" err="1"/>
              <a:t>Theorom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59ADC-1C59-4BEC-8105-F0A0F9A00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9744A-F0E9-4F8F-B320-BDEEF9C7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61" y="1964987"/>
            <a:ext cx="8812048" cy="42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21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4DD1-7784-4336-9D07-55B8D262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Pythagorean Triplets ( Square exists, Cube does not!)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77D819-384E-481E-9975-8E481CF2C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586" y="2232805"/>
            <a:ext cx="6926337" cy="284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37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5271FBBF-AF8A-4464-88B7-E1E24301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Two case Studies of Formal Verification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360FA450-7A8C-4041-AA0C-F937CD6A8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The Verification of “COM Component”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The Verification of a Custom Type which mimics the semantics of int, double , float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D408-0BB5-4034-A208-84BF900B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Java/C# has </a:t>
            </a:r>
            <a:r>
              <a:rPr lang="en-US" dirty="0" err="1"/>
              <a:t>builtin</a:t>
            </a:r>
            <a:r>
              <a:rPr lang="en-US" dirty="0"/>
              <a:t> Interface Verification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767F9D-B050-4C8B-B0FE-0536DA1B6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108" y="1683026"/>
            <a:ext cx="8961119" cy="40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95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9AFD-C690-4952-813A-5217EEE2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5F47-3749-4B30-A804-F869FC6BE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Compute Leap Year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Gregorian Calendar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Modulo 7 Arithmetic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0 – 6  ( Sunday To Saturday )</a:t>
            </a:r>
          </a:p>
        </p:txBody>
      </p:sp>
    </p:spTree>
    <p:extLst>
      <p:ext uri="{BB962C8B-B14F-4D97-AF65-F5344CB8AC3E}">
        <p14:creationId xmlns:p14="http://schemas.microsoft.com/office/powerpoint/2010/main" val="1451104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3276-EB4D-4577-B23E-1CBF23AA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CDOW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67EC24-85A9-4F0E-B39A-00CDA8646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69" y="1948070"/>
            <a:ext cx="9435547" cy="397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95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A96-4B1B-497B-8489-23C192FC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MRF </a:t>
            </a:r>
            <a:r>
              <a:rPr lang="en-US" dirty="0" err="1"/>
              <a:t>SpeedCheck</a:t>
            </a:r>
            <a:r>
              <a:rPr lang="en-US" dirty="0"/>
              <a:t> @ Sharjah and It’s Math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636862-8122-4429-B320-E32DD244F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44" y="2093843"/>
            <a:ext cx="7593496" cy="347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42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43AC-1031-458B-9CA7-92B0E9C0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Russian Multiplication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F1770E-39B0-4909-AD2E-2E1586555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641" y="1910639"/>
            <a:ext cx="1223895" cy="265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D642A-5B16-462B-9887-7256B745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080" y="1910639"/>
            <a:ext cx="2538448" cy="25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65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DE8B-D6E3-4A4B-9EC3-66D92FF5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Mathematical Trivia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AD294-7550-45E5-B071-9B1601BCE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281B6-94D0-43AE-BF1E-22884F6D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9" y="1956127"/>
            <a:ext cx="7816912" cy="42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1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2E79-F64D-49D2-B1A4-DAC4BC1C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Available from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C5DE-8201-4528-9684-49058B85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http://github.com/praseedpai/ElementaryMathForProgrammingSeries/tree/master/AlgebraNArith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14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8278-19F5-4734-A4AD-26DAE084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Permute a Sequence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ABA07-6FE4-460F-9A7A-2CBB5423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B7400-2074-4FDF-8392-5D37A45F9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75" y="2796984"/>
            <a:ext cx="5526156" cy="260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96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8278-19F5-4734-A4AD-26DAE084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a Subset?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CEA273-6F41-4E05-93C6-D61D7C16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884E4-2743-4786-84D7-10568DCB1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0" y="2596921"/>
            <a:ext cx="8176591" cy="327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03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hy we (Indians) are natural Polyglots?">
            <a:extLst>
              <a:ext uri="{FF2B5EF4-FFF2-40B4-BE49-F238E27FC236}">
                <a16:creationId xmlns:a16="http://schemas.microsoft.com/office/drawing/2014/main" id="{DEAF86C8-3DF8-4BC8-9300-E5D357A86AEC}"/>
              </a:ext>
            </a:extLst>
          </p:cNvPr>
          <p:cNvSpPr txBox="1"/>
          <p:nvPr/>
        </p:nvSpPr>
        <p:spPr>
          <a:xfrm>
            <a:off x="942975" y="1043536"/>
            <a:ext cx="10015538" cy="586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8700" b="1" spc="-174">
                <a:gradFill flip="none" rotWithShape="1">
                  <a:gsLst>
                    <a:gs pos="0">
                      <a:srgbClr val="CA26BA"/>
                    </a:gs>
                    <a:gs pos="100000">
                      <a:srgbClr val="1F2FAC"/>
                    </a:gs>
                  </a:gsLst>
                  <a:lin ang="10774971" scaled="0"/>
                </a:gradFill>
              </a:defRPr>
            </a:lvl1pPr>
          </a:lstStyle>
          <a:p>
            <a:pPr defTabSz="1219169" hangingPunct="0"/>
            <a:r>
              <a:rPr lang="en-GB" altLang="en-US" sz="4350" kern="0" spc="-87" dirty="0">
                <a:latin typeface="Helvetica Neue"/>
                <a:sym typeface="Helvetica Neue"/>
              </a:rPr>
              <a:t>Algorithmic Complexity</a:t>
            </a:r>
            <a:endParaRPr sz="4350" kern="0" spc="-87" dirty="0">
              <a:latin typeface="Helvetica Neue"/>
              <a:sym typeface="Helvetica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3F3DB-70FE-4E15-881E-5D08EDD0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68" y="1841480"/>
            <a:ext cx="7060807" cy="33734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F6E168-5805-4AB5-BA47-048292D7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06EB-5A37-43D1-81A5-C1DCEA5E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79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B3CB-FBA4-4A90-935F-B7FD73E9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“e”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D138C1-A691-4E7C-93E2-F42EF78E7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067" y="1778588"/>
            <a:ext cx="4858933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1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E13A-5C40-4A51-9661-EE248B5B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70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2DED7-6666-4B18-AEF7-E441DFCC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2AD1C-0D14-4BBC-8BA3-63F1A168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8" y="2035200"/>
            <a:ext cx="3019829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50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D256-76CB-4522-B33D-64C95E0C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Logarithm Soup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46C50-3F17-4FB8-8C72-A2DCB2E8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CF7C05-A0C4-422B-BFFE-7999B496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1" y="1939884"/>
            <a:ext cx="49815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55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4D06-4F78-4749-BE3A-4E1474A6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Nth Root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11B0A-AB35-41FE-B804-3BC89B0AF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1" y="1939884"/>
            <a:ext cx="4224703" cy="314621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1B2F69-4271-4C9C-A51E-4365597F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92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B4EC-473C-4542-9EEC-B3330C1F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Mean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CF9741-95F7-45CE-8DD0-48C28591B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410" y="4158580"/>
            <a:ext cx="6672616" cy="21552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60A21A-02CD-4438-98E3-3CB7B8E0C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52" y="1939884"/>
            <a:ext cx="2486025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BEE163-3D8C-4F23-B6F8-56155CFF6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39" y="1939884"/>
            <a:ext cx="4343400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8290D9-DCE5-4E0D-B205-35ECF121B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984" y="2758405"/>
            <a:ext cx="5419725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15903-8753-4858-AE8F-A791420D1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984" y="3472151"/>
            <a:ext cx="12573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58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0D88-047D-43FC-8830-12841B18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Geometric Mean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152BF-AACB-4C63-9636-4BDFE20E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DCFFE-28CF-4A1E-A5C2-4F654387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9" y="2005642"/>
            <a:ext cx="2895600" cy="7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2A68CD-F03F-44FA-ADF9-D048E5F98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86" y="2005642"/>
            <a:ext cx="4276725" cy="2057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0ED19A-53FE-4AB5-8367-58554AE51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189" y="4224338"/>
            <a:ext cx="7662322" cy="21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510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E674-2703-4E52-B525-A610EFBA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Harmonic Mean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CDA94-AE40-4C2D-B21F-27A17057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D248B-3C52-4D78-94BF-FA1643A2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1225"/>
            <a:ext cx="6667500" cy="15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169F3B-13FD-409B-84BB-A4888B0F0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926" y="1939884"/>
            <a:ext cx="3419475" cy="3133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B6D22-EF72-4024-A270-763867E2E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99" y="4099390"/>
            <a:ext cx="32861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4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CA25-37FF-41F9-98AC-0D35E186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Number – </a:t>
            </a:r>
            <a:r>
              <a:rPr lang="en-US" dirty="0" err="1"/>
              <a:t>Peano</a:t>
            </a:r>
            <a:r>
              <a:rPr lang="en-US" dirty="0"/>
              <a:t>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ED019-DB9F-4430-9E7A-25778DE44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Zero is a natural number.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Every natural number has a successor in the natural numbers.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Zero is not the successor of any natural number.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If the successor of two natural numbers is the same, then the two original numbers are the same.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If a set contains zero and the successor of every number is in the set, then the set contains the natural numbers.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189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5210-BCF8-4C1B-9D3E-7ACFF285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Deviation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D6A95-99E2-4F19-AE59-D0B29D4D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98D940-B8E3-49F4-8CB2-41824025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9" y="3633159"/>
            <a:ext cx="6337728" cy="1847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558A85-8394-4357-A562-31A9BD179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029575" cy="1781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B2173-83BD-4B8B-9184-3380D4C61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164" y="3471862"/>
            <a:ext cx="3451238" cy="26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609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43C2-472A-4AB4-B1BE-2BBF7038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(STD 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366C6F-5C2C-4EA3-B78C-FA3B13010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590156"/>
            <a:ext cx="8222712" cy="30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740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1730-01BC-46AC-AE99-769674DC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 Absolute Deviation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327A5-588F-4445-A4CE-805A651E9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C8690-9843-4634-969A-C5425D63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2933700"/>
            <a:ext cx="48387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170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669E-8663-4796-90AC-EAF6F403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AF7CFE-F928-45A2-9F33-8B22B62E0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1FA19-D94A-4AC8-A6F3-67FEC563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5987"/>
            <a:ext cx="4514850" cy="60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5A4142-4CB7-418B-9C75-C762CBBB3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10" y="2807138"/>
            <a:ext cx="56578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50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3280-9E50-4899-A09E-7BDC1E03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C4B97-EA9E-427C-A008-BF6318B4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62A040-9C14-43E3-A4B3-4425F63D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2047875"/>
            <a:ext cx="57054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21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0B05-B65B-4581-855F-E3AC8F44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BETA (Finance)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2DCDF-AF0A-4357-8A98-E6A4155DB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98ACF-D82F-447E-AC3D-0A79BF58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2" y="2486025"/>
            <a:ext cx="66484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049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6120-A594-4108-9B90-BF16429E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623F3-781C-46C8-AA05-F136F2A6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88F6B-9E4C-4072-A976-54265639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47" y="2590090"/>
            <a:ext cx="48196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500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D2D7-E172-4C60-B98E-27511BAC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7878F-A44F-4700-91B7-AFC0C74E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AC10BE-2865-4717-B72C-738212996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9" y="1939884"/>
            <a:ext cx="475015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9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E92A-3F58-437D-87C8-2EFFBC10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Derivation of EMI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89B24-3BF2-4ABE-912F-CC61B6A8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4DC4F-D47A-454D-96B6-E3634BAC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61" y="1939884"/>
            <a:ext cx="7582811" cy="402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638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0394-D52A-4FB3-8DEA-DD14F241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 Computation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BE1B17-704C-43E2-89D9-1B67CAFB5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423" y="1990771"/>
            <a:ext cx="6164803" cy="1991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62B0D9-AFB1-484F-B497-F405EBA62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23" y="3982302"/>
            <a:ext cx="6164802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4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F899DF1E-CC6A-4CD4-B625-FF3B5ECBB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Some notions about Equality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E3147216-411E-4062-BD68-6B088BD99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endParaRPr lang="en-US" dirty="0"/>
          </a:p>
        </p:txBody>
      </p:sp>
      <p:pic>
        <p:nvPicPr>
          <p:cNvPr id="35843" name="Picture 3">
            <a:extLst>
              <a:ext uri="{FF2B5EF4-FFF2-40B4-BE49-F238E27FC236}">
                <a16:creationId xmlns:a16="http://schemas.microsoft.com/office/drawing/2014/main" id="{F3BB68BC-6C37-4DC5-A30A-C81D2F9B6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002" y="1939885"/>
            <a:ext cx="7612639" cy="332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67A8-A715-4AA2-B21B-C759F663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 – Internal Rate of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37245-857E-4905-B42D-0A38816A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35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4D06-4F78-4749-BE3A-4E1474A6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Quadratic Equation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A9D0A-0497-4FBC-92F0-5201CABB7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06A73-3FA9-4365-A9A1-F5BB3AEA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49" y="2459883"/>
            <a:ext cx="2524125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BB211A-D7B1-43E8-A564-28889B7B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49" y="1915944"/>
            <a:ext cx="1724025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6AFBE4-4BCC-4E50-B705-AAD7ABD96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76" y="2125494"/>
            <a:ext cx="6291884" cy="38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450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AD81-F062-4030-B275-34AA9088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investing 100, if u get 60 </a:t>
            </a:r>
            <a:r>
              <a:rPr lang="en-IN" dirty="0" err="1"/>
              <a:t>rs</a:t>
            </a:r>
            <a:r>
              <a:rPr lang="en-IN" dirty="0"/>
              <a:t> each for two years, what is IRR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4365-2AD1-4F62-B210-C5FF5E64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A5803-A664-4544-88F0-0096A5C2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9" y="1939884"/>
            <a:ext cx="4508558" cy="441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362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E910-6B02-46CD-9936-FA4D32D6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IRR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1E0ED8-6724-4507-9815-410BDBBFA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CA62D-9E0A-4524-9393-5CAF6863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9" y="1939884"/>
            <a:ext cx="2714625" cy="800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0AA56B-21BF-4246-9E10-356CCA184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24" y="1939884"/>
            <a:ext cx="58959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460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0C5FE8BB-F2C0-47E7-BD9F-816A00B79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Algebra To Modern Algebra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6A220A0C-1EB3-4228-A8E5-1F3CBA0CA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7439" y="1661590"/>
            <a:ext cx="7637122" cy="3997089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Why Limit Algebra to Number Types?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Algebra of Sets ( Operations on Sets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Algebra of Relations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Algebra of Matrices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Algebra of Vectors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Algebra on Groups, Rings, Fields, Lattices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We Create Hierarchy of Mathematical Structures with Varying Property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Mathematical Properties like </a:t>
            </a:r>
            <a:r>
              <a:rPr lang="en-GB" altLang="en-US" dirty="0" err="1"/>
              <a:t>Associativity,Commutativity</a:t>
            </a:r>
            <a:r>
              <a:rPr lang="en-GB" altLang="en-US" dirty="0"/>
              <a:t>, Closure nicely extrapolates to Modern Algebra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1A71-71B4-4918-AC5C-198EDE21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Visualize more than three dimensions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C2B56E-C6AB-454C-BC66-F36D5DB3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B171159-1B77-470B-B944-7231601EA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99" y="1690688"/>
            <a:ext cx="6257925" cy="451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0B63EC-1975-4ADE-8074-C3F600F7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0" y="1690688"/>
            <a:ext cx="4019550" cy="1190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299EE2-6081-4FEA-94FD-0358BBFE2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976" y="2926455"/>
            <a:ext cx="3781425" cy="8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875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80DD-DD4B-4868-902A-1DE423DA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E99B-BCCE-4CE2-86E7-431FE3BE4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3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EAB3-8F74-46E9-94EF-A68170F6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Peano’s</a:t>
            </a:r>
            <a:r>
              <a:rPr lang="en-US" dirty="0"/>
              <a:t> Arithmetic in Semi Formal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074B-FEA1-4D46-BBF1-0A0B61480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0 is a natural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For every natural number </a:t>
            </a:r>
            <a:r>
              <a:rPr lang="en-US" sz="2100" i="1" dirty="0"/>
              <a:t>x</a:t>
            </a:r>
            <a:r>
              <a:rPr lang="en-US" sz="2100" dirty="0"/>
              <a:t>, </a:t>
            </a:r>
            <a:r>
              <a:rPr lang="en-US" sz="2100" i="1" dirty="0"/>
              <a:t>x</a:t>
            </a:r>
            <a:r>
              <a:rPr lang="en-US" sz="2100" dirty="0"/>
              <a:t> = </a:t>
            </a:r>
            <a:r>
              <a:rPr lang="en-US" sz="2100" i="1" dirty="0"/>
              <a:t>x</a:t>
            </a:r>
            <a:r>
              <a:rPr lang="en-US" sz="2100" dirty="0"/>
              <a:t>. That is, equality is </a:t>
            </a:r>
            <a:r>
              <a:rPr lang="en-US" sz="2100" b="1" dirty="0">
                <a:solidFill>
                  <a:srgbClr val="FF0000"/>
                </a:solidFill>
                <a:hlinkClick r:id="rId2" tooltip="Reflexive rel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reflexive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For all natural numbers </a:t>
            </a:r>
            <a:r>
              <a:rPr lang="en-US" sz="2100" i="1" dirty="0"/>
              <a:t>x</a:t>
            </a:r>
            <a:r>
              <a:rPr lang="en-US" sz="2100" dirty="0"/>
              <a:t> and </a:t>
            </a:r>
            <a:r>
              <a:rPr lang="en-US" sz="2100" i="1" dirty="0"/>
              <a:t>y</a:t>
            </a:r>
            <a:r>
              <a:rPr lang="en-US" sz="2100" dirty="0"/>
              <a:t>, if </a:t>
            </a:r>
            <a:r>
              <a:rPr lang="en-US" sz="2100" i="1" dirty="0"/>
              <a:t>x</a:t>
            </a:r>
            <a:r>
              <a:rPr lang="en-US" sz="2100" dirty="0"/>
              <a:t> = </a:t>
            </a:r>
            <a:r>
              <a:rPr lang="en-US" sz="2100" i="1" dirty="0"/>
              <a:t>y</a:t>
            </a:r>
            <a:r>
              <a:rPr lang="en-US" sz="2100" dirty="0"/>
              <a:t>, then </a:t>
            </a:r>
            <a:r>
              <a:rPr lang="en-US" sz="2100" i="1" dirty="0"/>
              <a:t>y</a:t>
            </a:r>
            <a:r>
              <a:rPr lang="en-US" sz="2100" dirty="0"/>
              <a:t> = </a:t>
            </a:r>
            <a:r>
              <a:rPr lang="en-US" sz="2100" i="1" dirty="0"/>
              <a:t>x</a:t>
            </a:r>
            <a:r>
              <a:rPr lang="en-US" sz="2100" dirty="0"/>
              <a:t>. That is, equality is </a:t>
            </a:r>
            <a:r>
              <a:rPr lang="en-US" sz="2100" dirty="0">
                <a:hlinkClick r:id="rId3" tooltip="Symmetric relation"/>
              </a:rPr>
              <a:t>symmetric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For all natural numbers </a:t>
            </a:r>
            <a:r>
              <a:rPr lang="en-US" sz="2100" i="1" dirty="0"/>
              <a:t>x</a:t>
            </a:r>
            <a:r>
              <a:rPr lang="en-US" sz="2100" dirty="0"/>
              <a:t>, </a:t>
            </a:r>
            <a:r>
              <a:rPr lang="en-US" sz="2100" i="1" dirty="0"/>
              <a:t>y</a:t>
            </a:r>
            <a:r>
              <a:rPr lang="en-US" sz="2100" dirty="0"/>
              <a:t> and </a:t>
            </a:r>
            <a:r>
              <a:rPr lang="en-US" sz="2100" i="1" dirty="0"/>
              <a:t>z</a:t>
            </a:r>
            <a:r>
              <a:rPr lang="en-US" sz="2100" dirty="0"/>
              <a:t>, if </a:t>
            </a:r>
            <a:r>
              <a:rPr lang="en-US" sz="2100" i="1" dirty="0"/>
              <a:t>x</a:t>
            </a:r>
            <a:r>
              <a:rPr lang="en-US" sz="2100" dirty="0"/>
              <a:t> = </a:t>
            </a:r>
            <a:r>
              <a:rPr lang="en-US" sz="2100" i="1" dirty="0"/>
              <a:t>y</a:t>
            </a:r>
            <a:r>
              <a:rPr lang="en-US" sz="2100" dirty="0"/>
              <a:t> and </a:t>
            </a:r>
            <a:r>
              <a:rPr lang="en-US" sz="2100" i="1" dirty="0"/>
              <a:t>y</a:t>
            </a:r>
            <a:r>
              <a:rPr lang="en-US" sz="2100" dirty="0"/>
              <a:t> = </a:t>
            </a:r>
            <a:r>
              <a:rPr lang="en-US" sz="2100" i="1" dirty="0"/>
              <a:t>z</a:t>
            </a:r>
            <a:r>
              <a:rPr lang="en-US" sz="2100" dirty="0"/>
              <a:t>, then </a:t>
            </a:r>
            <a:r>
              <a:rPr lang="en-US" sz="2100" i="1" dirty="0"/>
              <a:t>x</a:t>
            </a:r>
            <a:r>
              <a:rPr lang="en-US" sz="2100" dirty="0"/>
              <a:t> = </a:t>
            </a:r>
            <a:r>
              <a:rPr lang="en-US" sz="2100" i="1" dirty="0"/>
              <a:t>z</a:t>
            </a:r>
            <a:r>
              <a:rPr lang="en-US" sz="2100" dirty="0"/>
              <a:t>. That is, equality is </a:t>
            </a:r>
            <a:r>
              <a:rPr lang="en-US" sz="2100" dirty="0">
                <a:solidFill>
                  <a:srgbClr val="FF0000"/>
                </a:solidFill>
                <a:hlinkClick r:id="rId4" tooltip="Transitive rel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transitive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For all </a:t>
            </a:r>
            <a:r>
              <a:rPr lang="en-US" sz="2100" i="1" dirty="0"/>
              <a:t>a</a:t>
            </a:r>
            <a:r>
              <a:rPr lang="en-US" sz="2100" dirty="0"/>
              <a:t> and </a:t>
            </a:r>
            <a:r>
              <a:rPr lang="en-US" sz="2100" i="1" dirty="0"/>
              <a:t>b</a:t>
            </a:r>
            <a:r>
              <a:rPr lang="en-US" sz="2100" dirty="0"/>
              <a:t>, if </a:t>
            </a:r>
            <a:r>
              <a:rPr lang="en-US" sz="2100" i="1" dirty="0"/>
              <a:t>b</a:t>
            </a:r>
            <a:r>
              <a:rPr lang="en-US" sz="2100" dirty="0"/>
              <a:t> is a natural number and </a:t>
            </a:r>
            <a:r>
              <a:rPr lang="en-US" sz="2100" i="1" dirty="0"/>
              <a:t>a</a:t>
            </a:r>
            <a:r>
              <a:rPr lang="en-US" sz="2100" dirty="0"/>
              <a:t> = </a:t>
            </a:r>
            <a:r>
              <a:rPr lang="en-US" sz="2100" i="1" dirty="0"/>
              <a:t>b</a:t>
            </a:r>
            <a:r>
              <a:rPr lang="en-US" sz="2100" dirty="0"/>
              <a:t>, then </a:t>
            </a:r>
            <a:r>
              <a:rPr lang="en-US" sz="2100" i="1" dirty="0"/>
              <a:t>a</a:t>
            </a:r>
            <a:r>
              <a:rPr lang="en-US" sz="2100" dirty="0"/>
              <a:t> is also a natural number. That is, the natural numbers are </a:t>
            </a:r>
            <a:r>
              <a:rPr lang="en-US" sz="2100" dirty="0">
                <a:solidFill>
                  <a:srgbClr val="FF0000"/>
                </a:solidFill>
                <a:hlinkClick r:id="rId5" tooltip="Closure (mathema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closed</a:t>
            </a:r>
            <a:r>
              <a:rPr lang="en-US" sz="2100" dirty="0"/>
              <a:t> under equality.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For every natural number </a:t>
            </a:r>
            <a:r>
              <a:rPr lang="en-US" sz="2100" i="1" dirty="0"/>
              <a:t>n</a:t>
            </a:r>
            <a:r>
              <a:rPr lang="en-US" sz="2100" dirty="0"/>
              <a:t>, </a:t>
            </a:r>
            <a:r>
              <a:rPr lang="en-US" sz="2100" i="1" dirty="0"/>
              <a:t>S</a:t>
            </a:r>
            <a:r>
              <a:rPr lang="en-US" sz="2100" dirty="0"/>
              <a:t>(</a:t>
            </a:r>
            <a:r>
              <a:rPr lang="en-US" sz="2100" i="1" dirty="0"/>
              <a:t>n</a:t>
            </a:r>
            <a:r>
              <a:rPr lang="en-US" sz="2100" dirty="0"/>
              <a:t>) is a natural number. That is, the natural numbers are </a:t>
            </a:r>
            <a:r>
              <a:rPr lang="en-US" sz="2100" dirty="0">
                <a:solidFill>
                  <a:srgbClr val="FF0000"/>
                </a:solidFill>
                <a:hlinkClick r:id="rId5" tooltip="Closure (mathema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closed</a:t>
            </a:r>
            <a:r>
              <a:rPr lang="en-US" sz="2100" dirty="0"/>
              <a:t> under </a:t>
            </a:r>
            <a:r>
              <a:rPr lang="en-US" sz="2100" i="1" dirty="0"/>
              <a:t>S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For all natural numbers </a:t>
            </a:r>
            <a:r>
              <a:rPr lang="en-US" sz="2100" i="1" dirty="0"/>
              <a:t>m</a:t>
            </a:r>
            <a:r>
              <a:rPr lang="en-US" sz="2100" dirty="0"/>
              <a:t> and </a:t>
            </a:r>
            <a:r>
              <a:rPr lang="en-US" sz="2100" i="1" dirty="0"/>
              <a:t>n</a:t>
            </a:r>
            <a:r>
              <a:rPr lang="en-US" sz="2100" dirty="0"/>
              <a:t>, </a:t>
            </a:r>
            <a:r>
              <a:rPr lang="en-US" sz="2100" i="1" dirty="0"/>
              <a:t>m</a:t>
            </a:r>
            <a:r>
              <a:rPr lang="en-US" sz="2100" dirty="0"/>
              <a:t> = </a:t>
            </a:r>
            <a:r>
              <a:rPr lang="en-US" sz="2100" i="1" dirty="0"/>
              <a:t>n</a:t>
            </a:r>
            <a:r>
              <a:rPr lang="en-US" sz="2100" dirty="0"/>
              <a:t> if and only if </a:t>
            </a:r>
            <a:r>
              <a:rPr lang="en-US" sz="2100" i="1" dirty="0"/>
              <a:t>S</a:t>
            </a:r>
            <a:r>
              <a:rPr lang="en-US" sz="2100" dirty="0"/>
              <a:t>(</a:t>
            </a:r>
            <a:r>
              <a:rPr lang="en-US" sz="2100" i="1" dirty="0"/>
              <a:t>m</a:t>
            </a:r>
            <a:r>
              <a:rPr lang="en-US" sz="2100" dirty="0"/>
              <a:t>) = </a:t>
            </a:r>
            <a:r>
              <a:rPr lang="en-US" sz="2100" i="1" dirty="0"/>
              <a:t>S</a:t>
            </a:r>
            <a:r>
              <a:rPr lang="en-US" sz="2100" dirty="0"/>
              <a:t>(</a:t>
            </a:r>
            <a:r>
              <a:rPr lang="en-US" sz="2100" i="1" dirty="0"/>
              <a:t>n</a:t>
            </a:r>
            <a:r>
              <a:rPr lang="en-US" sz="2100" dirty="0"/>
              <a:t>). That is, </a:t>
            </a:r>
            <a:r>
              <a:rPr lang="en-US" sz="2100" i="1" dirty="0"/>
              <a:t>S</a:t>
            </a:r>
            <a:r>
              <a:rPr lang="en-US" sz="2100" dirty="0"/>
              <a:t> is an </a:t>
            </a:r>
            <a:r>
              <a:rPr lang="en-US" sz="2100" dirty="0">
                <a:solidFill>
                  <a:srgbClr val="FF0000"/>
                </a:solidFill>
                <a:hlinkClick r:id="rId6" tooltip="Injective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injection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For every natural number </a:t>
            </a:r>
            <a:r>
              <a:rPr lang="en-US" sz="2100" i="1" dirty="0"/>
              <a:t>n</a:t>
            </a:r>
            <a:r>
              <a:rPr lang="en-US" sz="2100" dirty="0"/>
              <a:t>, </a:t>
            </a:r>
            <a:r>
              <a:rPr lang="en-US" sz="2100" i="1" dirty="0"/>
              <a:t>S</a:t>
            </a:r>
            <a:r>
              <a:rPr lang="en-US" sz="2100" dirty="0"/>
              <a:t>(</a:t>
            </a:r>
            <a:r>
              <a:rPr lang="en-US" sz="2100" i="1" dirty="0"/>
              <a:t>n</a:t>
            </a:r>
            <a:r>
              <a:rPr lang="en-US" sz="2100" dirty="0"/>
              <a:t>) = 0 is false. That is, there is no natural number whose successor is 0.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707F-10F5-45D8-ABD6-7D0C0A1D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Peano’s</a:t>
            </a:r>
            <a:r>
              <a:rPr lang="en-US" dirty="0"/>
              <a:t> Axiom for Natural Number in Formal Notation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C9F416-E22F-4DCE-99F5-8D5F237A3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366" y="1939925"/>
            <a:ext cx="9343456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7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B7FD-6B15-46DF-8E8E-31449F50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C# Program to Implement Addition and Multiplication using </a:t>
            </a:r>
            <a:r>
              <a:rPr lang="en-US" dirty="0" err="1"/>
              <a:t>Peano</a:t>
            </a:r>
            <a:r>
              <a:rPr lang="en-US" dirty="0"/>
              <a:t>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0F3BD-B865-44B4-83E4-638DA748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 to the Rescue!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522743-FA2D-48CC-B625-FE65B861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zero = Lf.Lx.x one = Lf.Lx.(f x) two = Lf.Lx.(f (f x)) three = Lf.Lx.(f (f (f x))) four = Lf.Lx.(F (f (f (f x))))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027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msmincho"/>
      </a:majorFont>
      <a:minorFont>
        <a:latin typeface="Arial"/>
        <a:ea typeface="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19138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msminch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19138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msmincho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4815</TotalTime>
  <Words>1939</Words>
  <Application>Microsoft Office PowerPoint</Application>
  <PresentationFormat>Widescreen</PresentationFormat>
  <Paragraphs>209</Paragraphs>
  <Slides>66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Arial Unicode MS</vt:lpstr>
      <vt:lpstr>Calibri</vt:lpstr>
      <vt:lpstr>Helvetica Neue</vt:lpstr>
      <vt:lpstr>Times New Roman</vt:lpstr>
      <vt:lpstr>Wingdings</vt:lpstr>
      <vt:lpstr>2_Office Theme</vt:lpstr>
      <vt:lpstr>Elementary Mathematics for “Advanced Programming” - Concept to Code  ( Arithmetic &amp; Basic Algebra)</vt:lpstr>
      <vt:lpstr>About the Presenter</vt:lpstr>
      <vt:lpstr>A Disclaimer</vt:lpstr>
      <vt:lpstr>Source Code Available from </vt:lpstr>
      <vt:lpstr>Natural Number – Peano Way!</vt:lpstr>
      <vt:lpstr>Some notions about Equality</vt:lpstr>
      <vt:lpstr>Peano’s Arithmetic in Semi Formal Terms</vt:lpstr>
      <vt:lpstr>Peano’s Axiom for Natural Number in Formal Notation</vt:lpstr>
      <vt:lpstr>A C# Program to Implement Addition and Multiplication using Peano Arithmetic</vt:lpstr>
      <vt:lpstr>Church Numerals</vt:lpstr>
      <vt:lpstr>Operands can be any of the below in  Arithematic</vt:lpstr>
      <vt:lpstr>Arithematic Expressions</vt:lpstr>
      <vt:lpstr>Mixed Mode Expressions in Arithematic</vt:lpstr>
      <vt:lpstr>Representing Expressions as Data (Abstract Syntax Trees )</vt:lpstr>
      <vt:lpstr>Representing Numerical Value as AST</vt:lpstr>
      <vt:lpstr>Representing Binary Expressions as AST</vt:lpstr>
      <vt:lpstr>Representing Unary Expressions as AST</vt:lpstr>
      <vt:lpstr>Representing Unary Expressions as AST</vt:lpstr>
      <vt:lpstr>Mathematics has got Unary Operators and Binary Operators . How Operator Composition works?</vt:lpstr>
      <vt:lpstr>Want to Learn Compiler Construction?</vt:lpstr>
      <vt:lpstr>Properties of Arithematic Operators</vt:lpstr>
      <vt:lpstr>Associative Property</vt:lpstr>
      <vt:lpstr>Commutative  Property</vt:lpstr>
      <vt:lpstr>Closure</vt:lpstr>
      <vt:lpstr>Closure in Regular Expressions</vt:lpstr>
      <vt:lpstr>Closure in SQL </vt:lpstr>
      <vt:lpstr>Infix/Prefix and Postfix notation</vt:lpstr>
      <vt:lpstr>How Lisp/Scheme Works ?</vt:lpstr>
      <vt:lpstr> How do  I aggregate numbers from 1 to N ?</vt:lpstr>
      <vt:lpstr>A Challenge – What is the basis for this “cocksureness” ?</vt:lpstr>
      <vt:lpstr>Fermat’s Last Theorom</vt:lpstr>
      <vt:lpstr>Pythagorean Triplets ( Square exists, Cube does not!)</vt:lpstr>
      <vt:lpstr>Two case Studies of Formal Verification</vt:lpstr>
      <vt:lpstr>Java/C# has builtin Interface Verification</vt:lpstr>
      <vt:lpstr>Calendar Calculation</vt:lpstr>
      <vt:lpstr>How to Compute CDOW ?</vt:lpstr>
      <vt:lpstr>MRF SpeedCheck @ Sharjah and It’s Math</vt:lpstr>
      <vt:lpstr>Russian Multiplication</vt:lpstr>
      <vt:lpstr>A Mathematical Trivia</vt:lpstr>
      <vt:lpstr>How To Permute a Sequence ?</vt:lpstr>
      <vt:lpstr>How To generate a Subset?</vt:lpstr>
      <vt:lpstr>PowerPoint Presentation</vt:lpstr>
      <vt:lpstr>What is  “e” ?</vt:lpstr>
      <vt:lpstr>Rule of 70</vt:lpstr>
      <vt:lpstr>Logarithm Soup</vt:lpstr>
      <vt:lpstr>Nth Root</vt:lpstr>
      <vt:lpstr>Arithmetic Mean</vt:lpstr>
      <vt:lpstr>Geometric Mean</vt:lpstr>
      <vt:lpstr>Harmonic Mean</vt:lpstr>
      <vt:lpstr>Standard Deviation</vt:lpstr>
      <vt:lpstr>Standard Deviation (STD )</vt:lpstr>
      <vt:lpstr>Mean Absolute Deviation</vt:lpstr>
      <vt:lpstr>Covariance</vt:lpstr>
      <vt:lpstr>Correlation</vt:lpstr>
      <vt:lpstr>BETA (Finance)</vt:lpstr>
      <vt:lpstr>Moment</vt:lpstr>
      <vt:lpstr>EMI</vt:lpstr>
      <vt:lpstr>Derivation of EMI</vt:lpstr>
      <vt:lpstr>EMI Computation</vt:lpstr>
      <vt:lpstr>IRR – Internal Rate of Return</vt:lpstr>
      <vt:lpstr>Quadratic Equation</vt:lpstr>
      <vt:lpstr>For investing 100, if u get 60 rs each for two years, what is IRR </vt:lpstr>
      <vt:lpstr>IRR</vt:lpstr>
      <vt:lpstr>Algebra To Modern Algebra</vt:lpstr>
      <vt:lpstr>How to Visualize more than three dimensions</vt:lpstr>
      <vt:lpstr>Any Questions?!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Mathematics for “Advanced Programming” - Concept to Code</dc:title>
  <dc:creator>Praseed Pai</dc:creator>
  <cp:lastModifiedBy>Praseed Pai</cp:lastModifiedBy>
  <cp:revision>53</cp:revision>
  <dcterms:created xsi:type="dcterms:W3CDTF">2020-04-27T04:54:26Z</dcterms:created>
  <dcterms:modified xsi:type="dcterms:W3CDTF">2020-04-30T14:07:58Z</dcterms:modified>
</cp:coreProperties>
</file>