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4"/>
  </p:sldMasterIdLst>
  <p:sldIdLst>
    <p:sldId id="256" r:id="rId5"/>
    <p:sldId id="261" r:id="rId6"/>
    <p:sldId id="264" r:id="rId7"/>
    <p:sldId id="294" r:id="rId8"/>
    <p:sldId id="362" r:id="rId9"/>
    <p:sldId id="265" r:id="rId10"/>
    <p:sldId id="297" r:id="rId11"/>
    <p:sldId id="298" r:id="rId12"/>
    <p:sldId id="318" r:id="rId13"/>
    <p:sldId id="319" r:id="rId14"/>
    <p:sldId id="301" r:id="rId15"/>
    <p:sldId id="312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5" r:id="rId29"/>
    <p:sldId id="316" r:id="rId30"/>
    <p:sldId id="317" r:id="rId31"/>
    <p:sldId id="328" r:id="rId32"/>
    <p:sldId id="327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31" r:id="rId41"/>
    <p:sldId id="330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4" r:id="rId53"/>
    <p:sldId id="342" r:id="rId54"/>
    <p:sldId id="343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02D"/>
    <a:srgbClr val="F7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AC383-A186-4978-9110-626D0672BA8E}" v="107" dt="2023-03-20T16:22:0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5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git@github.com:developers-group-dijon/2023-codelab-rust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Puzzles à figures en plastique">
            <a:extLst>
              <a:ext uri="{FF2B5EF4-FFF2-40B4-BE49-F238E27FC236}">
                <a16:creationId xmlns:a16="http://schemas.microsoft.com/office/drawing/2014/main" id="{BD2B0A26-1BDB-FB99-D4F1-929B1583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 b="93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4DDB91-EB45-1F85-B1EE-521795AC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455847"/>
            <a:ext cx="5015638" cy="2068553"/>
          </a:xfrm>
        </p:spPr>
        <p:txBody>
          <a:bodyPr>
            <a:norm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Home </a:t>
            </a:r>
            <a:r>
              <a:rPr lang="fr-FR" dirty="0" err="1">
                <a:latin typeface="Roboto Black" panose="02000000000000000000" pitchFamily="2" charset="0"/>
                <a:ea typeface="Roboto Black" panose="02000000000000000000" pitchFamily="2" charset="0"/>
              </a:rPr>
              <a:t>Lab</a:t>
            </a:r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 Rust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D3599-0735-FA78-EF57-81C7DB3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Mars 2023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AEC355-8B8D-CA61-8D2A-7784D73E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63" y="2149378"/>
            <a:ext cx="4144890" cy="18035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F09DCAA-605F-1625-FECD-4E6407DFE419}"/>
              </a:ext>
            </a:extLst>
          </p:cNvPr>
          <p:cNvSpPr txBox="1"/>
          <p:nvPr/>
        </p:nvSpPr>
        <p:spPr>
          <a:xfrm>
            <a:off x="8979151" y="5839326"/>
            <a:ext cx="303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Adrien Gras</a:t>
            </a:r>
          </a:p>
          <a:p>
            <a:pPr algn="r"/>
            <a:r>
              <a:rPr lang="fr-FR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Mathias Da Costa</a:t>
            </a:r>
          </a:p>
        </p:txBody>
      </p:sp>
    </p:spTree>
    <p:extLst>
      <p:ext uri="{BB962C8B-B14F-4D97-AF65-F5344CB8AC3E}">
        <p14:creationId xmlns:p14="http://schemas.microsoft.com/office/powerpoint/2010/main" val="403022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Structuration de la CLI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64F85BD-CB29-EE9B-1890-32820E0A3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B621F-3BDA-92E7-3642-1B2F091E86F3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min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E51489F-766C-1A18-7345-56001BA92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218" y="1638300"/>
            <a:ext cx="4476750" cy="35814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60C15A3-2EDC-A5B2-EDEA-CC9C9D15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src/cli.rs.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Constatez que la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vide.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Complétez la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y ajouter un champ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master_password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Option&lt;String&gt;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 un champ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Veillez à ce que ces deux champs soient visible de l’extérieur.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4446A712-A874-07A4-9071-820B889EED53}"/>
              </a:ext>
            </a:extLst>
          </p:cNvPr>
          <p:cNvSpPr/>
          <p:nvPr/>
        </p:nvSpPr>
        <p:spPr>
          <a:xfrm>
            <a:off x="2421546" y="3429000"/>
            <a:ext cx="2108499" cy="494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38B720-E8D7-B19A-4FE7-FA4101AE75F9}"/>
              </a:ext>
            </a:extLst>
          </p:cNvPr>
          <p:cNvSpPr txBox="1"/>
          <p:nvPr/>
        </p:nvSpPr>
        <p:spPr>
          <a:xfrm>
            <a:off x="4382128" y="2629863"/>
            <a:ext cx="60942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5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11153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Null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= ☹️, Option&lt;T&gt; = 😊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Rust n’utilise pas le concept de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Null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la place il utilise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Option&lt;T&gt;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matérialise la possibilité qu’une valeur soit défini ou non, dans une énumération.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C’est le même principe que les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ils doivent être traités obligatoirement.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Cela permet d’être sûr et certain de traiter le/les bons cas d’utilisation.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FCA62E-BB13-1C20-B776-6EA06D1F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648" y="121539"/>
            <a:ext cx="3438143" cy="19017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9809D0-B8D8-C842-8D8F-2485DBC4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96" y="2090927"/>
            <a:ext cx="4578095" cy="46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Structuration de la CLI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64F85BD-CB29-EE9B-1890-32820E0A3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B621F-3BDA-92E7-3642-1B2F091E86F3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min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E51489F-766C-1A18-7345-56001BA92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218" y="1638300"/>
            <a:ext cx="4476750" cy="3581400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4FDBB8A-3506-87BA-D545-5B085252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src/cli.rs.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Constatez que la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vide.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Complétez la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y ajouter un champ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master_password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Option&lt;String&gt;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 un champ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Veillez à ce que ces deux champs soient visible de l’extérieur.</a:t>
            </a:r>
          </a:p>
        </p:txBody>
      </p:sp>
    </p:spTree>
    <p:extLst>
      <p:ext uri="{BB962C8B-B14F-4D97-AF65-F5344CB8AC3E}">
        <p14:creationId xmlns:p14="http://schemas.microsoft.com/office/powerpoint/2010/main" val="342239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Structuration de la CLI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9B03A2-A9DC-972E-A7DC-4F269E72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47241"/>
            <a:ext cx="10744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Structuration de la CLI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DC9EAB-FA08-958E-200D-4DAD94F9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59002"/>
            <a:ext cx="10744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3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Lançons notre 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exécuter votre programme, il suffit de lancer un terminal, et d’exécuter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l’instant, 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todo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!()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bloque l’exécution de la suite de la CLI.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voir le résultat de notre structuration de la CLI, utilisez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-- --help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–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après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permet de passer des arguments/options à la CLI.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7809A5-DBD8-3720-182F-475149B3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34" y="2148268"/>
            <a:ext cx="7012937" cy="25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les sous-commandes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Complétez l’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avec les possibilités suivantes :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Init</a:t>
            </a: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</a:t>
            </a:r>
            <a:endParaRPr lang="fr-FR" dirty="0">
              <a:solidFill>
                <a:srgbClr val="92D0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List</a:t>
            </a: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Delete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{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name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: String}</a:t>
            </a: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Dump {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name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: String}</a:t>
            </a: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endParaRPr lang="fr-FR" dirty="0">
              <a:solidFill>
                <a:srgbClr val="92D0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ajouter des descriptions aux champs de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Command pour le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–help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CLI.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documentation de code se fait avec un triple slash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///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676AD5B-7FD0-FF9D-B93A-44723E4B0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48F9B07-1F2A-F61F-FD2D-99C8B3D04D10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min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154ACC-B8B8-39A1-0F83-B8FEEA374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70" y="2438044"/>
            <a:ext cx="5391438" cy="26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les sous-commandes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E50C85B-0755-4B7D-F5F4-A74DF5D7873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FE8E2E-04E2-6A64-DE65-13D45DB4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95" y="1089025"/>
            <a:ext cx="6772238" cy="55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Relançons notre 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voir le résultat de notre structuration de la CLI, utilisez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-- --help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282D99-7539-9BAF-DDFE-B7562290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2475210"/>
            <a:ext cx="7973568" cy="42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Passons aux outils de mots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src/passwords.rs.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 de générer un mot de passe.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71E0E-8331-A4E5-456C-38B0F303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8" y="4025536"/>
            <a:ext cx="9796650" cy="2274223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B344EEF-9568-4FBE-AFB3-F5E9BAEC3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65B684-5393-2B96-9E0A-C7FBC171549A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</p:spTree>
    <p:extLst>
      <p:ext uri="{BB962C8B-B14F-4D97-AF65-F5344CB8AC3E}">
        <p14:creationId xmlns:p14="http://schemas.microsoft.com/office/powerpoint/2010/main" val="14598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7334B4A-2296-824A-7BE1-C8DD7D942009}"/>
              </a:ext>
            </a:extLst>
          </p:cNvPr>
          <p:cNvSpPr txBox="1"/>
          <p:nvPr/>
        </p:nvSpPr>
        <p:spPr>
          <a:xfrm>
            <a:off x="3851237" y="2939893"/>
            <a:ext cx="80359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b="1" dirty="0" err="1">
                <a:solidFill>
                  <a:srgbClr val="F74C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rpass</a:t>
            </a:r>
            <a:endParaRPr lang="fr-FR" b="1" dirty="0">
              <a:solidFill>
                <a:srgbClr val="F74C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F74C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Implémentation d’un gestionnaire de mots de passe CLI qui reprends les bases de la commande linux « 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BD3163-B4A3-BEE6-7076-14C57D66D1AB}"/>
              </a:ext>
            </a:extLst>
          </p:cNvPr>
          <p:cNvSpPr txBox="1"/>
          <p:nvPr/>
        </p:nvSpPr>
        <p:spPr>
          <a:xfrm>
            <a:off x="258183" y="3203226"/>
            <a:ext cx="330259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Home LAB</a:t>
            </a:r>
          </a:p>
        </p:txBody>
      </p:sp>
    </p:spTree>
    <p:extLst>
      <p:ext uri="{BB962C8B-B14F-4D97-AF65-F5344CB8AC3E}">
        <p14:creationId xmlns:p14="http://schemas.microsoft.com/office/powerpoint/2010/main" val="255604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???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71E0E-8331-A4E5-456C-38B0F303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36" y="2592976"/>
            <a:ext cx="9796650" cy="2274223"/>
          </a:xfrm>
          <a:prstGeom prst="rect">
            <a:avLst/>
          </a:prstGeom>
        </p:spPr>
      </p:pic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D4A468A9-CD65-EC72-EE1B-BD8984A76D8D}"/>
              </a:ext>
            </a:extLst>
          </p:cNvPr>
          <p:cNvSpPr/>
          <p:nvPr/>
        </p:nvSpPr>
        <p:spPr>
          <a:xfrm>
            <a:off x="6585114" y="4166616"/>
            <a:ext cx="2108499" cy="494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953A2E-B48F-4C05-F444-0D350F5EE5DA}"/>
              </a:ext>
            </a:extLst>
          </p:cNvPr>
          <p:cNvSpPr txBox="1"/>
          <p:nvPr/>
        </p:nvSpPr>
        <p:spPr>
          <a:xfrm>
            <a:off x="8545696" y="3367479"/>
            <a:ext cx="60942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5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65007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Simplification de la gestion des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Nous allons utiliser les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crates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thiserror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anyhow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thiserror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permet de créer des représentations de nos cas d’erreurs sous forme d’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enums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 d’y annoter le message d’erreur correspondant.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anyhow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permet de simplifier les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&lt;T, E&gt;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&lt;T&gt;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 en gérant automatiquement l’erreur remonté pour nous.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permet aussi d’ajouter une macro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bail!()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 de retourner tout de suite une erreur en cas de problème, sans exécuter la suite.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0A9393-5E74-17C0-3416-99ECD78C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29" y="1907476"/>
            <a:ext cx="5422384" cy="30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Passons aux outils de mots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src/passwords.rs.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 de générer un mot de passe.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71E0E-8331-A4E5-456C-38B0F303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8" y="4025536"/>
            <a:ext cx="9796650" cy="2274223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FD904386-B5B1-9C87-7FEE-388856385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9E5B10-808A-258E-28AC-223C2099825F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</p:spTree>
    <p:extLst>
      <p:ext uri="{BB962C8B-B14F-4D97-AF65-F5344CB8AC3E}">
        <p14:creationId xmlns:p14="http://schemas.microsoft.com/office/powerpoint/2010/main" val="405883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Passons aux outils de mots de passe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3BBA65C-09C8-FD08-1425-6E247D08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83F2219-A79A-3632-CCFC-DC6F905D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21" y="1151111"/>
            <a:ext cx="8895000" cy="55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Vous vous souvenez de match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format_password_strength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 de générer un mot de passe.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D904386-B5B1-9C87-7FEE-388856385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9E5B10-808A-258E-28AC-223C2099825F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6A5F14-3088-BE6E-B860-F4A2E717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67" y="3220673"/>
            <a:ext cx="11216640" cy="24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4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Vous vous souvenez de match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569F251-82E4-4E7F-5E1B-D7F6FEDE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D6713D-34C8-2F8E-F12C-ED4065E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0" y="1449887"/>
            <a:ext cx="10835728" cy="50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???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569F251-82E4-4E7F-5E1B-D7F6FEDE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D6713D-34C8-2F8E-F12C-ED4065E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0" y="1449887"/>
            <a:ext cx="10835728" cy="5045039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00BBBFE7-EE4C-E50C-92CC-DC98D0B80CA5}"/>
              </a:ext>
            </a:extLst>
          </p:cNvPr>
          <p:cNvSpPr/>
          <p:nvPr/>
        </p:nvSpPr>
        <p:spPr>
          <a:xfrm>
            <a:off x="7621434" y="2484120"/>
            <a:ext cx="2108499" cy="494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D0AFA3-EB43-8B7C-22C4-F71132EB75E5}"/>
              </a:ext>
            </a:extLst>
          </p:cNvPr>
          <p:cNvSpPr txBox="1"/>
          <p:nvPr/>
        </p:nvSpPr>
        <p:spPr>
          <a:xfrm>
            <a:off x="9582016" y="1684983"/>
            <a:ext cx="60942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5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02970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?, pour transmettre les erreurs au parent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925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question mark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operator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permet de remonter l’erreur potentiel d’un bloc à son bloc parent.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 bloc parent peut alors le traiter, ou le remonter lui aussi, à condition de retourner 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ne peut être appliqué que sur des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Result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des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Option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9CBB2E7-8C5C-1263-2976-7E3B7A49A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1568" y="1166848"/>
            <a:ext cx="2964089" cy="47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Vous vous souvenez de match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569F251-82E4-4E7F-5E1B-D7F6FEDE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D6713D-34C8-2F8E-F12C-ED4065E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0" y="1449887"/>
            <a:ext cx="10835728" cy="50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???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569F251-82E4-4E7F-5E1B-D7F6FEDE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ED6713D-34C8-2F8E-F12C-ED4065E0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0" y="1449887"/>
            <a:ext cx="10835728" cy="5045039"/>
          </a:xfrm>
          <a:prstGeom prst="rect">
            <a:avLst/>
          </a:prstGeom>
        </p:spPr>
      </p:pic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00BBBFE7-EE4C-E50C-92CC-DC98D0B80CA5}"/>
              </a:ext>
            </a:extLst>
          </p:cNvPr>
          <p:cNvSpPr/>
          <p:nvPr/>
        </p:nvSpPr>
        <p:spPr>
          <a:xfrm>
            <a:off x="7011834" y="2167128"/>
            <a:ext cx="2108499" cy="494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D0AFA3-EB43-8B7C-22C4-F71132EB75E5}"/>
              </a:ext>
            </a:extLst>
          </p:cNvPr>
          <p:cNvSpPr txBox="1"/>
          <p:nvPr/>
        </p:nvSpPr>
        <p:spPr>
          <a:xfrm>
            <a:off x="8972416" y="1367991"/>
            <a:ext cx="609420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72494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…Avant de commencer</a:t>
            </a:r>
          </a:p>
        </p:txBody>
      </p:sp>
      <p:pic>
        <p:nvPicPr>
          <p:cNvPr id="27" name="Graphique 26">
            <a:extLst>
              <a:ext uri="{FF2B5EF4-FFF2-40B4-BE49-F238E27FC236}">
                <a16:creationId xmlns:a16="http://schemas.microsoft.com/office/drawing/2014/main" id="{4294F17A-3904-00B7-5E7E-25EC4686F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7591" y="1790966"/>
            <a:ext cx="1072178" cy="171548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8016AE8F-7F3F-E0E0-7DF9-FF6DD63D9C32}"/>
              </a:ext>
            </a:extLst>
          </p:cNvPr>
          <p:cNvSpPr txBox="1"/>
          <p:nvPr/>
        </p:nvSpPr>
        <p:spPr>
          <a:xfrm>
            <a:off x="4452231" y="3783282"/>
            <a:ext cx="30228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Venez poser des questions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F596D-B8FB-5A8D-67A8-D642972D0E81}"/>
              </a:ext>
            </a:extLst>
          </p:cNvPr>
          <p:cNvSpPr txBox="1"/>
          <p:nvPr/>
        </p:nvSpPr>
        <p:spPr>
          <a:xfrm>
            <a:off x="4452231" y="4315955"/>
            <a:ext cx="30228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Un problème ? Rejoignez-nous sur le serveur Discord de la communauté du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Developers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Group Dijon et posez toutes vos questions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5C97A05-0E24-EDDA-2F89-8B1651C43C70}"/>
              </a:ext>
            </a:extLst>
          </p:cNvPr>
          <p:cNvSpPr txBox="1"/>
          <p:nvPr/>
        </p:nvSpPr>
        <p:spPr>
          <a:xfrm>
            <a:off x="1005303" y="3644783"/>
            <a:ext cx="30228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Allez chercher de la documentation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3749323-FA62-7185-A546-9940CB046020}"/>
              </a:ext>
            </a:extLst>
          </p:cNvPr>
          <p:cNvSpPr txBox="1"/>
          <p:nvPr/>
        </p:nvSpPr>
        <p:spPr>
          <a:xfrm>
            <a:off x="948467" y="4315955"/>
            <a:ext cx="302289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Rust est un langage très bien documenté avec une communauté très active, n’ayez pas peur d’aller chercher une solution sur internet !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E9F9DA20-A667-0D10-B2FD-1E2CD7C27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0113" y="1839221"/>
            <a:ext cx="1433279" cy="1638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322633-3BC3-7524-D8E0-37E78C38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02" y="2076228"/>
            <a:ext cx="2689575" cy="26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C4C993D-6ED8-190E-189B-E4E17591429F}"/>
              </a:ext>
            </a:extLst>
          </p:cNvPr>
          <p:cNvSpPr txBox="1"/>
          <p:nvPr/>
        </p:nvSpPr>
        <p:spPr>
          <a:xfrm>
            <a:off x="8815837" y="4913298"/>
            <a:ext cx="222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https://discord.gg/Pp6pHUUBXd</a:t>
            </a:r>
          </a:p>
        </p:txBody>
      </p:sp>
    </p:spTree>
    <p:extLst>
      <p:ext uri="{BB962C8B-B14F-4D97-AF65-F5344CB8AC3E}">
        <p14:creationId xmlns:p14="http://schemas.microsoft.com/office/powerpoint/2010/main" val="337644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 si on parlait… de tests unitaires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Rust contient déjà tout les outils pour lancer des tests unitaires sur votre code.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suffit de déclarer un module de test avec la macro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#[cfg(test)]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dans votre code pour déclarer des tests unitaire.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Ainsi, on peut placer dans le même fichier le code métier et les tests unitaires correspondants.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tests se lancent avec la commande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test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C8677B-7E1E-EFCB-AF87-457B4153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48" y="1391687"/>
            <a:ext cx="6767145" cy="50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8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Mon premier test unitaire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Utilisez ce modèle dans le fichier passwords.rs pour intégrer 2 tests unitaires pour tester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get_password_strength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premier pour valider que le mot de passe « test » renvoie bien 0,</a:t>
            </a: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second pour valider qu’un mot de passe généré par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 un mot de passe fort (&gt; 3).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en lançant la commande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test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7A155B-3AF1-B147-331A-8D37F32D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48" y="1391687"/>
            <a:ext cx="6767145" cy="509574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min</a:t>
            </a:r>
          </a:p>
        </p:txBody>
      </p:sp>
    </p:spTree>
    <p:extLst>
      <p:ext uri="{BB962C8B-B14F-4D97-AF65-F5344CB8AC3E}">
        <p14:creationId xmlns:p14="http://schemas.microsoft.com/office/powerpoint/2010/main" val="2633356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Mon premier test unitaire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78A08F-71BF-B7EB-C073-0EC704C2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91A2CA-746B-C0FA-6A62-C8FAAD57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73" y="1251284"/>
            <a:ext cx="8056653" cy="53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1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Commençons le code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src/middleware.rs et 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handle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aller regarder les méthodes disponibles sur la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; soit par l’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auto-complétion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votre IDE, soit dans le fichier src/data_store.rs.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603059BE-805F-D440-27DF-325205E30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8308" y="1725854"/>
            <a:ext cx="3171466" cy="36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3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Commençons le code métier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BAB7F8-F494-1CA8-2E06-68893114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60B18A1-0994-ADD7-2D71-63C8F36F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82" y="1205902"/>
            <a:ext cx="7549836" cy="55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Les choses sérieuses…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Maintenant que nos sous-commandes vont être dispatchés correctement, il nous faut les implémenter.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pouvoir travailler sur le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il nous faut déjà le créer.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init()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qui permettra de créer un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 votre système.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F9EBE6-FA1D-0DB8-6BC3-DE00405C0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328" y="2532697"/>
            <a:ext cx="6662780" cy="17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Les choses sérieuses…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6246CC6-97A3-9288-EC1C-E1368599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167913-016F-3AF8-672C-B84F0E09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" y="1525058"/>
            <a:ext cx="11836528" cy="5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Notre première exécution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src/main.rs, et retirez le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todo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!()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 méthode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main()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Lancez votre commande à l’aide de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init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 min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F8A6A37-77F9-F8BC-9038-EC8E9DE06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88" y="3155852"/>
            <a:ext cx="4355597" cy="5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65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Modèle de donnée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 min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2D4939F-6560-D879-105E-DD787E89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0D26B2E-FDC3-573F-C579-4C3EFD8B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24" y="1168782"/>
            <a:ext cx="7005888" cy="55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Nous allons commencer à implémenter la méthode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Elle sera faite en plusieurs partie car elle est assez longue.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Commencez par le bloc nommé « Partie 1 ».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 min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E4C1BC-7B19-03E1-D82B-455F74E9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618" y="890535"/>
            <a:ext cx="4114800" cy="22759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7C6028-1575-E9F8-27AD-E584B2884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154" y="3691467"/>
            <a:ext cx="6414264" cy="23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AF1D7-BF09-6232-7E82-0B5AA4F202FC}"/>
              </a:ext>
            </a:extLst>
          </p:cNvPr>
          <p:cNvSpPr txBox="1"/>
          <p:nvPr/>
        </p:nvSpPr>
        <p:spPr>
          <a:xfrm>
            <a:off x="132678" y="2705730"/>
            <a:ext cx="1192664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0" i="0" u="none" strike="noStrike" kern="1200" cap="none" spc="0" normalizeH="0" baseline="0" noProof="0" dirty="0">
                <a:ln>
                  <a:noFill/>
                </a:ln>
                <a:solidFill>
                  <a:srgbClr val="F74C00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Home LAB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74C00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32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(1/3)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AE0C866-AF8A-EC37-214A-B53D6456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7B41EC-8454-9DA6-207C-15628090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58" y="1182533"/>
            <a:ext cx="7790419" cy="54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Nous allons implémenter une politique d’alerte si le mot de passe saisi est trop faible.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cela, nous allons utiliser les fonctions du module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vues précédemment.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« PARTIE 2 » de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1B491E87-3E7D-8B72-CFEB-16FB10A96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4038" y="1307266"/>
            <a:ext cx="4172666" cy="41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4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(2/3)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985540-E2FE-676B-FA76-2E8E5FAA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AECFC8-2BBB-0F56-6978-20A8F313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9" y="1564000"/>
            <a:ext cx="11360102" cy="40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Terminons notre méthode d’ajout de mot de passe dans le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« PARTIE 3 » de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B97909-2720-A8B3-43B6-DA4B8E46C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78" y="2437828"/>
            <a:ext cx="4842365" cy="19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5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(3/3)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062B6F-6DD7-3CB6-A55B-AE15194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6BDED9-864B-208E-7209-2ECBF560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87" y="1184230"/>
            <a:ext cx="8235495" cy="53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Ajoutons des données !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062B6F-6DD7-3CB6-A55B-AE15194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1C805-7F30-AD5D-9FFB-AA2FE7CC6EC1}"/>
              </a:ext>
            </a:extLst>
          </p:cNvPr>
          <p:cNvSpPr txBox="1">
            <a:spLocks/>
          </p:cNvSpPr>
          <p:nvPr/>
        </p:nvSpPr>
        <p:spPr>
          <a:xfrm>
            <a:off x="720001" y="1307266"/>
            <a:ext cx="4175087" cy="44617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4669B6B-B59D-0BB8-B7EF-9040911C8588}"/>
              </a:ext>
            </a:extLst>
          </p:cNvPr>
          <p:cNvSpPr txBox="1">
            <a:spLocks/>
          </p:cNvSpPr>
          <p:nvPr/>
        </p:nvSpPr>
        <p:spPr>
          <a:xfrm>
            <a:off x="872401" y="1459666"/>
            <a:ext cx="4175087" cy="44617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37565F-9A7F-D02F-B588-6535CF4F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64" y="3351268"/>
            <a:ext cx="9542871" cy="19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9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Lister nos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list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permettra d’afficher vos données.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list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091EFE-BEC2-9B83-968F-A40A40D60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735" y="2132386"/>
            <a:ext cx="6766941" cy="25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0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Lister nos données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DB08C44-E98F-747F-0840-B65DCDA8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185A4DE-4A99-962F-BB0D-DED37451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20" y="1283094"/>
            <a:ext cx="6702975" cy="49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9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Lister nos données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DB08C44-E98F-747F-0840-B65DCDA8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B2911A-0869-3790-8D1E-B81A5AAD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17" y="1251284"/>
            <a:ext cx="7104607" cy="52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Lister nos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list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37340D-43EF-3A8C-4033-D2463150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4" y="3039360"/>
            <a:ext cx="11035913" cy="13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rpass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rpass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une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réimplémentation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« libre » du gestionnaire de mot de passe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linux.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permettra d’ajouter, de lister et de retirer des mots de passe du gestionnaire.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Il permettra aussi d’insérer un mot de passe dans une suite de commande.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Enfin, il permettra de générer des mots de passe sécurisés.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968CD7-8612-2EA7-C741-BED1E043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37" y="1763305"/>
            <a:ext cx="7280776" cy="35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82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Effacer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delete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permettra d’effacer vos données.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delete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&lt;LABEL&gt;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4 min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B1F7564B-3182-1C5F-C51D-BEF6ED0B1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1954" y="1671244"/>
            <a:ext cx="2983330" cy="34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5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Effacer des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646015B-8A39-1017-E421-43B1AC3F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FD0675-D14C-B0E7-5E93-FB52F526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93" y="1196282"/>
            <a:ext cx="7678000" cy="54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4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Effacer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delete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&lt;LABEL&gt;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8CC287-9F52-11F5-A134-427A5733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45" y="2968353"/>
            <a:ext cx="9106629" cy="9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92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Imprimer le mot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dump()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permettra d’imprimer le mot de passe sur la sortie standard.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-m &lt;MASTER&gt; dump &lt;LABEL&gt;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0F0F3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min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B54CEAD-42BB-3474-9AC1-948F254FF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0876" y="1875003"/>
            <a:ext cx="3679315" cy="29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0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Imprimer le mot de passe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2204E5-4655-B063-F728-BF666D33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45486F3-646A-B36C-F259-46EA330E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5" y="1569930"/>
            <a:ext cx="10610707" cy="452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02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 si on générait de beaux mots de passe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Implémentez la fonction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()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 permettra de générer des mots de passe sécurisés.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6E76AC4-97DD-33EB-EBB5-FC326466B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997CB-28B5-F01B-2F49-5CA1ECDB2E88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 min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E5414643-5026-2984-68D5-F5089A6C9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2616" y="1638935"/>
            <a:ext cx="413004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3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 si on générait de beaux mots de passe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BCFBDB-6DBB-D5F2-3BC2-7D920AF1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559922-2DBE-9E57-3A06-DCCE4585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7" y="1906522"/>
            <a:ext cx="10870605" cy="40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10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Et si on générait de beaux mots de passe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175087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tester votre code en lançant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run –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generate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0205BB-1119-6C28-6CE2-16D091E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8" y="3499547"/>
            <a:ext cx="8350309" cy="6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6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BAF1D7-BF09-6232-7E82-0B5AA4F202FC}"/>
              </a:ext>
            </a:extLst>
          </p:cNvPr>
          <p:cNvSpPr txBox="1"/>
          <p:nvPr/>
        </p:nvSpPr>
        <p:spPr>
          <a:xfrm>
            <a:off x="132678" y="4936866"/>
            <a:ext cx="1192664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0" i="0" u="none" strike="noStrike" kern="1200" cap="none" spc="0" normalizeH="0" baseline="0" noProof="0" dirty="0">
                <a:ln>
                  <a:noFill/>
                </a:ln>
                <a:solidFill>
                  <a:srgbClr val="F74C00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Félicitation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74C00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+mn-cs"/>
            </a:endParaRPr>
          </a:p>
        </p:txBody>
      </p:sp>
      <p:grpSp>
        <p:nvGrpSpPr>
          <p:cNvPr id="3" name="Espace réservé du contenu 6">
            <a:extLst>
              <a:ext uri="{FF2B5EF4-FFF2-40B4-BE49-F238E27FC236}">
                <a16:creationId xmlns:a16="http://schemas.microsoft.com/office/drawing/2014/main" id="{196E02C7-517A-D9B5-8617-F0DBD730E7C6}"/>
              </a:ext>
            </a:extLst>
          </p:cNvPr>
          <p:cNvGrpSpPr/>
          <p:nvPr/>
        </p:nvGrpSpPr>
        <p:grpSpPr>
          <a:xfrm>
            <a:off x="3883893" y="2025757"/>
            <a:ext cx="4424213" cy="2330998"/>
            <a:chOff x="3717226" y="2905249"/>
            <a:chExt cx="4723609" cy="2472545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8C5E7C2-89FB-2A18-9A6A-AE961AE54F8F}"/>
                </a:ext>
              </a:extLst>
            </p:cNvPr>
            <p:cNvSpPr/>
            <p:nvPr/>
          </p:nvSpPr>
          <p:spPr>
            <a:xfrm>
              <a:off x="4562431" y="3985137"/>
              <a:ext cx="3179735" cy="1166095"/>
            </a:xfrm>
            <a:custGeom>
              <a:avLst/>
              <a:gdLst>
                <a:gd name="connsiteX0" fmla="*/ 3175080 w 3179735"/>
                <a:gd name="connsiteY0" fmla="*/ 570681 h 1166095"/>
                <a:gd name="connsiteX1" fmla="*/ 3126379 w 3179735"/>
                <a:gd name="connsiteY1" fmla="*/ 469801 h 1166095"/>
                <a:gd name="connsiteX2" fmla="*/ 3126827 w 3179735"/>
                <a:gd name="connsiteY2" fmla="*/ 458291 h 1166095"/>
                <a:gd name="connsiteX3" fmla="*/ 2807844 w 3179735"/>
                <a:gd name="connsiteY3" fmla="*/ 154154 h 1166095"/>
                <a:gd name="connsiteX4" fmla="*/ 2807844 w 3179735"/>
                <a:gd name="connsiteY4" fmla="*/ 224322 h 1166095"/>
                <a:gd name="connsiteX5" fmla="*/ 2746859 w 3179735"/>
                <a:gd name="connsiteY5" fmla="*/ 201758 h 1166095"/>
                <a:gd name="connsiteX6" fmla="*/ 2746859 w 3179735"/>
                <a:gd name="connsiteY6" fmla="*/ 169049 h 1166095"/>
                <a:gd name="connsiteX7" fmla="*/ 1559822 w 3179735"/>
                <a:gd name="connsiteY7" fmla="*/ 506 h 1166095"/>
                <a:gd name="connsiteX8" fmla="*/ 487559 w 3179735"/>
                <a:gd name="connsiteY8" fmla="*/ 131837 h 1166095"/>
                <a:gd name="connsiteX9" fmla="*/ 487559 w 3179735"/>
                <a:gd name="connsiteY9" fmla="*/ 245788 h 1166095"/>
                <a:gd name="connsiteX10" fmla="*/ 487550 w 3179735"/>
                <a:gd name="connsiteY10" fmla="*/ 245788 h 1166095"/>
                <a:gd name="connsiteX11" fmla="*/ 487550 w 3179735"/>
                <a:gd name="connsiteY11" fmla="*/ 107865 h 1166095"/>
                <a:gd name="connsiteX12" fmla="*/ 23799 w 3179735"/>
                <a:gd name="connsiteY12" fmla="*/ 464956 h 1166095"/>
                <a:gd name="connsiteX13" fmla="*/ 36777 w 3179735"/>
                <a:gd name="connsiteY13" fmla="*/ 529959 h 1166095"/>
                <a:gd name="connsiteX14" fmla="*/ 7618 w 3179735"/>
                <a:gd name="connsiteY14" fmla="*/ 581868 h 1166095"/>
                <a:gd name="connsiteX15" fmla="*/ 25393 w 3179735"/>
                <a:gd name="connsiteY15" fmla="*/ 676115 h 1166095"/>
                <a:gd name="connsiteX16" fmla="*/ 339365 w 3179735"/>
                <a:gd name="connsiteY16" fmla="*/ 1068788 h 1166095"/>
                <a:gd name="connsiteX17" fmla="*/ 410957 w 3179735"/>
                <a:gd name="connsiteY17" fmla="*/ 1161006 h 1166095"/>
                <a:gd name="connsiteX18" fmla="*/ 303505 w 3179735"/>
                <a:gd name="connsiteY18" fmla="*/ 917246 h 1166095"/>
                <a:gd name="connsiteX19" fmla="*/ 192345 w 3179735"/>
                <a:gd name="connsiteY19" fmla="*/ 692059 h 1166095"/>
                <a:gd name="connsiteX20" fmla="*/ 1633503 w 3179735"/>
                <a:gd name="connsiteY20" fmla="*/ 965584 h 1166095"/>
                <a:gd name="connsiteX21" fmla="*/ 3031094 w 3179735"/>
                <a:gd name="connsiteY21" fmla="*/ 631803 h 1166095"/>
                <a:gd name="connsiteX22" fmla="*/ 2917148 w 3179735"/>
                <a:gd name="connsiteY22" fmla="*/ 916774 h 1166095"/>
                <a:gd name="connsiteX23" fmla="*/ 2823166 w 3179735"/>
                <a:gd name="connsiteY23" fmla="*/ 1166372 h 1166095"/>
                <a:gd name="connsiteX24" fmla="*/ 2885600 w 3179735"/>
                <a:gd name="connsiteY24" fmla="*/ 1071394 h 1166095"/>
                <a:gd name="connsiteX25" fmla="*/ 3159391 w 3179735"/>
                <a:gd name="connsiteY25" fmla="*/ 666740 h 1166095"/>
                <a:gd name="connsiteX26" fmla="*/ 3175080 w 3179735"/>
                <a:gd name="connsiteY26" fmla="*/ 570681 h 116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79735" h="1166095">
                  <a:moveTo>
                    <a:pt x="3175080" y="570681"/>
                  </a:moveTo>
                  <a:lnTo>
                    <a:pt x="3126379" y="469801"/>
                  </a:lnTo>
                  <a:cubicBezTo>
                    <a:pt x="3126633" y="465980"/>
                    <a:pt x="3126827" y="462144"/>
                    <a:pt x="3126827" y="458291"/>
                  </a:cubicBezTo>
                  <a:cubicBezTo>
                    <a:pt x="3126827" y="343937"/>
                    <a:pt x="3007906" y="238542"/>
                    <a:pt x="2807844" y="154154"/>
                  </a:cubicBezTo>
                  <a:lnTo>
                    <a:pt x="2807844" y="224322"/>
                  </a:lnTo>
                  <a:cubicBezTo>
                    <a:pt x="2788334" y="216580"/>
                    <a:pt x="2768022" y="209044"/>
                    <a:pt x="2746859" y="201758"/>
                  </a:cubicBezTo>
                  <a:lnTo>
                    <a:pt x="2746859" y="169049"/>
                  </a:lnTo>
                  <a:cubicBezTo>
                    <a:pt x="2460936" y="65934"/>
                    <a:pt x="2035288" y="506"/>
                    <a:pt x="1559822" y="506"/>
                  </a:cubicBezTo>
                  <a:cubicBezTo>
                    <a:pt x="1144405" y="506"/>
                    <a:pt x="766978" y="50450"/>
                    <a:pt x="487559" y="131837"/>
                  </a:cubicBezTo>
                  <a:lnTo>
                    <a:pt x="487559" y="245788"/>
                  </a:lnTo>
                  <a:lnTo>
                    <a:pt x="487550" y="245788"/>
                  </a:lnTo>
                  <a:lnTo>
                    <a:pt x="487550" y="107865"/>
                  </a:lnTo>
                  <a:cubicBezTo>
                    <a:pt x="201281" y="198837"/>
                    <a:pt x="23799" y="325218"/>
                    <a:pt x="23799" y="464956"/>
                  </a:cubicBezTo>
                  <a:cubicBezTo>
                    <a:pt x="23799" y="486983"/>
                    <a:pt x="28241" y="508679"/>
                    <a:pt x="36777" y="529959"/>
                  </a:cubicBezTo>
                  <a:lnTo>
                    <a:pt x="7618" y="581868"/>
                  </a:lnTo>
                  <a:cubicBezTo>
                    <a:pt x="7618" y="581868"/>
                    <a:pt x="-15748" y="612173"/>
                    <a:pt x="25393" y="676115"/>
                  </a:cubicBezTo>
                  <a:cubicBezTo>
                    <a:pt x="61677" y="732502"/>
                    <a:pt x="243435" y="953207"/>
                    <a:pt x="339365" y="1068788"/>
                  </a:cubicBezTo>
                  <a:cubicBezTo>
                    <a:pt x="380571" y="1128038"/>
                    <a:pt x="408516" y="1164536"/>
                    <a:pt x="410957" y="1161006"/>
                  </a:cubicBezTo>
                  <a:cubicBezTo>
                    <a:pt x="414809" y="1155415"/>
                    <a:pt x="385335" y="1044171"/>
                    <a:pt x="303505" y="917246"/>
                  </a:cubicBezTo>
                  <a:cubicBezTo>
                    <a:pt x="265317" y="849087"/>
                    <a:pt x="219722" y="758769"/>
                    <a:pt x="192345" y="692059"/>
                  </a:cubicBezTo>
                  <a:cubicBezTo>
                    <a:pt x="268762" y="740429"/>
                    <a:pt x="717724" y="966504"/>
                    <a:pt x="1633503" y="965584"/>
                  </a:cubicBezTo>
                  <a:cubicBezTo>
                    <a:pt x="2569421" y="964648"/>
                    <a:pt x="2985435" y="671686"/>
                    <a:pt x="3031094" y="631803"/>
                  </a:cubicBezTo>
                  <a:cubicBezTo>
                    <a:pt x="3015139" y="695903"/>
                    <a:pt x="2960624" y="825580"/>
                    <a:pt x="2917148" y="916774"/>
                  </a:cubicBezTo>
                  <a:cubicBezTo>
                    <a:pt x="2845717" y="1047204"/>
                    <a:pt x="2819842" y="1160756"/>
                    <a:pt x="2823166" y="1166372"/>
                  </a:cubicBezTo>
                  <a:cubicBezTo>
                    <a:pt x="2825280" y="1169914"/>
                    <a:pt x="2849651" y="1132319"/>
                    <a:pt x="2885600" y="1071394"/>
                  </a:cubicBezTo>
                  <a:cubicBezTo>
                    <a:pt x="2969234" y="952210"/>
                    <a:pt x="3127722" y="724696"/>
                    <a:pt x="3159391" y="666740"/>
                  </a:cubicBezTo>
                  <a:cubicBezTo>
                    <a:pt x="3195280" y="601042"/>
                    <a:pt x="3175080" y="570681"/>
                    <a:pt x="3175080" y="570681"/>
                  </a:cubicBezTo>
                </a:path>
              </a:pathLst>
            </a:custGeom>
            <a:solidFill>
              <a:srgbClr val="A52B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7C16329-299B-9350-43FB-1C273119C8E6}"/>
                </a:ext>
              </a:extLst>
            </p:cNvPr>
            <p:cNvSpPr/>
            <p:nvPr/>
          </p:nvSpPr>
          <p:spPr>
            <a:xfrm>
              <a:off x="4220112" y="2905249"/>
              <a:ext cx="3820477" cy="2472545"/>
            </a:xfrm>
            <a:custGeom>
              <a:avLst/>
              <a:gdLst>
                <a:gd name="connsiteX0" fmla="*/ 3800229 w 3820477"/>
                <a:gd name="connsiteY0" fmla="*/ 1649796 h 2472545"/>
                <a:gd name="connsiteX1" fmla="*/ 3480141 w 3820477"/>
                <a:gd name="connsiteY1" fmla="*/ 1414011 h 2472545"/>
                <a:gd name="connsiteX2" fmla="*/ 3471024 w 3820477"/>
                <a:gd name="connsiteY2" fmla="*/ 1382621 h 2472545"/>
                <a:gd name="connsiteX3" fmla="*/ 3576164 w 3820477"/>
                <a:gd name="connsiteY3" fmla="*/ 1230313 h 2472545"/>
                <a:gd name="connsiteX4" fmla="*/ 3582090 w 3820477"/>
                <a:gd name="connsiteY4" fmla="*/ 1177016 h 2472545"/>
                <a:gd name="connsiteX5" fmla="*/ 3541788 w 3820477"/>
                <a:gd name="connsiteY5" fmla="*/ 1143746 h 2472545"/>
                <a:gd name="connsiteX6" fmla="*/ 3364016 w 3820477"/>
                <a:gd name="connsiteY6" fmla="*/ 1113574 h 2472545"/>
                <a:gd name="connsiteX7" fmla="*/ 3342658 w 3820477"/>
                <a:gd name="connsiteY7" fmla="*/ 1071945 h 2472545"/>
                <a:gd name="connsiteX8" fmla="*/ 3417352 w 3820477"/>
                <a:gd name="connsiteY8" fmla="*/ 900942 h 2472545"/>
                <a:gd name="connsiteX9" fmla="*/ 3413229 w 3820477"/>
                <a:gd name="connsiteY9" fmla="*/ 847472 h 2472545"/>
                <a:gd name="connsiteX10" fmla="*/ 3367489 w 3820477"/>
                <a:gd name="connsiteY10" fmla="*/ 823033 h 2472545"/>
                <a:gd name="connsiteX11" fmla="*/ 3187062 w 3820477"/>
                <a:gd name="connsiteY11" fmla="*/ 829588 h 2472545"/>
                <a:gd name="connsiteX12" fmla="*/ 3158552 w 3820477"/>
                <a:gd name="connsiteY12" fmla="*/ 793534 h 2472545"/>
                <a:gd name="connsiteX13" fmla="*/ 3200016 w 3820477"/>
                <a:gd name="connsiteY13" fmla="*/ 610251 h 2472545"/>
                <a:gd name="connsiteX14" fmla="*/ 3185949 w 3820477"/>
                <a:gd name="connsiteY14" fmla="*/ 558637 h 2472545"/>
                <a:gd name="connsiteX15" fmla="*/ 3136517 w 3820477"/>
                <a:gd name="connsiteY15" fmla="*/ 543956 h 2472545"/>
                <a:gd name="connsiteX16" fmla="*/ 2960778 w 3820477"/>
                <a:gd name="connsiteY16" fmla="*/ 587159 h 2472545"/>
                <a:gd name="connsiteX17" fmla="*/ 2926132 w 3820477"/>
                <a:gd name="connsiteY17" fmla="*/ 557447 h 2472545"/>
                <a:gd name="connsiteX18" fmla="*/ 2932453 w 3820477"/>
                <a:gd name="connsiteY18" fmla="*/ 369286 h 2472545"/>
                <a:gd name="connsiteX19" fmla="*/ 2909007 w 3820477"/>
                <a:gd name="connsiteY19" fmla="*/ 321565 h 2472545"/>
                <a:gd name="connsiteX20" fmla="*/ 2857768 w 3820477"/>
                <a:gd name="connsiteY20" fmla="*/ 317232 h 2472545"/>
                <a:gd name="connsiteX21" fmla="*/ 2693825 w 3820477"/>
                <a:gd name="connsiteY21" fmla="*/ 395178 h 2472545"/>
                <a:gd name="connsiteX22" fmla="*/ 2653918 w 3820477"/>
                <a:gd name="connsiteY22" fmla="*/ 372840 h 2472545"/>
                <a:gd name="connsiteX23" fmla="*/ 2624948 w 3820477"/>
                <a:gd name="connsiteY23" fmla="*/ 187423 h 2472545"/>
                <a:gd name="connsiteX24" fmla="*/ 2593001 w 3820477"/>
                <a:gd name="connsiteY24" fmla="*/ 145394 h 2472545"/>
                <a:gd name="connsiteX25" fmla="*/ 2541976 w 3820477"/>
                <a:gd name="connsiteY25" fmla="*/ 151591 h 2472545"/>
                <a:gd name="connsiteX26" fmla="*/ 2395808 w 3820477"/>
                <a:gd name="connsiteY26" fmla="*/ 261261 h 2472545"/>
                <a:gd name="connsiteX27" fmla="*/ 2352323 w 3820477"/>
                <a:gd name="connsiteY27" fmla="*/ 247517 h 2472545"/>
                <a:gd name="connsiteX28" fmla="*/ 2289320 w 3820477"/>
                <a:gd name="connsiteY28" fmla="*/ 71685 h 2472545"/>
                <a:gd name="connsiteX29" fmla="*/ 2250123 w 3820477"/>
                <a:gd name="connsiteY29" fmla="*/ 36893 h 2472545"/>
                <a:gd name="connsiteX30" fmla="*/ 2201253 w 3820477"/>
                <a:gd name="connsiteY30" fmla="*/ 53353 h 2472545"/>
                <a:gd name="connsiteX31" fmla="*/ 2078212 w 3820477"/>
                <a:gd name="connsiteY31" fmla="*/ 190997 h 2472545"/>
                <a:gd name="connsiteX32" fmla="*/ 2033529 w 3820477"/>
                <a:gd name="connsiteY32" fmla="*/ 186434 h 2472545"/>
                <a:gd name="connsiteX33" fmla="*/ 1938527 w 3820477"/>
                <a:gd name="connsiteY33" fmla="*/ 26372 h 2472545"/>
                <a:gd name="connsiteX34" fmla="*/ 1893590 w 3820477"/>
                <a:gd name="connsiteY34" fmla="*/ 295 h 2472545"/>
                <a:gd name="connsiteX35" fmla="*/ 1848737 w 3820477"/>
                <a:gd name="connsiteY35" fmla="*/ 26372 h 2472545"/>
                <a:gd name="connsiteX36" fmla="*/ 1753711 w 3820477"/>
                <a:gd name="connsiteY36" fmla="*/ 186434 h 2472545"/>
                <a:gd name="connsiteX37" fmla="*/ 1708979 w 3820477"/>
                <a:gd name="connsiteY37" fmla="*/ 190997 h 2472545"/>
                <a:gd name="connsiteX38" fmla="*/ 1585939 w 3820477"/>
                <a:gd name="connsiteY38" fmla="*/ 53353 h 2472545"/>
                <a:gd name="connsiteX39" fmla="*/ 1537036 w 3820477"/>
                <a:gd name="connsiteY39" fmla="*/ 36893 h 2472545"/>
                <a:gd name="connsiteX40" fmla="*/ 1497876 w 3820477"/>
                <a:gd name="connsiteY40" fmla="*/ 71685 h 2472545"/>
                <a:gd name="connsiteX41" fmla="*/ 1434825 w 3820477"/>
                <a:gd name="connsiteY41" fmla="*/ 247517 h 2472545"/>
                <a:gd name="connsiteX42" fmla="*/ 1391336 w 3820477"/>
                <a:gd name="connsiteY42" fmla="*/ 261261 h 2472545"/>
                <a:gd name="connsiteX43" fmla="*/ 1245216 w 3820477"/>
                <a:gd name="connsiteY43" fmla="*/ 151591 h 2472545"/>
                <a:gd name="connsiteX44" fmla="*/ 1194110 w 3820477"/>
                <a:gd name="connsiteY44" fmla="*/ 145394 h 2472545"/>
                <a:gd name="connsiteX45" fmla="*/ 1162187 w 3820477"/>
                <a:gd name="connsiteY45" fmla="*/ 187423 h 2472545"/>
                <a:gd name="connsiteX46" fmla="*/ 1133198 w 3820477"/>
                <a:gd name="connsiteY46" fmla="*/ 372840 h 2472545"/>
                <a:gd name="connsiteX47" fmla="*/ 1093279 w 3820477"/>
                <a:gd name="connsiteY47" fmla="*/ 395178 h 2472545"/>
                <a:gd name="connsiteX48" fmla="*/ 929352 w 3820477"/>
                <a:gd name="connsiteY48" fmla="*/ 317232 h 2472545"/>
                <a:gd name="connsiteX49" fmla="*/ 878101 w 3820477"/>
                <a:gd name="connsiteY49" fmla="*/ 321565 h 2472545"/>
                <a:gd name="connsiteX50" fmla="*/ 854662 w 3820477"/>
                <a:gd name="connsiteY50" fmla="*/ 369286 h 2472545"/>
                <a:gd name="connsiteX51" fmla="*/ 860963 w 3820477"/>
                <a:gd name="connsiteY51" fmla="*/ 557447 h 2472545"/>
                <a:gd name="connsiteX52" fmla="*/ 826305 w 3820477"/>
                <a:gd name="connsiteY52" fmla="*/ 587159 h 2472545"/>
                <a:gd name="connsiteX53" fmla="*/ 650598 w 3820477"/>
                <a:gd name="connsiteY53" fmla="*/ 543956 h 2472545"/>
                <a:gd name="connsiteX54" fmla="*/ 601118 w 3820477"/>
                <a:gd name="connsiteY54" fmla="*/ 558637 h 2472545"/>
                <a:gd name="connsiteX55" fmla="*/ 587035 w 3820477"/>
                <a:gd name="connsiteY55" fmla="*/ 610251 h 2472545"/>
                <a:gd name="connsiteX56" fmla="*/ 628414 w 3820477"/>
                <a:gd name="connsiteY56" fmla="*/ 793534 h 2472545"/>
                <a:gd name="connsiteX57" fmla="*/ 600005 w 3820477"/>
                <a:gd name="connsiteY57" fmla="*/ 829588 h 2472545"/>
                <a:gd name="connsiteX58" fmla="*/ 419578 w 3820477"/>
                <a:gd name="connsiteY58" fmla="*/ 823033 h 2472545"/>
                <a:gd name="connsiteX59" fmla="*/ 373818 w 3820477"/>
                <a:gd name="connsiteY59" fmla="*/ 847472 h 2472545"/>
                <a:gd name="connsiteX60" fmla="*/ 369666 w 3820477"/>
                <a:gd name="connsiteY60" fmla="*/ 900942 h 2472545"/>
                <a:gd name="connsiteX61" fmla="*/ 444412 w 3820477"/>
                <a:gd name="connsiteY61" fmla="*/ 1071945 h 2472545"/>
                <a:gd name="connsiteX62" fmla="*/ 422995 w 3820477"/>
                <a:gd name="connsiteY62" fmla="*/ 1113574 h 2472545"/>
                <a:gd name="connsiteX63" fmla="*/ 245234 w 3820477"/>
                <a:gd name="connsiteY63" fmla="*/ 1143746 h 2472545"/>
                <a:gd name="connsiteX64" fmla="*/ 204916 w 3820477"/>
                <a:gd name="connsiteY64" fmla="*/ 1177016 h 2472545"/>
                <a:gd name="connsiteX65" fmla="*/ 210863 w 3820477"/>
                <a:gd name="connsiteY65" fmla="*/ 1230313 h 2472545"/>
                <a:gd name="connsiteX66" fmla="*/ 316019 w 3820477"/>
                <a:gd name="connsiteY66" fmla="*/ 1382621 h 2472545"/>
                <a:gd name="connsiteX67" fmla="*/ 313651 w 3820477"/>
                <a:gd name="connsiteY67" fmla="*/ 1390722 h 2472545"/>
                <a:gd name="connsiteX68" fmla="*/ 16344 w 3820477"/>
                <a:gd name="connsiteY68" fmla="*/ 1706542 h 2472545"/>
                <a:gd name="connsiteX69" fmla="*/ 37108 w 3820477"/>
                <a:gd name="connsiteY69" fmla="*/ 1826173 h 2472545"/>
                <a:gd name="connsiteX70" fmla="*/ 554583 w 3820477"/>
                <a:gd name="connsiteY70" fmla="*/ 2347416 h 2472545"/>
                <a:gd name="connsiteX71" fmla="*/ 672270 w 3820477"/>
                <a:gd name="connsiteY71" fmla="*/ 2469625 h 2472545"/>
                <a:gd name="connsiteX72" fmla="*/ 508149 w 3820477"/>
                <a:gd name="connsiteY72" fmla="*/ 2154354 h 2472545"/>
                <a:gd name="connsiteX73" fmla="*/ 305361 w 3820477"/>
                <a:gd name="connsiteY73" fmla="*/ 1748437 h 2472545"/>
                <a:gd name="connsiteX74" fmla="*/ 411227 w 3820477"/>
                <a:gd name="connsiteY74" fmla="*/ 1671557 h 2472545"/>
                <a:gd name="connsiteX75" fmla="*/ 411227 w 3820477"/>
                <a:gd name="connsiteY75" fmla="*/ 1671557 h 2472545"/>
                <a:gd name="connsiteX76" fmla="*/ 3285332 w 3820477"/>
                <a:gd name="connsiteY76" fmla="*/ 1683192 h 2472545"/>
                <a:gd name="connsiteX77" fmla="*/ 3538976 w 3820477"/>
                <a:gd name="connsiteY77" fmla="*/ 1739489 h 2472545"/>
                <a:gd name="connsiteX78" fmla="*/ 3416307 w 3820477"/>
                <a:gd name="connsiteY78" fmla="*/ 2151534 h 2472545"/>
                <a:gd name="connsiteX79" fmla="*/ 3314871 w 3820477"/>
                <a:gd name="connsiteY79" fmla="*/ 2472715 h 2472545"/>
                <a:gd name="connsiteX80" fmla="*/ 3404318 w 3820477"/>
                <a:gd name="connsiteY80" fmla="*/ 2338710 h 2472545"/>
                <a:gd name="connsiteX81" fmla="*/ 3800229 w 3820477"/>
                <a:gd name="connsiteY81" fmla="*/ 1764364 h 2472545"/>
                <a:gd name="connsiteX82" fmla="*/ 3800229 w 3820477"/>
                <a:gd name="connsiteY82" fmla="*/ 1649796 h 24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820477" h="2472545">
                  <a:moveTo>
                    <a:pt x="3800229" y="1649796"/>
                  </a:moveTo>
                  <a:lnTo>
                    <a:pt x="3480141" y="1414011"/>
                  </a:lnTo>
                  <a:cubicBezTo>
                    <a:pt x="3477135" y="1403522"/>
                    <a:pt x="3474130" y="1393029"/>
                    <a:pt x="3471024" y="1382621"/>
                  </a:cubicBezTo>
                  <a:lnTo>
                    <a:pt x="3576164" y="1230313"/>
                  </a:lnTo>
                  <a:cubicBezTo>
                    <a:pt x="3586895" y="1214821"/>
                    <a:pt x="3589057" y="1194682"/>
                    <a:pt x="3582090" y="1177016"/>
                  </a:cubicBezTo>
                  <a:cubicBezTo>
                    <a:pt x="3575107" y="1159435"/>
                    <a:pt x="3559841" y="1146832"/>
                    <a:pt x="3541788" y="1143746"/>
                  </a:cubicBezTo>
                  <a:lnTo>
                    <a:pt x="3364016" y="1113574"/>
                  </a:lnTo>
                  <a:cubicBezTo>
                    <a:pt x="3357121" y="1099515"/>
                    <a:pt x="3349904" y="1085673"/>
                    <a:pt x="3342658" y="1071945"/>
                  </a:cubicBezTo>
                  <a:lnTo>
                    <a:pt x="3417352" y="900942"/>
                  </a:lnTo>
                  <a:cubicBezTo>
                    <a:pt x="3425029" y="883526"/>
                    <a:pt x="3423424" y="863282"/>
                    <a:pt x="3413229" y="847472"/>
                  </a:cubicBezTo>
                  <a:cubicBezTo>
                    <a:pt x="3403075" y="831589"/>
                    <a:pt x="3385853" y="822310"/>
                    <a:pt x="3367489" y="823033"/>
                  </a:cubicBezTo>
                  <a:lnTo>
                    <a:pt x="3187062" y="829588"/>
                  </a:lnTo>
                  <a:cubicBezTo>
                    <a:pt x="3177723" y="817421"/>
                    <a:pt x="3168234" y="805371"/>
                    <a:pt x="3158552" y="793534"/>
                  </a:cubicBezTo>
                  <a:lnTo>
                    <a:pt x="3200016" y="610251"/>
                  </a:lnTo>
                  <a:cubicBezTo>
                    <a:pt x="3204220" y="591645"/>
                    <a:pt x="3198911" y="572156"/>
                    <a:pt x="3185949" y="558637"/>
                  </a:cubicBezTo>
                  <a:cubicBezTo>
                    <a:pt x="3173059" y="545167"/>
                    <a:pt x="3154328" y="539587"/>
                    <a:pt x="3136517" y="543956"/>
                  </a:cubicBezTo>
                  <a:lnTo>
                    <a:pt x="2960778" y="587159"/>
                  </a:lnTo>
                  <a:cubicBezTo>
                    <a:pt x="2949401" y="577102"/>
                    <a:pt x="2937831" y="567177"/>
                    <a:pt x="2926132" y="557447"/>
                  </a:cubicBezTo>
                  <a:lnTo>
                    <a:pt x="2932453" y="369286"/>
                  </a:lnTo>
                  <a:cubicBezTo>
                    <a:pt x="2933131" y="350240"/>
                    <a:pt x="2924252" y="332139"/>
                    <a:pt x="2909007" y="321565"/>
                  </a:cubicBezTo>
                  <a:cubicBezTo>
                    <a:pt x="2893769" y="310931"/>
                    <a:pt x="2874433" y="309333"/>
                    <a:pt x="2857768" y="317232"/>
                  </a:cubicBezTo>
                  <a:lnTo>
                    <a:pt x="2693825" y="395178"/>
                  </a:lnTo>
                  <a:cubicBezTo>
                    <a:pt x="2680620" y="387602"/>
                    <a:pt x="2667340" y="380102"/>
                    <a:pt x="2653918" y="372840"/>
                  </a:cubicBezTo>
                  <a:lnTo>
                    <a:pt x="2624948" y="187423"/>
                  </a:lnTo>
                  <a:cubicBezTo>
                    <a:pt x="2622007" y="168639"/>
                    <a:pt x="2609925" y="152680"/>
                    <a:pt x="2593001" y="145394"/>
                  </a:cubicBezTo>
                  <a:cubicBezTo>
                    <a:pt x="2576118" y="138064"/>
                    <a:pt x="2556790" y="140440"/>
                    <a:pt x="2541976" y="151591"/>
                  </a:cubicBezTo>
                  <a:lnTo>
                    <a:pt x="2395808" y="261261"/>
                  </a:lnTo>
                  <a:cubicBezTo>
                    <a:pt x="2381409" y="256481"/>
                    <a:pt x="2366951" y="251902"/>
                    <a:pt x="2352323" y="247517"/>
                  </a:cubicBezTo>
                  <a:lnTo>
                    <a:pt x="2289320" y="71685"/>
                  </a:lnTo>
                  <a:cubicBezTo>
                    <a:pt x="2282914" y="53761"/>
                    <a:pt x="2268140" y="40597"/>
                    <a:pt x="2250123" y="36893"/>
                  </a:cubicBezTo>
                  <a:cubicBezTo>
                    <a:pt x="2232171" y="33226"/>
                    <a:pt x="2213702" y="39443"/>
                    <a:pt x="2201253" y="53353"/>
                  </a:cubicBezTo>
                  <a:lnTo>
                    <a:pt x="2078212" y="190997"/>
                  </a:lnTo>
                  <a:cubicBezTo>
                    <a:pt x="2063346" y="189291"/>
                    <a:pt x="2048452" y="187729"/>
                    <a:pt x="2033529" y="186434"/>
                  </a:cubicBezTo>
                  <a:lnTo>
                    <a:pt x="1938527" y="26372"/>
                  </a:lnTo>
                  <a:cubicBezTo>
                    <a:pt x="1928910" y="10163"/>
                    <a:pt x="1911913" y="295"/>
                    <a:pt x="1893590" y="295"/>
                  </a:cubicBezTo>
                  <a:cubicBezTo>
                    <a:pt x="1875319" y="295"/>
                    <a:pt x="1858290" y="10163"/>
                    <a:pt x="1848737" y="26372"/>
                  </a:cubicBezTo>
                  <a:lnTo>
                    <a:pt x="1753711" y="186434"/>
                  </a:lnTo>
                  <a:cubicBezTo>
                    <a:pt x="1738780" y="187729"/>
                    <a:pt x="1723825" y="189291"/>
                    <a:pt x="1708979" y="190997"/>
                  </a:cubicBezTo>
                  <a:lnTo>
                    <a:pt x="1585939" y="53353"/>
                  </a:lnTo>
                  <a:cubicBezTo>
                    <a:pt x="1573473" y="39443"/>
                    <a:pt x="1554940" y="33226"/>
                    <a:pt x="1537036" y="36893"/>
                  </a:cubicBezTo>
                  <a:cubicBezTo>
                    <a:pt x="1519044" y="40645"/>
                    <a:pt x="1504246" y="53761"/>
                    <a:pt x="1497876" y="71685"/>
                  </a:cubicBezTo>
                  <a:lnTo>
                    <a:pt x="1434825" y="247517"/>
                  </a:lnTo>
                  <a:cubicBezTo>
                    <a:pt x="1420217" y="251902"/>
                    <a:pt x="1405758" y="256513"/>
                    <a:pt x="1391336" y="261261"/>
                  </a:cubicBezTo>
                  <a:lnTo>
                    <a:pt x="1245216" y="151591"/>
                  </a:lnTo>
                  <a:cubicBezTo>
                    <a:pt x="1230358" y="140400"/>
                    <a:pt x="1211014" y="138032"/>
                    <a:pt x="1194110" y="145394"/>
                  </a:cubicBezTo>
                  <a:cubicBezTo>
                    <a:pt x="1177243" y="152680"/>
                    <a:pt x="1165112" y="168639"/>
                    <a:pt x="1162187" y="187423"/>
                  </a:cubicBezTo>
                  <a:lnTo>
                    <a:pt x="1133198" y="372840"/>
                  </a:lnTo>
                  <a:cubicBezTo>
                    <a:pt x="1119796" y="380102"/>
                    <a:pt x="1106515" y="387561"/>
                    <a:pt x="1093279" y="395178"/>
                  </a:cubicBezTo>
                  <a:lnTo>
                    <a:pt x="929352" y="317232"/>
                  </a:lnTo>
                  <a:cubicBezTo>
                    <a:pt x="912702" y="309301"/>
                    <a:pt x="893266" y="310931"/>
                    <a:pt x="878101" y="321565"/>
                  </a:cubicBezTo>
                  <a:cubicBezTo>
                    <a:pt x="862879" y="332139"/>
                    <a:pt x="853976" y="350240"/>
                    <a:pt x="854662" y="369286"/>
                  </a:cubicBezTo>
                  <a:lnTo>
                    <a:pt x="860963" y="557447"/>
                  </a:lnTo>
                  <a:cubicBezTo>
                    <a:pt x="849288" y="567177"/>
                    <a:pt x="837742" y="577102"/>
                    <a:pt x="826305" y="587159"/>
                  </a:cubicBezTo>
                  <a:lnTo>
                    <a:pt x="650598" y="543956"/>
                  </a:lnTo>
                  <a:cubicBezTo>
                    <a:pt x="632755" y="539624"/>
                    <a:pt x="614040" y="545167"/>
                    <a:pt x="601118" y="558637"/>
                  </a:cubicBezTo>
                  <a:cubicBezTo>
                    <a:pt x="588124" y="572156"/>
                    <a:pt x="582859" y="591645"/>
                    <a:pt x="587035" y="610251"/>
                  </a:cubicBezTo>
                  <a:lnTo>
                    <a:pt x="628414" y="793534"/>
                  </a:lnTo>
                  <a:cubicBezTo>
                    <a:pt x="618820" y="805415"/>
                    <a:pt x="609320" y="817421"/>
                    <a:pt x="600005" y="829588"/>
                  </a:cubicBezTo>
                  <a:lnTo>
                    <a:pt x="419578" y="823033"/>
                  </a:lnTo>
                  <a:cubicBezTo>
                    <a:pt x="401371" y="822488"/>
                    <a:pt x="383992" y="831589"/>
                    <a:pt x="373818" y="847472"/>
                  </a:cubicBezTo>
                  <a:cubicBezTo>
                    <a:pt x="363623" y="863282"/>
                    <a:pt x="362078" y="883526"/>
                    <a:pt x="369666" y="900942"/>
                  </a:cubicBezTo>
                  <a:lnTo>
                    <a:pt x="444412" y="1071945"/>
                  </a:lnTo>
                  <a:cubicBezTo>
                    <a:pt x="437155" y="1085673"/>
                    <a:pt x="429946" y="1099515"/>
                    <a:pt x="422995" y="1113574"/>
                  </a:cubicBezTo>
                  <a:lnTo>
                    <a:pt x="245234" y="1143746"/>
                  </a:lnTo>
                  <a:cubicBezTo>
                    <a:pt x="227165" y="1146788"/>
                    <a:pt x="211944" y="1159383"/>
                    <a:pt x="204916" y="1177016"/>
                  </a:cubicBezTo>
                  <a:cubicBezTo>
                    <a:pt x="197945" y="1194682"/>
                    <a:pt x="200208" y="1214821"/>
                    <a:pt x="210863" y="1230313"/>
                  </a:cubicBezTo>
                  <a:lnTo>
                    <a:pt x="316019" y="1382621"/>
                  </a:lnTo>
                  <a:cubicBezTo>
                    <a:pt x="315208" y="1385312"/>
                    <a:pt x="314458" y="1388023"/>
                    <a:pt x="313651" y="1390722"/>
                  </a:cubicBezTo>
                  <a:lnTo>
                    <a:pt x="16344" y="1706542"/>
                  </a:lnTo>
                  <a:cubicBezTo>
                    <a:pt x="16344" y="1706542"/>
                    <a:pt x="-29227" y="1742249"/>
                    <a:pt x="37108" y="1826173"/>
                  </a:cubicBezTo>
                  <a:cubicBezTo>
                    <a:pt x="95605" y="1900205"/>
                    <a:pt x="395957" y="2193676"/>
                    <a:pt x="554583" y="2347416"/>
                  </a:cubicBezTo>
                  <a:cubicBezTo>
                    <a:pt x="621576" y="2425471"/>
                    <a:pt x="667477" y="2473805"/>
                    <a:pt x="672270" y="2469625"/>
                  </a:cubicBezTo>
                  <a:cubicBezTo>
                    <a:pt x="679838" y="2462989"/>
                    <a:pt x="640109" y="2320976"/>
                    <a:pt x="508149" y="2154354"/>
                  </a:cubicBezTo>
                  <a:cubicBezTo>
                    <a:pt x="406422" y="2004861"/>
                    <a:pt x="274402" y="1774938"/>
                    <a:pt x="305361" y="1748437"/>
                  </a:cubicBezTo>
                  <a:cubicBezTo>
                    <a:pt x="305361" y="1748437"/>
                    <a:pt x="340576" y="1703734"/>
                    <a:pt x="411227" y="1671557"/>
                  </a:cubicBezTo>
                  <a:cubicBezTo>
                    <a:pt x="413813" y="1673622"/>
                    <a:pt x="408556" y="1669512"/>
                    <a:pt x="411227" y="1671557"/>
                  </a:cubicBezTo>
                  <a:cubicBezTo>
                    <a:pt x="411227" y="1671557"/>
                    <a:pt x="1902259" y="2359358"/>
                    <a:pt x="3285332" y="1683192"/>
                  </a:cubicBezTo>
                  <a:cubicBezTo>
                    <a:pt x="3443329" y="1654851"/>
                    <a:pt x="3538976" y="1739489"/>
                    <a:pt x="3538976" y="1739489"/>
                  </a:cubicBezTo>
                  <a:cubicBezTo>
                    <a:pt x="3571960" y="1758612"/>
                    <a:pt x="3486547" y="1995034"/>
                    <a:pt x="3416307" y="2151534"/>
                  </a:cubicBezTo>
                  <a:cubicBezTo>
                    <a:pt x="3320781" y="2329242"/>
                    <a:pt x="3306774" y="2467907"/>
                    <a:pt x="3314871" y="2472715"/>
                  </a:cubicBezTo>
                  <a:cubicBezTo>
                    <a:pt x="3319986" y="2475769"/>
                    <a:pt x="3354741" y="2422881"/>
                    <a:pt x="3404318" y="2338710"/>
                  </a:cubicBezTo>
                  <a:cubicBezTo>
                    <a:pt x="3526652" y="2168252"/>
                    <a:pt x="3757902" y="1843298"/>
                    <a:pt x="3800229" y="1764364"/>
                  </a:cubicBezTo>
                  <a:cubicBezTo>
                    <a:pt x="3848216" y="1674877"/>
                    <a:pt x="3800229" y="1649796"/>
                    <a:pt x="3800229" y="1649796"/>
                  </a:cubicBezTo>
                </a:path>
              </a:pathLst>
            </a:custGeom>
            <a:solidFill>
              <a:srgbClr val="F74C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97B7773-EA7C-4B31-6D75-445BDCCA0770}"/>
                </a:ext>
              </a:extLst>
            </p:cNvPr>
            <p:cNvSpPr/>
            <p:nvPr/>
          </p:nvSpPr>
          <p:spPr>
            <a:xfrm>
              <a:off x="7339230" y="3346066"/>
              <a:ext cx="1101605" cy="1261145"/>
            </a:xfrm>
            <a:custGeom>
              <a:avLst/>
              <a:gdLst>
                <a:gd name="connsiteX0" fmla="*/ 29041 w 1101605"/>
                <a:gd name="connsiteY0" fmla="*/ 1120681 h 1261145"/>
                <a:gd name="connsiteX1" fmla="*/ 525380 w 1101605"/>
                <a:gd name="connsiteY1" fmla="*/ 824318 h 1261145"/>
                <a:gd name="connsiteX2" fmla="*/ 565311 w 1101605"/>
                <a:gd name="connsiteY2" fmla="*/ 735649 h 1261145"/>
                <a:gd name="connsiteX3" fmla="*/ 807841 w 1101605"/>
                <a:gd name="connsiteY3" fmla="*/ 245 h 1261145"/>
                <a:gd name="connsiteX4" fmla="*/ 765780 w 1101605"/>
                <a:gd name="connsiteY4" fmla="*/ 473347 h 1261145"/>
                <a:gd name="connsiteX5" fmla="*/ 1030886 w 1101605"/>
                <a:gd name="connsiteY5" fmla="*/ 70166 h 1261145"/>
                <a:gd name="connsiteX6" fmla="*/ 706122 w 1101605"/>
                <a:gd name="connsiteY6" fmla="*/ 834157 h 1261145"/>
                <a:gd name="connsiteX7" fmla="*/ 918 w 1101605"/>
                <a:gd name="connsiteY7" fmla="*/ 1258357 h 1261145"/>
                <a:gd name="connsiteX8" fmla="*/ 29041 w 1101605"/>
                <a:gd name="connsiteY8" fmla="*/ 1120681 h 126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605" h="1261145">
                  <a:moveTo>
                    <a:pt x="29041" y="1120681"/>
                  </a:moveTo>
                  <a:cubicBezTo>
                    <a:pt x="29041" y="1120681"/>
                    <a:pt x="243577" y="1110732"/>
                    <a:pt x="525380" y="824318"/>
                  </a:cubicBezTo>
                  <a:lnTo>
                    <a:pt x="565311" y="735649"/>
                  </a:lnTo>
                  <a:cubicBezTo>
                    <a:pt x="565311" y="735649"/>
                    <a:pt x="127932" y="300565"/>
                    <a:pt x="807841" y="245"/>
                  </a:cubicBezTo>
                  <a:cubicBezTo>
                    <a:pt x="807841" y="245"/>
                    <a:pt x="748316" y="97518"/>
                    <a:pt x="765780" y="473347"/>
                  </a:cubicBezTo>
                  <a:cubicBezTo>
                    <a:pt x="765780" y="473347"/>
                    <a:pt x="970780" y="402147"/>
                    <a:pt x="1030886" y="70166"/>
                  </a:cubicBezTo>
                  <a:cubicBezTo>
                    <a:pt x="1030886" y="70166"/>
                    <a:pt x="1329903" y="464407"/>
                    <a:pt x="706122" y="834157"/>
                  </a:cubicBezTo>
                  <a:cubicBezTo>
                    <a:pt x="706122" y="834157"/>
                    <a:pt x="413479" y="1303294"/>
                    <a:pt x="918" y="1258357"/>
                  </a:cubicBezTo>
                  <a:lnTo>
                    <a:pt x="29041" y="1120681"/>
                  </a:lnTo>
                  <a:close/>
                </a:path>
              </a:pathLst>
            </a:custGeom>
            <a:solidFill>
              <a:srgbClr val="F74C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514750F9-BFD8-6062-75E3-50D29AE33E6F}"/>
                </a:ext>
              </a:extLst>
            </p:cNvPr>
            <p:cNvSpPr/>
            <p:nvPr/>
          </p:nvSpPr>
          <p:spPr>
            <a:xfrm>
              <a:off x="6338748" y="4123791"/>
              <a:ext cx="406811" cy="466512"/>
            </a:xfrm>
            <a:custGeom>
              <a:avLst/>
              <a:gdLst>
                <a:gd name="connsiteX0" fmla="*/ 57440 w 406811"/>
                <a:gd name="connsiteY0" fmla="*/ 73002 h 466512"/>
                <a:gd name="connsiteX1" fmla="*/ 355452 w 406811"/>
                <a:gd name="connsiteY1" fmla="*/ 73002 h 466512"/>
                <a:gd name="connsiteX2" fmla="*/ 355452 w 406811"/>
                <a:gd name="connsiteY2" fmla="*/ 399319 h 466512"/>
                <a:gd name="connsiteX3" fmla="*/ 57440 w 406811"/>
                <a:gd name="connsiteY3" fmla="*/ 399319 h 466512"/>
                <a:gd name="connsiteX4" fmla="*/ 57440 w 406811"/>
                <a:gd name="connsiteY4" fmla="*/ 73002 h 46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11" h="466512">
                  <a:moveTo>
                    <a:pt x="57440" y="73002"/>
                  </a:moveTo>
                  <a:cubicBezTo>
                    <a:pt x="57440" y="73002"/>
                    <a:pt x="206444" y="-90154"/>
                    <a:pt x="355452" y="73002"/>
                  </a:cubicBezTo>
                  <a:cubicBezTo>
                    <a:pt x="355452" y="73002"/>
                    <a:pt x="472534" y="290557"/>
                    <a:pt x="355452" y="399319"/>
                  </a:cubicBezTo>
                  <a:cubicBezTo>
                    <a:pt x="355452" y="399319"/>
                    <a:pt x="163879" y="551604"/>
                    <a:pt x="57440" y="399319"/>
                  </a:cubicBezTo>
                  <a:cubicBezTo>
                    <a:pt x="57440" y="399319"/>
                    <a:pt x="-70276" y="279668"/>
                    <a:pt x="57440" y="73002"/>
                  </a:cubicBezTo>
                </a:path>
              </a:pathLst>
            </a:custGeom>
            <a:solidFill>
              <a:srgbClr val="0000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0579FEB-3917-1FF4-DA2A-6EF74124B6D6}"/>
                </a:ext>
              </a:extLst>
            </p:cNvPr>
            <p:cNvSpPr/>
            <p:nvPr/>
          </p:nvSpPr>
          <p:spPr>
            <a:xfrm>
              <a:off x="6400763" y="4141786"/>
              <a:ext cx="167267" cy="230080"/>
            </a:xfrm>
            <a:custGeom>
              <a:avLst/>
              <a:gdLst>
                <a:gd name="connsiteX0" fmla="*/ 167987 w 167267"/>
                <a:gd name="connsiteY0" fmla="*/ 115473 h 230080"/>
                <a:gd name="connsiteX1" fmla="*/ 84349 w 167267"/>
                <a:gd name="connsiteY1" fmla="*/ 230506 h 230080"/>
                <a:gd name="connsiteX2" fmla="*/ 720 w 167267"/>
                <a:gd name="connsiteY2" fmla="*/ 115473 h 230080"/>
                <a:gd name="connsiteX3" fmla="*/ 84349 w 167267"/>
                <a:gd name="connsiteY3" fmla="*/ 425 h 230080"/>
                <a:gd name="connsiteX4" fmla="*/ 167987 w 167267"/>
                <a:gd name="connsiteY4" fmla="*/ 115473 h 23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7" h="230080">
                  <a:moveTo>
                    <a:pt x="167987" y="115473"/>
                  </a:moveTo>
                  <a:cubicBezTo>
                    <a:pt x="167987" y="178996"/>
                    <a:pt x="130541" y="230506"/>
                    <a:pt x="84349" y="230506"/>
                  </a:cubicBezTo>
                  <a:cubicBezTo>
                    <a:pt x="38166" y="230506"/>
                    <a:pt x="720" y="178996"/>
                    <a:pt x="720" y="115473"/>
                  </a:cubicBezTo>
                  <a:cubicBezTo>
                    <a:pt x="720" y="51934"/>
                    <a:pt x="38166" y="425"/>
                    <a:pt x="84349" y="425"/>
                  </a:cubicBezTo>
                  <a:cubicBezTo>
                    <a:pt x="130541" y="425"/>
                    <a:pt x="167987" y="51934"/>
                    <a:pt x="167987" y="115473"/>
                  </a:cubicBezTo>
                </a:path>
              </a:pathLst>
            </a:custGeom>
            <a:solidFill>
              <a:srgbClr val="FFFFFF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CB4EC0F-2ABA-84BA-D905-D87F40E1B42E}"/>
                </a:ext>
              </a:extLst>
            </p:cNvPr>
            <p:cNvSpPr/>
            <p:nvPr/>
          </p:nvSpPr>
          <p:spPr>
            <a:xfrm>
              <a:off x="5644973" y="4126485"/>
              <a:ext cx="419327" cy="475740"/>
            </a:xfrm>
            <a:custGeom>
              <a:avLst/>
              <a:gdLst>
                <a:gd name="connsiteX0" fmla="*/ 86010 w 419327"/>
                <a:gd name="connsiteY0" fmla="*/ 25757 h 475740"/>
                <a:gd name="connsiteX1" fmla="*/ 411363 w 419327"/>
                <a:gd name="connsiteY1" fmla="*/ 165188 h 475740"/>
                <a:gd name="connsiteX2" fmla="*/ 201462 w 419327"/>
                <a:gd name="connsiteY2" fmla="*/ 476224 h 475740"/>
                <a:gd name="connsiteX3" fmla="*/ 86010 w 419327"/>
                <a:gd name="connsiteY3" fmla="*/ 25757 h 47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27" h="475740">
                  <a:moveTo>
                    <a:pt x="86010" y="25757"/>
                  </a:moveTo>
                  <a:cubicBezTo>
                    <a:pt x="86010" y="25757"/>
                    <a:pt x="341599" y="-87411"/>
                    <a:pt x="411363" y="165188"/>
                  </a:cubicBezTo>
                  <a:cubicBezTo>
                    <a:pt x="411363" y="165188"/>
                    <a:pt x="484439" y="459607"/>
                    <a:pt x="201462" y="476224"/>
                  </a:cubicBezTo>
                  <a:cubicBezTo>
                    <a:pt x="201462" y="476224"/>
                    <a:pt x="-159376" y="406722"/>
                    <a:pt x="86010" y="25757"/>
                  </a:cubicBezTo>
                </a:path>
              </a:pathLst>
            </a:custGeom>
            <a:solidFill>
              <a:srgbClr val="0000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E10CFAB-55AE-2160-79AF-9163BA61B960}"/>
                </a:ext>
              </a:extLst>
            </p:cNvPr>
            <p:cNvSpPr/>
            <p:nvPr/>
          </p:nvSpPr>
          <p:spPr>
            <a:xfrm>
              <a:off x="5686337" y="4142351"/>
              <a:ext cx="172503" cy="237293"/>
            </a:xfrm>
            <a:custGeom>
              <a:avLst/>
              <a:gdLst>
                <a:gd name="connsiteX0" fmla="*/ 173048 w 172503"/>
                <a:gd name="connsiteY0" fmla="*/ 119077 h 237293"/>
                <a:gd name="connsiteX1" fmla="*/ 86792 w 172503"/>
                <a:gd name="connsiteY1" fmla="*/ 237720 h 237293"/>
                <a:gd name="connsiteX2" fmla="*/ 544 w 172503"/>
                <a:gd name="connsiteY2" fmla="*/ 119077 h 237293"/>
                <a:gd name="connsiteX3" fmla="*/ 86792 w 172503"/>
                <a:gd name="connsiteY3" fmla="*/ 426 h 237293"/>
                <a:gd name="connsiteX4" fmla="*/ 173048 w 172503"/>
                <a:gd name="connsiteY4" fmla="*/ 119077 h 2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503" h="237293">
                  <a:moveTo>
                    <a:pt x="173048" y="119077"/>
                  </a:moveTo>
                  <a:cubicBezTo>
                    <a:pt x="173048" y="184589"/>
                    <a:pt x="134432" y="237720"/>
                    <a:pt x="86792" y="237720"/>
                  </a:cubicBezTo>
                  <a:cubicBezTo>
                    <a:pt x="39172" y="237720"/>
                    <a:pt x="544" y="184589"/>
                    <a:pt x="544" y="119077"/>
                  </a:cubicBezTo>
                  <a:cubicBezTo>
                    <a:pt x="544" y="53545"/>
                    <a:pt x="39172" y="426"/>
                    <a:pt x="86792" y="426"/>
                  </a:cubicBezTo>
                  <a:cubicBezTo>
                    <a:pt x="134432" y="426"/>
                    <a:pt x="173048" y="53545"/>
                    <a:pt x="173048" y="119077"/>
                  </a:cubicBezTo>
                </a:path>
              </a:pathLst>
            </a:custGeom>
            <a:solidFill>
              <a:srgbClr val="FFFFFF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01F7738-3BB5-D323-416D-6643FE63EA7D}"/>
                </a:ext>
              </a:extLst>
            </p:cNvPr>
            <p:cNvSpPr/>
            <p:nvPr/>
          </p:nvSpPr>
          <p:spPr>
            <a:xfrm>
              <a:off x="6057926" y="4679001"/>
              <a:ext cx="325949" cy="143581"/>
            </a:xfrm>
            <a:custGeom>
              <a:avLst/>
              <a:gdLst>
                <a:gd name="connsiteX0" fmla="*/ 593 w 325949"/>
                <a:gd name="connsiteY0" fmla="*/ 26735 h 143581"/>
                <a:gd name="connsiteX1" fmla="*/ 326543 w 325949"/>
                <a:gd name="connsiteY1" fmla="*/ 577 h 143581"/>
                <a:gd name="connsiteX2" fmla="*/ 272973 w 325949"/>
                <a:gd name="connsiteY2" fmla="*/ 92432 h 143581"/>
                <a:gd name="connsiteX3" fmla="*/ 32238 w 325949"/>
                <a:gd name="connsiteY3" fmla="*/ 82213 h 143581"/>
                <a:gd name="connsiteX4" fmla="*/ 593 w 325949"/>
                <a:gd name="connsiteY4" fmla="*/ 26735 h 14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949" h="143581">
                  <a:moveTo>
                    <a:pt x="593" y="26735"/>
                  </a:moveTo>
                  <a:lnTo>
                    <a:pt x="326543" y="577"/>
                  </a:lnTo>
                  <a:cubicBezTo>
                    <a:pt x="326543" y="577"/>
                    <a:pt x="315498" y="53046"/>
                    <a:pt x="272973" y="92432"/>
                  </a:cubicBezTo>
                  <a:cubicBezTo>
                    <a:pt x="272973" y="92432"/>
                    <a:pt x="160861" y="215355"/>
                    <a:pt x="32238" y="82213"/>
                  </a:cubicBezTo>
                  <a:cubicBezTo>
                    <a:pt x="32238" y="82213"/>
                    <a:pt x="11191" y="59505"/>
                    <a:pt x="593" y="26735"/>
                  </a:cubicBezTo>
                </a:path>
              </a:pathLst>
            </a:custGeom>
            <a:solidFill>
              <a:srgbClr val="0000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7934A212-224C-DF49-31DC-C8F264139E88}"/>
                </a:ext>
              </a:extLst>
            </p:cNvPr>
            <p:cNvSpPr/>
            <p:nvPr/>
          </p:nvSpPr>
          <p:spPr>
            <a:xfrm>
              <a:off x="3717226" y="3430079"/>
              <a:ext cx="1136408" cy="1177274"/>
            </a:xfrm>
            <a:custGeom>
              <a:avLst/>
              <a:gdLst>
                <a:gd name="connsiteX0" fmla="*/ 1035811 w 1136408"/>
                <a:gd name="connsiteY0" fmla="*/ 973655 h 1177274"/>
                <a:gd name="connsiteX1" fmla="*/ 1027851 w 1136408"/>
                <a:gd name="connsiteY1" fmla="*/ 974062 h 1177274"/>
                <a:gd name="connsiteX2" fmla="*/ 545905 w 1136408"/>
                <a:gd name="connsiteY2" fmla="*/ 746681 h 1177274"/>
                <a:gd name="connsiteX3" fmla="*/ 320553 w 1136408"/>
                <a:gd name="connsiteY3" fmla="*/ 271 h 1177274"/>
                <a:gd name="connsiteX4" fmla="*/ 393399 w 1136408"/>
                <a:gd name="connsiteY4" fmla="*/ 504058 h 1177274"/>
                <a:gd name="connsiteX5" fmla="*/ 158905 w 1136408"/>
                <a:gd name="connsiteY5" fmla="*/ 95204 h 1177274"/>
                <a:gd name="connsiteX6" fmla="*/ 366200 w 1136408"/>
                <a:gd name="connsiteY6" fmla="*/ 762765 h 1177274"/>
                <a:gd name="connsiteX7" fmla="*/ 1017120 w 1136408"/>
                <a:gd name="connsiteY7" fmla="*/ 1177545 h 1177274"/>
                <a:gd name="connsiteX8" fmla="*/ 1017552 w 1136408"/>
                <a:gd name="connsiteY8" fmla="*/ 1175790 h 1177274"/>
                <a:gd name="connsiteX9" fmla="*/ 1035811 w 1136408"/>
                <a:gd name="connsiteY9" fmla="*/ 1177545 h 1177274"/>
                <a:gd name="connsiteX10" fmla="*/ 1136679 w 1136408"/>
                <a:gd name="connsiteY10" fmla="*/ 1075596 h 1177274"/>
                <a:gd name="connsiteX11" fmla="*/ 1035811 w 1136408"/>
                <a:gd name="connsiteY11" fmla="*/ 973655 h 117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6408" h="1177274">
                  <a:moveTo>
                    <a:pt x="1035811" y="973655"/>
                  </a:moveTo>
                  <a:cubicBezTo>
                    <a:pt x="1033120" y="973655"/>
                    <a:pt x="1030481" y="973852"/>
                    <a:pt x="1027851" y="974062"/>
                  </a:cubicBezTo>
                  <a:cubicBezTo>
                    <a:pt x="922017" y="949974"/>
                    <a:pt x="624537" y="872460"/>
                    <a:pt x="545905" y="746681"/>
                  </a:cubicBezTo>
                  <a:cubicBezTo>
                    <a:pt x="545905" y="746681"/>
                    <a:pt x="946210" y="291329"/>
                    <a:pt x="320553" y="271"/>
                  </a:cubicBezTo>
                  <a:lnTo>
                    <a:pt x="393399" y="504058"/>
                  </a:lnTo>
                  <a:cubicBezTo>
                    <a:pt x="393399" y="504058"/>
                    <a:pt x="200527" y="375168"/>
                    <a:pt x="158905" y="95204"/>
                  </a:cubicBezTo>
                  <a:cubicBezTo>
                    <a:pt x="158905" y="95204"/>
                    <a:pt x="-310772" y="436073"/>
                    <a:pt x="366200" y="762765"/>
                  </a:cubicBezTo>
                  <a:cubicBezTo>
                    <a:pt x="366200" y="762765"/>
                    <a:pt x="427601" y="993471"/>
                    <a:pt x="1017120" y="1177545"/>
                  </a:cubicBezTo>
                  <a:lnTo>
                    <a:pt x="1017552" y="1175790"/>
                  </a:lnTo>
                  <a:cubicBezTo>
                    <a:pt x="1023486" y="1176887"/>
                    <a:pt x="1029562" y="1177545"/>
                    <a:pt x="1035811" y="1177545"/>
                  </a:cubicBezTo>
                  <a:cubicBezTo>
                    <a:pt x="1091515" y="1177545"/>
                    <a:pt x="1136679" y="1131910"/>
                    <a:pt x="1136679" y="1075596"/>
                  </a:cubicBezTo>
                  <a:cubicBezTo>
                    <a:pt x="1136679" y="1019294"/>
                    <a:pt x="1091515" y="973655"/>
                    <a:pt x="1035811" y="973655"/>
                  </a:cubicBezTo>
                </a:path>
              </a:pathLst>
            </a:custGeom>
            <a:solidFill>
              <a:srgbClr val="F74C00"/>
            </a:solidFill>
            <a:ln w="4032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699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…et si je veux l’utiliser réellement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345775" cy="4461709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générer une version dite de « release » de l’application, il vous suffit de lancer la commande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cargo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build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--release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Cela va construire une version sans code de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débug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optimisé de votre application.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pourrez trouver l’exécutable dans le dossier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/release.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rpass.exe pour Windows</a:t>
            </a:r>
          </a:p>
          <a:p>
            <a:pPr lvl="1">
              <a:buClr>
                <a:srgbClr val="F74C00"/>
              </a:buClr>
            </a:pP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rpass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linux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00C8A99-C969-9ADC-CDFE-A6A860E2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060" y="1843816"/>
            <a:ext cx="3925159" cy="39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4475944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Exécuter un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rustup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update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Se déplacer dans le dossier créé lors du starter lab.</a:t>
            </a: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Si vous ne l’avez pas, cloner le dépôt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  <a:hlinkClick r:id="rId2"/>
              </a:rPr>
              <a:t>git@github.com:developers-group-dijon</a:t>
            </a:r>
            <a:r>
              <a:rPr lang="fr-FR" dirty="0">
                <a:solidFill>
                  <a:schemeClr val="tx1"/>
                </a:solidFill>
                <a:hlinkClick r:id="rId2"/>
              </a:rPr>
              <a:t>/2023-codelab-rust.git</a:t>
            </a: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Se rendre dans le dossier « </a:t>
            </a:r>
            <a:r>
              <a:rPr lang="fr-FR" dirty="0" err="1">
                <a:solidFill>
                  <a:schemeClr val="tx1"/>
                </a:solidFill>
              </a:rPr>
              <a:t>starter_lab</a:t>
            </a:r>
            <a:r>
              <a:rPr lang="fr-FR" dirty="0">
                <a:solidFill>
                  <a:schemeClr val="tx1"/>
                </a:solidFill>
              </a:rPr>
              <a:t> » puis « </a:t>
            </a:r>
            <a:r>
              <a:rPr lang="fr-FR" dirty="0" err="1">
                <a:solidFill>
                  <a:schemeClr val="tx1"/>
                </a:solidFill>
              </a:rPr>
              <a:t>rpass</a:t>
            </a:r>
            <a:r>
              <a:rPr lang="fr-FR" dirty="0">
                <a:solidFill>
                  <a:schemeClr val="tx1"/>
                </a:solidFill>
              </a:rPr>
              <a:t> ». 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</a:rPr>
              <a:t>Lancer </a:t>
            </a:r>
            <a:r>
              <a:rPr lang="fr-FR" dirty="0" err="1">
                <a:solidFill>
                  <a:schemeClr val="tx1"/>
                </a:solidFill>
              </a:rPr>
              <a:t>VSCode</a:t>
            </a:r>
            <a:r>
              <a:rPr lang="fr-FR" dirty="0">
                <a:solidFill>
                  <a:schemeClr val="tx1"/>
                </a:solidFill>
              </a:rPr>
              <a:t> dans le dossier.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ED361CD-F62C-B0DB-5BDB-0D3CAA2B6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7653C67-AAD9-CB7A-1E68-619C0E191C14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 min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B2E40D-70BD-CFD7-C833-6585C42E3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979" y="2141164"/>
            <a:ext cx="6253077" cy="25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2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J’en veux plus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6107519" cy="4461709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améliorer cette application de cette manière :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Implémenter la destruction d’un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Implémenter la possibilité d’avoir plusieurs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Implémenter une « hiérarchie » ou des « dossiers » dans les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Lier l’application à l’API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HaveIBeenPwnd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vérifier si vos mots de passe apparaissent dans des fuites de données.</a:t>
            </a:r>
          </a:p>
          <a:p>
            <a:pPr lvl="1"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Remplacer les Strings dans la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PasswordStore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 des &amp;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19AE52B-DD00-4894-4104-DD65AEEA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465" y="1992372"/>
            <a:ext cx="2873256" cy="28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2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Rejoignez la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crab</a:t>
            </a:r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rave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2" y="1307266"/>
            <a:ext cx="4457016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Vous pouvez retrouver de quoi revoir et approfondir les notions de ce starter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lab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 de quoi continuer à vous amuser avec Rust sur cette page.</a:t>
            </a: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rgbClr val="F74C00"/>
              </a:buClr>
              <a:buNone/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A5CE3C-9FE5-EC79-ADFF-F1984398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81" y="1155867"/>
            <a:ext cx="4764505" cy="47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9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uzzles à figures en plastique">
            <a:extLst>
              <a:ext uri="{FF2B5EF4-FFF2-40B4-BE49-F238E27FC236}">
                <a16:creationId xmlns:a16="http://schemas.microsoft.com/office/drawing/2014/main" id="{BD2B0A26-1BDB-FB99-D4F1-929B1583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6" b="93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4DDB91-EB45-1F85-B1EE-521795AC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440" y="890385"/>
            <a:ext cx="5015638" cy="2068553"/>
          </a:xfrm>
        </p:spPr>
        <p:txBody>
          <a:bodyPr>
            <a:norm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Merci à tous !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AEC355-8B8D-CA61-8D2A-7784D73EC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74" y="3376037"/>
            <a:ext cx="4144890" cy="1803599"/>
          </a:xfrm>
          <a:prstGeom prst="rect">
            <a:avLst/>
          </a:prstGeom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3744750A-B96A-4C53-616B-81E9F5BC8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Why We're Rewriting in Rust – Fission">
            <a:extLst>
              <a:ext uri="{FF2B5EF4-FFF2-40B4-BE49-F238E27FC236}">
                <a16:creationId xmlns:a16="http://schemas.microsoft.com/office/drawing/2014/main" id="{5232A466-9D45-81E7-F0C1-E52810BA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457" y="890385"/>
            <a:ext cx="3746977" cy="500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Les structures de données : </a:t>
            </a:r>
            <a:r>
              <a:rPr lang="fr-FR" b="1" dirty="0" err="1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</a:t>
            </a:r>
            <a:endParaRPr lang="fr-FR" b="1" dirty="0">
              <a:solidFill>
                <a:srgbClr val="F74C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une représentation d’un modèle de donnée. C’est l’équivalent d’une classe en POO (A quelques différences près).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Une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peut être agrémenté de comportements via des macros dérivatives.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5F8C8B2-7E91-706D-9F73-D7C3FB8D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68" y="709041"/>
            <a:ext cx="4730496" cy="27643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219A724-C4F2-A514-511F-7A7AD0B6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68" y="3563266"/>
            <a:ext cx="4730496" cy="30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Modules &amp; visibilités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un fichier = un module (espace de nom) qui va contenir des constantes, des fonctions, des traits, des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enums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etc.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 défaut, tout composant d’un module est privé à ce module, c’est-à-dire qu’en dehors du fichier, le composant est inutilisable.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Pour rendre un composant visible, il faut lui ajouter le mot clé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pub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DBABDF-8AD1-7DEB-E110-CC255CF9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80" y="1511236"/>
            <a:ext cx="6724010" cy="38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320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ED099-41A0-7800-F0E8-33FD533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32084"/>
          </a:xfrm>
        </p:spPr>
        <p:txBody>
          <a:bodyPr/>
          <a:lstStyle/>
          <a:p>
            <a:r>
              <a:rPr lang="fr-FR" b="1" dirty="0">
                <a:solidFill>
                  <a:srgbClr val="F74C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Structuration de la 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1372A-78F9-6616-EB0D-953B218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1" y="1307266"/>
            <a:ext cx="3943439" cy="446170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Ouvrez le fichier src/cli.rs.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Constatez que la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est vide.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Complétez la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pour y ajouter un champ </a:t>
            </a:r>
            <a:r>
              <a:rPr lang="fr-FR" dirty="0" err="1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master_password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Option&lt;String&gt;</a:t>
            </a:r>
            <a:r>
              <a:rPr lang="fr-FR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 un champ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type </a:t>
            </a: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Command</a:t>
            </a: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F74C00"/>
              </a:buClr>
            </a:pPr>
            <a:endParaRPr lang="fr-F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F74C00"/>
              </a:buClr>
            </a:pPr>
            <a:r>
              <a:rPr lang="fr-F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Veillez à ce que ces deux champs soient visible de l’extérieur.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64F85BD-CB29-EE9B-1890-32820E0A3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2" y="6428926"/>
            <a:ext cx="259031" cy="3453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DB621F-3BDA-92E7-3642-1B2F091E86F3}"/>
              </a:ext>
            </a:extLst>
          </p:cNvPr>
          <p:cNvSpPr txBox="1"/>
          <p:nvPr/>
        </p:nvSpPr>
        <p:spPr>
          <a:xfrm>
            <a:off x="361765" y="6417535"/>
            <a:ext cx="10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0F0F3">
                    <a:lumMod val="7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 min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E51489F-766C-1A18-7345-56001BA92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218" y="1638300"/>
            <a:ext cx="4476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345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7aee24-af6b-4a54-9e69-241e9903708a">
      <Terms xmlns="http://schemas.microsoft.com/office/infopath/2007/PartnerControls"/>
    </lcf76f155ced4ddcb4097134ff3c332f>
    <TaxCatchAll xmlns="08bb95d5-e6b5-4d52-b330-f08837a7f18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D21E67AAD646BBECD5BEE44B2066" ma:contentTypeVersion="18" ma:contentTypeDescription="Crée un document." ma:contentTypeScope="" ma:versionID="328b17deabff5a790a2a35ce0f302fe9">
  <xsd:schema xmlns:xsd="http://www.w3.org/2001/XMLSchema" xmlns:xs="http://www.w3.org/2001/XMLSchema" xmlns:p="http://schemas.microsoft.com/office/2006/metadata/properties" xmlns:ns2="587aee24-af6b-4a54-9e69-241e9903708a" xmlns:ns3="08bb95d5-e6b5-4d52-b330-f08837a7f18a" targetNamespace="http://schemas.microsoft.com/office/2006/metadata/properties" ma:root="true" ma:fieldsID="e0ecf1204cb8ab0486cd558f68cf7e19" ns2:_="" ns3:_="">
    <xsd:import namespace="587aee24-af6b-4a54-9e69-241e9903708a"/>
    <xsd:import namespace="08bb95d5-e6b5-4d52-b330-f08837a7f1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aee24-af6b-4a54-9e69-241e99037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802b04ec-38fe-4515-9b0a-dc0a86629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b95d5-e6b5-4d52-b330-f08837a7f18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300cb49-ef4c-4285-9acb-0d8224577157}" ma:internalName="TaxCatchAll" ma:showField="CatchAllData" ma:web="08bb95d5-e6b5-4d52-b330-f08837a7f1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7DBDF-3BF6-4EDF-817B-9339C78AED12}">
  <ds:schemaRefs>
    <ds:schemaRef ds:uri="http://schemas.microsoft.com/office/2006/documentManagement/types"/>
    <ds:schemaRef ds:uri="08bb95d5-e6b5-4d52-b330-f08837a7f18a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587aee24-af6b-4a54-9e69-241e9903708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26D188-6E1A-4B6A-A36F-609099978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7aee24-af6b-4a54-9e69-241e9903708a"/>
    <ds:schemaRef ds:uri="08bb95d5-e6b5-4d52-b330-f08837a7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C53CE-5816-47DD-86F3-0B0E12F5BB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808</TotalTime>
  <Words>1872</Words>
  <Application>Microsoft Office PowerPoint</Application>
  <PresentationFormat>Grand écran</PresentationFormat>
  <Paragraphs>263</Paragraphs>
  <Slides>62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70" baseType="lpstr">
      <vt:lpstr>Arial</vt:lpstr>
      <vt:lpstr>Avenir Next LT Pro</vt:lpstr>
      <vt:lpstr>Consolas</vt:lpstr>
      <vt:lpstr>Roboto</vt:lpstr>
      <vt:lpstr>Roboto Black</vt:lpstr>
      <vt:lpstr>Rockwell Nova Light</vt:lpstr>
      <vt:lpstr>The Hand Extrablack</vt:lpstr>
      <vt:lpstr>BlobVTI</vt:lpstr>
      <vt:lpstr>Home Lab Rust</vt:lpstr>
      <vt:lpstr>Présentation PowerPoint</vt:lpstr>
      <vt:lpstr>…Avant de commencer</vt:lpstr>
      <vt:lpstr>Présentation PowerPoint</vt:lpstr>
      <vt:lpstr>rpass</vt:lpstr>
      <vt:lpstr>Setup</vt:lpstr>
      <vt:lpstr>Les structures de données : struct</vt:lpstr>
      <vt:lpstr>Modules &amp; visibilités</vt:lpstr>
      <vt:lpstr>Structuration de la CLI</vt:lpstr>
      <vt:lpstr>Structuration de la CLI</vt:lpstr>
      <vt:lpstr>Null = ☹️, Option&lt;T&gt; = 😊</vt:lpstr>
      <vt:lpstr>Structuration de la CLI</vt:lpstr>
      <vt:lpstr>Structuration de la CLI</vt:lpstr>
      <vt:lpstr>Structuration de la CLI</vt:lpstr>
      <vt:lpstr>Lançons notre CLI</vt:lpstr>
      <vt:lpstr>Ajoutons les sous-commandes</vt:lpstr>
      <vt:lpstr>Ajoutons les sous-commandes</vt:lpstr>
      <vt:lpstr>Relançons notre CLI</vt:lpstr>
      <vt:lpstr>Passons aux outils de mots de passe</vt:lpstr>
      <vt:lpstr>???</vt:lpstr>
      <vt:lpstr>Simplification de la gestion des erreurs</vt:lpstr>
      <vt:lpstr>Passons aux outils de mots de passe</vt:lpstr>
      <vt:lpstr>Passons aux outils de mots de passe</vt:lpstr>
      <vt:lpstr>Vous vous souvenez de match ?</vt:lpstr>
      <vt:lpstr>Vous vous souvenez de match ?</vt:lpstr>
      <vt:lpstr>???</vt:lpstr>
      <vt:lpstr>?, pour transmettre les erreurs au parent</vt:lpstr>
      <vt:lpstr>Vous vous souvenez de match ?</vt:lpstr>
      <vt:lpstr>???</vt:lpstr>
      <vt:lpstr>Et si on parlait… de tests unitaires !</vt:lpstr>
      <vt:lpstr>Mon premier test unitaire</vt:lpstr>
      <vt:lpstr>Mon premier test unitaire</vt:lpstr>
      <vt:lpstr>Commençons le code métier</vt:lpstr>
      <vt:lpstr>Commençons le code métier</vt:lpstr>
      <vt:lpstr>Les choses sérieuses…</vt:lpstr>
      <vt:lpstr>Les choses sérieuses…</vt:lpstr>
      <vt:lpstr>Notre première exécution !</vt:lpstr>
      <vt:lpstr>Modèle de donnée</vt:lpstr>
      <vt:lpstr>Ajoutons des données (1/3)</vt:lpstr>
      <vt:lpstr>Ajoutons des données (1/3)</vt:lpstr>
      <vt:lpstr>Ajoutons des données (2/3)</vt:lpstr>
      <vt:lpstr>Ajoutons des données (2/3)</vt:lpstr>
      <vt:lpstr>Ajoutons des données (3/3)</vt:lpstr>
      <vt:lpstr>Ajoutons des données (3/3)</vt:lpstr>
      <vt:lpstr>Ajoutons des données !</vt:lpstr>
      <vt:lpstr>Lister nos données</vt:lpstr>
      <vt:lpstr>Lister nos données</vt:lpstr>
      <vt:lpstr>Lister nos données</vt:lpstr>
      <vt:lpstr>Lister nos données</vt:lpstr>
      <vt:lpstr>Effacer des données</vt:lpstr>
      <vt:lpstr>Effacer des données</vt:lpstr>
      <vt:lpstr>Effacer des données</vt:lpstr>
      <vt:lpstr>Imprimer le mot de passe</vt:lpstr>
      <vt:lpstr>Imprimer le mot de passe</vt:lpstr>
      <vt:lpstr>Et si on générait de beaux mots de passe ?</vt:lpstr>
      <vt:lpstr>Et si on générait de beaux mots de passe ?</vt:lpstr>
      <vt:lpstr>Et si on générait de beaux mots de passe ?</vt:lpstr>
      <vt:lpstr>Présentation PowerPoint</vt:lpstr>
      <vt:lpstr>…et si je veux l’utiliser réellement ?</vt:lpstr>
      <vt:lpstr>J’en veux plus !</vt:lpstr>
      <vt:lpstr>Rejoignez la crab rave !</vt:lpstr>
      <vt:lpstr>Merci à tous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Adrien Gras</cp:lastModifiedBy>
  <cp:revision>11</cp:revision>
  <dcterms:created xsi:type="dcterms:W3CDTF">2023-03-05T11:48:27Z</dcterms:created>
  <dcterms:modified xsi:type="dcterms:W3CDTF">2023-03-20T16:46:30Z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0x0101004AA4D21E67AAD646BBECD5BEE44B2066</vt:lpwstr>
  </property>
  <property fmtid="{D5CDD505-2E9C-101B-9397-08002B2CF9AE}" pid="3" name="MediaServiceImageTags">
    <vt:lpwstr/>
  </property>
</Properties>
</file>