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4"/>
  </p:sldMasterIdLst>
  <p:sldIdLst>
    <p:sldId id="256" r:id="rId5"/>
    <p:sldId id="260" r:id="rId6"/>
    <p:sldId id="258" r:id="rId7"/>
    <p:sldId id="261" r:id="rId8"/>
    <p:sldId id="262" r:id="rId9"/>
    <p:sldId id="259" r:id="rId10"/>
    <p:sldId id="264" r:id="rId11"/>
    <p:sldId id="263" r:id="rId12"/>
    <p:sldId id="265" r:id="rId13"/>
    <p:sldId id="266" r:id="rId14"/>
    <p:sldId id="356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358" r:id="rId25"/>
    <p:sldId id="329" r:id="rId26"/>
    <p:sldId id="357" r:id="rId27"/>
    <p:sldId id="359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360" r:id="rId44"/>
    <p:sldId id="293" r:id="rId45"/>
    <p:sldId id="294" r:id="rId46"/>
    <p:sldId id="362" r:id="rId47"/>
    <p:sldId id="363" r:id="rId48"/>
    <p:sldId id="354" r:id="rId49"/>
    <p:sldId id="355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202D"/>
    <a:srgbClr val="F74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8AC383-A186-4978-9110-626D0672BA8E}" v="118" dt="2023-03-20T16:37:23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March 20,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March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7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March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4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March 20,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March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5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March 20,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8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March 20,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8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March 20,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March 20,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86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March 20,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0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March 20,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9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March 20,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045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56" r:id="rId6"/>
    <p:sldLayoutId id="2147483852" r:id="rId7"/>
    <p:sldLayoutId id="2147483853" r:id="rId8"/>
    <p:sldLayoutId id="2147483854" r:id="rId9"/>
    <p:sldLayoutId id="2147483855" r:id="rId10"/>
    <p:sldLayoutId id="214748385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mailto:git@github.com:developers-group-dijon/2023-codelab-rust.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FEECB93-933C-477B-BC7D-C2F2F627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Puzzles à figures en plastique">
            <a:extLst>
              <a:ext uri="{FF2B5EF4-FFF2-40B4-BE49-F238E27FC236}">
                <a16:creationId xmlns:a16="http://schemas.microsoft.com/office/drawing/2014/main" id="{BD2B0A26-1BDB-FB99-D4F1-929B158353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86" b="9386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97BC505-FE0C-4637-A29D-B71DFBBB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4DDB91-EB45-1F85-B1EE-521795ACA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1455847"/>
            <a:ext cx="5015638" cy="2068553"/>
          </a:xfrm>
        </p:spPr>
        <p:txBody>
          <a:bodyPr>
            <a:normAutofit/>
          </a:bodyPr>
          <a:lstStyle/>
          <a:p>
            <a:r>
              <a:rPr lang="fr-FR" dirty="0">
                <a:latin typeface="Roboto Black" panose="02000000000000000000" pitchFamily="2" charset="0"/>
                <a:ea typeface="Roboto Black" panose="02000000000000000000" pitchFamily="2" charset="0"/>
              </a:rPr>
              <a:t>Starter </a:t>
            </a:r>
            <a:r>
              <a:rPr lang="fr-FR" dirty="0" err="1">
                <a:latin typeface="Roboto Black" panose="02000000000000000000" pitchFamily="2" charset="0"/>
                <a:ea typeface="Roboto Black" panose="02000000000000000000" pitchFamily="2" charset="0"/>
              </a:rPr>
              <a:t>Lab</a:t>
            </a:r>
            <a:r>
              <a:rPr lang="fr-FR" dirty="0">
                <a:latin typeface="Roboto Black" panose="02000000000000000000" pitchFamily="2" charset="0"/>
                <a:ea typeface="Roboto Black" panose="02000000000000000000" pitchFamily="2" charset="0"/>
              </a:rPr>
              <a:t> Rust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51D3599-0735-FA78-EF57-81C7DB347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8"/>
            <a:ext cx="5015638" cy="1219439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23 Mars 2023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25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6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7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30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1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2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1AEC355-8B8D-CA61-8D2A-7784D73EC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063" y="2149378"/>
            <a:ext cx="4144890" cy="180359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F09DCAA-605F-1625-FECD-4E6407DFE419}"/>
              </a:ext>
            </a:extLst>
          </p:cNvPr>
          <p:cNvSpPr txBox="1"/>
          <p:nvPr/>
        </p:nvSpPr>
        <p:spPr>
          <a:xfrm>
            <a:off x="8979151" y="5839326"/>
            <a:ext cx="3032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>
                <a:latin typeface="Roboto Black" panose="02000000000000000000" pitchFamily="2" charset="0"/>
                <a:ea typeface="Roboto Black" panose="02000000000000000000" pitchFamily="2" charset="0"/>
              </a:rPr>
              <a:t>Adrien Gras</a:t>
            </a:r>
          </a:p>
          <a:p>
            <a:pPr algn="r"/>
            <a:r>
              <a:rPr lang="fr-FR" sz="2400" dirty="0">
                <a:latin typeface="Roboto Black" panose="02000000000000000000" pitchFamily="2" charset="0"/>
                <a:ea typeface="Roboto Black" panose="02000000000000000000" pitchFamily="2" charset="0"/>
              </a:rPr>
              <a:t>Mathias Da Costa</a:t>
            </a:r>
          </a:p>
        </p:txBody>
      </p:sp>
    </p:spTree>
    <p:extLst>
      <p:ext uri="{BB962C8B-B14F-4D97-AF65-F5344CB8AC3E}">
        <p14:creationId xmlns:p14="http://schemas.microsoft.com/office/powerpoint/2010/main" val="403022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Lancement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1372A-78F9-6616-EB0D-953B218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307266"/>
            <a:ext cx="4475944" cy="4461709"/>
          </a:xfrm>
        </p:spPr>
        <p:txBody>
          <a:bodyPr>
            <a:normAutofit/>
          </a:bodyPr>
          <a:lstStyle/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</a:rPr>
              <a:t>Dans un terminal, lancer la commande 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</a:rPr>
              <a:t>cargo run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A6E417B-DDC5-F795-9BDF-6E77B728B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55" y="3025609"/>
            <a:ext cx="9220200" cy="1790700"/>
          </a:xfrm>
          <a:prstGeom prst="rect">
            <a:avLst/>
          </a:prstGeom>
        </p:spPr>
      </p:pic>
      <p:pic>
        <p:nvPicPr>
          <p:cNvPr id="19" name="Graphique 18">
            <a:extLst>
              <a:ext uri="{FF2B5EF4-FFF2-40B4-BE49-F238E27FC236}">
                <a16:creationId xmlns:a16="http://schemas.microsoft.com/office/drawing/2014/main" id="{E51568A6-CBFA-D650-7660-4664D1C0C0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52" y="6428926"/>
            <a:ext cx="259031" cy="345375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703F8D4-09DA-B7D8-9FEA-F8B2E82DB87E}"/>
              </a:ext>
            </a:extLst>
          </p:cNvPr>
          <p:cNvSpPr txBox="1"/>
          <p:nvPr/>
        </p:nvSpPr>
        <p:spPr>
          <a:xfrm>
            <a:off x="361765" y="6417535"/>
            <a:ext cx="10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30 sec</a:t>
            </a:r>
          </a:p>
        </p:txBody>
      </p:sp>
    </p:spTree>
    <p:extLst>
      <p:ext uri="{BB962C8B-B14F-4D97-AF65-F5344CB8AC3E}">
        <p14:creationId xmlns:p14="http://schemas.microsoft.com/office/powerpoint/2010/main" val="51319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Lancement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1372A-78F9-6616-EB0D-953B218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307266"/>
            <a:ext cx="4475944" cy="4461709"/>
          </a:xfrm>
        </p:spPr>
        <p:txBody>
          <a:bodyPr>
            <a:normAutofit/>
          </a:bodyPr>
          <a:lstStyle/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</a:rPr>
              <a:t>Dans un terminal, lancer la commande 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</a:rPr>
              <a:t>cargo run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A6E417B-DDC5-F795-9BDF-6E77B728B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55" y="3025609"/>
            <a:ext cx="9220200" cy="1790700"/>
          </a:xfrm>
          <a:prstGeom prst="rect">
            <a:avLst/>
          </a:prstGeom>
        </p:spPr>
      </p:pic>
      <p:pic>
        <p:nvPicPr>
          <p:cNvPr id="19" name="Graphique 18">
            <a:extLst>
              <a:ext uri="{FF2B5EF4-FFF2-40B4-BE49-F238E27FC236}">
                <a16:creationId xmlns:a16="http://schemas.microsoft.com/office/drawing/2014/main" id="{E51568A6-CBFA-D650-7660-4664D1C0C0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52" y="6428926"/>
            <a:ext cx="259031" cy="345375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703F8D4-09DA-B7D8-9FEA-F8B2E82DB87E}"/>
              </a:ext>
            </a:extLst>
          </p:cNvPr>
          <p:cNvSpPr txBox="1"/>
          <p:nvPr/>
        </p:nvSpPr>
        <p:spPr>
          <a:xfrm>
            <a:off x="361765" y="6417535"/>
            <a:ext cx="10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0F0F3">
                    <a:lumMod val="75000"/>
                  </a:srgb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30 sec</a:t>
            </a:r>
          </a:p>
        </p:txBody>
      </p:sp>
      <p:pic>
        <p:nvPicPr>
          <p:cNvPr id="14" name="Graphique 13">
            <a:extLst>
              <a:ext uri="{FF2B5EF4-FFF2-40B4-BE49-F238E27FC236}">
                <a16:creationId xmlns:a16="http://schemas.microsoft.com/office/drawing/2014/main" id="{1FF80F19-FEF2-B750-FC00-7999803A4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67989" y="1934471"/>
            <a:ext cx="3333893" cy="333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44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Les macros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1372A-78F9-6616-EB0D-953B218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307266"/>
            <a:ext cx="4475944" cy="4461709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Ecrit du code qui écrit du code : métaprogrammation.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Injecte le code « macro » au moment de la compilation.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Permet d’éviter la réplication de code, ou des sets de fonctions « utilitaires ».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Permet d’ajouter des comportements à des fonctions, des structures, des traits, etc.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888D6C7-B546-80FD-8B32-24590CF53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487" y="381308"/>
            <a:ext cx="6089445" cy="3522819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3D613EE2-CF88-65DC-6A47-C19421D06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642" y="4021296"/>
            <a:ext cx="6054290" cy="257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56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Déclarons nos 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1372A-78F9-6616-EB0D-953B218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07267"/>
            <a:ext cx="11100655" cy="3231382"/>
          </a:xfrm>
        </p:spPr>
        <p:txBody>
          <a:bodyPr>
            <a:normAutofit fontScale="92500"/>
          </a:bodyPr>
          <a:lstStyle/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Pour le jeu du juste prix, il nous faut deux variables :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buClr>
                <a:srgbClr val="F74C00"/>
              </a:buClr>
            </a:pP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random_number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qui sera le nombre choisi par l’ordinateur entre 1 et 100 (qui ne bougera pas)</a:t>
            </a:r>
          </a:p>
          <a:p>
            <a:pPr lvl="2"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Pour cette variable, vous pouvez utiliser le résultat de la fonction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generate_random_number_between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qui vous est fourni.</a:t>
            </a:r>
          </a:p>
          <a:p>
            <a:pPr lvl="2"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buClr>
                <a:srgbClr val="F74C00"/>
              </a:buClr>
            </a:pP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found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qui sera la variable qui détermine si nous sommes ou non encore dans la boucle de jeu : si l’utilisateur a trouvé la valeur aléatoire ou pas (qui sera amené à changer)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02A79426-AED5-14C9-E9EE-7A6A66A61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119" y="4609269"/>
            <a:ext cx="5616349" cy="2128680"/>
          </a:xfrm>
          <a:prstGeom prst="rect">
            <a:avLst/>
          </a:prstGeom>
        </p:spPr>
      </p:pic>
      <p:pic>
        <p:nvPicPr>
          <p:cNvPr id="29" name="Graphique 28">
            <a:extLst>
              <a:ext uri="{FF2B5EF4-FFF2-40B4-BE49-F238E27FC236}">
                <a16:creationId xmlns:a16="http://schemas.microsoft.com/office/drawing/2014/main" id="{6BF64F2E-D680-6EB0-5F33-42E3C12B25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52" y="6428926"/>
            <a:ext cx="259031" cy="345375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83E7F087-D595-2A8A-CF61-B77C1A4C6C7B}"/>
              </a:ext>
            </a:extLst>
          </p:cNvPr>
          <p:cNvSpPr txBox="1"/>
          <p:nvPr/>
        </p:nvSpPr>
        <p:spPr>
          <a:xfrm>
            <a:off x="361765" y="6417535"/>
            <a:ext cx="10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 min</a:t>
            </a:r>
          </a:p>
        </p:txBody>
      </p:sp>
    </p:spTree>
    <p:extLst>
      <p:ext uri="{BB962C8B-B14F-4D97-AF65-F5344CB8AC3E}">
        <p14:creationId xmlns:p14="http://schemas.microsoft.com/office/powerpoint/2010/main" val="1603869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Déclarons nos variables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EBB11256-A727-EF61-2889-21DE710545FF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D98E969-492B-1324-6EA7-791FA0281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781175"/>
            <a:ext cx="109156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78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Créer la boucle de jeu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1372A-78F9-6616-EB0D-953B218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307266"/>
            <a:ext cx="4475944" cy="4461709"/>
          </a:xfrm>
        </p:spPr>
        <p:txBody>
          <a:bodyPr>
            <a:normAutofit/>
          </a:bodyPr>
          <a:lstStyle/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Maintenant que les variables initiales du jeu sont posés, il faut poser la boucle de jeu.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Créer une boucle dont on ne sortira que lorsque l’on aura trouvé le bon chiffre.</a:t>
            </a:r>
          </a:p>
        </p:txBody>
      </p:sp>
      <p:pic>
        <p:nvPicPr>
          <p:cNvPr id="26" name="Graphique 25">
            <a:extLst>
              <a:ext uri="{FF2B5EF4-FFF2-40B4-BE49-F238E27FC236}">
                <a16:creationId xmlns:a16="http://schemas.microsoft.com/office/drawing/2014/main" id="{58591F5F-9CF5-0F72-D749-4F23223515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52" y="6428926"/>
            <a:ext cx="259031" cy="345375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22462E29-6766-BCAB-7D29-5FCF1E09A14E}"/>
              </a:ext>
            </a:extLst>
          </p:cNvPr>
          <p:cNvSpPr txBox="1"/>
          <p:nvPr/>
        </p:nvSpPr>
        <p:spPr>
          <a:xfrm>
            <a:off x="361765" y="6417535"/>
            <a:ext cx="10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F0F0F3">
                    <a:lumMod val="75000"/>
                  </a:srgb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30 sec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F0F0F3">
                  <a:lumMod val="75000"/>
                </a:srgb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1E08EBB4-46A0-5CA2-AD98-B1DF06C6E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278" y="1971675"/>
            <a:ext cx="60960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88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Créer la boucle de jeu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2ECC653-FF74-78CD-73C6-C3145772C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2A7965C-77EB-93E8-8739-4CBF7EADD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152650"/>
            <a:ext cx="60960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42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Demander son input à l’utilisateur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1372A-78F9-6616-EB0D-953B218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307266"/>
            <a:ext cx="4475944" cy="4461709"/>
          </a:xfrm>
        </p:spPr>
        <p:txBody>
          <a:bodyPr>
            <a:normAutofit/>
          </a:bodyPr>
          <a:lstStyle/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Pour démarrer la boucle de jeu, il faut demander un chiffre à l’utilisateur.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Imprimez la question sur la sortie standard, puis utilisez la fonction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get_input_from_user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pour récupérer sa saisie dans une variable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guess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pic>
        <p:nvPicPr>
          <p:cNvPr id="26" name="Graphique 25">
            <a:extLst>
              <a:ext uri="{FF2B5EF4-FFF2-40B4-BE49-F238E27FC236}">
                <a16:creationId xmlns:a16="http://schemas.microsoft.com/office/drawing/2014/main" id="{58591F5F-9CF5-0F72-D749-4F23223515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52" y="6428926"/>
            <a:ext cx="259031" cy="345375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22462E29-6766-BCAB-7D29-5FCF1E09A14E}"/>
              </a:ext>
            </a:extLst>
          </p:cNvPr>
          <p:cNvSpPr txBox="1"/>
          <p:nvPr/>
        </p:nvSpPr>
        <p:spPr>
          <a:xfrm>
            <a:off x="361765" y="6417535"/>
            <a:ext cx="10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F0F0F3">
                    <a:lumMod val="75000"/>
                  </a:srgb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0F0F3">
                    <a:lumMod val="75000"/>
                  </a:srgb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min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EA191AD-3F3E-6879-18E2-2A8C5EDA7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099" y="2199594"/>
            <a:ext cx="60960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70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Demander son input à l’utilisateur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2ECC653-FF74-78CD-73C6-C3145772C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02F735-5DF8-556A-9497-BDB45F93F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2152650"/>
            <a:ext cx="70866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63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Assainir la saisie utilisateur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1372A-78F9-6616-EB0D-953B218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307266"/>
            <a:ext cx="4475944" cy="4461709"/>
          </a:xfrm>
        </p:spPr>
        <p:txBody>
          <a:bodyPr>
            <a:normAutofit fontScale="92500"/>
          </a:bodyPr>
          <a:lstStyle/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 valeur saisie par l’utilisateur est une chaîne de caractère, hors, il nous faut une valeur numérique pour la comparaison.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 plus, une saisie utilisateur peut avoir des espaces involontaires.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Nous allons commencer par « trimer » l’entrée utilisateur et ranger cette chaine « trimé » dans une variable.</a:t>
            </a:r>
          </a:p>
        </p:txBody>
      </p:sp>
      <p:pic>
        <p:nvPicPr>
          <p:cNvPr id="26" name="Graphique 25">
            <a:extLst>
              <a:ext uri="{FF2B5EF4-FFF2-40B4-BE49-F238E27FC236}">
                <a16:creationId xmlns:a16="http://schemas.microsoft.com/office/drawing/2014/main" id="{58591F5F-9CF5-0F72-D749-4F23223515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52" y="6428926"/>
            <a:ext cx="259031" cy="345375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22462E29-6766-BCAB-7D29-5FCF1E09A14E}"/>
              </a:ext>
            </a:extLst>
          </p:cNvPr>
          <p:cNvSpPr txBox="1"/>
          <p:nvPr/>
        </p:nvSpPr>
        <p:spPr>
          <a:xfrm>
            <a:off x="361765" y="6417535"/>
            <a:ext cx="10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F0F0F3">
                    <a:lumMod val="75000"/>
                  </a:srgb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0F0F3">
                    <a:lumMod val="75000"/>
                  </a:srgb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min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DCBA734-9213-2864-00F1-FBFD531D5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1" y="2860510"/>
            <a:ext cx="5251476" cy="13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5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91E7B505-B890-CA1D-75C6-B6DDDD0D8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34" y="2556285"/>
            <a:ext cx="4023361" cy="174542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984690-EF9E-1097-FFD3-B76AA793A06B}"/>
              </a:ext>
            </a:extLst>
          </p:cNvPr>
          <p:cNvSpPr txBox="1"/>
          <p:nvPr/>
        </p:nvSpPr>
        <p:spPr>
          <a:xfrm>
            <a:off x="5088369" y="1851644"/>
            <a:ext cx="147379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9900" dirty="0">
                <a:solidFill>
                  <a:srgbClr val="F74C00"/>
                </a:solidFill>
              </a:rPr>
              <a:t>♥</a:t>
            </a:r>
            <a:endParaRPr lang="fr-FR" dirty="0">
              <a:solidFill>
                <a:srgbClr val="F74C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FF0362-0C85-51E5-E186-5CB42B763304}"/>
              </a:ext>
            </a:extLst>
          </p:cNvPr>
          <p:cNvSpPr/>
          <p:nvPr/>
        </p:nvSpPr>
        <p:spPr>
          <a:xfrm>
            <a:off x="7408432" y="2771437"/>
            <a:ext cx="3733799" cy="13487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7F71D18-A5DA-1D5A-1633-DA768C61A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431" y="2331382"/>
            <a:ext cx="37338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93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Transformer la saisie utilisateur en nombre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9B04585-BAD2-1830-8445-FE0E6292B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44096D3-9E66-EA06-1B1B-2493967A3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428875"/>
            <a:ext cx="6096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35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Transformer la saisie utilisateur en nombre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9B04585-BAD2-1830-8445-FE0E6292B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9C0C299-1140-D793-8391-27F5AD71D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514600"/>
            <a:ext cx="6096000" cy="1828800"/>
          </a:xfrm>
          <a:prstGeom prst="rect">
            <a:avLst/>
          </a:prstGeom>
        </p:spPr>
      </p:pic>
      <p:sp>
        <p:nvSpPr>
          <p:cNvPr id="6" name="Flèche : gauche 5">
            <a:extLst>
              <a:ext uri="{FF2B5EF4-FFF2-40B4-BE49-F238E27FC236}">
                <a16:creationId xmlns:a16="http://schemas.microsoft.com/office/drawing/2014/main" id="{48A320FC-A805-C9AD-5DD2-7FCD7CDF0F95}"/>
              </a:ext>
            </a:extLst>
          </p:cNvPr>
          <p:cNvSpPr/>
          <p:nvPr/>
        </p:nvSpPr>
        <p:spPr>
          <a:xfrm>
            <a:off x="6268769" y="3429000"/>
            <a:ext cx="2108499" cy="49485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252E57E-77DA-2F61-DFA4-F826D3CC334F}"/>
              </a:ext>
            </a:extLst>
          </p:cNvPr>
          <p:cNvSpPr txBox="1"/>
          <p:nvPr/>
        </p:nvSpPr>
        <p:spPr>
          <a:xfrm>
            <a:off x="8229351" y="2629863"/>
            <a:ext cx="6094206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500" dirty="0"/>
              <a:t>🤔</a:t>
            </a:r>
          </a:p>
        </p:txBody>
      </p:sp>
    </p:spTree>
    <p:extLst>
      <p:ext uri="{BB962C8B-B14F-4D97-AF65-F5344CB8AC3E}">
        <p14:creationId xmlns:p14="http://schemas.microsoft.com/office/powerpoint/2010/main" val="1787298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&amp;</a:t>
            </a:r>
            <a:r>
              <a:rPr lang="fr-FR" b="1" dirty="0" err="1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str</a:t>
            </a:r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, String, </a:t>
            </a:r>
            <a:r>
              <a:rPr lang="fr-FR" b="1" dirty="0" err="1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wtf</a:t>
            </a:r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1372A-78F9-6616-EB0D-953B218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307266"/>
            <a:ext cx="3943439" cy="4461709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F74C00"/>
              </a:buClr>
            </a:pP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String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représente une chaîne de caractère. 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Une chaîne de caractère est en fait un tableau (Vecteur) de caractère.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 caractère se représente dans la mémoire comme une suite de 8 bit, soit un type 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u8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&amp;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str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est donc un pointeur direct vers la valeur contenue dans une chaîne déclaré dynamiquement.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F0F3DE0-3D88-115C-D60A-E5E0F3A1F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470" y="716738"/>
            <a:ext cx="7168120" cy="542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38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Transformer la saisie utilisateur en nombre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1372A-78F9-6616-EB0D-953B218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307266"/>
            <a:ext cx="4475944" cy="4461709"/>
          </a:xfrm>
        </p:spPr>
        <p:txBody>
          <a:bodyPr>
            <a:normAutofit/>
          </a:bodyPr>
          <a:lstStyle/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Maintenant que nous avons nettoyé la saisie utilisateur, il nous faut la transformer en « nombre » pour comparaison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Utilisez la fonction 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parse()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sur votre variable trimé pour transformer votre 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&amp;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str</a:t>
            </a:r>
            <a:r>
              <a:rPr lang="fr-FR" dirty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 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u32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pic>
        <p:nvPicPr>
          <p:cNvPr id="26" name="Graphique 25">
            <a:extLst>
              <a:ext uri="{FF2B5EF4-FFF2-40B4-BE49-F238E27FC236}">
                <a16:creationId xmlns:a16="http://schemas.microsoft.com/office/drawing/2014/main" id="{58591F5F-9CF5-0F72-D749-4F23223515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52" y="6428926"/>
            <a:ext cx="259031" cy="345375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22462E29-6766-BCAB-7D29-5FCF1E09A14E}"/>
              </a:ext>
            </a:extLst>
          </p:cNvPr>
          <p:cNvSpPr txBox="1"/>
          <p:nvPr/>
        </p:nvSpPr>
        <p:spPr>
          <a:xfrm>
            <a:off x="361765" y="6417535"/>
            <a:ext cx="10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0F0F3">
                    <a:lumMod val="75000"/>
                  </a:srgb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5 min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D8D7665-F7BE-08CF-006E-E91306BEE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147" y="2236414"/>
            <a:ext cx="4988595" cy="238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513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Transformer la saisie utilisateur en nombre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A1E1DBD-D556-1587-9E8B-9AF4898B9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7959182-5F8B-A55F-2C71-BE20C71FE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788124"/>
            <a:ext cx="108966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87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Et si…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1372A-78F9-6616-EB0D-953B218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307266"/>
            <a:ext cx="4475944" cy="4461709"/>
          </a:xfrm>
        </p:spPr>
        <p:txBody>
          <a:bodyPr>
            <a:normAutofit/>
          </a:bodyPr>
          <a:lstStyle/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</a:rPr>
              <a:t>Et si on essayait de rentrer un nombre invalide, par exemple « abc » ?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20" name="Graphique 19">
            <a:extLst>
              <a:ext uri="{FF2B5EF4-FFF2-40B4-BE49-F238E27FC236}">
                <a16:creationId xmlns:a16="http://schemas.microsoft.com/office/drawing/2014/main" id="{D4A82DFA-55DF-2C12-81D2-F875A8C98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67989" y="1934471"/>
            <a:ext cx="3333893" cy="333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5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La gestion des erreurs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1372A-78F9-6616-EB0D-953B218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307266"/>
            <a:ext cx="4475944" cy="4461709"/>
          </a:xfrm>
        </p:spPr>
        <p:txBody>
          <a:bodyPr>
            <a:normAutofit fontScale="70000" lnSpcReduction="20000"/>
          </a:bodyPr>
          <a:lstStyle/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 Rust il n’y a pas d’exception.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Pour gérer les erreurs, et les traiter proprement, on encapsule un résultat incertain dans un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Result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Result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est une énumération, c’est-à-dire un ensemble de possibilité.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Une fois le code donnant le résultat incertain, la variable contenant un </a:t>
            </a:r>
            <a:r>
              <a:rPr lang="fr-FR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result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sera soit 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Ok(T)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en cas de réussite, soit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Err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(E)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en cas d’erreur.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Result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doit être traité ; le compilateur n’autorisera pas le </a:t>
            </a:r>
            <a:r>
              <a:rPr lang="fr-FR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build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si un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Result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n’est pas traité correctement.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BD613CA-A23E-4CCC-5005-FDB4ACF28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898" y="2103464"/>
            <a:ext cx="6476843" cy="286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51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La gestion des erreurs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1372A-78F9-6616-EB0D-953B218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307266"/>
            <a:ext cx="4475944" cy="4461709"/>
          </a:xfrm>
        </p:spPr>
        <p:txBody>
          <a:bodyPr>
            <a:normAutofit/>
          </a:bodyPr>
          <a:lstStyle/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Pour récupérer le résultat contenu dans un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Result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on peut utiliser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unwrap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()</a:t>
            </a:r>
            <a:r>
              <a:rPr lang="fr-FR" dirty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qui retourne le bon résultat si il est correcte, ou plante le programme si il est en erreur.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unwrap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()</a:t>
            </a:r>
            <a:r>
              <a:rPr lang="fr-FR" dirty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est pratique mais plante le programme, on peut utiliser la syntaxe 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if let…</a:t>
            </a:r>
            <a:r>
              <a:rPr lang="fr-FR" dirty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pour traiter les erreurs proprement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DA976A1-7289-FD19-4EC8-D091855D4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593" y="153633"/>
            <a:ext cx="4815952" cy="165582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2F27C0B-6D15-4276-4255-3C17A2F23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59" y="1905202"/>
            <a:ext cx="5213985" cy="292920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5634F42-2C24-43AA-2487-F4A2749FB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473" y="4906303"/>
            <a:ext cx="4633071" cy="180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77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Sécuriser la boucle de jeu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1372A-78F9-6616-EB0D-953B218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307266"/>
            <a:ext cx="4475944" cy="4461709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Utiliser la syntaxe 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if let… 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pour ne traiter l’entrée utilisateur que si elle est valide (elle est bien </a:t>
            </a:r>
            <a:r>
              <a:rPr lang="fr-FR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parsé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en type numérique).</a:t>
            </a:r>
          </a:p>
          <a:p>
            <a:pPr lvl="1"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Vous pouvez imprimer le résultat à l’utilisateur pour confirmer sa saisie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Dans le cas inverse, on ne traite simplement pas le cas et on recommence la boucle. 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Vous pouvez aussi ajouter un message d’erreur en cas de saisie erronée.</a:t>
            </a:r>
          </a:p>
        </p:txBody>
      </p:sp>
      <p:pic>
        <p:nvPicPr>
          <p:cNvPr id="26" name="Graphique 25">
            <a:extLst>
              <a:ext uri="{FF2B5EF4-FFF2-40B4-BE49-F238E27FC236}">
                <a16:creationId xmlns:a16="http://schemas.microsoft.com/office/drawing/2014/main" id="{58591F5F-9CF5-0F72-D749-4F23223515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52" y="6428926"/>
            <a:ext cx="259031" cy="345375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22462E29-6766-BCAB-7D29-5FCF1E09A14E}"/>
              </a:ext>
            </a:extLst>
          </p:cNvPr>
          <p:cNvSpPr txBox="1"/>
          <p:nvPr/>
        </p:nvSpPr>
        <p:spPr>
          <a:xfrm>
            <a:off x="361765" y="6417535"/>
            <a:ext cx="10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0F0F3">
                    <a:lumMod val="75000"/>
                  </a:srgb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2 min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53FBB6-6537-FE7A-1EC1-25C3042BB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795" y="1251284"/>
            <a:ext cx="5267115" cy="227255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06755A3-DF71-B835-6209-C9CC8C3421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0795" y="3851030"/>
            <a:ext cx="5267115" cy="204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20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Sécuriser la boucle de jeu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C5589FB-04FB-0933-443C-9F61F9D2F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8FD5A57-7A58-D52D-5B8C-1B2794FCD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1763474"/>
            <a:ext cx="93535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91E7B505-B890-CA1D-75C6-B6DDDD0D8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171" y="2170448"/>
            <a:ext cx="5802137" cy="251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15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Comparer les deux valeurs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1372A-78F9-6616-EB0D-953B218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307266"/>
            <a:ext cx="4917006" cy="4461709"/>
          </a:xfrm>
        </p:spPr>
        <p:txBody>
          <a:bodyPr>
            <a:normAutofit/>
          </a:bodyPr>
          <a:lstStyle/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Créez le code qui va comparer la valeur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random_value</a:t>
            </a:r>
            <a:r>
              <a:rPr lang="fr-FR" dirty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(valeur de l’ordinateur) avec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(valeur saisie par l’utilisateur et transformée).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 </a:t>
            </a:r>
            <a:r>
              <a:rPr lang="fr-FR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random_value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&gt; </a:t>
            </a:r>
            <a:r>
              <a:rPr lang="fr-FR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: C’est plus !</a:t>
            </a: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 </a:t>
            </a:r>
            <a:r>
              <a:rPr lang="fr-FR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random_value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&lt; </a:t>
            </a:r>
            <a:r>
              <a:rPr lang="fr-FR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: C’est moins !</a:t>
            </a: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 </a:t>
            </a:r>
            <a:r>
              <a:rPr lang="fr-FR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random_value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== </a:t>
            </a:r>
            <a:r>
              <a:rPr lang="fr-FR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: C’est gagné !</a:t>
            </a:r>
          </a:p>
          <a:p>
            <a:pPr lvl="1"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Dans ce cas il faudra sortir de la boucle de jeu</a:t>
            </a:r>
          </a:p>
        </p:txBody>
      </p:sp>
      <p:pic>
        <p:nvPicPr>
          <p:cNvPr id="26" name="Graphique 25">
            <a:extLst>
              <a:ext uri="{FF2B5EF4-FFF2-40B4-BE49-F238E27FC236}">
                <a16:creationId xmlns:a16="http://schemas.microsoft.com/office/drawing/2014/main" id="{58591F5F-9CF5-0F72-D749-4F23223515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52" y="6428926"/>
            <a:ext cx="259031" cy="345375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22462E29-6766-BCAB-7D29-5FCF1E09A14E}"/>
              </a:ext>
            </a:extLst>
          </p:cNvPr>
          <p:cNvSpPr txBox="1"/>
          <p:nvPr/>
        </p:nvSpPr>
        <p:spPr>
          <a:xfrm>
            <a:off x="361765" y="6417535"/>
            <a:ext cx="10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F0F0F3">
                    <a:lumMod val="75000"/>
                  </a:srgb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0F0F3">
                    <a:lumMod val="75000"/>
                  </a:srgb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min</a:t>
            </a:r>
          </a:p>
        </p:txBody>
      </p:sp>
    </p:spTree>
    <p:extLst>
      <p:ext uri="{BB962C8B-B14F-4D97-AF65-F5344CB8AC3E}">
        <p14:creationId xmlns:p14="http://schemas.microsoft.com/office/powerpoint/2010/main" val="31729385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Comparer les deux valeurs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ADE6B9-1831-7F87-7CC4-51790AB15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5FAB41F-8314-1F55-9E44-555AACE5A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16" y="1593062"/>
            <a:ext cx="1009650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81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Le pattern </a:t>
            </a:r>
            <a:r>
              <a:rPr lang="fr-FR" b="1" dirty="0" err="1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matching</a:t>
            </a:r>
            <a:endParaRPr lang="fr-FR" b="1" dirty="0">
              <a:solidFill>
                <a:srgbClr val="F74C00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1372A-78F9-6616-EB0D-953B218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307266"/>
            <a:ext cx="4475944" cy="4461709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Rust possède un système de pattern </a:t>
            </a:r>
            <a:r>
              <a:rPr lang="fr-FR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matching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pour effectuer des actions selon une valeur donnée par une énumération.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Ce pattern </a:t>
            </a:r>
            <a:r>
              <a:rPr lang="fr-FR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matching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doit traiter tout les cas possible, ou en définir un par défaut.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 exemple, il peut être appliqué aux </a:t>
            </a:r>
            <a:r>
              <a:rPr lang="fr-FR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Result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pour traiter et le cas correct, et le cas d’erreur.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6D4C7F7-EEFB-77CD-473B-BC58E06C7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686" y="133350"/>
            <a:ext cx="4356847" cy="235542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DC21FF3-1011-1E00-B679-DF3DC94BE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864" y="2587419"/>
            <a:ext cx="5281669" cy="190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73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Comparer les deux valeurs : pattern </a:t>
            </a:r>
            <a:r>
              <a:rPr lang="fr-FR" b="1" dirty="0" err="1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matching</a:t>
            </a:r>
            <a:endParaRPr lang="fr-FR" b="1" dirty="0">
              <a:solidFill>
                <a:srgbClr val="F74C00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1372A-78F9-6616-EB0D-953B218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307266"/>
            <a:ext cx="4917006" cy="4461709"/>
          </a:xfrm>
        </p:spPr>
        <p:txBody>
          <a:bodyPr>
            <a:normAutofit/>
          </a:bodyPr>
          <a:lstStyle/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Utilisez la structure 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match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pour comparer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à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random_number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 utilisant la fonction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comp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(&amp;value) 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sur </a:t>
            </a:r>
            <a:r>
              <a:rPr lang="fr-FR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peut avoir trois valeurs :</a:t>
            </a:r>
          </a:p>
          <a:p>
            <a:pPr lvl="1">
              <a:buClr>
                <a:srgbClr val="F74C00"/>
              </a:buClr>
            </a:pP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Ordering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::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Less</a:t>
            </a:r>
            <a:endParaRPr lang="fr-FR" dirty="0">
              <a:solidFill>
                <a:srgbClr val="92D050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pPr lvl="1">
              <a:buClr>
                <a:srgbClr val="F74C00"/>
              </a:buClr>
            </a:pP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Ordering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::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Greater</a:t>
            </a:r>
            <a:endParaRPr lang="fr-FR" dirty="0">
              <a:solidFill>
                <a:srgbClr val="92D050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pPr lvl="1">
              <a:buClr>
                <a:srgbClr val="F74C00"/>
              </a:buClr>
            </a:pP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Ordering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::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Equal</a:t>
            </a:r>
            <a:endParaRPr lang="fr-FR" dirty="0">
              <a:solidFill>
                <a:srgbClr val="92D050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pPr lvl="1"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Clr>
                <a:srgbClr val="F74C00"/>
              </a:buClr>
              <a:buNone/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6" name="Graphique 25">
            <a:extLst>
              <a:ext uri="{FF2B5EF4-FFF2-40B4-BE49-F238E27FC236}">
                <a16:creationId xmlns:a16="http://schemas.microsoft.com/office/drawing/2014/main" id="{58591F5F-9CF5-0F72-D749-4F23223515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52" y="6428926"/>
            <a:ext cx="259031" cy="345375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22462E29-6766-BCAB-7D29-5FCF1E09A14E}"/>
              </a:ext>
            </a:extLst>
          </p:cNvPr>
          <p:cNvSpPr txBox="1"/>
          <p:nvPr/>
        </p:nvSpPr>
        <p:spPr>
          <a:xfrm>
            <a:off x="361765" y="6417535"/>
            <a:ext cx="10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F0F0F3">
                    <a:lumMod val="75000"/>
                  </a:srgb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0F0F3">
                    <a:lumMod val="75000"/>
                  </a:srgb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min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22C3E92-C8DC-3F0E-E885-B1AC9B5D6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734" y="1951952"/>
            <a:ext cx="5464223" cy="295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15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Comparer les deux valeurs : pattern </a:t>
            </a:r>
            <a:r>
              <a:rPr lang="fr-FR" b="1" dirty="0" err="1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matching</a:t>
            </a:r>
            <a:endParaRPr lang="fr-FR" b="1" dirty="0">
              <a:solidFill>
                <a:srgbClr val="F74C00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64C6003-333D-6A97-72D6-B8F4C65C9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81FE56E-5935-4266-32D2-FC8D3B630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36" y="1465393"/>
            <a:ext cx="100774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04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???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64C6003-333D-6A97-72D6-B8F4C65C9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81FE56E-5935-4266-32D2-FC8D3B630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36" y="1465393"/>
            <a:ext cx="10077450" cy="4400550"/>
          </a:xfrm>
          <a:prstGeom prst="rect">
            <a:avLst/>
          </a:prstGeom>
        </p:spPr>
      </p:pic>
      <p:sp>
        <p:nvSpPr>
          <p:cNvPr id="3" name="Flèche : gauche 2">
            <a:extLst>
              <a:ext uri="{FF2B5EF4-FFF2-40B4-BE49-F238E27FC236}">
                <a16:creationId xmlns:a16="http://schemas.microsoft.com/office/drawing/2014/main" id="{EE2825D0-254A-CC3E-1768-DE95A1A21D64}"/>
              </a:ext>
            </a:extLst>
          </p:cNvPr>
          <p:cNvSpPr/>
          <p:nvPr/>
        </p:nvSpPr>
        <p:spPr>
          <a:xfrm>
            <a:off x="3829722" y="2409713"/>
            <a:ext cx="2108499" cy="49485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54D9119-8695-5EAE-08B5-441E08BEE9CB}"/>
              </a:ext>
            </a:extLst>
          </p:cNvPr>
          <p:cNvSpPr txBox="1"/>
          <p:nvPr/>
        </p:nvSpPr>
        <p:spPr>
          <a:xfrm>
            <a:off x="5790304" y="1610576"/>
            <a:ext cx="6094206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500" dirty="0"/>
              <a:t>🤔</a:t>
            </a:r>
          </a:p>
        </p:txBody>
      </p:sp>
    </p:spTree>
    <p:extLst>
      <p:ext uri="{BB962C8B-B14F-4D97-AF65-F5344CB8AC3E}">
        <p14:creationId xmlns:p14="http://schemas.microsoft.com/office/powerpoint/2010/main" val="3299860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 err="1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Borrow</a:t>
            </a:r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, mutable </a:t>
            </a:r>
            <a:r>
              <a:rPr lang="fr-FR" b="1" dirty="0" err="1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borrow</a:t>
            </a:r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, </a:t>
            </a:r>
            <a:r>
              <a:rPr lang="fr-FR" b="1" dirty="0" err="1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ownership</a:t>
            </a:r>
            <a:endParaRPr lang="fr-FR" b="1" dirty="0">
              <a:solidFill>
                <a:srgbClr val="F74C00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1372A-78F9-6616-EB0D-953B218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307266"/>
            <a:ext cx="4475944" cy="4461709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Rust possède un système de références permettant de garantir un code sans fuite mémoire.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Une référence est un lien direct vers l’adresse mémoire d’une valeur, et non la valeur directe.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Cette garantie est mise en place par le compilateur qui va valider quelques règles du « </a:t>
            </a:r>
            <a:r>
              <a:rPr lang="fr-FR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borrow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 » sur chaque référence dans le code.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EE86C0D-B9C1-76F2-B836-728CD1AD7031}"/>
              </a:ext>
            </a:extLst>
          </p:cNvPr>
          <p:cNvSpPr txBox="1"/>
          <p:nvPr/>
        </p:nvSpPr>
        <p:spPr>
          <a:xfrm>
            <a:off x="7723990" y="735955"/>
            <a:ext cx="13124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4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41336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 err="1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Borrow</a:t>
            </a:r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et </a:t>
            </a:r>
            <a:r>
              <a:rPr lang="fr-FR" b="1" dirty="0" err="1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ownership</a:t>
            </a:r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: le magasin de livres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88C1FB0-2F7F-CE81-30CB-77C848DBE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CC770E4-78FB-E359-8DF7-8595DCD4B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789" y="1251284"/>
            <a:ext cx="5898421" cy="549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064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Le « mutable </a:t>
            </a:r>
            <a:r>
              <a:rPr lang="fr-FR" b="1" dirty="0" err="1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borrow</a:t>
            </a:r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 »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88C1FB0-2F7F-CE81-30CB-77C848DBE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E71B94-B98B-452B-C7DD-0ACD7F11B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543" y="1251284"/>
            <a:ext cx="6748914" cy="556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326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Le « </a:t>
            </a:r>
            <a:r>
              <a:rPr lang="fr-FR" b="1" dirty="0" err="1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borrow</a:t>
            </a:r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 » : les règles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1372A-78F9-6616-EB0D-953B218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307266"/>
            <a:ext cx="4475944" cy="4461709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Il peut y avoir autant de références (emprunt) que voulu à une variable donnée.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Il ne peut y avoir qu’une seule référence mutable par variable donnée.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Il ne peut pas y avoir d’emprunt mutable et immutable en même temps.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Une fois qu’une variable change de propriétaire (passage direct: « move »), elle n’est plus utilisable.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EE86C0D-B9C1-76F2-B836-728CD1AD7031}"/>
              </a:ext>
            </a:extLst>
          </p:cNvPr>
          <p:cNvSpPr txBox="1"/>
          <p:nvPr/>
        </p:nvSpPr>
        <p:spPr>
          <a:xfrm>
            <a:off x="7723990" y="735955"/>
            <a:ext cx="13124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4400" b="0" i="0" u="none" strike="noStrike" kern="1200" cap="none" spc="0" normalizeH="0" baseline="0" noProof="0" dirty="0">
                <a:ln>
                  <a:noFill/>
                </a:ln>
                <a:solidFill>
                  <a:srgbClr val="F0F0F3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388311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4997349D-0ED1-F7C2-A264-04ECA9841FA6}"/>
              </a:ext>
            </a:extLst>
          </p:cNvPr>
          <p:cNvSpPr txBox="1"/>
          <p:nvPr/>
        </p:nvSpPr>
        <p:spPr>
          <a:xfrm>
            <a:off x="150607" y="1401049"/>
            <a:ext cx="330259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4400" dirty="0">
                <a:latin typeface="Roboto Black" panose="02000000000000000000" pitchFamily="2" charset="0"/>
                <a:ea typeface="Roboto Black" panose="02000000000000000000" pitchFamily="2" charset="0"/>
              </a:rPr>
              <a:t>Starter LAB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8A57153-CB3C-F7CA-E57A-1DB16F094CE5}"/>
              </a:ext>
            </a:extLst>
          </p:cNvPr>
          <p:cNvSpPr txBox="1"/>
          <p:nvPr/>
        </p:nvSpPr>
        <p:spPr>
          <a:xfrm>
            <a:off x="3743661" y="639679"/>
            <a:ext cx="8035962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b="1" dirty="0">
                <a:solidFill>
                  <a:srgbClr val="F74C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rgbClr val="F74C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Quelques mots sur le langage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fr-FR" b="1" dirty="0">
                <a:solidFill>
                  <a:srgbClr val="F74C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 juste prix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rgbClr val="F74C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Création d’un premier programme en Rust pour implémenter le jeu du juste prix, et appréhender les concepts et syntaxes de base du langage.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334B4A-2296-824A-7BE1-C8DD7D942009}"/>
              </a:ext>
            </a:extLst>
          </p:cNvPr>
          <p:cNvSpPr txBox="1"/>
          <p:nvPr/>
        </p:nvSpPr>
        <p:spPr>
          <a:xfrm>
            <a:off x="3743661" y="4198538"/>
            <a:ext cx="803596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b="1" dirty="0" err="1">
                <a:solidFill>
                  <a:srgbClr val="F74C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rpass</a:t>
            </a:r>
            <a:endParaRPr lang="fr-FR" b="1" dirty="0">
              <a:solidFill>
                <a:srgbClr val="F74C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rgbClr val="F74C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Implémentation d’un gestionnaire de mots de passe CLI qui reprends les bases de la commande linux « </a:t>
            </a:r>
            <a:r>
              <a:rPr lang="fr-FR" dirty="0" err="1">
                <a:latin typeface="Roboto" panose="02000000000000000000" pitchFamily="2" charset="0"/>
                <a:ea typeface="Roboto" panose="02000000000000000000" pitchFamily="2" charset="0"/>
              </a:rPr>
              <a:t>pass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 »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1BD3163-B4A3-BEE6-7076-14C57D66D1AB}"/>
              </a:ext>
            </a:extLst>
          </p:cNvPr>
          <p:cNvSpPr txBox="1"/>
          <p:nvPr/>
        </p:nvSpPr>
        <p:spPr>
          <a:xfrm>
            <a:off x="150607" y="4461871"/>
            <a:ext cx="330259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4400" dirty="0">
                <a:latin typeface="Roboto Black" panose="02000000000000000000" pitchFamily="2" charset="0"/>
                <a:ea typeface="Roboto Black" panose="02000000000000000000" pitchFamily="2" charset="0"/>
              </a:rPr>
              <a:t>Home LAB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DC9469F5-2BA3-DB96-4B12-3FD1C847E6BC}"/>
              </a:ext>
            </a:extLst>
          </p:cNvPr>
          <p:cNvCxnSpPr>
            <a:cxnSpLocks/>
          </p:cNvCxnSpPr>
          <p:nvPr/>
        </p:nvCxnSpPr>
        <p:spPr>
          <a:xfrm>
            <a:off x="150607" y="3603811"/>
            <a:ext cx="1152144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0455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Lancement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1372A-78F9-6616-EB0D-953B218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307266"/>
            <a:ext cx="4475944" cy="4461709"/>
          </a:xfrm>
        </p:spPr>
        <p:txBody>
          <a:bodyPr>
            <a:normAutofit/>
          </a:bodyPr>
          <a:lstStyle/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</a:rPr>
              <a:t>Dans un terminal, lancer la commande 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</a:rPr>
              <a:t>cargo run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A6E417B-DDC5-F795-9BDF-6E77B728B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55" y="3025609"/>
            <a:ext cx="9220200" cy="1790700"/>
          </a:xfrm>
          <a:prstGeom prst="rect">
            <a:avLst/>
          </a:prstGeom>
        </p:spPr>
      </p:pic>
      <p:pic>
        <p:nvPicPr>
          <p:cNvPr id="19" name="Graphique 18">
            <a:extLst>
              <a:ext uri="{FF2B5EF4-FFF2-40B4-BE49-F238E27FC236}">
                <a16:creationId xmlns:a16="http://schemas.microsoft.com/office/drawing/2014/main" id="{E51568A6-CBFA-D650-7660-4664D1C0C0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52" y="6428926"/>
            <a:ext cx="259031" cy="345375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703F8D4-09DA-B7D8-9FEA-F8B2E82DB87E}"/>
              </a:ext>
            </a:extLst>
          </p:cNvPr>
          <p:cNvSpPr txBox="1"/>
          <p:nvPr/>
        </p:nvSpPr>
        <p:spPr>
          <a:xfrm>
            <a:off x="361765" y="6417535"/>
            <a:ext cx="10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0F0F3">
                    <a:lumMod val="75000"/>
                  </a:srgb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30 sec</a:t>
            </a:r>
          </a:p>
        </p:txBody>
      </p:sp>
    </p:spTree>
    <p:extLst>
      <p:ext uri="{BB962C8B-B14F-4D97-AF65-F5344CB8AC3E}">
        <p14:creationId xmlns:p14="http://schemas.microsoft.com/office/powerpoint/2010/main" val="2576404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8BAF1D7-BF09-6232-7E82-0B5AA4F202FC}"/>
              </a:ext>
            </a:extLst>
          </p:cNvPr>
          <p:cNvSpPr txBox="1"/>
          <p:nvPr/>
        </p:nvSpPr>
        <p:spPr>
          <a:xfrm>
            <a:off x="132678" y="4936866"/>
            <a:ext cx="11926644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800" b="0" i="0" u="none" strike="noStrike" kern="1200" cap="none" spc="0" normalizeH="0" baseline="0" noProof="0" dirty="0">
                <a:ln>
                  <a:noFill/>
                </a:ln>
                <a:solidFill>
                  <a:srgbClr val="F74C00"/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+mn-cs"/>
              </a:rPr>
              <a:t>Bien joué !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74C00"/>
              </a:solidFill>
              <a:effectLst/>
              <a:uLnTx/>
              <a:uFillTx/>
              <a:latin typeface="Roboto Black" panose="02000000000000000000" pitchFamily="2" charset="0"/>
              <a:ea typeface="Roboto Black" panose="02000000000000000000" pitchFamily="2" charset="0"/>
              <a:cs typeface="+mn-cs"/>
            </a:endParaRP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76ACA469-66AF-C4CD-3DCB-1733A78FF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9127" y="783336"/>
            <a:ext cx="3293745" cy="376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5243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8BAF1D7-BF09-6232-7E82-0B5AA4F202FC}"/>
              </a:ext>
            </a:extLst>
          </p:cNvPr>
          <p:cNvSpPr txBox="1"/>
          <p:nvPr/>
        </p:nvSpPr>
        <p:spPr>
          <a:xfrm>
            <a:off x="132678" y="2705730"/>
            <a:ext cx="11926644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800" b="0" i="0" u="none" strike="noStrike" kern="1200" cap="none" spc="0" normalizeH="0" baseline="0" noProof="0" dirty="0">
                <a:ln>
                  <a:noFill/>
                </a:ln>
                <a:solidFill>
                  <a:srgbClr val="F74C00"/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+mn-cs"/>
              </a:rPr>
              <a:t>Home LAB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74C00"/>
              </a:solidFill>
              <a:effectLst/>
              <a:uLnTx/>
              <a:uFillTx/>
              <a:latin typeface="Roboto Black" panose="02000000000000000000" pitchFamily="2" charset="0"/>
              <a:ea typeface="Roboto Black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0323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 err="1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rpass</a:t>
            </a:r>
            <a:endParaRPr lang="fr-FR" b="1" dirty="0">
              <a:solidFill>
                <a:srgbClr val="F74C00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1372A-78F9-6616-EB0D-953B218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307266"/>
            <a:ext cx="3943439" cy="4461709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F74C00"/>
              </a:buClr>
            </a:pPr>
            <a:r>
              <a:rPr lang="fr-FR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rpass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est une </a:t>
            </a:r>
            <a:r>
              <a:rPr lang="fr-FR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réimplémentation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« libre » du gestionnaire de mot de passe </a:t>
            </a:r>
            <a:r>
              <a:rPr lang="fr-FR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pass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linux.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Il permettra d’ajouter, de lister et de retirer des mots de passe du gestionnaire.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Il permettra aussi d’insérer un mot de passe dans une suite de commande.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Enfin, il permettra de générer des mots de passe sécurisés.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E968CD7-8612-2EA7-C741-BED1E043A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937" y="1763305"/>
            <a:ext cx="7280776" cy="351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825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On vous laisse pas tomber💪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1372A-78F9-6616-EB0D-953B218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307266"/>
            <a:ext cx="3943439" cy="4461709"/>
          </a:xfrm>
        </p:spPr>
        <p:txBody>
          <a:bodyPr>
            <a:normAutofit/>
          </a:bodyPr>
          <a:lstStyle/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 vous avez le moindre souci, ou que vous voulez échanger en dehors de nos </a:t>
            </a:r>
            <a:r>
              <a:rPr lang="fr-FR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meetups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; rejoignez nous sur le serveur Discord du </a:t>
            </a:r>
            <a:r>
              <a:rPr lang="fr-FR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developers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group 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ADA256-48E2-7487-D0A6-2880630D2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938" y="1463039"/>
            <a:ext cx="4305935" cy="430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1D961B9-6C0F-65EE-AF16-02D0480406A1}"/>
              </a:ext>
            </a:extLst>
          </p:cNvPr>
          <p:cNvSpPr txBox="1"/>
          <p:nvPr/>
        </p:nvSpPr>
        <p:spPr>
          <a:xfrm>
            <a:off x="7321119" y="5836672"/>
            <a:ext cx="3969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Roboto Black" panose="02000000000000000000" pitchFamily="2" charset="0"/>
                <a:ea typeface="Roboto Black" panose="02000000000000000000" pitchFamily="2" charset="0"/>
              </a:rPr>
              <a:t>https://discord.gg/Pp6pHUUBXd</a:t>
            </a:r>
          </a:p>
        </p:txBody>
      </p:sp>
    </p:spTree>
    <p:extLst>
      <p:ext uri="{BB962C8B-B14F-4D97-AF65-F5344CB8AC3E}">
        <p14:creationId xmlns:p14="http://schemas.microsoft.com/office/powerpoint/2010/main" val="39983636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Rejoignez la </a:t>
            </a:r>
            <a:r>
              <a:rPr lang="fr-FR" b="1" dirty="0" err="1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crab</a:t>
            </a:r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rave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1372A-78F9-6616-EB0D-953B218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2" y="1307266"/>
            <a:ext cx="4457016" cy="4461709"/>
          </a:xfrm>
        </p:spPr>
        <p:txBody>
          <a:bodyPr>
            <a:normAutofit/>
          </a:bodyPr>
          <a:lstStyle/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Vous pouvez retrouver de quoi revoir et approfondir les notions de ce starter </a:t>
            </a:r>
            <a:r>
              <a:rPr lang="fr-FR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lab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et de quoi continuer à vous amuser avec Rust sur cette page.</a:t>
            </a:r>
          </a:p>
          <a:p>
            <a:pPr marL="0" indent="0">
              <a:buClr>
                <a:srgbClr val="F74C00"/>
              </a:buClr>
              <a:buNone/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Clr>
                <a:srgbClr val="F74C00"/>
              </a:buClr>
              <a:buNone/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FA5CE3C-9FE5-EC79-ADFF-F19843988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481" y="1155867"/>
            <a:ext cx="4764505" cy="476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96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Puzzles à figures en plastique">
            <a:extLst>
              <a:ext uri="{FF2B5EF4-FFF2-40B4-BE49-F238E27FC236}">
                <a16:creationId xmlns:a16="http://schemas.microsoft.com/office/drawing/2014/main" id="{BD2B0A26-1BDB-FB99-D4F1-929B158353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86" b="9386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84DDB91-EB45-1F85-B1EE-521795ACA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440" y="890385"/>
            <a:ext cx="5015638" cy="2068553"/>
          </a:xfrm>
        </p:spPr>
        <p:txBody>
          <a:bodyPr>
            <a:normAutofit/>
          </a:bodyPr>
          <a:lstStyle/>
          <a:p>
            <a:r>
              <a:rPr lang="fr-FR" dirty="0">
                <a:latin typeface="Roboto Black" panose="02000000000000000000" pitchFamily="2" charset="0"/>
                <a:ea typeface="Roboto Black" panose="02000000000000000000" pitchFamily="2" charset="0"/>
              </a:rPr>
              <a:t>Merci à tous !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1AEC355-8B8D-CA61-8D2A-7784D73EC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74" y="3376037"/>
            <a:ext cx="4144890" cy="1803599"/>
          </a:xfrm>
          <a:prstGeom prst="rect">
            <a:avLst/>
          </a:prstGeom>
        </p:spPr>
      </p:pic>
      <p:sp>
        <p:nvSpPr>
          <p:cNvPr id="6" name="Sous-titre 5">
            <a:extLst>
              <a:ext uri="{FF2B5EF4-FFF2-40B4-BE49-F238E27FC236}">
                <a16:creationId xmlns:a16="http://schemas.microsoft.com/office/drawing/2014/main" id="{3744750A-B96A-4C53-616B-81E9F5BC88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Why We're Rewriting in Rust – Fission">
            <a:extLst>
              <a:ext uri="{FF2B5EF4-FFF2-40B4-BE49-F238E27FC236}">
                <a16:creationId xmlns:a16="http://schemas.microsoft.com/office/drawing/2014/main" id="{5232A466-9D45-81E7-F0C1-E52810BA2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457" y="890385"/>
            <a:ext cx="3746977" cy="5002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55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8BAF1D7-BF09-6232-7E82-0B5AA4F202FC}"/>
              </a:ext>
            </a:extLst>
          </p:cNvPr>
          <p:cNvSpPr txBox="1"/>
          <p:nvPr/>
        </p:nvSpPr>
        <p:spPr>
          <a:xfrm>
            <a:off x="132678" y="2705730"/>
            <a:ext cx="11926644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8800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Rust</a:t>
            </a:r>
            <a:endParaRPr lang="fr-FR" dirty="0">
              <a:solidFill>
                <a:srgbClr val="F74C00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8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Rust en quelques mots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1372A-78F9-6616-EB0D-953B218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07266"/>
            <a:ext cx="10728325" cy="4461709"/>
          </a:xfrm>
        </p:spPr>
        <p:txBody>
          <a:bodyPr>
            <a:normAutofit lnSpcReduction="10000"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Roboto"/>
                <a:cs typeface="Roboto"/>
              </a:rPr>
              <a:t>Remplaçant du C/C++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Roboto"/>
                <a:cs typeface="Roboto"/>
              </a:rPr>
              <a:t>Performances des langages bas-niveau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Roboto"/>
                <a:cs typeface="Roboto"/>
              </a:rPr>
              <a:t>Concepts des langages haut-niveau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Roboto"/>
                <a:cs typeface="Roboto"/>
              </a:rPr>
              <a:t>Sécurité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Roboto"/>
                <a:cs typeface="Roboto"/>
              </a:rPr>
              <a:t>Utilisé principalement pour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Roboto"/>
                <a:cs typeface="Roboto"/>
              </a:rPr>
              <a:t>Des applications systèmes, des backends, des CLI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Roboto"/>
                <a:cs typeface="Roboto"/>
              </a:rPr>
              <a:t>Du web avec WASM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Roboto"/>
                <a:cs typeface="Roboto"/>
              </a:rPr>
              <a:t>Des services réseaux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Roboto"/>
                <a:cs typeface="Roboto"/>
              </a:rPr>
              <a:t>De l'informatique embarqué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Roboto"/>
                <a:cs typeface="Roboto"/>
              </a:rPr>
              <a:t>De la crypto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800" spc="0" dirty="0">
                <a:solidFill>
                  <a:prstClr val="white"/>
                </a:solidFill>
                <a:latin typeface="Roboto"/>
                <a:ea typeface="Roboto"/>
                <a:cs typeface="Roboto"/>
              </a:rPr>
              <a:t>Des apps mobiles *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Roboto"/>
              <a:cs typeface="Roboto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Roboto"/>
                <a:cs typeface="Roboto"/>
              </a:rPr>
              <a:t>Créé en 2006 par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Roboto"/>
                <a:cs typeface="Roboto"/>
              </a:rPr>
              <a:t>Graydon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Roboto"/>
                <a:cs typeface="Roboto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Roboto"/>
                <a:cs typeface="Roboto"/>
              </a:rPr>
              <a:t>Hoare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Roboto"/>
                <a:cs typeface="Roboto"/>
              </a:rPr>
              <a:t>, puis repris à partir de 2010 par la fondation Mozilla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Roboto"/>
              <a:cs typeface="Roboto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Roboto"/>
                <a:cs typeface="Roboto"/>
              </a:rPr>
              <a:t>Version actuelle : 1.67.1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Roboto"/>
                <a:cs typeface="Roboto"/>
              </a:rPr>
              <a:t>Sa mascotte :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74C00"/>
                </a:solidFill>
                <a:effectLst/>
                <a:uLnTx/>
                <a:uFillTx/>
                <a:latin typeface="Roboto"/>
                <a:ea typeface="Roboto"/>
                <a:cs typeface="Roboto"/>
              </a:rPr>
              <a:t>Ferris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F74C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/>
            </a:endParaRP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" name="Espace réservé du contenu 6">
            <a:extLst>
              <a:ext uri="{FF2B5EF4-FFF2-40B4-BE49-F238E27FC236}">
                <a16:creationId xmlns:a16="http://schemas.microsoft.com/office/drawing/2014/main" id="{2561FE63-6479-C7BE-1308-BD44B29D61B9}"/>
              </a:ext>
            </a:extLst>
          </p:cNvPr>
          <p:cNvGrpSpPr/>
          <p:nvPr/>
        </p:nvGrpSpPr>
        <p:grpSpPr>
          <a:xfrm>
            <a:off x="10299032" y="5739650"/>
            <a:ext cx="1751277" cy="998299"/>
            <a:chOff x="3717226" y="2905249"/>
            <a:chExt cx="4723609" cy="2472545"/>
          </a:xfrm>
        </p:grpSpPr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8CCBE22-7766-85B6-C3A0-DE53B222088E}"/>
                </a:ext>
              </a:extLst>
            </p:cNvPr>
            <p:cNvSpPr/>
            <p:nvPr/>
          </p:nvSpPr>
          <p:spPr>
            <a:xfrm>
              <a:off x="4562431" y="3985137"/>
              <a:ext cx="3179735" cy="1166095"/>
            </a:xfrm>
            <a:custGeom>
              <a:avLst/>
              <a:gdLst>
                <a:gd name="connsiteX0" fmla="*/ 3175080 w 3179735"/>
                <a:gd name="connsiteY0" fmla="*/ 570681 h 1166095"/>
                <a:gd name="connsiteX1" fmla="*/ 3126379 w 3179735"/>
                <a:gd name="connsiteY1" fmla="*/ 469801 h 1166095"/>
                <a:gd name="connsiteX2" fmla="*/ 3126827 w 3179735"/>
                <a:gd name="connsiteY2" fmla="*/ 458291 h 1166095"/>
                <a:gd name="connsiteX3" fmla="*/ 2807844 w 3179735"/>
                <a:gd name="connsiteY3" fmla="*/ 154154 h 1166095"/>
                <a:gd name="connsiteX4" fmla="*/ 2807844 w 3179735"/>
                <a:gd name="connsiteY4" fmla="*/ 224322 h 1166095"/>
                <a:gd name="connsiteX5" fmla="*/ 2746859 w 3179735"/>
                <a:gd name="connsiteY5" fmla="*/ 201758 h 1166095"/>
                <a:gd name="connsiteX6" fmla="*/ 2746859 w 3179735"/>
                <a:gd name="connsiteY6" fmla="*/ 169049 h 1166095"/>
                <a:gd name="connsiteX7" fmla="*/ 1559822 w 3179735"/>
                <a:gd name="connsiteY7" fmla="*/ 506 h 1166095"/>
                <a:gd name="connsiteX8" fmla="*/ 487559 w 3179735"/>
                <a:gd name="connsiteY8" fmla="*/ 131837 h 1166095"/>
                <a:gd name="connsiteX9" fmla="*/ 487559 w 3179735"/>
                <a:gd name="connsiteY9" fmla="*/ 245788 h 1166095"/>
                <a:gd name="connsiteX10" fmla="*/ 487550 w 3179735"/>
                <a:gd name="connsiteY10" fmla="*/ 245788 h 1166095"/>
                <a:gd name="connsiteX11" fmla="*/ 487550 w 3179735"/>
                <a:gd name="connsiteY11" fmla="*/ 107865 h 1166095"/>
                <a:gd name="connsiteX12" fmla="*/ 23799 w 3179735"/>
                <a:gd name="connsiteY12" fmla="*/ 464956 h 1166095"/>
                <a:gd name="connsiteX13" fmla="*/ 36777 w 3179735"/>
                <a:gd name="connsiteY13" fmla="*/ 529959 h 1166095"/>
                <a:gd name="connsiteX14" fmla="*/ 7618 w 3179735"/>
                <a:gd name="connsiteY14" fmla="*/ 581868 h 1166095"/>
                <a:gd name="connsiteX15" fmla="*/ 25393 w 3179735"/>
                <a:gd name="connsiteY15" fmla="*/ 676115 h 1166095"/>
                <a:gd name="connsiteX16" fmla="*/ 339365 w 3179735"/>
                <a:gd name="connsiteY16" fmla="*/ 1068788 h 1166095"/>
                <a:gd name="connsiteX17" fmla="*/ 410957 w 3179735"/>
                <a:gd name="connsiteY17" fmla="*/ 1161006 h 1166095"/>
                <a:gd name="connsiteX18" fmla="*/ 303505 w 3179735"/>
                <a:gd name="connsiteY18" fmla="*/ 917246 h 1166095"/>
                <a:gd name="connsiteX19" fmla="*/ 192345 w 3179735"/>
                <a:gd name="connsiteY19" fmla="*/ 692059 h 1166095"/>
                <a:gd name="connsiteX20" fmla="*/ 1633503 w 3179735"/>
                <a:gd name="connsiteY20" fmla="*/ 965584 h 1166095"/>
                <a:gd name="connsiteX21" fmla="*/ 3031094 w 3179735"/>
                <a:gd name="connsiteY21" fmla="*/ 631803 h 1166095"/>
                <a:gd name="connsiteX22" fmla="*/ 2917148 w 3179735"/>
                <a:gd name="connsiteY22" fmla="*/ 916774 h 1166095"/>
                <a:gd name="connsiteX23" fmla="*/ 2823166 w 3179735"/>
                <a:gd name="connsiteY23" fmla="*/ 1166372 h 1166095"/>
                <a:gd name="connsiteX24" fmla="*/ 2885600 w 3179735"/>
                <a:gd name="connsiteY24" fmla="*/ 1071394 h 1166095"/>
                <a:gd name="connsiteX25" fmla="*/ 3159391 w 3179735"/>
                <a:gd name="connsiteY25" fmla="*/ 666740 h 1166095"/>
                <a:gd name="connsiteX26" fmla="*/ 3175080 w 3179735"/>
                <a:gd name="connsiteY26" fmla="*/ 570681 h 1166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179735" h="1166095">
                  <a:moveTo>
                    <a:pt x="3175080" y="570681"/>
                  </a:moveTo>
                  <a:lnTo>
                    <a:pt x="3126379" y="469801"/>
                  </a:lnTo>
                  <a:cubicBezTo>
                    <a:pt x="3126633" y="465980"/>
                    <a:pt x="3126827" y="462144"/>
                    <a:pt x="3126827" y="458291"/>
                  </a:cubicBezTo>
                  <a:cubicBezTo>
                    <a:pt x="3126827" y="343937"/>
                    <a:pt x="3007906" y="238542"/>
                    <a:pt x="2807844" y="154154"/>
                  </a:cubicBezTo>
                  <a:lnTo>
                    <a:pt x="2807844" y="224322"/>
                  </a:lnTo>
                  <a:cubicBezTo>
                    <a:pt x="2788334" y="216580"/>
                    <a:pt x="2768022" y="209044"/>
                    <a:pt x="2746859" y="201758"/>
                  </a:cubicBezTo>
                  <a:lnTo>
                    <a:pt x="2746859" y="169049"/>
                  </a:lnTo>
                  <a:cubicBezTo>
                    <a:pt x="2460936" y="65934"/>
                    <a:pt x="2035288" y="506"/>
                    <a:pt x="1559822" y="506"/>
                  </a:cubicBezTo>
                  <a:cubicBezTo>
                    <a:pt x="1144405" y="506"/>
                    <a:pt x="766978" y="50450"/>
                    <a:pt x="487559" y="131837"/>
                  </a:cubicBezTo>
                  <a:lnTo>
                    <a:pt x="487559" y="245788"/>
                  </a:lnTo>
                  <a:lnTo>
                    <a:pt x="487550" y="245788"/>
                  </a:lnTo>
                  <a:lnTo>
                    <a:pt x="487550" y="107865"/>
                  </a:lnTo>
                  <a:cubicBezTo>
                    <a:pt x="201281" y="198837"/>
                    <a:pt x="23799" y="325218"/>
                    <a:pt x="23799" y="464956"/>
                  </a:cubicBezTo>
                  <a:cubicBezTo>
                    <a:pt x="23799" y="486983"/>
                    <a:pt x="28241" y="508679"/>
                    <a:pt x="36777" y="529959"/>
                  </a:cubicBezTo>
                  <a:lnTo>
                    <a:pt x="7618" y="581868"/>
                  </a:lnTo>
                  <a:cubicBezTo>
                    <a:pt x="7618" y="581868"/>
                    <a:pt x="-15748" y="612173"/>
                    <a:pt x="25393" y="676115"/>
                  </a:cubicBezTo>
                  <a:cubicBezTo>
                    <a:pt x="61677" y="732502"/>
                    <a:pt x="243435" y="953207"/>
                    <a:pt x="339365" y="1068788"/>
                  </a:cubicBezTo>
                  <a:cubicBezTo>
                    <a:pt x="380571" y="1128038"/>
                    <a:pt x="408516" y="1164536"/>
                    <a:pt x="410957" y="1161006"/>
                  </a:cubicBezTo>
                  <a:cubicBezTo>
                    <a:pt x="414809" y="1155415"/>
                    <a:pt x="385335" y="1044171"/>
                    <a:pt x="303505" y="917246"/>
                  </a:cubicBezTo>
                  <a:cubicBezTo>
                    <a:pt x="265317" y="849087"/>
                    <a:pt x="219722" y="758769"/>
                    <a:pt x="192345" y="692059"/>
                  </a:cubicBezTo>
                  <a:cubicBezTo>
                    <a:pt x="268762" y="740429"/>
                    <a:pt x="717724" y="966504"/>
                    <a:pt x="1633503" y="965584"/>
                  </a:cubicBezTo>
                  <a:cubicBezTo>
                    <a:pt x="2569421" y="964648"/>
                    <a:pt x="2985435" y="671686"/>
                    <a:pt x="3031094" y="631803"/>
                  </a:cubicBezTo>
                  <a:cubicBezTo>
                    <a:pt x="3015139" y="695903"/>
                    <a:pt x="2960624" y="825580"/>
                    <a:pt x="2917148" y="916774"/>
                  </a:cubicBezTo>
                  <a:cubicBezTo>
                    <a:pt x="2845717" y="1047204"/>
                    <a:pt x="2819842" y="1160756"/>
                    <a:pt x="2823166" y="1166372"/>
                  </a:cubicBezTo>
                  <a:cubicBezTo>
                    <a:pt x="2825280" y="1169914"/>
                    <a:pt x="2849651" y="1132319"/>
                    <a:pt x="2885600" y="1071394"/>
                  </a:cubicBezTo>
                  <a:cubicBezTo>
                    <a:pt x="2969234" y="952210"/>
                    <a:pt x="3127722" y="724696"/>
                    <a:pt x="3159391" y="666740"/>
                  </a:cubicBezTo>
                  <a:cubicBezTo>
                    <a:pt x="3195280" y="601042"/>
                    <a:pt x="3175080" y="570681"/>
                    <a:pt x="3175080" y="570681"/>
                  </a:cubicBezTo>
                </a:path>
              </a:pathLst>
            </a:custGeom>
            <a:solidFill>
              <a:srgbClr val="A52B00"/>
            </a:solidFill>
            <a:ln w="4032" cap="flat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9EABBD94-3A83-9BD1-7F23-B4033A845F8A}"/>
                </a:ext>
              </a:extLst>
            </p:cNvPr>
            <p:cNvSpPr/>
            <p:nvPr/>
          </p:nvSpPr>
          <p:spPr>
            <a:xfrm>
              <a:off x="4220112" y="2905249"/>
              <a:ext cx="3820477" cy="2472545"/>
            </a:xfrm>
            <a:custGeom>
              <a:avLst/>
              <a:gdLst>
                <a:gd name="connsiteX0" fmla="*/ 3800229 w 3820477"/>
                <a:gd name="connsiteY0" fmla="*/ 1649796 h 2472545"/>
                <a:gd name="connsiteX1" fmla="*/ 3480141 w 3820477"/>
                <a:gd name="connsiteY1" fmla="*/ 1414011 h 2472545"/>
                <a:gd name="connsiteX2" fmla="*/ 3471024 w 3820477"/>
                <a:gd name="connsiteY2" fmla="*/ 1382621 h 2472545"/>
                <a:gd name="connsiteX3" fmla="*/ 3576164 w 3820477"/>
                <a:gd name="connsiteY3" fmla="*/ 1230313 h 2472545"/>
                <a:gd name="connsiteX4" fmla="*/ 3582090 w 3820477"/>
                <a:gd name="connsiteY4" fmla="*/ 1177016 h 2472545"/>
                <a:gd name="connsiteX5" fmla="*/ 3541788 w 3820477"/>
                <a:gd name="connsiteY5" fmla="*/ 1143746 h 2472545"/>
                <a:gd name="connsiteX6" fmla="*/ 3364016 w 3820477"/>
                <a:gd name="connsiteY6" fmla="*/ 1113574 h 2472545"/>
                <a:gd name="connsiteX7" fmla="*/ 3342658 w 3820477"/>
                <a:gd name="connsiteY7" fmla="*/ 1071945 h 2472545"/>
                <a:gd name="connsiteX8" fmla="*/ 3417352 w 3820477"/>
                <a:gd name="connsiteY8" fmla="*/ 900942 h 2472545"/>
                <a:gd name="connsiteX9" fmla="*/ 3413229 w 3820477"/>
                <a:gd name="connsiteY9" fmla="*/ 847472 h 2472545"/>
                <a:gd name="connsiteX10" fmla="*/ 3367489 w 3820477"/>
                <a:gd name="connsiteY10" fmla="*/ 823033 h 2472545"/>
                <a:gd name="connsiteX11" fmla="*/ 3187062 w 3820477"/>
                <a:gd name="connsiteY11" fmla="*/ 829588 h 2472545"/>
                <a:gd name="connsiteX12" fmla="*/ 3158552 w 3820477"/>
                <a:gd name="connsiteY12" fmla="*/ 793534 h 2472545"/>
                <a:gd name="connsiteX13" fmla="*/ 3200016 w 3820477"/>
                <a:gd name="connsiteY13" fmla="*/ 610251 h 2472545"/>
                <a:gd name="connsiteX14" fmla="*/ 3185949 w 3820477"/>
                <a:gd name="connsiteY14" fmla="*/ 558637 h 2472545"/>
                <a:gd name="connsiteX15" fmla="*/ 3136517 w 3820477"/>
                <a:gd name="connsiteY15" fmla="*/ 543956 h 2472545"/>
                <a:gd name="connsiteX16" fmla="*/ 2960778 w 3820477"/>
                <a:gd name="connsiteY16" fmla="*/ 587159 h 2472545"/>
                <a:gd name="connsiteX17" fmla="*/ 2926132 w 3820477"/>
                <a:gd name="connsiteY17" fmla="*/ 557447 h 2472545"/>
                <a:gd name="connsiteX18" fmla="*/ 2932453 w 3820477"/>
                <a:gd name="connsiteY18" fmla="*/ 369286 h 2472545"/>
                <a:gd name="connsiteX19" fmla="*/ 2909007 w 3820477"/>
                <a:gd name="connsiteY19" fmla="*/ 321565 h 2472545"/>
                <a:gd name="connsiteX20" fmla="*/ 2857768 w 3820477"/>
                <a:gd name="connsiteY20" fmla="*/ 317232 h 2472545"/>
                <a:gd name="connsiteX21" fmla="*/ 2693825 w 3820477"/>
                <a:gd name="connsiteY21" fmla="*/ 395178 h 2472545"/>
                <a:gd name="connsiteX22" fmla="*/ 2653918 w 3820477"/>
                <a:gd name="connsiteY22" fmla="*/ 372840 h 2472545"/>
                <a:gd name="connsiteX23" fmla="*/ 2624948 w 3820477"/>
                <a:gd name="connsiteY23" fmla="*/ 187423 h 2472545"/>
                <a:gd name="connsiteX24" fmla="*/ 2593001 w 3820477"/>
                <a:gd name="connsiteY24" fmla="*/ 145394 h 2472545"/>
                <a:gd name="connsiteX25" fmla="*/ 2541976 w 3820477"/>
                <a:gd name="connsiteY25" fmla="*/ 151591 h 2472545"/>
                <a:gd name="connsiteX26" fmla="*/ 2395808 w 3820477"/>
                <a:gd name="connsiteY26" fmla="*/ 261261 h 2472545"/>
                <a:gd name="connsiteX27" fmla="*/ 2352323 w 3820477"/>
                <a:gd name="connsiteY27" fmla="*/ 247517 h 2472545"/>
                <a:gd name="connsiteX28" fmla="*/ 2289320 w 3820477"/>
                <a:gd name="connsiteY28" fmla="*/ 71685 h 2472545"/>
                <a:gd name="connsiteX29" fmla="*/ 2250123 w 3820477"/>
                <a:gd name="connsiteY29" fmla="*/ 36893 h 2472545"/>
                <a:gd name="connsiteX30" fmla="*/ 2201253 w 3820477"/>
                <a:gd name="connsiteY30" fmla="*/ 53353 h 2472545"/>
                <a:gd name="connsiteX31" fmla="*/ 2078212 w 3820477"/>
                <a:gd name="connsiteY31" fmla="*/ 190997 h 2472545"/>
                <a:gd name="connsiteX32" fmla="*/ 2033529 w 3820477"/>
                <a:gd name="connsiteY32" fmla="*/ 186434 h 2472545"/>
                <a:gd name="connsiteX33" fmla="*/ 1938527 w 3820477"/>
                <a:gd name="connsiteY33" fmla="*/ 26372 h 2472545"/>
                <a:gd name="connsiteX34" fmla="*/ 1893590 w 3820477"/>
                <a:gd name="connsiteY34" fmla="*/ 295 h 2472545"/>
                <a:gd name="connsiteX35" fmla="*/ 1848737 w 3820477"/>
                <a:gd name="connsiteY35" fmla="*/ 26372 h 2472545"/>
                <a:gd name="connsiteX36" fmla="*/ 1753711 w 3820477"/>
                <a:gd name="connsiteY36" fmla="*/ 186434 h 2472545"/>
                <a:gd name="connsiteX37" fmla="*/ 1708979 w 3820477"/>
                <a:gd name="connsiteY37" fmla="*/ 190997 h 2472545"/>
                <a:gd name="connsiteX38" fmla="*/ 1585939 w 3820477"/>
                <a:gd name="connsiteY38" fmla="*/ 53353 h 2472545"/>
                <a:gd name="connsiteX39" fmla="*/ 1537036 w 3820477"/>
                <a:gd name="connsiteY39" fmla="*/ 36893 h 2472545"/>
                <a:gd name="connsiteX40" fmla="*/ 1497876 w 3820477"/>
                <a:gd name="connsiteY40" fmla="*/ 71685 h 2472545"/>
                <a:gd name="connsiteX41" fmla="*/ 1434825 w 3820477"/>
                <a:gd name="connsiteY41" fmla="*/ 247517 h 2472545"/>
                <a:gd name="connsiteX42" fmla="*/ 1391336 w 3820477"/>
                <a:gd name="connsiteY42" fmla="*/ 261261 h 2472545"/>
                <a:gd name="connsiteX43" fmla="*/ 1245216 w 3820477"/>
                <a:gd name="connsiteY43" fmla="*/ 151591 h 2472545"/>
                <a:gd name="connsiteX44" fmla="*/ 1194110 w 3820477"/>
                <a:gd name="connsiteY44" fmla="*/ 145394 h 2472545"/>
                <a:gd name="connsiteX45" fmla="*/ 1162187 w 3820477"/>
                <a:gd name="connsiteY45" fmla="*/ 187423 h 2472545"/>
                <a:gd name="connsiteX46" fmla="*/ 1133198 w 3820477"/>
                <a:gd name="connsiteY46" fmla="*/ 372840 h 2472545"/>
                <a:gd name="connsiteX47" fmla="*/ 1093279 w 3820477"/>
                <a:gd name="connsiteY47" fmla="*/ 395178 h 2472545"/>
                <a:gd name="connsiteX48" fmla="*/ 929352 w 3820477"/>
                <a:gd name="connsiteY48" fmla="*/ 317232 h 2472545"/>
                <a:gd name="connsiteX49" fmla="*/ 878101 w 3820477"/>
                <a:gd name="connsiteY49" fmla="*/ 321565 h 2472545"/>
                <a:gd name="connsiteX50" fmla="*/ 854662 w 3820477"/>
                <a:gd name="connsiteY50" fmla="*/ 369286 h 2472545"/>
                <a:gd name="connsiteX51" fmla="*/ 860963 w 3820477"/>
                <a:gd name="connsiteY51" fmla="*/ 557447 h 2472545"/>
                <a:gd name="connsiteX52" fmla="*/ 826305 w 3820477"/>
                <a:gd name="connsiteY52" fmla="*/ 587159 h 2472545"/>
                <a:gd name="connsiteX53" fmla="*/ 650598 w 3820477"/>
                <a:gd name="connsiteY53" fmla="*/ 543956 h 2472545"/>
                <a:gd name="connsiteX54" fmla="*/ 601118 w 3820477"/>
                <a:gd name="connsiteY54" fmla="*/ 558637 h 2472545"/>
                <a:gd name="connsiteX55" fmla="*/ 587035 w 3820477"/>
                <a:gd name="connsiteY55" fmla="*/ 610251 h 2472545"/>
                <a:gd name="connsiteX56" fmla="*/ 628414 w 3820477"/>
                <a:gd name="connsiteY56" fmla="*/ 793534 h 2472545"/>
                <a:gd name="connsiteX57" fmla="*/ 600005 w 3820477"/>
                <a:gd name="connsiteY57" fmla="*/ 829588 h 2472545"/>
                <a:gd name="connsiteX58" fmla="*/ 419578 w 3820477"/>
                <a:gd name="connsiteY58" fmla="*/ 823033 h 2472545"/>
                <a:gd name="connsiteX59" fmla="*/ 373818 w 3820477"/>
                <a:gd name="connsiteY59" fmla="*/ 847472 h 2472545"/>
                <a:gd name="connsiteX60" fmla="*/ 369666 w 3820477"/>
                <a:gd name="connsiteY60" fmla="*/ 900942 h 2472545"/>
                <a:gd name="connsiteX61" fmla="*/ 444412 w 3820477"/>
                <a:gd name="connsiteY61" fmla="*/ 1071945 h 2472545"/>
                <a:gd name="connsiteX62" fmla="*/ 422995 w 3820477"/>
                <a:gd name="connsiteY62" fmla="*/ 1113574 h 2472545"/>
                <a:gd name="connsiteX63" fmla="*/ 245234 w 3820477"/>
                <a:gd name="connsiteY63" fmla="*/ 1143746 h 2472545"/>
                <a:gd name="connsiteX64" fmla="*/ 204916 w 3820477"/>
                <a:gd name="connsiteY64" fmla="*/ 1177016 h 2472545"/>
                <a:gd name="connsiteX65" fmla="*/ 210863 w 3820477"/>
                <a:gd name="connsiteY65" fmla="*/ 1230313 h 2472545"/>
                <a:gd name="connsiteX66" fmla="*/ 316019 w 3820477"/>
                <a:gd name="connsiteY66" fmla="*/ 1382621 h 2472545"/>
                <a:gd name="connsiteX67" fmla="*/ 313651 w 3820477"/>
                <a:gd name="connsiteY67" fmla="*/ 1390722 h 2472545"/>
                <a:gd name="connsiteX68" fmla="*/ 16344 w 3820477"/>
                <a:gd name="connsiteY68" fmla="*/ 1706542 h 2472545"/>
                <a:gd name="connsiteX69" fmla="*/ 37108 w 3820477"/>
                <a:gd name="connsiteY69" fmla="*/ 1826173 h 2472545"/>
                <a:gd name="connsiteX70" fmla="*/ 554583 w 3820477"/>
                <a:gd name="connsiteY70" fmla="*/ 2347416 h 2472545"/>
                <a:gd name="connsiteX71" fmla="*/ 672270 w 3820477"/>
                <a:gd name="connsiteY71" fmla="*/ 2469625 h 2472545"/>
                <a:gd name="connsiteX72" fmla="*/ 508149 w 3820477"/>
                <a:gd name="connsiteY72" fmla="*/ 2154354 h 2472545"/>
                <a:gd name="connsiteX73" fmla="*/ 305361 w 3820477"/>
                <a:gd name="connsiteY73" fmla="*/ 1748437 h 2472545"/>
                <a:gd name="connsiteX74" fmla="*/ 411227 w 3820477"/>
                <a:gd name="connsiteY74" fmla="*/ 1671557 h 2472545"/>
                <a:gd name="connsiteX75" fmla="*/ 411227 w 3820477"/>
                <a:gd name="connsiteY75" fmla="*/ 1671557 h 2472545"/>
                <a:gd name="connsiteX76" fmla="*/ 3285332 w 3820477"/>
                <a:gd name="connsiteY76" fmla="*/ 1683192 h 2472545"/>
                <a:gd name="connsiteX77" fmla="*/ 3538976 w 3820477"/>
                <a:gd name="connsiteY77" fmla="*/ 1739489 h 2472545"/>
                <a:gd name="connsiteX78" fmla="*/ 3416307 w 3820477"/>
                <a:gd name="connsiteY78" fmla="*/ 2151534 h 2472545"/>
                <a:gd name="connsiteX79" fmla="*/ 3314871 w 3820477"/>
                <a:gd name="connsiteY79" fmla="*/ 2472715 h 2472545"/>
                <a:gd name="connsiteX80" fmla="*/ 3404318 w 3820477"/>
                <a:gd name="connsiteY80" fmla="*/ 2338710 h 2472545"/>
                <a:gd name="connsiteX81" fmla="*/ 3800229 w 3820477"/>
                <a:gd name="connsiteY81" fmla="*/ 1764364 h 2472545"/>
                <a:gd name="connsiteX82" fmla="*/ 3800229 w 3820477"/>
                <a:gd name="connsiteY82" fmla="*/ 1649796 h 24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820477" h="2472545">
                  <a:moveTo>
                    <a:pt x="3800229" y="1649796"/>
                  </a:moveTo>
                  <a:lnTo>
                    <a:pt x="3480141" y="1414011"/>
                  </a:lnTo>
                  <a:cubicBezTo>
                    <a:pt x="3477135" y="1403522"/>
                    <a:pt x="3474130" y="1393029"/>
                    <a:pt x="3471024" y="1382621"/>
                  </a:cubicBezTo>
                  <a:lnTo>
                    <a:pt x="3576164" y="1230313"/>
                  </a:lnTo>
                  <a:cubicBezTo>
                    <a:pt x="3586895" y="1214821"/>
                    <a:pt x="3589057" y="1194682"/>
                    <a:pt x="3582090" y="1177016"/>
                  </a:cubicBezTo>
                  <a:cubicBezTo>
                    <a:pt x="3575107" y="1159435"/>
                    <a:pt x="3559841" y="1146832"/>
                    <a:pt x="3541788" y="1143746"/>
                  </a:cubicBezTo>
                  <a:lnTo>
                    <a:pt x="3364016" y="1113574"/>
                  </a:lnTo>
                  <a:cubicBezTo>
                    <a:pt x="3357121" y="1099515"/>
                    <a:pt x="3349904" y="1085673"/>
                    <a:pt x="3342658" y="1071945"/>
                  </a:cubicBezTo>
                  <a:lnTo>
                    <a:pt x="3417352" y="900942"/>
                  </a:lnTo>
                  <a:cubicBezTo>
                    <a:pt x="3425029" y="883526"/>
                    <a:pt x="3423424" y="863282"/>
                    <a:pt x="3413229" y="847472"/>
                  </a:cubicBezTo>
                  <a:cubicBezTo>
                    <a:pt x="3403075" y="831589"/>
                    <a:pt x="3385853" y="822310"/>
                    <a:pt x="3367489" y="823033"/>
                  </a:cubicBezTo>
                  <a:lnTo>
                    <a:pt x="3187062" y="829588"/>
                  </a:lnTo>
                  <a:cubicBezTo>
                    <a:pt x="3177723" y="817421"/>
                    <a:pt x="3168234" y="805371"/>
                    <a:pt x="3158552" y="793534"/>
                  </a:cubicBezTo>
                  <a:lnTo>
                    <a:pt x="3200016" y="610251"/>
                  </a:lnTo>
                  <a:cubicBezTo>
                    <a:pt x="3204220" y="591645"/>
                    <a:pt x="3198911" y="572156"/>
                    <a:pt x="3185949" y="558637"/>
                  </a:cubicBezTo>
                  <a:cubicBezTo>
                    <a:pt x="3173059" y="545167"/>
                    <a:pt x="3154328" y="539587"/>
                    <a:pt x="3136517" y="543956"/>
                  </a:cubicBezTo>
                  <a:lnTo>
                    <a:pt x="2960778" y="587159"/>
                  </a:lnTo>
                  <a:cubicBezTo>
                    <a:pt x="2949401" y="577102"/>
                    <a:pt x="2937831" y="567177"/>
                    <a:pt x="2926132" y="557447"/>
                  </a:cubicBezTo>
                  <a:lnTo>
                    <a:pt x="2932453" y="369286"/>
                  </a:lnTo>
                  <a:cubicBezTo>
                    <a:pt x="2933131" y="350240"/>
                    <a:pt x="2924252" y="332139"/>
                    <a:pt x="2909007" y="321565"/>
                  </a:cubicBezTo>
                  <a:cubicBezTo>
                    <a:pt x="2893769" y="310931"/>
                    <a:pt x="2874433" y="309333"/>
                    <a:pt x="2857768" y="317232"/>
                  </a:cubicBezTo>
                  <a:lnTo>
                    <a:pt x="2693825" y="395178"/>
                  </a:lnTo>
                  <a:cubicBezTo>
                    <a:pt x="2680620" y="387602"/>
                    <a:pt x="2667340" y="380102"/>
                    <a:pt x="2653918" y="372840"/>
                  </a:cubicBezTo>
                  <a:lnTo>
                    <a:pt x="2624948" y="187423"/>
                  </a:lnTo>
                  <a:cubicBezTo>
                    <a:pt x="2622007" y="168639"/>
                    <a:pt x="2609925" y="152680"/>
                    <a:pt x="2593001" y="145394"/>
                  </a:cubicBezTo>
                  <a:cubicBezTo>
                    <a:pt x="2576118" y="138064"/>
                    <a:pt x="2556790" y="140440"/>
                    <a:pt x="2541976" y="151591"/>
                  </a:cubicBezTo>
                  <a:lnTo>
                    <a:pt x="2395808" y="261261"/>
                  </a:lnTo>
                  <a:cubicBezTo>
                    <a:pt x="2381409" y="256481"/>
                    <a:pt x="2366951" y="251902"/>
                    <a:pt x="2352323" y="247517"/>
                  </a:cubicBezTo>
                  <a:lnTo>
                    <a:pt x="2289320" y="71685"/>
                  </a:lnTo>
                  <a:cubicBezTo>
                    <a:pt x="2282914" y="53761"/>
                    <a:pt x="2268140" y="40597"/>
                    <a:pt x="2250123" y="36893"/>
                  </a:cubicBezTo>
                  <a:cubicBezTo>
                    <a:pt x="2232171" y="33226"/>
                    <a:pt x="2213702" y="39443"/>
                    <a:pt x="2201253" y="53353"/>
                  </a:cubicBezTo>
                  <a:lnTo>
                    <a:pt x="2078212" y="190997"/>
                  </a:lnTo>
                  <a:cubicBezTo>
                    <a:pt x="2063346" y="189291"/>
                    <a:pt x="2048452" y="187729"/>
                    <a:pt x="2033529" y="186434"/>
                  </a:cubicBezTo>
                  <a:lnTo>
                    <a:pt x="1938527" y="26372"/>
                  </a:lnTo>
                  <a:cubicBezTo>
                    <a:pt x="1928910" y="10163"/>
                    <a:pt x="1911913" y="295"/>
                    <a:pt x="1893590" y="295"/>
                  </a:cubicBezTo>
                  <a:cubicBezTo>
                    <a:pt x="1875319" y="295"/>
                    <a:pt x="1858290" y="10163"/>
                    <a:pt x="1848737" y="26372"/>
                  </a:cubicBezTo>
                  <a:lnTo>
                    <a:pt x="1753711" y="186434"/>
                  </a:lnTo>
                  <a:cubicBezTo>
                    <a:pt x="1738780" y="187729"/>
                    <a:pt x="1723825" y="189291"/>
                    <a:pt x="1708979" y="190997"/>
                  </a:cubicBezTo>
                  <a:lnTo>
                    <a:pt x="1585939" y="53353"/>
                  </a:lnTo>
                  <a:cubicBezTo>
                    <a:pt x="1573473" y="39443"/>
                    <a:pt x="1554940" y="33226"/>
                    <a:pt x="1537036" y="36893"/>
                  </a:cubicBezTo>
                  <a:cubicBezTo>
                    <a:pt x="1519044" y="40645"/>
                    <a:pt x="1504246" y="53761"/>
                    <a:pt x="1497876" y="71685"/>
                  </a:cubicBezTo>
                  <a:lnTo>
                    <a:pt x="1434825" y="247517"/>
                  </a:lnTo>
                  <a:cubicBezTo>
                    <a:pt x="1420217" y="251902"/>
                    <a:pt x="1405758" y="256513"/>
                    <a:pt x="1391336" y="261261"/>
                  </a:cubicBezTo>
                  <a:lnTo>
                    <a:pt x="1245216" y="151591"/>
                  </a:lnTo>
                  <a:cubicBezTo>
                    <a:pt x="1230358" y="140400"/>
                    <a:pt x="1211014" y="138032"/>
                    <a:pt x="1194110" y="145394"/>
                  </a:cubicBezTo>
                  <a:cubicBezTo>
                    <a:pt x="1177243" y="152680"/>
                    <a:pt x="1165112" y="168639"/>
                    <a:pt x="1162187" y="187423"/>
                  </a:cubicBezTo>
                  <a:lnTo>
                    <a:pt x="1133198" y="372840"/>
                  </a:lnTo>
                  <a:cubicBezTo>
                    <a:pt x="1119796" y="380102"/>
                    <a:pt x="1106515" y="387561"/>
                    <a:pt x="1093279" y="395178"/>
                  </a:cubicBezTo>
                  <a:lnTo>
                    <a:pt x="929352" y="317232"/>
                  </a:lnTo>
                  <a:cubicBezTo>
                    <a:pt x="912702" y="309301"/>
                    <a:pt x="893266" y="310931"/>
                    <a:pt x="878101" y="321565"/>
                  </a:cubicBezTo>
                  <a:cubicBezTo>
                    <a:pt x="862879" y="332139"/>
                    <a:pt x="853976" y="350240"/>
                    <a:pt x="854662" y="369286"/>
                  </a:cubicBezTo>
                  <a:lnTo>
                    <a:pt x="860963" y="557447"/>
                  </a:lnTo>
                  <a:cubicBezTo>
                    <a:pt x="849288" y="567177"/>
                    <a:pt x="837742" y="577102"/>
                    <a:pt x="826305" y="587159"/>
                  </a:cubicBezTo>
                  <a:lnTo>
                    <a:pt x="650598" y="543956"/>
                  </a:lnTo>
                  <a:cubicBezTo>
                    <a:pt x="632755" y="539624"/>
                    <a:pt x="614040" y="545167"/>
                    <a:pt x="601118" y="558637"/>
                  </a:cubicBezTo>
                  <a:cubicBezTo>
                    <a:pt x="588124" y="572156"/>
                    <a:pt x="582859" y="591645"/>
                    <a:pt x="587035" y="610251"/>
                  </a:cubicBezTo>
                  <a:lnTo>
                    <a:pt x="628414" y="793534"/>
                  </a:lnTo>
                  <a:cubicBezTo>
                    <a:pt x="618820" y="805415"/>
                    <a:pt x="609320" y="817421"/>
                    <a:pt x="600005" y="829588"/>
                  </a:cubicBezTo>
                  <a:lnTo>
                    <a:pt x="419578" y="823033"/>
                  </a:lnTo>
                  <a:cubicBezTo>
                    <a:pt x="401371" y="822488"/>
                    <a:pt x="383992" y="831589"/>
                    <a:pt x="373818" y="847472"/>
                  </a:cubicBezTo>
                  <a:cubicBezTo>
                    <a:pt x="363623" y="863282"/>
                    <a:pt x="362078" y="883526"/>
                    <a:pt x="369666" y="900942"/>
                  </a:cubicBezTo>
                  <a:lnTo>
                    <a:pt x="444412" y="1071945"/>
                  </a:lnTo>
                  <a:cubicBezTo>
                    <a:pt x="437155" y="1085673"/>
                    <a:pt x="429946" y="1099515"/>
                    <a:pt x="422995" y="1113574"/>
                  </a:cubicBezTo>
                  <a:lnTo>
                    <a:pt x="245234" y="1143746"/>
                  </a:lnTo>
                  <a:cubicBezTo>
                    <a:pt x="227165" y="1146788"/>
                    <a:pt x="211944" y="1159383"/>
                    <a:pt x="204916" y="1177016"/>
                  </a:cubicBezTo>
                  <a:cubicBezTo>
                    <a:pt x="197945" y="1194682"/>
                    <a:pt x="200208" y="1214821"/>
                    <a:pt x="210863" y="1230313"/>
                  </a:cubicBezTo>
                  <a:lnTo>
                    <a:pt x="316019" y="1382621"/>
                  </a:lnTo>
                  <a:cubicBezTo>
                    <a:pt x="315208" y="1385312"/>
                    <a:pt x="314458" y="1388023"/>
                    <a:pt x="313651" y="1390722"/>
                  </a:cubicBezTo>
                  <a:lnTo>
                    <a:pt x="16344" y="1706542"/>
                  </a:lnTo>
                  <a:cubicBezTo>
                    <a:pt x="16344" y="1706542"/>
                    <a:pt x="-29227" y="1742249"/>
                    <a:pt x="37108" y="1826173"/>
                  </a:cubicBezTo>
                  <a:cubicBezTo>
                    <a:pt x="95605" y="1900205"/>
                    <a:pt x="395957" y="2193676"/>
                    <a:pt x="554583" y="2347416"/>
                  </a:cubicBezTo>
                  <a:cubicBezTo>
                    <a:pt x="621576" y="2425471"/>
                    <a:pt x="667477" y="2473805"/>
                    <a:pt x="672270" y="2469625"/>
                  </a:cubicBezTo>
                  <a:cubicBezTo>
                    <a:pt x="679838" y="2462989"/>
                    <a:pt x="640109" y="2320976"/>
                    <a:pt x="508149" y="2154354"/>
                  </a:cubicBezTo>
                  <a:cubicBezTo>
                    <a:pt x="406422" y="2004861"/>
                    <a:pt x="274402" y="1774938"/>
                    <a:pt x="305361" y="1748437"/>
                  </a:cubicBezTo>
                  <a:cubicBezTo>
                    <a:pt x="305361" y="1748437"/>
                    <a:pt x="340576" y="1703734"/>
                    <a:pt x="411227" y="1671557"/>
                  </a:cubicBezTo>
                  <a:cubicBezTo>
                    <a:pt x="413813" y="1673622"/>
                    <a:pt x="408556" y="1669512"/>
                    <a:pt x="411227" y="1671557"/>
                  </a:cubicBezTo>
                  <a:cubicBezTo>
                    <a:pt x="411227" y="1671557"/>
                    <a:pt x="1902259" y="2359358"/>
                    <a:pt x="3285332" y="1683192"/>
                  </a:cubicBezTo>
                  <a:cubicBezTo>
                    <a:pt x="3443329" y="1654851"/>
                    <a:pt x="3538976" y="1739489"/>
                    <a:pt x="3538976" y="1739489"/>
                  </a:cubicBezTo>
                  <a:cubicBezTo>
                    <a:pt x="3571960" y="1758612"/>
                    <a:pt x="3486547" y="1995034"/>
                    <a:pt x="3416307" y="2151534"/>
                  </a:cubicBezTo>
                  <a:cubicBezTo>
                    <a:pt x="3320781" y="2329242"/>
                    <a:pt x="3306774" y="2467907"/>
                    <a:pt x="3314871" y="2472715"/>
                  </a:cubicBezTo>
                  <a:cubicBezTo>
                    <a:pt x="3319986" y="2475769"/>
                    <a:pt x="3354741" y="2422881"/>
                    <a:pt x="3404318" y="2338710"/>
                  </a:cubicBezTo>
                  <a:cubicBezTo>
                    <a:pt x="3526652" y="2168252"/>
                    <a:pt x="3757902" y="1843298"/>
                    <a:pt x="3800229" y="1764364"/>
                  </a:cubicBezTo>
                  <a:cubicBezTo>
                    <a:pt x="3848216" y="1674877"/>
                    <a:pt x="3800229" y="1649796"/>
                    <a:pt x="3800229" y="1649796"/>
                  </a:cubicBezTo>
                </a:path>
              </a:pathLst>
            </a:custGeom>
            <a:solidFill>
              <a:srgbClr val="F74C00"/>
            </a:solidFill>
            <a:ln w="4032" cap="flat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DEC65848-21DC-5394-7A96-672BB2893AB6}"/>
                </a:ext>
              </a:extLst>
            </p:cNvPr>
            <p:cNvSpPr/>
            <p:nvPr/>
          </p:nvSpPr>
          <p:spPr>
            <a:xfrm>
              <a:off x="7339230" y="3346066"/>
              <a:ext cx="1101605" cy="1261145"/>
            </a:xfrm>
            <a:custGeom>
              <a:avLst/>
              <a:gdLst>
                <a:gd name="connsiteX0" fmla="*/ 29041 w 1101605"/>
                <a:gd name="connsiteY0" fmla="*/ 1120681 h 1261145"/>
                <a:gd name="connsiteX1" fmla="*/ 525380 w 1101605"/>
                <a:gd name="connsiteY1" fmla="*/ 824318 h 1261145"/>
                <a:gd name="connsiteX2" fmla="*/ 565311 w 1101605"/>
                <a:gd name="connsiteY2" fmla="*/ 735649 h 1261145"/>
                <a:gd name="connsiteX3" fmla="*/ 807841 w 1101605"/>
                <a:gd name="connsiteY3" fmla="*/ 245 h 1261145"/>
                <a:gd name="connsiteX4" fmla="*/ 765780 w 1101605"/>
                <a:gd name="connsiteY4" fmla="*/ 473347 h 1261145"/>
                <a:gd name="connsiteX5" fmla="*/ 1030886 w 1101605"/>
                <a:gd name="connsiteY5" fmla="*/ 70166 h 1261145"/>
                <a:gd name="connsiteX6" fmla="*/ 706122 w 1101605"/>
                <a:gd name="connsiteY6" fmla="*/ 834157 h 1261145"/>
                <a:gd name="connsiteX7" fmla="*/ 918 w 1101605"/>
                <a:gd name="connsiteY7" fmla="*/ 1258357 h 1261145"/>
                <a:gd name="connsiteX8" fmla="*/ 29041 w 1101605"/>
                <a:gd name="connsiteY8" fmla="*/ 1120681 h 126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1605" h="1261145">
                  <a:moveTo>
                    <a:pt x="29041" y="1120681"/>
                  </a:moveTo>
                  <a:cubicBezTo>
                    <a:pt x="29041" y="1120681"/>
                    <a:pt x="243577" y="1110732"/>
                    <a:pt x="525380" y="824318"/>
                  </a:cubicBezTo>
                  <a:lnTo>
                    <a:pt x="565311" y="735649"/>
                  </a:lnTo>
                  <a:cubicBezTo>
                    <a:pt x="565311" y="735649"/>
                    <a:pt x="127932" y="300565"/>
                    <a:pt x="807841" y="245"/>
                  </a:cubicBezTo>
                  <a:cubicBezTo>
                    <a:pt x="807841" y="245"/>
                    <a:pt x="748316" y="97518"/>
                    <a:pt x="765780" y="473347"/>
                  </a:cubicBezTo>
                  <a:cubicBezTo>
                    <a:pt x="765780" y="473347"/>
                    <a:pt x="970780" y="402147"/>
                    <a:pt x="1030886" y="70166"/>
                  </a:cubicBezTo>
                  <a:cubicBezTo>
                    <a:pt x="1030886" y="70166"/>
                    <a:pt x="1329903" y="464407"/>
                    <a:pt x="706122" y="834157"/>
                  </a:cubicBezTo>
                  <a:cubicBezTo>
                    <a:pt x="706122" y="834157"/>
                    <a:pt x="413479" y="1303294"/>
                    <a:pt x="918" y="1258357"/>
                  </a:cubicBezTo>
                  <a:lnTo>
                    <a:pt x="29041" y="1120681"/>
                  </a:lnTo>
                  <a:close/>
                </a:path>
              </a:pathLst>
            </a:custGeom>
            <a:solidFill>
              <a:srgbClr val="F74C00"/>
            </a:solidFill>
            <a:ln w="4032" cap="flat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8EADA522-8276-8F32-890E-77606BB8755D}"/>
                </a:ext>
              </a:extLst>
            </p:cNvPr>
            <p:cNvSpPr/>
            <p:nvPr/>
          </p:nvSpPr>
          <p:spPr>
            <a:xfrm>
              <a:off x="6338748" y="4123791"/>
              <a:ext cx="406811" cy="466512"/>
            </a:xfrm>
            <a:custGeom>
              <a:avLst/>
              <a:gdLst>
                <a:gd name="connsiteX0" fmla="*/ 57440 w 406811"/>
                <a:gd name="connsiteY0" fmla="*/ 73002 h 466512"/>
                <a:gd name="connsiteX1" fmla="*/ 355452 w 406811"/>
                <a:gd name="connsiteY1" fmla="*/ 73002 h 466512"/>
                <a:gd name="connsiteX2" fmla="*/ 355452 w 406811"/>
                <a:gd name="connsiteY2" fmla="*/ 399319 h 466512"/>
                <a:gd name="connsiteX3" fmla="*/ 57440 w 406811"/>
                <a:gd name="connsiteY3" fmla="*/ 399319 h 466512"/>
                <a:gd name="connsiteX4" fmla="*/ 57440 w 406811"/>
                <a:gd name="connsiteY4" fmla="*/ 73002 h 46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11" h="466512">
                  <a:moveTo>
                    <a:pt x="57440" y="73002"/>
                  </a:moveTo>
                  <a:cubicBezTo>
                    <a:pt x="57440" y="73002"/>
                    <a:pt x="206444" y="-90154"/>
                    <a:pt x="355452" y="73002"/>
                  </a:cubicBezTo>
                  <a:cubicBezTo>
                    <a:pt x="355452" y="73002"/>
                    <a:pt x="472534" y="290557"/>
                    <a:pt x="355452" y="399319"/>
                  </a:cubicBezTo>
                  <a:cubicBezTo>
                    <a:pt x="355452" y="399319"/>
                    <a:pt x="163879" y="551604"/>
                    <a:pt x="57440" y="399319"/>
                  </a:cubicBezTo>
                  <a:cubicBezTo>
                    <a:pt x="57440" y="399319"/>
                    <a:pt x="-70276" y="279668"/>
                    <a:pt x="57440" y="73002"/>
                  </a:cubicBezTo>
                </a:path>
              </a:pathLst>
            </a:custGeom>
            <a:solidFill>
              <a:srgbClr val="000000"/>
            </a:solidFill>
            <a:ln w="4032" cap="flat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C79F4015-B020-B209-E3B7-4AD0EFA20E22}"/>
                </a:ext>
              </a:extLst>
            </p:cNvPr>
            <p:cNvSpPr/>
            <p:nvPr/>
          </p:nvSpPr>
          <p:spPr>
            <a:xfrm>
              <a:off x="6400763" y="4141786"/>
              <a:ext cx="167267" cy="230080"/>
            </a:xfrm>
            <a:custGeom>
              <a:avLst/>
              <a:gdLst>
                <a:gd name="connsiteX0" fmla="*/ 167987 w 167267"/>
                <a:gd name="connsiteY0" fmla="*/ 115473 h 230080"/>
                <a:gd name="connsiteX1" fmla="*/ 84349 w 167267"/>
                <a:gd name="connsiteY1" fmla="*/ 230506 h 230080"/>
                <a:gd name="connsiteX2" fmla="*/ 720 w 167267"/>
                <a:gd name="connsiteY2" fmla="*/ 115473 h 230080"/>
                <a:gd name="connsiteX3" fmla="*/ 84349 w 167267"/>
                <a:gd name="connsiteY3" fmla="*/ 425 h 230080"/>
                <a:gd name="connsiteX4" fmla="*/ 167987 w 167267"/>
                <a:gd name="connsiteY4" fmla="*/ 115473 h 23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7" h="230080">
                  <a:moveTo>
                    <a:pt x="167987" y="115473"/>
                  </a:moveTo>
                  <a:cubicBezTo>
                    <a:pt x="167987" y="178996"/>
                    <a:pt x="130541" y="230506"/>
                    <a:pt x="84349" y="230506"/>
                  </a:cubicBezTo>
                  <a:cubicBezTo>
                    <a:pt x="38166" y="230506"/>
                    <a:pt x="720" y="178996"/>
                    <a:pt x="720" y="115473"/>
                  </a:cubicBezTo>
                  <a:cubicBezTo>
                    <a:pt x="720" y="51934"/>
                    <a:pt x="38166" y="425"/>
                    <a:pt x="84349" y="425"/>
                  </a:cubicBezTo>
                  <a:cubicBezTo>
                    <a:pt x="130541" y="425"/>
                    <a:pt x="167987" y="51934"/>
                    <a:pt x="167987" y="115473"/>
                  </a:cubicBezTo>
                </a:path>
              </a:pathLst>
            </a:custGeom>
            <a:solidFill>
              <a:srgbClr val="FFFFFF"/>
            </a:solidFill>
            <a:ln w="4032" cap="flat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D1791D9E-3ECA-A927-AA36-ED1CB682C5B5}"/>
                </a:ext>
              </a:extLst>
            </p:cNvPr>
            <p:cNvSpPr/>
            <p:nvPr/>
          </p:nvSpPr>
          <p:spPr>
            <a:xfrm>
              <a:off x="5644973" y="4126485"/>
              <a:ext cx="419327" cy="475740"/>
            </a:xfrm>
            <a:custGeom>
              <a:avLst/>
              <a:gdLst>
                <a:gd name="connsiteX0" fmla="*/ 86010 w 419327"/>
                <a:gd name="connsiteY0" fmla="*/ 25757 h 475740"/>
                <a:gd name="connsiteX1" fmla="*/ 411363 w 419327"/>
                <a:gd name="connsiteY1" fmla="*/ 165188 h 475740"/>
                <a:gd name="connsiteX2" fmla="*/ 201462 w 419327"/>
                <a:gd name="connsiteY2" fmla="*/ 476224 h 475740"/>
                <a:gd name="connsiteX3" fmla="*/ 86010 w 419327"/>
                <a:gd name="connsiteY3" fmla="*/ 25757 h 47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327" h="475740">
                  <a:moveTo>
                    <a:pt x="86010" y="25757"/>
                  </a:moveTo>
                  <a:cubicBezTo>
                    <a:pt x="86010" y="25757"/>
                    <a:pt x="341599" y="-87411"/>
                    <a:pt x="411363" y="165188"/>
                  </a:cubicBezTo>
                  <a:cubicBezTo>
                    <a:pt x="411363" y="165188"/>
                    <a:pt x="484439" y="459607"/>
                    <a:pt x="201462" y="476224"/>
                  </a:cubicBezTo>
                  <a:cubicBezTo>
                    <a:pt x="201462" y="476224"/>
                    <a:pt x="-159376" y="406722"/>
                    <a:pt x="86010" y="25757"/>
                  </a:cubicBezTo>
                </a:path>
              </a:pathLst>
            </a:custGeom>
            <a:solidFill>
              <a:srgbClr val="000000"/>
            </a:solidFill>
            <a:ln w="4032" cap="flat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FDC6EA5E-3806-CE70-1B17-F558B0ED14FD}"/>
                </a:ext>
              </a:extLst>
            </p:cNvPr>
            <p:cNvSpPr/>
            <p:nvPr/>
          </p:nvSpPr>
          <p:spPr>
            <a:xfrm>
              <a:off x="5686337" y="4142351"/>
              <a:ext cx="172503" cy="237293"/>
            </a:xfrm>
            <a:custGeom>
              <a:avLst/>
              <a:gdLst>
                <a:gd name="connsiteX0" fmla="*/ 173048 w 172503"/>
                <a:gd name="connsiteY0" fmla="*/ 119077 h 237293"/>
                <a:gd name="connsiteX1" fmla="*/ 86792 w 172503"/>
                <a:gd name="connsiteY1" fmla="*/ 237720 h 237293"/>
                <a:gd name="connsiteX2" fmla="*/ 544 w 172503"/>
                <a:gd name="connsiteY2" fmla="*/ 119077 h 237293"/>
                <a:gd name="connsiteX3" fmla="*/ 86792 w 172503"/>
                <a:gd name="connsiteY3" fmla="*/ 426 h 237293"/>
                <a:gd name="connsiteX4" fmla="*/ 173048 w 172503"/>
                <a:gd name="connsiteY4" fmla="*/ 119077 h 237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503" h="237293">
                  <a:moveTo>
                    <a:pt x="173048" y="119077"/>
                  </a:moveTo>
                  <a:cubicBezTo>
                    <a:pt x="173048" y="184589"/>
                    <a:pt x="134432" y="237720"/>
                    <a:pt x="86792" y="237720"/>
                  </a:cubicBezTo>
                  <a:cubicBezTo>
                    <a:pt x="39172" y="237720"/>
                    <a:pt x="544" y="184589"/>
                    <a:pt x="544" y="119077"/>
                  </a:cubicBezTo>
                  <a:cubicBezTo>
                    <a:pt x="544" y="53545"/>
                    <a:pt x="39172" y="426"/>
                    <a:pt x="86792" y="426"/>
                  </a:cubicBezTo>
                  <a:cubicBezTo>
                    <a:pt x="134432" y="426"/>
                    <a:pt x="173048" y="53545"/>
                    <a:pt x="173048" y="119077"/>
                  </a:cubicBezTo>
                </a:path>
              </a:pathLst>
            </a:custGeom>
            <a:solidFill>
              <a:srgbClr val="FFFFFF"/>
            </a:solidFill>
            <a:ln w="4032" cap="flat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F519F1B6-A089-1891-EB3B-4F7F58384D9F}"/>
                </a:ext>
              </a:extLst>
            </p:cNvPr>
            <p:cNvSpPr/>
            <p:nvPr/>
          </p:nvSpPr>
          <p:spPr>
            <a:xfrm>
              <a:off x="6057926" y="4679001"/>
              <a:ext cx="325949" cy="143581"/>
            </a:xfrm>
            <a:custGeom>
              <a:avLst/>
              <a:gdLst>
                <a:gd name="connsiteX0" fmla="*/ 593 w 325949"/>
                <a:gd name="connsiteY0" fmla="*/ 26735 h 143581"/>
                <a:gd name="connsiteX1" fmla="*/ 326543 w 325949"/>
                <a:gd name="connsiteY1" fmla="*/ 577 h 143581"/>
                <a:gd name="connsiteX2" fmla="*/ 272973 w 325949"/>
                <a:gd name="connsiteY2" fmla="*/ 92432 h 143581"/>
                <a:gd name="connsiteX3" fmla="*/ 32238 w 325949"/>
                <a:gd name="connsiteY3" fmla="*/ 82213 h 143581"/>
                <a:gd name="connsiteX4" fmla="*/ 593 w 325949"/>
                <a:gd name="connsiteY4" fmla="*/ 26735 h 143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949" h="143581">
                  <a:moveTo>
                    <a:pt x="593" y="26735"/>
                  </a:moveTo>
                  <a:lnTo>
                    <a:pt x="326543" y="577"/>
                  </a:lnTo>
                  <a:cubicBezTo>
                    <a:pt x="326543" y="577"/>
                    <a:pt x="315498" y="53046"/>
                    <a:pt x="272973" y="92432"/>
                  </a:cubicBezTo>
                  <a:cubicBezTo>
                    <a:pt x="272973" y="92432"/>
                    <a:pt x="160861" y="215355"/>
                    <a:pt x="32238" y="82213"/>
                  </a:cubicBezTo>
                  <a:cubicBezTo>
                    <a:pt x="32238" y="82213"/>
                    <a:pt x="11191" y="59505"/>
                    <a:pt x="593" y="26735"/>
                  </a:cubicBezTo>
                </a:path>
              </a:pathLst>
            </a:custGeom>
            <a:solidFill>
              <a:srgbClr val="000000"/>
            </a:solidFill>
            <a:ln w="4032" cap="flat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72E557DF-C9D8-41C1-8A68-E0C89B1E3243}"/>
                </a:ext>
              </a:extLst>
            </p:cNvPr>
            <p:cNvSpPr/>
            <p:nvPr/>
          </p:nvSpPr>
          <p:spPr>
            <a:xfrm>
              <a:off x="3717226" y="3430079"/>
              <a:ext cx="1136408" cy="1177274"/>
            </a:xfrm>
            <a:custGeom>
              <a:avLst/>
              <a:gdLst>
                <a:gd name="connsiteX0" fmla="*/ 1035811 w 1136408"/>
                <a:gd name="connsiteY0" fmla="*/ 973655 h 1177274"/>
                <a:gd name="connsiteX1" fmla="*/ 1027851 w 1136408"/>
                <a:gd name="connsiteY1" fmla="*/ 974062 h 1177274"/>
                <a:gd name="connsiteX2" fmla="*/ 545905 w 1136408"/>
                <a:gd name="connsiteY2" fmla="*/ 746681 h 1177274"/>
                <a:gd name="connsiteX3" fmla="*/ 320553 w 1136408"/>
                <a:gd name="connsiteY3" fmla="*/ 271 h 1177274"/>
                <a:gd name="connsiteX4" fmla="*/ 393399 w 1136408"/>
                <a:gd name="connsiteY4" fmla="*/ 504058 h 1177274"/>
                <a:gd name="connsiteX5" fmla="*/ 158905 w 1136408"/>
                <a:gd name="connsiteY5" fmla="*/ 95204 h 1177274"/>
                <a:gd name="connsiteX6" fmla="*/ 366200 w 1136408"/>
                <a:gd name="connsiteY6" fmla="*/ 762765 h 1177274"/>
                <a:gd name="connsiteX7" fmla="*/ 1017120 w 1136408"/>
                <a:gd name="connsiteY7" fmla="*/ 1177545 h 1177274"/>
                <a:gd name="connsiteX8" fmla="*/ 1017552 w 1136408"/>
                <a:gd name="connsiteY8" fmla="*/ 1175790 h 1177274"/>
                <a:gd name="connsiteX9" fmla="*/ 1035811 w 1136408"/>
                <a:gd name="connsiteY9" fmla="*/ 1177545 h 1177274"/>
                <a:gd name="connsiteX10" fmla="*/ 1136679 w 1136408"/>
                <a:gd name="connsiteY10" fmla="*/ 1075596 h 1177274"/>
                <a:gd name="connsiteX11" fmla="*/ 1035811 w 1136408"/>
                <a:gd name="connsiteY11" fmla="*/ 973655 h 1177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6408" h="1177274">
                  <a:moveTo>
                    <a:pt x="1035811" y="973655"/>
                  </a:moveTo>
                  <a:cubicBezTo>
                    <a:pt x="1033120" y="973655"/>
                    <a:pt x="1030481" y="973852"/>
                    <a:pt x="1027851" y="974062"/>
                  </a:cubicBezTo>
                  <a:cubicBezTo>
                    <a:pt x="922017" y="949974"/>
                    <a:pt x="624537" y="872460"/>
                    <a:pt x="545905" y="746681"/>
                  </a:cubicBezTo>
                  <a:cubicBezTo>
                    <a:pt x="545905" y="746681"/>
                    <a:pt x="946210" y="291329"/>
                    <a:pt x="320553" y="271"/>
                  </a:cubicBezTo>
                  <a:lnTo>
                    <a:pt x="393399" y="504058"/>
                  </a:lnTo>
                  <a:cubicBezTo>
                    <a:pt x="393399" y="504058"/>
                    <a:pt x="200527" y="375168"/>
                    <a:pt x="158905" y="95204"/>
                  </a:cubicBezTo>
                  <a:cubicBezTo>
                    <a:pt x="158905" y="95204"/>
                    <a:pt x="-310772" y="436073"/>
                    <a:pt x="366200" y="762765"/>
                  </a:cubicBezTo>
                  <a:cubicBezTo>
                    <a:pt x="366200" y="762765"/>
                    <a:pt x="427601" y="993471"/>
                    <a:pt x="1017120" y="1177545"/>
                  </a:cubicBezTo>
                  <a:lnTo>
                    <a:pt x="1017552" y="1175790"/>
                  </a:lnTo>
                  <a:cubicBezTo>
                    <a:pt x="1023486" y="1176887"/>
                    <a:pt x="1029562" y="1177545"/>
                    <a:pt x="1035811" y="1177545"/>
                  </a:cubicBezTo>
                  <a:cubicBezTo>
                    <a:pt x="1091515" y="1177545"/>
                    <a:pt x="1136679" y="1131910"/>
                    <a:pt x="1136679" y="1075596"/>
                  </a:cubicBezTo>
                  <a:cubicBezTo>
                    <a:pt x="1136679" y="1019294"/>
                    <a:pt x="1091515" y="973655"/>
                    <a:pt x="1035811" y="973655"/>
                  </a:cubicBezTo>
                </a:path>
              </a:pathLst>
            </a:custGeom>
            <a:solidFill>
              <a:srgbClr val="F74C00"/>
            </a:solidFill>
            <a:ln w="4032" cap="flat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4826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…Avant de commencer</a:t>
            </a:r>
          </a:p>
        </p:txBody>
      </p:sp>
      <p:pic>
        <p:nvPicPr>
          <p:cNvPr id="25" name="Graphique 24">
            <a:extLst>
              <a:ext uri="{FF2B5EF4-FFF2-40B4-BE49-F238E27FC236}">
                <a16:creationId xmlns:a16="http://schemas.microsoft.com/office/drawing/2014/main" id="{B7EF3A58-465D-8406-EA23-0E2A1F9BE5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8132" y="1868421"/>
            <a:ext cx="1170433" cy="1560577"/>
          </a:xfrm>
          <a:prstGeom prst="rect">
            <a:avLst/>
          </a:prstGeom>
        </p:spPr>
      </p:pic>
      <p:pic>
        <p:nvPicPr>
          <p:cNvPr id="27" name="Graphique 26">
            <a:extLst>
              <a:ext uri="{FF2B5EF4-FFF2-40B4-BE49-F238E27FC236}">
                <a16:creationId xmlns:a16="http://schemas.microsoft.com/office/drawing/2014/main" id="{4294F17A-3904-00B7-5E7E-25EC4686F6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27591" y="1790966"/>
            <a:ext cx="1072178" cy="1715485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EAB42BA0-1DBD-E1B3-D2EC-418641631B82}"/>
              </a:ext>
            </a:extLst>
          </p:cNvPr>
          <p:cNvSpPr txBox="1"/>
          <p:nvPr/>
        </p:nvSpPr>
        <p:spPr>
          <a:xfrm>
            <a:off x="1108038" y="3592347"/>
            <a:ext cx="302289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Les phases d’exercices sont </a:t>
            </a:r>
            <a:r>
              <a:rPr lang="fr-FR" b="1" dirty="0" err="1">
                <a:latin typeface="Roboto" panose="02000000000000000000" pitchFamily="2" charset="0"/>
                <a:ea typeface="Roboto" panose="02000000000000000000" pitchFamily="2" charset="0"/>
              </a:rPr>
              <a:t>timés</a:t>
            </a:r>
            <a:endParaRPr lang="fr-FR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64465F1-5A50-2EF1-D0B3-F95370F26C62}"/>
              </a:ext>
            </a:extLst>
          </p:cNvPr>
          <p:cNvSpPr txBox="1"/>
          <p:nvPr/>
        </p:nvSpPr>
        <p:spPr>
          <a:xfrm>
            <a:off x="1108038" y="4238678"/>
            <a:ext cx="302289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Pour avancer tous ensemble et rester dans le temps imparti, les phases sont chronométrés, mais corrigés après le temps d’exercice.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016AE8F-7F3F-E0E0-7DF9-FF6DD63D9C32}"/>
              </a:ext>
            </a:extLst>
          </p:cNvPr>
          <p:cNvSpPr txBox="1"/>
          <p:nvPr/>
        </p:nvSpPr>
        <p:spPr>
          <a:xfrm>
            <a:off x="4452231" y="3730846"/>
            <a:ext cx="302289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Posez des questions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56F596D-B8FB-5A8D-67A8-D642972D0E81}"/>
              </a:ext>
            </a:extLst>
          </p:cNvPr>
          <p:cNvSpPr txBox="1"/>
          <p:nvPr/>
        </p:nvSpPr>
        <p:spPr>
          <a:xfrm>
            <a:off x="4452858" y="4233171"/>
            <a:ext cx="302289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Il n’y a pas de questions stupides ! N’ayez pas peur de poser des questions et de vous renseigner. Vous pouvez aussi aider votre voisin si vous avez une solution qu’il n’a pas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5C97A05-0E24-EDDA-2F89-8B1651C43C70}"/>
              </a:ext>
            </a:extLst>
          </p:cNvPr>
          <p:cNvSpPr txBox="1"/>
          <p:nvPr/>
        </p:nvSpPr>
        <p:spPr>
          <a:xfrm>
            <a:off x="7943985" y="3596528"/>
            <a:ext cx="302289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Allez chercher de la documentation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3749323-FA62-7185-A546-9940CB046020}"/>
              </a:ext>
            </a:extLst>
          </p:cNvPr>
          <p:cNvSpPr txBox="1"/>
          <p:nvPr/>
        </p:nvSpPr>
        <p:spPr>
          <a:xfrm>
            <a:off x="7887149" y="4267700"/>
            <a:ext cx="302289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Rust est un langage très bien documenté avec une communauté très active, n’ayez pas peur d’aller chercher une solution sur internet !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E9F9DA20-A667-0D10-B2FD-1E2CD7C2721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38795" y="1790966"/>
            <a:ext cx="1433279" cy="163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49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8BAF1D7-BF09-6232-7E82-0B5AA4F202FC}"/>
              </a:ext>
            </a:extLst>
          </p:cNvPr>
          <p:cNvSpPr txBox="1"/>
          <p:nvPr/>
        </p:nvSpPr>
        <p:spPr>
          <a:xfrm>
            <a:off x="132678" y="2705730"/>
            <a:ext cx="11926644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800" b="0" i="0" u="none" strike="noStrike" kern="1200" cap="none" spc="0" normalizeH="0" baseline="0" noProof="0" dirty="0">
                <a:ln>
                  <a:noFill/>
                </a:ln>
                <a:solidFill>
                  <a:srgbClr val="F74C00"/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+mn-cs"/>
              </a:rPr>
              <a:t>Le juste prix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74C00"/>
              </a:solidFill>
              <a:effectLst/>
              <a:uLnTx/>
              <a:uFillTx/>
              <a:latin typeface="Roboto Black" panose="02000000000000000000" pitchFamily="2" charset="0"/>
              <a:ea typeface="Roboto Black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351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Setup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1372A-78F9-6616-EB0D-953B218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307266"/>
            <a:ext cx="4475944" cy="4461709"/>
          </a:xfrm>
        </p:spPr>
        <p:txBody>
          <a:bodyPr>
            <a:normAutofit/>
          </a:bodyPr>
          <a:lstStyle/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</a:rPr>
              <a:t>Exécuter un </a:t>
            </a:r>
            <a:r>
              <a:rPr 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rustup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</a:rPr>
              <a:t> update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</a:rPr>
              <a:t>Cloner le dépôt </a:t>
            </a:r>
            <a:r>
              <a:rPr lang="fr-FR" dirty="0" err="1">
                <a:solidFill>
                  <a:schemeClr val="tx1"/>
                </a:solidFill>
              </a:rPr>
              <a:t>github</a:t>
            </a:r>
            <a:r>
              <a:rPr lang="fr-FR" dirty="0">
                <a:solidFill>
                  <a:schemeClr val="tx1"/>
                </a:solidFill>
              </a:rPr>
              <a:t> : </a:t>
            </a:r>
            <a:r>
              <a:rPr lang="fr-FR" dirty="0" err="1">
                <a:solidFill>
                  <a:schemeClr val="tx1"/>
                </a:solidFill>
                <a:hlinkClick r:id="rId2"/>
              </a:rPr>
              <a:t>git@github.com:developers-group-dijon</a:t>
            </a:r>
            <a:r>
              <a:rPr lang="fr-FR" dirty="0">
                <a:solidFill>
                  <a:schemeClr val="tx1"/>
                </a:solidFill>
                <a:hlinkClick r:id="rId2"/>
              </a:rPr>
              <a:t>/2023-codelab-rust.git</a:t>
            </a:r>
            <a:endParaRPr lang="fr-FR" dirty="0">
              <a:solidFill>
                <a:schemeClr val="tx1"/>
              </a:solidFill>
            </a:endParaRP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</a:rPr>
              <a:t>Se rendre dans le dossier « </a:t>
            </a:r>
            <a:r>
              <a:rPr lang="fr-FR" dirty="0" err="1">
                <a:solidFill>
                  <a:schemeClr val="tx1"/>
                </a:solidFill>
              </a:rPr>
              <a:t>starter_lab</a:t>
            </a:r>
            <a:r>
              <a:rPr lang="fr-FR" dirty="0">
                <a:solidFill>
                  <a:schemeClr val="tx1"/>
                </a:solidFill>
              </a:rPr>
              <a:t> » puis « </a:t>
            </a:r>
            <a:r>
              <a:rPr lang="fr-FR" dirty="0" err="1">
                <a:solidFill>
                  <a:schemeClr val="tx1"/>
                </a:solidFill>
              </a:rPr>
              <a:t>le_juste_prix</a:t>
            </a:r>
            <a:r>
              <a:rPr lang="fr-FR" dirty="0">
                <a:solidFill>
                  <a:schemeClr val="tx1"/>
                </a:solidFill>
              </a:rPr>
              <a:t> ». 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</a:rPr>
              <a:t>Lancer </a:t>
            </a:r>
            <a:r>
              <a:rPr lang="fr-FR" dirty="0" err="1">
                <a:solidFill>
                  <a:schemeClr val="tx1"/>
                </a:solidFill>
              </a:rPr>
              <a:t>VSCode</a:t>
            </a:r>
            <a:r>
              <a:rPr lang="fr-FR" dirty="0">
                <a:solidFill>
                  <a:schemeClr val="tx1"/>
                </a:solidFill>
              </a:rPr>
              <a:t> dans le dossier.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10A6E23-D9D3-7166-DCA0-0FCBAFC71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696" y="2012675"/>
            <a:ext cx="6349222" cy="2868706"/>
          </a:xfrm>
          <a:prstGeom prst="rect">
            <a:avLst/>
          </a:prstGeom>
        </p:spPr>
      </p:pic>
      <p:pic>
        <p:nvPicPr>
          <p:cNvPr id="4" name="Graphique 3">
            <a:extLst>
              <a:ext uri="{FF2B5EF4-FFF2-40B4-BE49-F238E27FC236}">
                <a16:creationId xmlns:a16="http://schemas.microsoft.com/office/drawing/2014/main" id="{9ED361CD-F62C-B0DB-5BDB-0D3CAA2B67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52" y="6428926"/>
            <a:ext cx="259031" cy="34537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7653C67-AAD9-CB7A-1E68-619C0E191C14}"/>
              </a:ext>
            </a:extLst>
          </p:cNvPr>
          <p:cNvSpPr txBox="1"/>
          <p:nvPr/>
        </p:nvSpPr>
        <p:spPr>
          <a:xfrm>
            <a:off x="361765" y="6417535"/>
            <a:ext cx="10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 min</a:t>
            </a:r>
          </a:p>
        </p:txBody>
      </p:sp>
    </p:spTree>
    <p:extLst>
      <p:ext uri="{BB962C8B-B14F-4D97-AF65-F5344CB8AC3E}">
        <p14:creationId xmlns:p14="http://schemas.microsoft.com/office/powerpoint/2010/main" val="2057212824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A4D21E67AAD646BBECD5BEE44B2066" ma:contentTypeVersion="18" ma:contentTypeDescription="Crée un document." ma:contentTypeScope="" ma:versionID="328b17deabff5a790a2a35ce0f302fe9">
  <xsd:schema xmlns:xsd="http://www.w3.org/2001/XMLSchema" xmlns:xs="http://www.w3.org/2001/XMLSchema" xmlns:p="http://schemas.microsoft.com/office/2006/metadata/properties" xmlns:ns2="587aee24-af6b-4a54-9e69-241e9903708a" xmlns:ns3="08bb95d5-e6b5-4d52-b330-f08837a7f18a" targetNamespace="http://schemas.microsoft.com/office/2006/metadata/properties" ma:root="true" ma:fieldsID="e0ecf1204cb8ab0486cd558f68cf7e19" ns2:_="" ns3:_="">
    <xsd:import namespace="587aee24-af6b-4a54-9e69-241e9903708a"/>
    <xsd:import namespace="08bb95d5-e6b5-4d52-b330-f08837a7f1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CR" minOccurs="0"/>
                <xsd:element ref="ns2:MediaServiceLocation" minOccurs="0"/>
                <xsd:element ref="ns2:MediaLengthInSeconds" minOccurs="0"/>
                <xsd:element ref="ns3:TaxCatchAll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7aee24-af6b-4a54-9e69-241e990370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Balises d’images" ma:readOnly="false" ma:fieldId="{5cf76f15-5ced-4ddc-b409-7134ff3c332f}" ma:taxonomyMulti="true" ma:sspId="802b04ec-38fe-4515-9b0a-dc0a86629c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bb95d5-e6b5-4d52-b330-f08837a7f18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6300cb49-ef4c-4285-9acb-0d8224577157}" ma:internalName="TaxCatchAll" ma:showField="CatchAllData" ma:web="08bb95d5-e6b5-4d52-b330-f08837a7f18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87aee24-af6b-4a54-9e69-241e9903708a">
      <Terms xmlns="http://schemas.microsoft.com/office/infopath/2007/PartnerControls"/>
    </lcf76f155ced4ddcb4097134ff3c332f>
    <TaxCatchAll xmlns="08bb95d5-e6b5-4d52-b330-f08837a7f18a" xsi:nil="true"/>
  </documentManagement>
</p:properties>
</file>

<file path=customXml/itemProps1.xml><?xml version="1.0" encoding="utf-8"?>
<ds:datastoreItem xmlns:ds="http://schemas.openxmlformats.org/officeDocument/2006/customXml" ds:itemID="{A026D188-6E1A-4B6A-A36F-6090999789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7aee24-af6b-4a54-9e69-241e9903708a"/>
    <ds:schemaRef ds:uri="08bb95d5-e6b5-4d52-b330-f08837a7f1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1C53CE-5816-47DD-86F3-0B0E12F5BB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F7DBDF-3BF6-4EDF-817B-9339C78AED12}">
  <ds:schemaRefs>
    <ds:schemaRef ds:uri="08bb95d5-e6b5-4d52-b330-f08837a7f18a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587aee24-af6b-4a54-9e69-241e9903708a"/>
    <ds:schemaRef ds:uri="http://schemas.microsoft.com/office/infopath/2007/PartnerControls"/>
    <ds:schemaRef ds:uri="http://purl.org/dc/terms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TM04033923[[fn=Profondeur]]</Template>
  <TotalTime>799</TotalTime>
  <Words>1511</Words>
  <Application>Microsoft Office PowerPoint</Application>
  <PresentationFormat>Grand écran</PresentationFormat>
  <Paragraphs>201</Paragraphs>
  <Slides>46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54" baseType="lpstr">
      <vt:lpstr>Arial</vt:lpstr>
      <vt:lpstr>Avenir Next LT Pro</vt:lpstr>
      <vt:lpstr>Consolas</vt:lpstr>
      <vt:lpstr>Roboto</vt:lpstr>
      <vt:lpstr>Roboto Black</vt:lpstr>
      <vt:lpstr>Rockwell Nova Light</vt:lpstr>
      <vt:lpstr>The Hand Extrablack</vt:lpstr>
      <vt:lpstr>BlobVTI</vt:lpstr>
      <vt:lpstr>Starter Lab Rust</vt:lpstr>
      <vt:lpstr>Présentation PowerPoint</vt:lpstr>
      <vt:lpstr>Présentation PowerPoint</vt:lpstr>
      <vt:lpstr>Présentation PowerPoint</vt:lpstr>
      <vt:lpstr>Présentation PowerPoint</vt:lpstr>
      <vt:lpstr>Rust en quelques mots</vt:lpstr>
      <vt:lpstr>…Avant de commencer</vt:lpstr>
      <vt:lpstr>Présentation PowerPoint</vt:lpstr>
      <vt:lpstr>Setup</vt:lpstr>
      <vt:lpstr>Lancement</vt:lpstr>
      <vt:lpstr>Lancement</vt:lpstr>
      <vt:lpstr>Les macros</vt:lpstr>
      <vt:lpstr>Déclarons nos variables</vt:lpstr>
      <vt:lpstr>Déclarons nos variables</vt:lpstr>
      <vt:lpstr>Créer la boucle de jeu</vt:lpstr>
      <vt:lpstr>Créer la boucle de jeu</vt:lpstr>
      <vt:lpstr>Demander son input à l’utilisateur</vt:lpstr>
      <vt:lpstr>Demander son input à l’utilisateur</vt:lpstr>
      <vt:lpstr>Assainir la saisie utilisateur</vt:lpstr>
      <vt:lpstr>Transformer la saisie utilisateur en nombre</vt:lpstr>
      <vt:lpstr>Transformer la saisie utilisateur en nombre</vt:lpstr>
      <vt:lpstr>&amp;str, String, wtf ?</vt:lpstr>
      <vt:lpstr>Transformer la saisie utilisateur en nombre</vt:lpstr>
      <vt:lpstr>Transformer la saisie utilisateur en nombre</vt:lpstr>
      <vt:lpstr>Et si…</vt:lpstr>
      <vt:lpstr>La gestion des erreurs</vt:lpstr>
      <vt:lpstr>La gestion des erreurs</vt:lpstr>
      <vt:lpstr>Sécuriser la boucle de jeu</vt:lpstr>
      <vt:lpstr>Sécuriser la boucle de jeu</vt:lpstr>
      <vt:lpstr>Comparer les deux valeurs</vt:lpstr>
      <vt:lpstr>Comparer les deux valeurs</vt:lpstr>
      <vt:lpstr>Le pattern matching</vt:lpstr>
      <vt:lpstr>Comparer les deux valeurs : pattern matching</vt:lpstr>
      <vt:lpstr>Comparer les deux valeurs : pattern matching</vt:lpstr>
      <vt:lpstr>???</vt:lpstr>
      <vt:lpstr>Borrow, mutable borrow, ownership</vt:lpstr>
      <vt:lpstr>Borrow et ownership : le magasin de livres</vt:lpstr>
      <vt:lpstr>Le « mutable borrow »</vt:lpstr>
      <vt:lpstr>Le « borrow » : les règles</vt:lpstr>
      <vt:lpstr>Lancement</vt:lpstr>
      <vt:lpstr>Présentation PowerPoint</vt:lpstr>
      <vt:lpstr>Présentation PowerPoint</vt:lpstr>
      <vt:lpstr>rpass</vt:lpstr>
      <vt:lpstr>On vous laisse pas tomber💪</vt:lpstr>
      <vt:lpstr>Rejoignez la crab rave !</vt:lpstr>
      <vt:lpstr>Merci à tous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Adrien Gras</cp:lastModifiedBy>
  <cp:revision>10</cp:revision>
  <dcterms:created xsi:type="dcterms:W3CDTF">2023-03-05T11:48:27Z</dcterms:created>
  <dcterms:modified xsi:type="dcterms:W3CDTF">2023-03-20T16:48:36Z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0x0101004AA4D21E67AAD646BBECD5BEE44B2066</vt:lpwstr>
  </property>
  <property fmtid="{D5CDD505-2E9C-101B-9397-08002B2CF9AE}" pid="3" name="MediaServiceImageTags">
    <vt:lpwstr/>
  </property>
</Properties>
</file>