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7665b8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7665b8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7665b8e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7665b8e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7665b8e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7665b8e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7665b8e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7665b8e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7665b8e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7665b8e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f7665b8e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f7665b8e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f7665b8e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f7665b8e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f7665b8e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f7665b8e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usenix.org/system/files/sec20-zheng.pdf" TargetMode="External"/><Relationship Id="rId5" Type="http://schemas.openxmlformats.org/officeDocument/2006/relationships/hyperlink" Target="https://datatracker.ietf.org/doc/html/rfc103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Name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Name System</a:t>
            </a:r>
            <a:endParaRPr/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DNS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can’t remember IPs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domain is a text points to an IP or a collection of IPs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layer of abstraction is good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IP can change while the domain remain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serve the closest IP to a client requesting the same domain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balancing</a:t>
            </a:r>
            <a:endParaRPr/>
          </a:p>
        </p:txBody>
      </p:sp>
      <p:sp>
        <p:nvSpPr>
          <p:cNvPr id="114" name="Google Shape;114;p2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4508525" y="512750"/>
            <a:ext cx="38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www.husseinnasser.com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new addressing system means we need a mapping. Meet DNS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have an IP and you need the MAC, we use ARP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have the name and you need the IP, we use DNS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on top of UDP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 53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records (MX, TXT, A, CNAME)</a:t>
            </a:r>
            <a:endParaRPr/>
          </a:p>
        </p:txBody>
      </p:sp>
      <p:sp>
        <p:nvSpPr>
          <p:cNvPr id="122" name="Google Shape;122;p28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6867200" y="2755201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6540700" y="3829675"/>
            <a:ext cx="1809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Google.com</a:t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(142.251.40.46)</a:t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DNS works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DNS resolver - frontend and cache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ROOT Server - Hosts IPs of TLDs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 level domain server - Hosts IPs of the ANS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Authoritative Name server - Hosts the IP of the target server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58357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209987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36908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711350" y="3630901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9"/>
          <p:cNvGrpSpPr/>
          <p:nvPr/>
        </p:nvGrpSpPr>
        <p:grpSpPr>
          <a:xfrm>
            <a:off x="2191213" y="3932513"/>
            <a:ext cx="790176" cy="523250"/>
            <a:chOff x="2666325" y="4298650"/>
            <a:chExt cx="790176" cy="523250"/>
          </a:xfrm>
        </p:grpSpPr>
        <p:pic>
          <p:nvPicPr>
            <p:cNvPr id="137" name="Google Shape;137;p29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9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9" name="Google Shape;139;p29"/>
          <p:cNvSpPr txBox="1"/>
          <p:nvPr/>
        </p:nvSpPr>
        <p:spPr>
          <a:xfrm>
            <a:off x="3474050" y="4539400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Resolver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7257300" y="4637525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ROOT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7219700" y="3106500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TLD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7219700" y="1506963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ANS</a:t>
            </a:r>
            <a:endParaRPr>
              <a:solidFill>
                <a:srgbClr val="F8F9FA"/>
              </a:solidFill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389525" y="3630901"/>
            <a:ext cx="992700" cy="100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240425" y="4603600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server</a:t>
            </a:r>
            <a:endParaRPr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DNS works</a:t>
            </a:r>
            <a:endParaRPr/>
          </a:p>
        </p:txBody>
      </p:sp>
      <p:sp>
        <p:nvSpPr>
          <p:cNvPr id="150" name="Google Shape;150;p30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58357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209987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7494600" y="3690826"/>
            <a:ext cx="992700" cy="100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4162712" y="2036276"/>
            <a:ext cx="992700" cy="1006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30"/>
          <p:cNvGrpSpPr/>
          <p:nvPr/>
        </p:nvGrpSpPr>
        <p:grpSpPr>
          <a:xfrm>
            <a:off x="1248038" y="2188113"/>
            <a:ext cx="790176" cy="523250"/>
            <a:chOff x="2666325" y="4298650"/>
            <a:chExt cx="790176" cy="523250"/>
          </a:xfrm>
        </p:grpSpPr>
        <p:pic>
          <p:nvPicPr>
            <p:cNvPr id="156" name="Google Shape;156;p30"/>
            <p:cNvPicPr preferRelativeResize="0"/>
            <p:nvPr/>
          </p:nvPicPr>
          <p:blipFill rotWithShape="1">
            <a:blip r:embed="rId4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0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8" name="Google Shape;158;p30"/>
          <p:cNvSpPr txBox="1"/>
          <p:nvPr/>
        </p:nvSpPr>
        <p:spPr>
          <a:xfrm>
            <a:off x="3925388" y="2944775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Resolver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7257300" y="4637525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ROOT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219700" y="3106500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TLD1</a:t>
            </a:r>
            <a:endParaRPr>
              <a:solidFill>
                <a:srgbClr val="F8F9FA"/>
              </a:solidFill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7219700" y="1506963"/>
            <a:ext cx="146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ANS1</a:t>
            </a:r>
            <a:endParaRPr>
              <a:solidFill>
                <a:srgbClr val="F8F9FA"/>
              </a:solidFill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26754" r="27683" t="0"/>
          <a:stretch/>
        </p:blipFill>
        <p:spPr>
          <a:xfrm>
            <a:off x="506013" y="3657525"/>
            <a:ext cx="812873" cy="887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311700" y="4484875"/>
            <a:ext cx="1552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Google.com</a:t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8F9FA"/>
                </a:solidFill>
              </a:rPr>
              <a:t>(142.251.40.46)</a:t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9FA"/>
              </a:solidFill>
            </a:endParaRPr>
          </a:p>
        </p:txBody>
      </p:sp>
      <p:cxnSp>
        <p:nvCxnSpPr>
          <p:cNvPr id="164" name="Google Shape;164;p30"/>
          <p:cNvCxnSpPr/>
          <p:nvPr/>
        </p:nvCxnSpPr>
        <p:spPr>
          <a:xfrm flipH="1" rot="10800000">
            <a:off x="2232475" y="2280575"/>
            <a:ext cx="1597500" cy="69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0"/>
          <p:cNvSpPr txBox="1"/>
          <p:nvPr/>
        </p:nvSpPr>
        <p:spPr>
          <a:xfrm>
            <a:off x="2402175" y="1801450"/>
            <a:ext cx="1248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What is the IP of google.com (1)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5306200" y="3003175"/>
            <a:ext cx="2141100" cy="15093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30"/>
          <p:cNvSpPr txBox="1"/>
          <p:nvPr/>
        </p:nvSpPr>
        <p:spPr>
          <a:xfrm rot="2141902">
            <a:off x="5807840" y="3392658"/>
            <a:ext cx="1467307" cy="411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Where is the .COM servers (2)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68" name="Google Shape;168;p30"/>
          <p:cNvCxnSpPr/>
          <p:nvPr/>
        </p:nvCxnSpPr>
        <p:spPr>
          <a:xfrm>
            <a:off x="5155400" y="3277725"/>
            <a:ext cx="2141100" cy="15093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" name="Google Shape;169;p30"/>
          <p:cNvSpPr txBox="1"/>
          <p:nvPr/>
        </p:nvSpPr>
        <p:spPr>
          <a:xfrm rot="2141902">
            <a:off x="5401990" y="3988420"/>
            <a:ext cx="1467307" cy="411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Here is a TLD server TLD1  (3)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 rot="-2090232">
            <a:off x="5492611" y="1966866"/>
            <a:ext cx="1737253" cy="1211953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 rot="-2090232">
            <a:off x="5523628" y="2213742"/>
            <a:ext cx="1737253" cy="1211953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2" name="Google Shape;172;p30"/>
          <p:cNvSpPr txBox="1"/>
          <p:nvPr/>
        </p:nvSpPr>
        <p:spPr>
          <a:xfrm rot="511">
            <a:off x="5316700" y="2100088"/>
            <a:ext cx="2016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Where is the Authoritative name server of google.com (4)</a:t>
            </a:r>
            <a:endParaRPr sz="1000">
              <a:solidFill>
                <a:srgbClr val="F8F9FA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 rot="622">
            <a:off x="5614300" y="2775875"/>
            <a:ext cx="1658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Here it is ANS1 (5)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 flipH="1" rot="10800000">
            <a:off x="5082500" y="647950"/>
            <a:ext cx="2286900" cy="11535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30"/>
          <p:cNvSpPr txBox="1"/>
          <p:nvPr/>
        </p:nvSpPr>
        <p:spPr>
          <a:xfrm rot="-1644455">
            <a:off x="5029632" y="979817"/>
            <a:ext cx="2016436" cy="261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What is the IP of google.com (6)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76" name="Google Shape;176;p30"/>
          <p:cNvCxnSpPr/>
          <p:nvPr/>
        </p:nvCxnSpPr>
        <p:spPr>
          <a:xfrm flipH="1" rot="10800000">
            <a:off x="5272500" y="1024484"/>
            <a:ext cx="2103600" cy="10113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7" name="Google Shape;177;p30"/>
          <p:cNvSpPr txBox="1"/>
          <p:nvPr/>
        </p:nvSpPr>
        <p:spPr>
          <a:xfrm rot="-1644503">
            <a:off x="5746323" y="1531665"/>
            <a:ext cx="1394653" cy="261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Its 142.251.40.46 (7)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78" name="Google Shape;178;p30"/>
          <p:cNvCxnSpPr/>
          <p:nvPr/>
        </p:nvCxnSpPr>
        <p:spPr>
          <a:xfrm flipH="1" rot="10800000">
            <a:off x="2261400" y="2587925"/>
            <a:ext cx="1597500" cy="69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30"/>
          <p:cNvSpPr txBox="1"/>
          <p:nvPr/>
        </p:nvSpPr>
        <p:spPr>
          <a:xfrm>
            <a:off x="2362876" y="2579625"/>
            <a:ext cx="1394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Its 142.251.40.46 (8)</a:t>
            </a:r>
            <a:endParaRPr sz="1000">
              <a:solidFill>
                <a:srgbClr val="F8F9FA"/>
              </a:solidFill>
            </a:endParaRPr>
          </a:p>
        </p:txBody>
      </p:sp>
      <p:cxnSp>
        <p:nvCxnSpPr>
          <p:cNvPr id="180" name="Google Shape;180;p30"/>
          <p:cNvCxnSpPr/>
          <p:nvPr/>
        </p:nvCxnSpPr>
        <p:spPr>
          <a:xfrm flipH="1" rot="10800000">
            <a:off x="746425" y="2863425"/>
            <a:ext cx="570300" cy="753300"/>
          </a:xfrm>
          <a:prstGeom prst="straightConnector1">
            <a:avLst/>
          </a:prstGeom>
          <a:noFill/>
          <a:ln cap="flat" cmpd="sng" w="19050">
            <a:solidFill>
              <a:srgbClr val="F8F9FA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1" name="Google Shape;181;p30"/>
          <p:cNvSpPr txBox="1"/>
          <p:nvPr/>
        </p:nvSpPr>
        <p:spPr>
          <a:xfrm rot="-3128928">
            <a:off x="215266" y="2980560"/>
            <a:ext cx="1394365" cy="26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8F9FA"/>
                </a:solidFill>
              </a:rPr>
              <a:t>TCP handshake (9)</a:t>
            </a:r>
            <a:endParaRPr sz="1000">
              <a:solidFill>
                <a:srgbClr val="F8F9F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DNS Packet</a:t>
            </a:r>
            <a:endParaRPr/>
          </a:p>
        </p:txBody>
      </p:sp>
      <p:pic>
        <p:nvPicPr>
          <p:cNvPr descr="page17image2684102704"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25" y="1234163"/>
            <a:ext cx="7469700" cy="3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352775" y="4402675"/>
            <a:ext cx="704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Source: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https://www.usenix.org/system/files/sec20-zheng.pdf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RFC: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https://datatracker.ietf.org/doc/html/rfc1035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about DNS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so many layers?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DNS is not encrypted by default.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attacks against DNS (DNS hijacking/DNS poisoning)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DoT / DoH attempts to address this</a:t>
            </a:r>
            <a:endParaRPr/>
          </a:p>
        </p:txBody>
      </p:sp>
      <p:sp>
        <p:nvSpPr>
          <p:cNvPr id="195" name="Google Shape;195;p32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us use nslookup to look up some DNS</a:t>
            </a:r>
            <a:endParaRPr/>
          </a:p>
        </p:txBody>
      </p:sp>
      <p:sp>
        <p:nvSpPr>
          <p:cNvPr id="202" name="Google Shape;202;p33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