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15:clr>
            <a:srgbClr val="747775"/>
          </p15:clr>
        </p15:guide>
        <p15:guide id="4" orient="horz" pos="46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guide pos="46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6f90614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6f90614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26f90614f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6f90614f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306515195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306515195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6f90614f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6f90614f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6f90614f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6f90614f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270e1688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270e1688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26f90614f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26f90614f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270e1688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270e1688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270e1688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270e1688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270e16886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270e16886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271bbc82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271bbc82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6f90614f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6f90614f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271bbc824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271bbc82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26f90614f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26f90614f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271bbc824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271bbc824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26f90614fb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26f90614fb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26f90614fb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26f90614fb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26f90614fb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26f90614fb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271bbc824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271bbc824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26f90614fb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26f90614fb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6f90614f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6f90614f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6f90614f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6f90614f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6f90614f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6f90614f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6f90614f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6f90614f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6f90614f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6f90614f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15a29f718e196d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15a29f718e196d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6f90614fb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26f90614fb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1.png"/><Relationship Id="rId10" Type="http://schemas.openxmlformats.org/officeDocument/2006/relationships/image" Target="../media/image16.png"/><Relationship Id="rId9"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17.png"/><Relationship Id="rId7" Type="http://schemas.openxmlformats.org/officeDocument/2006/relationships/image" Target="../media/image6.png"/><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82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Node HTTPS</a:t>
            </a:r>
            <a:endParaRPr/>
          </a:p>
        </p:txBody>
      </p:sp>
      <p:sp>
        <p:nvSpPr>
          <p:cNvPr id="55" name="Google Shape;55;p13"/>
          <p:cNvSpPr txBox="1"/>
          <p:nvPr>
            <p:ph idx="1" type="subTitle"/>
          </p:nvPr>
        </p:nvSpPr>
        <p:spPr>
          <a:xfrm>
            <a:off x="311700" y="2634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Understanding HTTPS/TLS</a:t>
            </a:r>
            <a:endParaRPr/>
          </a:p>
        </p:txBody>
      </p:sp>
      <p:sp>
        <p:nvSpPr>
          <p:cNvPr id="56" name="Google Shape;56;p13"/>
          <p:cNvSpPr txBox="1"/>
          <p:nvPr>
            <p:ph idx="1" type="subTitle"/>
          </p:nvPr>
        </p:nvSpPr>
        <p:spPr>
          <a:xfrm>
            <a:off x="7540450" y="67925"/>
            <a:ext cx="1552200" cy="251100"/>
          </a:xfrm>
          <a:prstGeom prst="rect">
            <a:avLst/>
          </a:prstGeom>
        </p:spPr>
        <p:txBody>
          <a:bodyPr anchorCtr="0" anchor="t" bIns="91425" lIns="91425" spcFirstLastPara="1" rIns="91425" wrap="square" tIns="91425">
            <a:noAutofit/>
          </a:bodyPr>
          <a:lstStyle/>
          <a:p>
            <a:pPr indent="0" lvl="0" marL="0" rtl="0" algn="ctr">
              <a:lnSpc>
                <a:spcPct val="70000"/>
              </a:lnSpc>
              <a:spcBef>
                <a:spcPts val="0"/>
              </a:spcBef>
              <a:spcAft>
                <a:spcPts val="0"/>
              </a:spcAft>
              <a:buSzPts val="688"/>
              <a:buNone/>
            </a:pPr>
            <a:r>
              <a:rPr lang="en" sz="825"/>
              <a:t>husseinnasser</a:t>
            </a:r>
            <a:endParaRPr sz="82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Certificates</a:t>
            </a:r>
            <a:endParaRPr/>
          </a:p>
        </p:txBody>
      </p:sp>
      <p:sp>
        <p:nvSpPr>
          <p:cNvPr id="189" name="Google Shape;18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Certificates can be “self signed”</a:t>
            </a:r>
            <a:endParaRPr/>
          </a:p>
          <a:p>
            <a:pPr indent="-317500" lvl="1" marL="914400" rtl="0" algn="l">
              <a:spcBef>
                <a:spcPts val="0"/>
              </a:spcBef>
              <a:spcAft>
                <a:spcPts val="0"/>
              </a:spcAft>
              <a:buSzPts val="1400"/>
              <a:buChar char="○"/>
            </a:pPr>
            <a:r>
              <a:rPr lang="en"/>
              <a:t>Ie private key signing the cert belong to the public key</a:t>
            </a:r>
            <a:endParaRPr/>
          </a:p>
          <a:p>
            <a:pPr indent="-317500" lvl="1" marL="914400" rtl="0" algn="l">
              <a:spcBef>
                <a:spcPts val="0"/>
              </a:spcBef>
              <a:spcAft>
                <a:spcPts val="0"/>
              </a:spcAft>
              <a:buSzPts val="1400"/>
              <a:buChar char="○"/>
            </a:pPr>
            <a:r>
              <a:rPr lang="en"/>
              <a:t>Usually untrusted and used for testing/local</a:t>
            </a:r>
            <a:endParaRPr/>
          </a:p>
          <a:p>
            <a:pPr indent="-342900" lvl="0" marL="457200" rtl="0" algn="l">
              <a:spcBef>
                <a:spcPts val="0"/>
              </a:spcBef>
              <a:spcAft>
                <a:spcPts val="0"/>
              </a:spcAft>
              <a:buSzPts val="1800"/>
              <a:buChar char="●"/>
            </a:pPr>
            <a:r>
              <a:rPr lang="en"/>
              <a:t>Certificates can sign “other certificates”</a:t>
            </a:r>
            <a:endParaRPr/>
          </a:p>
          <a:p>
            <a:pPr indent="-317500" lvl="1" marL="914400" rtl="0" algn="l">
              <a:spcBef>
                <a:spcPts val="0"/>
              </a:spcBef>
              <a:spcAft>
                <a:spcPts val="0"/>
              </a:spcAft>
              <a:buSzPts val="1400"/>
              <a:buChar char="○"/>
            </a:pPr>
            <a:r>
              <a:rPr lang="en"/>
              <a:t>Creating a trust chain</a:t>
            </a:r>
            <a:endParaRPr/>
          </a:p>
          <a:p>
            <a:pPr indent="-317500" lvl="1" marL="914400" rtl="0" algn="l">
              <a:spcBef>
                <a:spcPts val="0"/>
              </a:spcBef>
              <a:spcAft>
                <a:spcPts val="0"/>
              </a:spcAft>
              <a:buSzPts val="1400"/>
              <a:buChar char="○"/>
            </a:pPr>
            <a:r>
              <a:rPr lang="en"/>
              <a:t>Issuer name is who issued it</a:t>
            </a:r>
            <a:endParaRPr/>
          </a:p>
          <a:p>
            <a:pPr indent="-317500" lvl="1" marL="914400" rtl="0" algn="l">
              <a:spcBef>
                <a:spcPts val="0"/>
              </a:spcBef>
              <a:spcAft>
                <a:spcPts val="0"/>
              </a:spcAft>
              <a:buSzPts val="1400"/>
              <a:buChar char="○"/>
            </a:pPr>
            <a:r>
              <a:rPr lang="en"/>
              <a:t>Lets encrypt</a:t>
            </a:r>
            <a:endParaRPr/>
          </a:p>
          <a:p>
            <a:pPr indent="-342900" lvl="0" marL="457200" rtl="0" algn="l">
              <a:spcBef>
                <a:spcPts val="0"/>
              </a:spcBef>
              <a:spcAft>
                <a:spcPts val="0"/>
              </a:spcAft>
              <a:buSzPts val="1800"/>
              <a:buChar char="●"/>
            </a:pPr>
            <a:r>
              <a:rPr lang="en"/>
              <a:t>Ultimately a ROOT cert is found</a:t>
            </a:r>
            <a:endParaRPr/>
          </a:p>
          <a:p>
            <a:pPr indent="-317500" lvl="1" marL="914400" rtl="0" algn="l">
              <a:spcBef>
                <a:spcPts val="0"/>
              </a:spcBef>
              <a:spcAft>
                <a:spcPts val="0"/>
              </a:spcAft>
              <a:buSzPts val="1400"/>
              <a:buChar char="○"/>
            </a:pPr>
            <a:r>
              <a:rPr lang="en"/>
              <a:t>ROOT certs are always self signed</a:t>
            </a:r>
            <a:endParaRPr/>
          </a:p>
          <a:p>
            <a:pPr indent="-317500" lvl="1" marL="914400" rtl="0" algn="l">
              <a:spcBef>
                <a:spcPts val="0"/>
              </a:spcBef>
              <a:spcAft>
                <a:spcPts val="0"/>
              </a:spcAft>
              <a:buSzPts val="1400"/>
              <a:buChar char="○"/>
            </a:pPr>
            <a:r>
              <a:rPr lang="en"/>
              <a:t>They are trusted by everyone</a:t>
            </a:r>
            <a:endParaRPr/>
          </a:p>
          <a:p>
            <a:pPr indent="-317500" lvl="1" marL="914400" rtl="0" algn="l">
              <a:spcBef>
                <a:spcPts val="0"/>
              </a:spcBef>
              <a:spcAft>
                <a:spcPts val="0"/>
              </a:spcAft>
              <a:buSzPts val="1400"/>
              <a:buChar char="○"/>
            </a:pPr>
            <a:r>
              <a:rPr lang="en"/>
              <a:t>Installed with OS root (certificate store)</a:t>
            </a:r>
            <a:endParaRPr/>
          </a:p>
        </p:txBody>
      </p:sp>
      <p:pic>
        <p:nvPicPr>
          <p:cNvPr id="190" name="Google Shape;190;p22"/>
          <p:cNvPicPr preferRelativeResize="0"/>
          <p:nvPr/>
        </p:nvPicPr>
        <p:blipFill>
          <a:blip r:embed="rId3">
            <a:alphaModFix/>
          </a:blip>
          <a:stretch>
            <a:fillRect/>
          </a:stretch>
        </p:blipFill>
        <p:spPr>
          <a:xfrm>
            <a:off x="3950250" y="50075"/>
            <a:ext cx="5342348" cy="300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 Verification</a:t>
            </a:r>
            <a:endParaRPr/>
          </a:p>
        </p:txBody>
      </p:sp>
      <p:sp>
        <p:nvSpPr>
          <p:cNvPr id="196" name="Google Shape;196;p23"/>
          <p:cNvSpPr/>
          <p:nvPr/>
        </p:nvSpPr>
        <p:spPr>
          <a:xfrm>
            <a:off x="420950" y="1631200"/>
            <a:ext cx="2538900" cy="2223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X509</a:t>
            </a:r>
            <a:endParaRPr/>
          </a:p>
          <a:p>
            <a:pPr indent="0" lvl="0" marL="0" rtl="0" algn="l">
              <a:spcBef>
                <a:spcPts val="0"/>
              </a:spcBef>
              <a:spcAft>
                <a:spcPts val="0"/>
              </a:spcAft>
              <a:buNone/>
            </a:pPr>
            <a:r>
              <a:rPr lang="en"/>
              <a:t>Name: A.com </a:t>
            </a:r>
            <a:endParaRPr/>
          </a:p>
          <a:p>
            <a:pPr indent="0" lvl="0" marL="0" rtl="0" algn="l">
              <a:spcBef>
                <a:spcPts val="0"/>
              </a:spcBef>
              <a:spcAft>
                <a:spcPts val="0"/>
              </a:spcAft>
              <a:buNone/>
            </a:pPr>
            <a:r>
              <a:rPr lang="en"/>
              <a:t>Issuer: CA</a:t>
            </a:r>
            <a:endParaRPr/>
          </a:p>
          <a:p>
            <a:pPr indent="0" lvl="0" marL="0" rtl="0" algn="l">
              <a:spcBef>
                <a:spcPts val="0"/>
              </a:spcBef>
              <a:spcAft>
                <a:spcPts val="0"/>
              </a:spcAft>
              <a:buNone/>
            </a:pPr>
            <a:r>
              <a:rPr lang="en"/>
              <a:t>PublicKey: APB</a:t>
            </a:r>
            <a:endParaRPr/>
          </a:p>
          <a:p>
            <a:pPr indent="0" lvl="0" marL="0" rtl="0" algn="l">
              <a:spcBef>
                <a:spcPts val="0"/>
              </a:spcBef>
              <a:spcAft>
                <a:spcPts val="0"/>
              </a:spcAft>
              <a:buNone/>
            </a:pPr>
            <a:r>
              <a:rPr lang="en"/>
              <a:t>Sign: CAPRK*</a:t>
            </a:r>
            <a:endParaRPr/>
          </a:p>
          <a:p>
            <a:pPr indent="0" lvl="0" marL="0" rtl="0" algn="ctr">
              <a:spcBef>
                <a:spcPts val="0"/>
              </a:spcBef>
              <a:spcAft>
                <a:spcPts val="0"/>
              </a:spcAft>
              <a:buNone/>
            </a:pPr>
            <a:r>
              <a:t/>
            </a:r>
            <a:endParaRPr/>
          </a:p>
        </p:txBody>
      </p:sp>
      <p:sp>
        <p:nvSpPr>
          <p:cNvPr id="197" name="Google Shape;197;p23"/>
          <p:cNvSpPr/>
          <p:nvPr/>
        </p:nvSpPr>
        <p:spPr>
          <a:xfrm>
            <a:off x="3394638" y="1631200"/>
            <a:ext cx="2538900" cy="2223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X509</a:t>
            </a:r>
            <a:endParaRPr/>
          </a:p>
          <a:p>
            <a:pPr indent="0" lvl="0" marL="0" rtl="0" algn="l">
              <a:spcBef>
                <a:spcPts val="0"/>
              </a:spcBef>
              <a:spcAft>
                <a:spcPts val="0"/>
              </a:spcAft>
              <a:buNone/>
            </a:pPr>
            <a:r>
              <a:rPr lang="en"/>
              <a:t>Name: CA </a:t>
            </a:r>
            <a:endParaRPr/>
          </a:p>
          <a:p>
            <a:pPr indent="0" lvl="0" marL="0" rtl="0" algn="l">
              <a:spcBef>
                <a:spcPts val="0"/>
              </a:spcBef>
              <a:spcAft>
                <a:spcPts val="0"/>
              </a:spcAft>
              <a:buNone/>
            </a:pPr>
            <a:r>
              <a:rPr lang="en"/>
              <a:t>Issuer: RootTrust</a:t>
            </a:r>
            <a:endParaRPr/>
          </a:p>
          <a:p>
            <a:pPr indent="0" lvl="0" marL="0" rtl="0" algn="l">
              <a:spcBef>
                <a:spcPts val="0"/>
              </a:spcBef>
              <a:spcAft>
                <a:spcPts val="0"/>
              </a:spcAft>
              <a:buNone/>
            </a:pPr>
            <a:r>
              <a:rPr lang="en"/>
              <a:t>PublicKey: CAPB</a:t>
            </a:r>
            <a:endParaRPr/>
          </a:p>
          <a:p>
            <a:pPr indent="0" lvl="0" marL="0" rtl="0" algn="l">
              <a:spcBef>
                <a:spcPts val="0"/>
              </a:spcBef>
              <a:spcAft>
                <a:spcPts val="0"/>
              </a:spcAft>
              <a:buNone/>
            </a:pPr>
            <a:r>
              <a:rPr lang="en"/>
              <a:t>Sign: RootTrustPRK*</a:t>
            </a:r>
            <a:endParaRPr/>
          </a:p>
        </p:txBody>
      </p:sp>
      <p:sp>
        <p:nvSpPr>
          <p:cNvPr id="198" name="Google Shape;198;p23"/>
          <p:cNvSpPr/>
          <p:nvPr/>
        </p:nvSpPr>
        <p:spPr>
          <a:xfrm>
            <a:off x="6368325" y="1631200"/>
            <a:ext cx="2538900" cy="2223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X509</a:t>
            </a:r>
            <a:endParaRPr/>
          </a:p>
          <a:p>
            <a:pPr indent="0" lvl="0" marL="0" rtl="0" algn="l">
              <a:spcBef>
                <a:spcPts val="0"/>
              </a:spcBef>
              <a:spcAft>
                <a:spcPts val="0"/>
              </a:spcAft>
              <a:buNone/>
            </a:pPr>
            <a:r>
              <a:rPr lang="en"/>
              <a:t>Name: RootTrust </a:t>
            </a:r>
            <a:endParaRPr/>
          </a:p>
          <a:p>
            <a:pPr indent="0" lvl="0" marL="0" rtl="0" algn="l">
              <a:spcBef>
                <a:spcPts val="0"/>
              </a:spcBef>
              <a:spcAft>
                <a:spcPts val="0"/>
              </a:spcAft>
              <a:buNone/>
            </a:pPr>
            <a:r>
              <a:rPr lang="en"/>
              <a:t>Issuer: RootTrust</a:t>
            </a:r>
            <a:endParaRPr/>
          </a:p>
          <a:p>
            <a:pPr indent="0" lvl="0" marL="0" rtl="0" algn="l">
              <a:spcBef>
                <a:spcPts val="0"/>
              </a:spcBef>
              <a:spcAft>
                <a:spcPts val="0"/>
              </a:spcAft>
              <a:buNone/>
            </a:pPr>
            <a:r>
              <a:rPr lang="en"/>
              <a:t>PublicKey: RootTrustPB</a:t>
            </a:r>
            <a:endParaRPr/>
          </a:p>
          <a:p>
            <a:pPr indent="0" lvl="0" marL="0" rtl="0" algn="l">
              <a:spcBef>
                <a:spcPts val="0"/>
              </a:spcBef>
              <a:spcAft>
                <a:spcPts val="0"/>
              </a:spcAft>
              <a:buNone/>
            </a:pPr>
            <a:r>
              <a:rPr lang="en"/>
              <a:t>Sign: RootTrustPRK*</a:t>
            </a:r>
            <a:endParaRPr/>
          </a:p>
        </p:txBody>
      </p:sp>
      <p:cxnSp>
        <p:nvCxnSpPr>
          <p:cNvPr id="199" name="Google Shape;199;p23"/>
          <p:cNvCxnSpPr>
            <a:stCxn id="198" idx="1"/>
            <a:endCxn id="197" idx="3"/>
          </p:cNvCxnSpPr>
          <p:nvPr/>
        </p:nvCxnSpPr>
        <p:spPr>
          <a:xfrm flipH="1">
            <a:off x="5933625" y="2742850"/>
            <a:ext cx="434700" cy="600"/>
          </a:xfrm>
          <a:prstGeom prst="curvedConnector3">
            <a:avLst>
              <a:gd fmla="val 50010" name="adj1"/>
            </a:avLst>
          </a:prstGeom>
          <a:noFill/>
          <a:ln cap="flat" cmpd="sng" w="28575">
            <a:solidFill>
              <a:srgbClr val="DF3079"/>
            </a:solidFill>
            <a:prstDash val="solid"/>
            <a:round/>
            <a:headEnd len="med" w="med" type="stealth"/>
            <a:tailEnd len="med" w="med" type="none"/>
          </a:ln>
        </p:spPr>
      </p:cxnSp>
      <p:cxnSp>
        <p:nvCxnSpPr>
          <p:cNvPr id="200" name="Google Shape;200;p23"/>
          <p:cNvCxnSpPr/>
          <p:nvPr/>
        </p:nvCxnSpPr>
        <p:spPr>
          <a:xfrm flipH="1">
            <a:off x="2959850" y="2742550"/>
            <a:ext cx="434700" cy="600"/>
          </a:xfrm>
          <a:prstGeom prst="curvedConnector3">
            <a:avLst>
              <a:gd fmla="val 50010" name="adj1"/>
            </a:avLst>
          </a:prstGeom>
          <a:noFill/>
          <a:ln cap="flat" cmpd="sng" w="28575">
            <a:solidFill>
              <a:srgbClr val="DF3079"/>
            </a:solidFill>
            <a:prstDash val="solid"/>
            <a:round/>
            <a:headEnd len="med" w="med" type="stealth"/>
            <a:tailEnd len="med" w="med" type="none"/>
          </a:ln>
        </p:spPr>
      </p:cxnSp>
      <p:sp>
        <p:nvSpPr>
          <p:cNvPr id="201" name="Google Shape;201;p23"/>
          <p:cNvSpPr txBox="1"/>
          <p:nvPr/>
        </p:nvSpPr>
        <p:spPr>
          <a:xfrm>
            <a:off x="311700" y="4012200"/>
            <a:ext cx="68406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300">
                <a:solidFill>
                  <a:schemeClr val="lt2"/>
                </a:solidFill>
              </a:rPr>
              <a:t>Client receives the full chain, wants to verify A.com cert </a:t>
            </a:r>
            <a:r>
              <a:rPr i="1" lang="en" sz="1300">
                <a:solidFill>
                  <a:schemeClr val="lt2"/>
                </a:solidFill>
              </a:rPr>
              <a:t>signature</a:t>
            </a:r>
            <a:r>
              <a:rPr i="1" lang="en" sz="1300">
                <a:solidFill>
                  <a:schemeClr val="lt2"/>
                </a:solidFill>
              </a:rPr>
              <a:t> which as been signed by CA public key issuer, so it gets the CA and gets the CAPUB to verify, but also it needs to trust the CA cert so it, verifies that by getting the RootTrust public key and verifies it, but the RootTrust is self signed so it looks up its local cert store. If it is there it is trusted. Else rejected.</a:t>
            </a:r>
            <a:endParaRPr i="1" sz="13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a:t>
            </a:r>
            <a:endParaRPr/>
          </a:p>
        </p:txBody>
      </p:sp>
      <p:sp>
        <p:nvSpPr>
          <p:cNvPr id="207" name="Google Shape;20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Transport Layer </a:t>
            </a:r>
            <a:r>
              <a:rPr lang="en"/>
              <a:t>security</a:t>
            </a:r>
            <a:endParaRPr/>
          </a:p>
          <a:p>
            <a:pPr indent="-342900" lvl="0" marL="457200" rtl="0" algn="l">
              <a:spcBef>
                <a:spcPts val="0"/>
              </a:spcBef>
              <a:spcAft>
                <a:spcPts val="0"/>
              </a:spcAft>
              <a:buSzPts val="1800"/>
              <a:buChar char="●"/>
            </a:pPr>
            <a:r>
              <a:rPr lang="en"/>
              <a:t>Encrypt using the same key on both client and server</a:t>
            </a:r>
            <a:endParaRPr/>
          </a:p>
          <a:p>
            <a:pPr indent="-342900" lvl="0" marL="457200" rtl="0" algn="l">
              <a:spcBef>
                <a:spcPts val="0"/>
              </a:spcBef>
              <a:spcAft>
                <a:spcPts val="0"/>
              </a:spcAft>
              <a:buSzPts val="1800"/>
              <a:buChar char="●"/>
            </a:pPr>
            <a:r>
              <a:rPr lang="en"/>
              <a:t>For that we need to exchange the key </a:t>
            </a:r>
            <a:endParaRPr/>
          </a:p>
          <a:p>
            <a:pPr indent="-342900" lvl="0" marL="457200" rtl="0" algn="l">
              <a:spcBef>
                <a:spcPts val="0"/>
              </a:spcBef>
              <a:spcAft>
                <a:spcPts val="0"/>
              </a:spcAft>
              <a:buSzPts val="1800"/>
              <a:buChar char="●"/>
            </a:pPr>
            <a:r>
              <a:rPr lang="en"/>
              <a:t>We use public key encryption to exchange key</a:t>
            </a:r>
            <a:endParaRPr/>
          </a:p>
          <a:p>
            <a:pPr indent="-342900" lvl="0" marL="457200" rtl="0" algn="l">
              <a:spcBef>
                <a:spcPts val="0"/>
              </a:spcBef>
              <a:spcAft>
                <a:spcPts val="0"/>
              </a:spcAft>
              <a:buSzPts val="1800"/>
              <a:buChar char="●"/>
            </a:pPr>
            <a:r>
              <a:rPr lang="en"/>
              <a:t>We share certificate for authentication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221675" y="28680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 1.2 </a:t>
            </a:r>
            <a:endParaRPr/>
          </a:p>
          <a:p>
            <a:pPr indent="0" lvl="0" marL="0" rtl="0" algn="l">
              <a:spcBef>
                <a:spcPts val="0"/>
              </a:spcBef>
              <a:spcAft>
                <a:spcPts val="0"/>
              </a:spcAft>
              <a:buNone/>
            </a:pPr>
            <a:r>
              <a:rPr lang="en"/>
              <a:t>(RSA)</a:t>
            </a:r>
            <a:endParaRPr sz="1911"/>
          </a:p>
        </p:txBody>
      </p:sp>
      <p:sp>
        <p:nvSpPr>
          <p:cNvPr id="213" name="Google Shape;213;p25"/>
          <p:cNvSpPr txBox="1"/>
          <p:nvPr/>
        </p:nvSpPr>
        <p:spPr>
          <a:xfrm>
            <a:off x="8509900" y="1750025"/>
            <a:ext cx="9300" cy="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25"/>
          <p:cNvCxnSpPr/>
          <p:nvPr/>
        </p:nvCxnSpPr>
        <p:spPr>
          <a:xfrm>
            <a:off x="1609650" y="753625"/>
            <a:ext cx="841800" cy="0"/>
          </a:xfrm>
          <a:prstGeom prst="straightConnector1">
            <a:avLst/>
          </a:prstGeom>
          <a:noFill/>
          <a:ln cap="flat" cmpd="sng" w="76200">
            <a:solidFill>
              <a:srgbClr val="38761D"/>
            </a:solidFill>
            <a:prstDash val="solid"/>
            <a:round/>
            <a:headEnd len="med" w="med" type="none"/>
            <a:tailEnd len="med" w="med" type="none"/>
          </a:ln>
        </p:spPr>
      </p:cxnSp>
      <p:sp>
        <p:nvSpPr>
          <p:cNvPr id="215" name="Google Shape;215;p25"/>
          <p:cNvSpPr txBox="1"/>
          <p:nvPr>
            <p:ph type="title"/>
          </p:nvPr>
        </p:nvSpPr>
        <p:spPr>
          <a:xfrm>
            <a:off x="1531950" y="286806"/>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6AA84F"/>
                </a:solidFill>
              </a:rPr>
              <a:t>open</a:t>
            </a:r>
            <a:endParaRPr sz="1800">
              <a:solidFill>
                <a:srgbClr val="6AA84F"/>
              </a:solidFill>
            </a:endParaRPr>
          </a:p>
        </p:txBody>
      </p:sp>
      <p:cxnSp>
        <p:nvCxnSpPr>
          <p:cNvPr id="216" name="Google Shape;216;p25"/>
          <p:cNvCxnSpPr/>
          <p:nvPr/>
        </p:nvCxnSpPr>
        <p:spPr>
          <a:xfrm>
            <a:off x="1570800" y="4645550"/>
            <a:ext cx="841800" cy="0"/>
          </a:xfrm>
          <a:prstGeom prst="straightConnector1">
            <a:avLst/>
          </a:prstGeom>
          <a:noFill/>
          <a:ln cap="flat" cmpd="sng" w="76200">
            <a:solidFill>
              <a:srgbClr val="FF0000"/>
            </a:solidFill>
            <a:prstDash val="solid"/>
            <a:round/>
            <a:headEnd len="med" w="med" type="none"/>
            <a:tailEnd len="med" w="med" type="none"/>
          </a:ln>
        </p:spPr>
      </p:cxnSp>
      <p:sp>
        <p:nvSpPr>
          <p:cNvPr id="217" name="Google Shape;217;p25"/>
          <p:cNvSpPr txBox="1"/>
          <p:nvPr>
            <p:ph type="title"/>
          </p:nvPr>
        </p:nvSpPr>
        <p:spPr>
          <a:xfrm>
            <a:off x="1531950" y="4169481"/>
            <a:ext cx="919500" cy="405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rgbClr val="FF0000"/>
                </a:solidFill>
              </a:rPr>
              <a:t>close</a:t>
            </a:r>
            <a:endParaRPr sz="1800">
              <a:solidFill>
                <a:srgbClr val="FF0000"/>
              </a:solidFill>
            </a:endParaRPr>
          </a:p>
        </p:txBody>
      </p:sp>
      <p:sp>
        <p:nvSpPr>
          <p:cNvPr id="218" name="Google Shape;218;p25"/>
          <p:cNvSpPr txBox="1"/>
          <p:nvPr/>
        </p:nvSpPr>
        <p:spPr>
          <a:xfrm>
            <a:off x="4146625" y="4262550"/>
            <a:ext cx="7863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t>
            </a:r>
            <a:endParaRPr>
              <a:solidFill>
                <a:schemeClr val="dk1"/>
              </a:solidFill>
            </a:endParaRPr>
          </a:p>
        </p:txBody>
      </p:sp>
      <p:grpSp>
        <p:nvGrpSpPr>
          <p:cNvPr id="219" name="Google Shape;219;p25"/>
          <p:cNvGrpSpPr/>
          <p:nvPr/>
        </p:nvGrpSpPr>
        <p:grpSpPr>
          <a:xfrm>
            <a:off x="2355475" y="770150"/>
            <a:ext cx="4368600" cy="512700"/>
            <a:chOff x="2355475" y="770150"/>
            <a:chExt cx="4368600" cy="512700"/>
          </a:xfrm>
        </p:grpSpPr>
        <p:cxnSp>
          <p:nvCxnSpPr>
            <p:cNvPr id="220" name="Google Shape;220;p25"/>
            <p:cNvCxnSpPr/>
            <p:nvPr/>
          </p:nvCxnSpPr>
          <p:spPr>
            <a:xfrm>
              <a:off x="2355475" y="1023100"/>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221" name="Google Shape;221;p25"/>
            <p:cNvSpPr txBox="1"/>
            <p:nvPr/>
          </p:nvSpPr>
          <p:spPr>
            <a:xfrm rot="379027">
              <a:off x="4023578" y="845994"/>
              <a:ext cx="1398693"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Client hello</a:t>
              </a:r>
              <a:endParaRPr sz="1200">
                <a:solidFill>
                  <a:schemeClr val="dk1"/>
                </a:solidFill>
              </a:endParaRPr>
            </a:p>
          </p:txBody>
        </p:sp>
      </p:grpSp>
      <p:grpSp>
        <p:nvGrpSpPr>
          <p:cNvPr id="222" name="Google Shape;222;p25"/>
          <p:cNvGrpSpPr/>
          <p:nvPr/>
        </p:nvGrpSpPr>
        <p:grpSpPr>
          <a:xfrm>
            <a:off x="2368225" y="1116383"/>
            <a:ext cx="4374300" cy="435000"/>
            <a:chOff x="2368225" y="1116383"/>
            <a:chExt cx="4374300" cy="435000"/>
          </a:xfrm>
        </p:grpSpPr>
        <p:cxnSp>
          <p:nvCxnSpPr>
            <p:cNvPr id="223" name="Google Shape;223;p25"/>
            <p:cNvCxnSpPr/>
            <p:nvPr/>
          </p:nvCxnSpPr>
          <p:spPr>
            <a:xfrm flipH="1">
              <a:off x="2368225" y="1422650"/>
              <a:ext cx="4374300" cy="122400"/>
            </a:xfrm>
            <a:prstGeom prst="straightConnector1">
              <a:avLst/>
            </a:prstGeom>
            <a:noFill/>
            <a:ln cap="flat" cmpd="sng" w="28575">
              <a:solidFill>
                <a:srgbClr val="FF0000"/>
              </a:solidFill>
              <a:prstDash val="solid"/>
              <a:round/>
              <a:headEnd len="med" w="med" type="none"/>
              <a:tailEnd len="med" w="med" type="triangle"/>
            </a:ln>
          </p:spPr>
        </p:cxnSp>
        <p:sp>
          <p:nvSpPr>
            <p:cNvPr id="224" name="Google Shape;224;p25"/>
            <p:cNvSpPr txBox="1"/>
            <p:nvPr/>
          </p:nvSpPr>
          <p:spPr>
            <a:xfrm rot="-183674">
              <a:off x="3974215" y="1153478"/>
              <a:ext cx="1398796" cy="3608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Server hello (cert)</a:t>
              </a:r>
              <a:endParaRPr sz="1200">
                <a:solidFill>
                  <a:schemeClr val="dk1"/>
                </a:solidFill>
              </a:endParaRPr>
            </a:p>
          </p:txBody>
        </p:sp>
      </p:grpSp>
      <p:grpSp>
        <p:nvGrpSpPr>
          <p:cNvPr id="225" name="Google Shape;225;p25"/>
          <p:cNvGrpSpPr/>
          <p:nvPr/>
        </p:nvGrpSpPr>
        <p:grpSpPr>
          <a:xfrm>
            <a:off x="2414413" y="2026575"/>
            <a:ext cx="4312500" cy="536075"/>
            <a:chOff x="2414413" y="2026575"/>
            <a:chExt cx="4312500" cy="536075"/>
          </a:xfrm>
        </p:grpSpPr>
        <p:cxnSp>
          <p:nvCxnSpPr>
            <p:cNvPr id="226" name="Google Shape;226;p25"/>
            <p:cNvCxnSpPr/>
            <p:nvPr/>
          </p:nvCxnSpPr>
          <p:spPr>
            <a:xfrm flipH="1">
              <a:off x="2414413" y="2260850"/>
              <a:ext cx="4312500" cy="301800"/>
            </a:xfrm>
            <a:prstGeom prst="straightConnector1">
              <a:avLst/>
            </a:prstGeom>
            <a:noFill/>
            <a:ln cap="flat" cmpd="sng" w="28575">
              <a:solidFill>
                <a:srgbClr val="FF0000"/>
              </a:solidFill>
              <a:prstDash val="solid"/>
              <a:round/>
              <a:headEnd len="med" w="med" type="none"/>
              <a:tailEnd len="med" w="med" type="triangle"/>
            </a:ln>
          </p:spPr>
        </p:cxnSp>
        <p:sp>
          <p:nvSpPr>
            <p:cNvPr id="227" name="Google Shape;227;p25"/>
            <p:cNvSpPr txBox="1"/>
            <p:nvPr/>
          </p:nvSpPr>
          <p:spPr>
            <a:xfrm rot="-183431">
              <a:off x="3807373" y="2081669"/>
              <a:ext cx="2075654" cy="36081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Change cipher, fin</a:t>
              </a:r>
              <a:endParaRPr sz="1200">
                <a:solidFill>
                  <a:schemeClr val="dk1"/>
                </a:solidFill>
              </a:endParaRPr>
            </a:p>
          </p:txBody>
        </p:sp>
      </p:grpSp>
      <p:grpSp>
        <p:nvGrpSpPr>
          <p:cNvPr id="228" name="Google Shape;228;p25"/>
          <p:cNvGrpSpPr/>
          <p:nvPr/>
        </p:nvGrpSpPr>
        <p:grpSpPr>
          <a:xfrm>
            <a:off x="2377475" y="2871100"/>
            <a:ext cx="4368600" cy="477550"/>
            <a:chOff x="2377475" y="2871100"/>
            <a:chExt cx="4368600" cy="477550"/>
          </a:xfrm>
        </p:grpSpPr>
        <p:cxnSp>
          <p:nvCxnSpPr>
            <p:cNvPr id="229" name="Google Shape;229;p25"/>
            <p:cNvCxnSpPr/>
            <p:nvPr/>
          </p:nvCxnSpPr>
          <p:spPr>
            <a:xfrm>
              <a:off x="2377475" y="3099050"/>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230" name="Google Shape;230;p25"/>
            <p:cNvSpPr txBox="1"/>
            <p:nvPr/>
          </p:nvSpPr>
          <p:spPr>
            <a:xfrm rot="379195">
              <a:off x="4158448" y="2926694"/>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GET /</a:t>
              </a:r>
              <a:endParaRPr>
                <a:solidFill>
                  <a:schemeClr val="dk1"/>
                </a:solidFill>
              </a:endParaRPr>
            </a:p>
          </p:txBody>
        </p:sp>
      </p:grpSp>
      <p:grpSp>
        <p:nvGrpSpPr>
          <p:cNvPr id="231" name="Google Shape;231;p25"/>
          <p:cNvGrpSpPr/>
          <p:nvPr/>
        </p:nvGrpSpPr>
        <p:grpSpPr>
          <a:xfrm>
            <a:off x="2322000" y="3348573"/>
            <a:ext cx="4405500" cy="978000"/>
            <a:chOff x="2322000" y="3348573"/>
            <a:chExt cx="4405500" cy="978000"/>
          </a:xfrm>
        </p:grpSpPr>
        <p:cxnSp>
          <p:nvCxnSpPr>
            <p:cNvPr id="232" name="Google Shape;232;p25"/>
            <p:cNvCxnSpPr/>
            <p:nvPr/>
          </p:nvCxnSpPr>
          <p:spPr>
            <a:xfrm flipH="1">
              <a:off x="2322000" y="3829575"/>
              <a:ext cx="4405500" cy="379500"/>
            </a:xfrm>
            <a:prstGeom prst="straightConnector1">
              <a:avLst/>
            </a:prstGeom>
            <a:noFill/>
            <a:ln cap="flat" cmpd="sng" w="28575">
              <a:solidFill>
                <a:srgbClr val="FF0000"/>
              </a:solidFill>
              <a:prstDash val="solid"/>
              <a:round/>
              <a:headEnd len="med" w="med" type="none"/>
              <a:tailEnd len="med" w="med" type="triangle"/>
            </a:ln>
          </p:spPr>
        </p:cxnSp>
        <p:sp>
          <p:nvSpPr>
            <p:cNvPr id="233" name="Google Shape;233;p25"/>
            <p:cNvSpPr txBox="1"/>
            <p:nvPr/>
          </p:nvSpPr>
          <p:spPr>
            <a:xfrm rot="-546999">
              <a:off x="4124306" y="3425005"/>
              <a:ext cx="1030011" cy="8251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Headers+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grpSp>
        <p:nvGrpSpPr>
          <p:cNvPr id="234" name="Google Shape;234;p25"/>
          <p:cNvGrpSpPr/>
          <p:nvPr/>
        </p:nvGrpSpPr>
        <p:grpSpPr>
          <a:xfrm>
            <a:off x="2405225" y="1551375"/>
            <a:ext cx="4318800" cy="543600"/>
            <a:chOff x="2405225" y="1551375"/>
            <a:chExt cx="4318800" cy="543600"/>
          </a:xfrm>
        </p:grpSpPr>
        <p:cxnSp>
          <p:nvCxnSpPr>
            <p:cNvPr id="235" name="Google Shape;235;p25"/>
            <p:cNvCxnSpPr/>
            <p:nvPr/>
          </p:nvCxnSpPr>
          <p:spPr>
            <a:xfrm>
              <a:off x="2405225" y="1813175"/>
              <a:ext cx="4318800" cy="237900"/>
            </a:xfrm>
            <a:prstGeom prst="straightConnector1">
              <a:avLst/>
            </a:prstGeom>
            <a:noFill/>
            <a:ln cap="flat" cmpd="sng" w="28575">
              <a:solidFill>
                <a:srgbClr val="0000FF"/>
              </a:solidFill>
              <a:prstDash val="solid"/>
              <a:round/>
              <a:headEnd len="med" w="med" type="none"/>
              <a:tailEnd len="med" w="med" type="triangle"/>
            </a:ln>
          </p:spPr>
        </p:cxnSp>
        <p:sp>
          <p:nvSpPr>
            <p:cNvPr id="236" name="Google Shape;236;p25"/>
            <p:cNvSpPr txBox="1"/>
            <p:nvPr/>
          </p:nvSpPr>
          <p:spPr>
            <a:xfrm rot="379123">
              <a:off x="3939100" y="1642669"/>
              <a:ext cx="1679100"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Change cipher, fin </a:t>
              </a:r>
              <a:endParaRPr sz="1200">
                <a:solidFill>
                  <a:schemeClr val="dk1"/>
                </a:solidFill>
              </a:endParaRPr>
            </a:p>
          </p:txBody>
        </p:sp>
      </p:grpSp>
      <p:pic>
        <p:nvPicPr>
          <p:cNvPr id="237" name="Google Shape;237;p25"/>
          <p:cNvPicPr preferRelativeResize="0"/>
          <p:nvPr/>
        </p:nvPicPr>
        <p:blipFill rotWithShape="1">
          <a:blip r:embed="rId3">
            <a:alphaModFix/>
          </a:blip>
          <a:srcRect b="0" l="26754" r="27683" t="0"/>
          <a:stretch/>
        </p:blipFill>
        <p:spPr>
          <a:xfrm>
            <a:off x="7464737" y="2106401"/>
            <a:ext cx="992700" cy="1006616"/>
          </a:xfrm>
          <a:prstGeom prst="rect">
            <a:avLst/>
          </a:prstGeom>
          <a:noFill/>
          <a:ln>
            <a:noFill/>
          </a:ln>
        </p:spPr>
      </p:pic>
      <p:grpSp>
        <p:nvGrpSpPr>
          <p:cNvPr id="238" name="Google Shape;238;p25"/>
          <p:cNvGrpSpPr/>
          <p:nvPr/>
        </p:nvGrpSpPr>
        <p:grpSpPr>
          <a:xfrm>
            <a:off x="605993" y="2176737"/>
            <a:ext cx="1341323" cy="800783"/>
            <a:chOff x="2666325" y="4298650"/>
            <a:chExt cx="790176" cy="523250"/>
          </a:xfrm>
        </p:grpSpPr>
        <p:pic>
          <p:nvPicPr>
            <p:cNvPr id="239" name="Google Shape;239;p25"/>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240" name="Google Shape;240;p25"/>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241" name="Google Shape;241;p25"/>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242" name="Google Shape;242;p25"/>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pic>
        <p:nvPicPr>
          <p:cNvPr id="243" name="Google Shape;243;p25"/>
          <p:cNvPicPr preferRelativeResize="0"/>
          <p:nvPr/>
        </p:nvPicPr>
        <p:blipFill>
          <a:blip r:embed="rId5">
            <a:alphaModFix/>
          </a:blip>
          <a:stretch>
            <a:fillRect/>
          </a:stretch>
        </p:blipFill>
        <p:spPr>
          <a:xfrm>
            <a:off x="8335875" y="56667"/>
            <a:ext cx="609600" cy="609600"/>
          </a:xfrm>
          <a:prstGeom prst="rect">
            <a:avLst/>
          </a:prstGeom>
          <a:noFill/>
          <a:ln>
            <a:noFill/>
          </a:ln>
        </p:spPr>
      </p:pic>
      <p:pic>
        <p:nvPicPr>
          <p:cNvPr id="244" name="Google Shape;244;p25"/>
          <p:cNvPicPr preferRelativeResize="0"/>
          <p:nvPr/>
        </p:nvPicPr>
        <p:blipFill>
          <a:blip r:embed="rId6">
            <a:alphaModFix/>
          </a:blip>
          <a:stretch>
            <a:fillRect/>
          </a:stretch>
        </p:blipFill>
        <p:spPr>
          <a:xfrm>
            <a:off x="8366000" y="589825"/>
            <a:ext cx="609600" cy="609600"/>
          </a:xfrm>
          <a:prstGeom prst="rect">
            <a:avLst/>
          </a:prstGeom>
          <a:noFill/>
          <a:ln>
            <a:noFill/>
          </a:ln>
        </p:spPr>
      </p:pic>
      <p:sp>
        <p:nvSpPr>
          <p:cNvPr id="245" name="Google Shape;245;p25"/>
          <p:cNvSpPr txBox="1"/>
          <p:nvPr/>
        </p:nvSpPr>
        <p:spPr>
          <a:xfrm>
            <a:off x="6969550" y="131625"/>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RSA </a:t>
            </a:r>
            <a:r>
              <a:rPr lang="en">
                <a:solidFill>
                  <a:schemeClr val="dk1"/>
                </a:solidFill>
              </a:rPr>
              <a:t>Public key</a:t>
            </a:r>
            <a:endParaRPr>
              <a:solidFill>
                <a:schemeClr val="dk1"/>
              </a:solidFill>
            </a:endParaRPr>
          </a:p>
        </p:txBody>
      </p:sp>
      <p:sp>
        <p:nvSpPr>
          <p:cNvPr id="246" name="Google Shape;246;p25"/>
          <p:cNvSpPr txBox="1"/>
          <p:nvPr/>
        </p:nvSpPr>
        <p:spPr>
          <a:xfrm>
            <a:off x="6864079" y="666275"/>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RSA </a:t>
            </a:r>
            <a:r>
              <a:rPr lang="en">
                <a:solidFill>
                  <a:schemeClr val="dk1"/>
                </a:solidFill>
              </a:rPr>
              <a:t>Private key</a:t>
            </a:r>
            <a:endParaRPr>
              <a:solidFill>
                <a:schemeClr val="dk1"/>
              </a:solidFill>
            </a:endParaRPr>
          </a:p>
        </p:txBody>
      </p:sp>
      <p:pic>
        <p:nvPicPr>
          <p:cNvPr id="247" name="Google Shape;247;p25"/>
          <p:cNvPicPr preferRelativeResize="0"/>
          <p:nvPr/>
        </p:nvPicPr>
        <p:blipFill>
          <a:blip r:embed="rId7">
            <a:alphaModFix/>
          </a:blip>
          <a:stretch>
            <a:fillRect/>
          </a:stretch>
        </p:blipFill>
        <p:spPr>
          <a:xfrm>
            <a:off x="3760098" y="2716835"/>
            <a:ext cx="477550" cy="477550"/>
          </a:xfrm>
          <a:prstGeom prst="rect">
            <a:avLst/>
          </a:prstGeom>
          <a:noFill/>
          <a:ln>
            <a:noFill/>
          </a:ln>
        </p:spPr>
      </p:pic>
      <p:pic>
        <p:nvPicPr>
          <p:cNvPr id="248" name="Google Shape;248;p25"/>
          <p:cNvPicPr preferRelativeResize="0"/>
          <p:nvPr/>
        </p:nvPicPr>
        <p:blipFill>
          <a:blip r:embed="rId7">
            <a:alphaModFix/>
          </a:blip>
          <a:stretch>
            <a:fillRect/>
          </a:stretch>
        </p:blipFill>
        <p:spPr>
          <a:xfrm>
            <a:off x="3724949" y="3509374"/>
            <a:ext cx="512700" cy="512700"/>
          </a:xfrm>
          <a:prstGeom prst="rect">
            <a:avLst/>
          </a:prstGeom>
          <a:noFill/>
          <a:ln>
            <a:noFill/>
          </a:ln>
        </p:spPr>
      </p:pic>
      <p:pic>
        <p:nvPicPr>
          <p:cNvPr id="249" name="Google Shape;249;p25"/>
          <p:cNvPicPr preferRelativeResize="0"/>
          <p:nvPr/>
        </p:nvPicPr>
        <p:blipFill>
          <a:blip r:embed="rId5">
            <a:alphaModFix/>
          </a:blip>
          <a:stretch>
            <a:fillRect/>
          </a:stretch>
        </p:blipFill>
        <p:spPr>
          <a:xfrm>
            <a:off x="3514125" y="1095098"/>
            <a:ext cx="477550" cy="477550"/>
          </a:xfrm>
          <a:prstGeom prst="rect">
            <a:avLst/>
          </a:prstGeom>
          <a:noFill/>
          <a:ln>
            <a:noFill/>
          </a:ln>
        </p:spPr>
      </p:pic>
      <p:pic>
        <p:nvPicPr>
          <p:cNvPr id="250" name="Google Shape;250;p25"/>
          <p:cNvPicPr preferRelativeResize="0"/>
          <p:nvPr/>
        </p:nvPicPr>
        <p:blipFill>
          <a:blip r:embed="rId8">
            <a:alphaModFix/>
          </a:blip>
          <a:stretch>
            <a:fillRect/>
          </a:stretch>
        </p:blipFill>
        <p:spPr>
          <a:xfrm>
            <a:off x="922350" y="1316538"/>
            <a:ext cx="609600" cy="609600"/>
          </a:xfrm>
          <a:prstGeom prst="rect">
            <a:avLst/>
          </a:prstGeom>
          <a:noFill/>
          <a:ln>
            <a:noFill/>
          </a:ln>
        </p:spPr>
      </p:pic>
      <p:pic>
        <p:nvPicPr>
          <p:cNvPr id="251" name="Google Shape;251;p25"/>
          <p:cNvPicPr preferRelativeResize="0"/>
          <p:nvPr/>
        </p:nvPicPr>
        <p:blipFill>
          <a:blip r:embed="rId8">
            <a:alphaModFix/>
          </a:blip>
          <a:stretch>
            <a:fillRect/>
          </a:stretch>
        </p:blipFill>
        <p:spPr>
          <a:xfrm>
            <a:off x="7726275" y="1349913"/>
            <a:ext cx="609600" cy="609600"/>
          </a:xfrm>
          <a:prstGeom prst="rect">
            <a:avLst/>
          </a:prstGeom>
          <a:noFill/>
          <a:ln>
            <a:noFill/>
          </a:ln>
        </p:spPr>
      </p:pic>
      <p:grpSp>
        <p:nvGrpSpPr>
          <p:cNvPr id="252" name="Google Shape;252;p25"/>
          <p:cNvGrpSpPr/>
          <p:nvPr/>
        </p:nvGrpSpPr>
        <p:grpSpPr>
          <a:xfrm>
            <a:off x="3339313" y="1349900"/>
            <a:ext cx="728425" cy="609600"/>
            <a:chOff x="2950000" y="1349900"/>
            <a:chExt cx="728425" cy="609600"/>
          </a:xfrm>
        </p:grpSpPr>
        <p:pic>
          <p:nvPicPr>
            <p:cNvPr id="253" name="Google Shape;253;p25"/>
            <p:cNvPicPr preferRelativeResize="0"/>
            <p:nvPr/>
          </p:nvPicPr>
          <p:blipFill>
            <a:blip r:embed="rId5">
              <a:alphaModFix/>
            </a:blip>
            <a:stretch>
              <a:fillRect/>
            </a:stretch>
          </p:blipFill>
          <p:spPr>
            <a:xfrm>
              <a:off x="3200875" y="1481948"/>
              <a:ext cx="477550" cy="477550"/>
            </a:xfrm>
            <a:prstGeom prst="rect">
              <a:avLst/>
            </a:prstGeom>
            <a:noFill/>
            <a:ln>
              <a:noFill/>
            </a:ln>
          </p:spPr>
        </p:pic>
        <p:pic>
          <p:nvPicPr>
            <p:cNvPr id="254" name="Google Shape;254;p25"/>
            <p:cNvPicPr preferRelativeResize="0"/>
            <p:nvPr/>
          </p:nvPicPr>
          <p:blipFill>
            <a:blip r:embed="rId8">
              <a:alphaModFix/>
            </a:blip>
            <a:stretch>
              <a:fillRect/>
            </a:stretch>
          </p:blipFill>
          <p:spPr>
            <a:xfrm>
              <a:off x="2950000" y="1349900"/>
              <a:ext cx="609600" cy="609600"/>
            </a:xfrm>
            <a:prstGeom prst="rect">
              <a:avLst/>
            </a:prstGeom>
            <a:noFill/>
            <a:ln>
              <a:noFill/>
            </a:ln>
          </p:spPr>
        </p:pic>
      </p:grpSp>
      <p:pic>
        <p:nvPicPr>
          <p:cNvPr id="255" name="Google Shape;255;p25"/>
          <p:cNvPicPr preferRelativeResize="0"/>
          <p:nvPr/>
        </p:nvPicPr>
        <p:blipFill>
          <a:blip r:embed="rId6">
            <a:alphaModFix/>
          </a:blip>
          <a:stretch>
            <a:fillRect/>
          </a:stretch>
        </p:blipFill>
        <p:spPr>
          <a:xfrm>
            <a:off x="7578800" y="1014313"/>
            <a:ext cx="609600" cy="609600"/>
          </a:xfrm>
          <a:prstGeom prst="rect">
            <a:avLst/>
          </a:prstGeom>
          <a:noFill/>
          <a:ln>
            <a:noFill/>
          </a:ln>
        </p:spPr>
      </p:pic>
      <p:grpSp>
        <p:nvGrpSpPr>
          <p:cNvPr id="256" name="Google Shape;256;p25"/>
          <p:cNvGrpSpPr/>
          <p:nvPr/>
        </p:nvGrpSpPr>
        <p:grpSpPr>
          <a:xfrm>
            <a:off x="7132388" y="941775"/>
            <a:ext cx="728425" cy="609600"/>
            <a:chOff x="2950000" y="1349900"/>
            <a:chExt cx="728425" cy="609600"/>
          </a:xfrm>
        </p:grpSpPr>
        <p:pic>
          <p:nvPicPr>
            <p:cNvPr id="257" name="Google Shape;257;p25"/>
            <p:cNvPicPr preferRelativeResize="0"/>
            <p:nvPr/>
          </p:nvPicPr>
          <p:blipFill>
            <a:blip r:embed="rId5">
              <a:alphaModFix/>
            </a:blip>
            <a:stretch>
              <a:fillRect/>
            </a:stretch>
          </p:blipFill>
          <p:spPr>
            <a:xfrm>
              <a:off x="3200875" y="1481948"/>
              <a:ext cx="477550" cy="477550"/>
            </a:xfrm>
            <a:prstGeom prst="rect">
              <a:avLst/>
            </a:prstGeom>
            <a:noFill/>
            <a:ln>
              <a:noFill/>
            </a:ln>
          </p:spPr>
        </p:pic>
        <p:pic>
          <p:nvPicPr>
            <p:cNvPr id="258" name="Google Shape;258;p25"/>
            <p:cNvPicPr preferRelativeResize="0"/>
            <p:nvPr/>
          </p:nvPicPr>
          <p:blipFill>
            <a:blip r:embed="rId8">
              <a:alphaModFix/>
            </a:blip>
            <a:stretch>
              <a:fillRect/>
            </a:stretch>
          </p:blipFill>
          <p:spPr>
            <a:xfrm>
              <a:off x="2950000" y="1349900"/>
              <a:ext cx="609600" cy="6096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25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that approach</a:t>
            </a:r>
            <a:endParaRPr/>
          </a:p>
        </p:txBody>
      </p:sp>
      <p:sp>
        <p:nvSpPr>
          <p:cNvPr id="264" name="Google Shape;2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Encrypting the symmetric key with public key is simple </a:t>
            </a:r>
            <a:endParaRPr/>
          </a:p>
          <a:p>
            <a:pPr indent="-342900" lvl="0" marL="457200" rtl="0" algn="l">
              <a:spcBef>
                <a:spcPts val="0"/>
              </a:spcBef>
              <a:spcAft>
                <a:spcPts val="0"/>
              </a:spcAft>
              <a:buSzPts val="1800"/>
              <a:buChar char="●"/>
            </a:pPr>
            <a:r>
              <a:rPr lang="en"/>
              <a:t>But its not perfectly forward</a:t>
            </a:r>
            <a:endParaRPr/>
          </a:p>
          <a:p>
            <a:pPr indent="-342900" lvl="0" marL="457200" rtl="0" algn="l">
              <a:spcBef>
                <a:spcPts val="0"/>
              </a:spcBef>
              <a:spcAft>
                <a:spcPts val="0"/>
              </a:spcAft>
              <a:buSzPts val="1800"/>
              <a:buChar char="●"/>
            </a:pPr>
            <a:r>
              <a:rPr lang="en"/>
              <a:t>Attacker can record all encrypted communications </a:t>
            </a:r>
            <a:endParaRPr/>
          </a:p>
          <a:p>
            <a:pPr indent="-342900" lvl="0" marL="457200" rtl="0" algn="l">
              <a:spcBef>
                <a:spcPts val="0"/>
              </a:spcBef>
              <a:spcAft>
                <a:spcPts val="0"/>
              </a:spcAft>
              <a:buSzPts val="1800"/>
              <a:buChar char="●"/>
            </a:pPr>
            <a:r>
              <a:rPr lang="en"/>
              <a:t>If the server private key is leaked (heart bleed)</a:t>
            </a:r>
            <a:endParaRPr/>
          </a:p>
          <a:p>
            <a:pPr indent="-342900" lvl="0" marL="457200" rtl="0" algn="l">
              <a:spcBef>
                <a:spcPts val="0"/>
              </a:spcBef>
              <a:spcAft>
                <a:spcPts val="0"/>
              </a:spcAft>
              <a:buSzPts val="1800"/>
              <a:buChar char="●"/>
            </a:pPr>
            <a:r>
              <a:rPr lang="en"/>
              <a:t>They can go back and decrypt </a:t>
            </a:r>
            <a:r>
              <a:rPr lang="en"/>
              <a:t>everything</a:t>
            </a:r>
            <a:endParaRPr/>
          </a:p>
          <a:p>
            <a:pPr indent="-342900" lvl="0" marL="457200" rtl="0" algn="l">
              <a:spcBef>
                <a:spcPts val="0"/>
              </a:spcBef>
              <a:spcAft>
                <a:spcPts val="0"/>
              </a:spcAft>
              <a:buSzPts val="1800"/>
              <a:buChar char="●"/>
            </a:pPr>
            <a:r>
              <a:rPr lang="en"/>
              <a:t>We need ephemeral keys! Meet Diffie Hellman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 Hellman</a:t>
            </a:r>
            <a:endParaRPr/>
          </a:p>
        </p:txBody>
      </p:sp>
      <p:sp>
        <p:nvSpPr>
          <p:cNvPr id="270" name="Google Shape;270;p27"/>
          <p:cNvSpPr txBox="1"/>
          <p:nvPr/>
        </p:nvSpPr>
        <p:spPr>
          <a:xfrm>
            <a:off x="311700" y="3178250"/>
            <a:ext cx="29868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FC1FF"/>
                </a:solidFill>
              </a:rPr>
              <a:t>Private X</a:t>
            </a:r>
            <a:endParaRPr b="1" sz="2000">
              <a:solidFill>
                <a:srgbClr val="4FC1FF"/>
              </a:solidFill>
            </a:endParaRPr>
          </a:p>
        </p:txBody>
      </p:sp>
      <p:sp>
        <p:nvSpPr>
          <p:cNvPr id="271" name="Google Shape;271;p27"/>
          <p:cNvSpPr txBox="1"/>
          <p:nvPr/>
        </p:nvSpPr>
        <p:spPr>
          <a:xfrm>
            <a:off x="311713" y="2804775"/>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Public </a:t>
            </a:r>
            <a:r>
              <a:rPr lang="en" sz="2100">
                <a:solidFill>
                  <a:srgbClr val="FF0000"/>
                </a:solidFill>
              </a:rPr>
              <a:t>g,n</a:t>
            </a:r>
            <a:endParaRPr sz="2100">
              <a:solidFill>
                <a:srgbClr val="FF0000"/>
              </a:solidFill>
            </a:endParaRPr>
          </a:p>
        </p:txBody>
      </p:sp>
      <p:sp>
        <p:nvSpPr>
          <p:cNvPr id="272" name="Google Shape;272;p27"/>
          <p:cNvSpPr txBox="1"/>
          <p:nvPr/>
        </p:nvSpPr>
        <p:spPr>
          <a:xfrm>
            <a:off x="7436153" y="3178250"/>
            <a:ext cx="1278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C586C0"/>
                </a:solidFill>
              </a:rPr>
              <a:t>Private Y</a:t>
            </a:r>
            <a:endParaRPr b="1" sz="2000">
              <a:solidFill>
                <a:srgbClr val="C586C0"/>
              </a:solidFill>
            </a:endParaRPr>
          </a:p>
        </p:txBody>
      </p:sp>
      <p:sp>
        <p:nvSpPr>
          <p:cNvPr id="273" name="Google Shape;273;p27"/>
          <p:cNvSpPr txBox="1"/>
          <p:nvPr/>
        </p:nvSpPr>
        <p:spPr>
          <a:xfrm>
            <a:off x="240250" y="1017725"/>
            <a:ext cx="6828600" cy="182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Let us not share the symmetric key at all</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Let us only share parameters enough to generate it</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Each party generate the same key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Party one </a:t>
            </a:r>
            <a:r>
              <a:rPr lang="en" sz="1800">
                <a:solidFill>
                  <a:schemeClr val="lt2"/>
                </a:solidFill>
              </a:rPr>
              <a:t>generates</a:t>
            </a:r>
            <a:r>
              <a:rPr lang="en" sz="1800">
                <a:solidFill>
                  <a:schemeClr val="lt2"/>
                </a:solidFill>
              </a:rPr>
              <a:t> </a:t>
            </a:r>
            <a:r>
              <a:rPr lang="en" sz="1800">
                <a:solidFill>
                  <a:srgbClr val="4FC1FF"/>
                </a:solidFill>
              </a:rPr>
              <a:t>X</a:t>
            </a:r>
            <a:r>
              <a:rPr lang="en" sz="1800">
                <a:solidFill>
                  <a:schemeClr val="lt2"/>
                </a:solidFill>
              </a:rPr>
              <a:t> number (private)</a:t>
            </a:r>
            <a:endParaRPr sz="1800">
              <a:solidFill>
                <a:schemeClr val="lt2"/>
              </a:solidFill>
            </a:endParaRPr>
          </a:p>
          <a:p>
            <a:pPr indent="-342900" lvl="1" marL="914400" rtl="0" algn="l">
              <a:spcBef>
                <a:spcPts val="0"/>
              </a:spcBef>
              <a:spcAft>
                <a:spcPts val="0"/>
              </a:spcAft>
              <a:buClr>
                <a:schemeClr val="lt2"/>
              </a:buClr>
              <a:buSzPts val="1800"/>
              <a:buChar char="○"/>
            </a:pPr>
            <a:r>
              <a:rPr lang="en" sz="1800">
                <a:solidFill>
                  <a:schemeClr val="lt2"/>
                </a:solidFill>
              </a:rPr>
              <a:t>Also generates </a:t>
            </a:r>
            <a:r>
              <a:rPr lang="en" sz="1800">
                <a:solidFill>
                  <a:srgbClr val="FF0000"/>
                </a:solidFill>
              </a:rPr>
              <a:t>g</a:t>
            </a:r>
            <a:r>
              <a:rPr lang="en" sz="1800">
                <a:solidFill>
                  <a:schemeClr val="lt2"/>
                </a:solidFill>
              </a:rPr>
              <a:t> and </a:t>
            </a:r>
            <a:r>
              <a:rPr lang="en" sz="1800">
                <a:solidFill>
                  <a:srgbClr val="FF0000"/>
                </a:solidFill>
              </a:rPr>
              <a:t>n</a:t>
            </a:r>
            <a:r>
              <a:rPr lang="en" sz="1800">
                <a:solidFill>
                  <a:schemeClr val="lt2"/>
                </a:solidFill>
              </a:rPr>
              <a:t> (public, random and prime)</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Party two generates </a:t>
            </a:r>
            <a:r>
              <a:rPr lang="en" sz="1800">
                <a:solidFill>
                  <a:srgbClr val="00FFFF"/>
                </a:solidFill>
              </a:rPr>
              <a:t>Y</a:t>
            </a:r>
            <a:r>
              <a:rPr lang="en" sz="1800">
                <a:solidFill>
                  <a:schemeClr val="lt2"/>
                </a:solidFill>
              </a:rPr>
              <a:t> number (private) </a:t>
            </a:r>
            <a:endParaRPr sz="1800">
              <a:solidFill>
                <a:schemeClr val="lt2"/>
              </a:solidFill>
            </a:endParaRPr>
          </a:p>
        </p:txBody>
      </p:sp>
      <p:pic>
        <p:nvPicPr>
          <p:cNvPr id="274" name="Google Shape;274;p27"/>
          <p:cNvPicPr preferRelativeResize="0"/>
          <p:nvPr/>
        </p:nvPicPr>
        <p:blipFill>
          <a:blip r:embed="rId3">
            <a:alphaModFix/>
          </a:blip>
          <a:stretch>
            <a:fillRect/>
          </a:stretch>
        </p:blipFill>
        <p:spPr>
          <a:xfrm>
            <a:off x="7345250" y="3637561"/>
            <a:ext cx="1277875" cy="1277853"/>
          </a:xfrm>
          <a:prstGeom prst="rect">
            <a:avLst/>
          </a:prstGeom>
          <a:noFill/>
          <a:ln>
            <a:noFill/>
          </a:ln>
        </p:spPr>
      </p:pic>
      <p:pic>
        <p:nvPicPr>
          <p:cNvPr id="275" name="Google Shape;275;p27"/>
          <p:cNvPicPr preferRelativeResize="0"/>
          <p:nvPr/>
        </p:nvPicPr>
        <p:blipFill>
          <a:blip r:embed="rId4">
            <a:alphaModFix/>
          </a:blip>
          <a:stretch>
            <a:fillRect/>
          </a:stretch>
        </p:blipFill>
        <p:spPr>
          <a:xfrm>
            <a:off x="518765" y="3637557"/>
            <a:ext cx="1277875" cy="1277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 Hellman</a:t>
            </a:r>
            <a:endParaRPr/>
          </a:p>
        </p:txBody>
      </p:sp>
      <p:sp>
        <p:nvSpPr>
          <p:cNvPr id="281" name="Google Shape;281;p28"/>
          <p:cNvSpPr txBox="1"/>
          <p:nvPr/>
        </p:nvSpPr>
        <p:spPr>
          <a:xfrm>
            <a:off x="311700" y="3178250"/>
            <a:ext cx="29868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FC1FF"/>
                </a:solidFill>
              </a:rPr>
              <a:t>Private X</a:t>
            </a:r>
            <a:endParaRPr b="1" sz="2000">
              <a:solidFill>
                <a:srgbClr val="4FC1FF"/>
              </a:solidFill>
            </a:endParaRPr>
          </a:p>
        </p:txBody>
      </p:sp>
      <p:sp>
        <p:nvSpPr>
          <p:cNvPr id="282" name="Google Shape;282;p28"/>
          <p:cNvSpPr txBox="1"/>
          <p:nvPr/>
        </p:nvSpPr>
        <p:spPr>
          <a:xfrm>
            <a:off x="311713" y="2804775"/>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Public </a:t>
            </a:r>
            <a:r>
              <a:rPr lang="en" sz="2100">
                <a:solidFill>
                  <a:srgbClr val="FF0000"/>
                </a:solidFill>
              </a:rPr>
              <a:t>g,n</a:t>
            </a:r>
            <a:endParaRPr sz="2100">
              <a:solidFill>
                <a:srgbClr val="FF0000"/>
              </a:solidFill>
            </a:endParaRPr>
          </a:p>
        </p:txBody>
      </p:sp>
      <p:sp>
        <p:nvSpPr>
          <p:cNvPr id="283" name="Google Shape;283;p28"/>
          <p:cNvSpPr txBox="1"/>
          <p:nvPr/>
        </p:nvSpPr>
        <p:spPr>
          <a:xfrm>
            <a:off x="7436153" y="3205950"/>
            <a:ext cx="1278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C586C0"/>
                </a:solidFill>
              </a:rPr>
              <a:t>Private Y</a:t>
            </a:r>
            <a:endParaRPr b="1" sz="2000">
              <a:solidFill>
                <a:srgbClr val="C586C0"/>
              </a:solidFill>
            </a:endParaRPr>
          </a:p>
        </p:txBody>
      </p:sp>
      <p:sp>
        <p:nvSpPr>
          <p:cNvPr id="284" name="Google Shape;284;p28"/>
          <p:cNvSpPr txBox="1"/>
          <p:nvPr/>
        </p:nvSpPr>
        <p:spPr>
          <a:xfrm>
            <a:off x="240250" y="1017725"/>
            <a:ext cx="6828600" cy="182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Party 1 sends g and n to Party 2</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Anyone can sniff those values fine.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Now both has g and n</a:t>
            </a:r>
            <a:endParaRPr sz="1800">
              <a:solidFill>
                <a:schemeClr val="lt2"/>
              </a:solidFill>
            </a:endParaRPr>
          </a:p>
        </p:txBody>
      </p:sp>
      <p:pic>
        <p:nvPicPr>
          <p:cNvPr id="285" name="Google Shape;285;p28"/>
          <p:cNvPicPr preferRelativeResize="0"/>
          <p:nvPr/>
        </p:nvPicPr>
        <p:blipFill>
          <a:blip r:embed="rId3">
            <a:alphaModFix/>
          </a:blip>
          <a:stretch>
            <a:fillRect/>
          </a:stretch>
        </p:blipFill>
        <p:spPr>
          <a:xfrm>
            <a:off x="7345250" y="3637561"/>
            <a:ext cx="1277875" cy="1277853"/>
          </a:xfrm>
          <a:prstGeom prst="rect">
            <a:avLst/>
          </a:prstGeom>
          <a:noFill/>
          <a:ln>
            <a:noFill/>
          </a:ln>
        </p:spPr>
      </p:pic>
      <p:pic>
        <p:nvPicPr>
          <p:cNvPr id="286" name="Google Shape;286;p28"/>
          <p:cNvPicPr preferRelativeResize="0"/>
          <p:nvPr/>
        </p:nvPicPr>
        <p:blipFill>
          <a:blip r:embed="rId4">
            <a:alphaModFix/>
          </a:blip>
          <a:stretch>
            <a:fillRect/>
          </a:stretch>
        </p:blipFill>
        <p:spPr>
          <a:xfrm>
            <a:off x="518765" y="3637557"/>
            <a:ext cx="1277875" cy="1277875"/>
          </a:xfrm>
          <a:prstGeom prst="rect">
            <a:avLst/>
          </a:prstGeom>
          <a:noFill/>
          <a:ln>
            <a:noFill/>
          </a:ln>
        </p:spPr>
      </p:pic>
      <p:cxnSp>
        <p:nvCxnSpPr>
          <p:cNvPr id="287" name="Google Shape;287;p28"/>
          <p:cNvCxnSpPr/>
          <p:nvPr/>
        </p:nvCxnSpPr>
        <p:spPr>
          <a:xfrm flipH="1" rot="10800000">
            <a:off x="1828125" y="3592250"/>
            <a:ext cx="5303700" cy="32100"/>
          </a:xfrm>
          <a:prstGeom prst="straightConnector1">
            <a:avLst/>
          </a:prstGeom>
          <a:noFill/>
          <a:ln cap="flat" cmpd="sng" w="9525">
            <a:solidFill>
              <a:srgbClr val="DF3079"/>
            </a:solidFill>
            <a:prstDash val="solid"/>
            <a:round/>
            <a:headEnd len="med" w="med" type="none"/>
            <a:tailEnd len="med" w="med" type="triangle"/>
          </a:ln>
        </p:spPr>
      </p:cxnSp>
      <p:sp>
        <p:nvSpPr>
          <p:cNvPr id="288" name="Google Shape;288;p28"/>
          <p:cNvSpPr txBox="1"/>
          <p:nvPr/>
        </p:nvSpPr>
        <p:spPr>
          <a:xfrm>
            <a:off x="3633975" y="2989288"/>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Public </a:t>
            </a:r>
            <a:r>
              <a:rPr lang="en" sz="2100">
                <a:solidFill>
                  <a:srgbClr val="FF0000"/>
                </a:solidFill>
              </a:rPr>
              <a:t>g,n</a:t>
            </a:r>
            <a:endParaRPr sz="21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 Hellman</a:t>
            </a:r>
            <a:endParaRPr/>
          </a:p>
        </p:txBody>
      </p:sp>
      <p:sp>
        <p:nvSpPr>
          <p:cNvPr id="294" name="Google Shape;294;p29"/>
          <p:cNvSpPr txBox="1"/>
          <p:nvPr/>
        </p:nvSpPr>
        <p:spPr>
          <a:xfrm>
            <a:off x="311700" y="3406850"/>
            <a:ext cx="29868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FC1FF"/>
                </a:solidFill>
              </a:rPr>
              <a:t>Private X</a:t>
            </a:r>
            <a:endParaRPr b="1" sz="2000">
              <a:solidFill>
                <a:srgbClr val="4FC1FF"/>
              </a:solidFill>
            </a:endParaRPr>
          </a:p>
        </p:txBody>
      </p:sp>
      <p:sp>
        <p:nvSpPr>
          <p:cNvPr id="295" name="Google Shape;295;p29"/>
          <p:cNvSpPr txBox="1"/>
          <p:nvPr/>
        </p:nvSpPr>
        <p:spPr>
          <a:xfrm>
            <a:off x="311713" y="3033375"/>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Public </a:t>
            </a:r>
            <a:r>
              <a:rPr lang="en" sz="2100">
                <a:solidFill>
                  <a:srgbClr val="FF0000"/>
                </a:solidFill>
              </a:rPr>
              <a:t>g,n</a:t>
            </a:r>
            <a:endParaRPr sz="2100">
              <a:solidFill>
                <a:srgbClr val="FF0000"/>
              </a:solidFill>
            </a:endParaRPr>
          </a:p>
        </p:txBody>
      </p:sp>
      <p:sp>
        <p:nvSpPr>
          <p:cNvPr id="296" name="Google Shape;296;p29"/>
          <p:cNvSpPr txBox="1"/>
          <p:nvPr/>
        </p:nvSpPr>
        <p:spPr>
          <a:xfrm>
            <a:off x="7394603" y="3330650"/>
            <a:ext cx="1278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C586C0"/>
                </a:solidFill>
              </a:rPr>
              <a:t>Private Y</a:t>
            </a:r>
            <a:endParaRPr b="1" sz="2000">
              <a:solidFill>
                <a:srgbClr val="C586C0"/>
              </a:solidFill>
            </a:endParaRPr>
          </a:p>
        </p:txBody>
      </p:sp>
      <p:sp>
        <p:nvSpPr>
          <p:cNvPr id="297" name="Google Shape;297;p29"/>
          <p:cNvSpPr txBox="1"/>
          <p:nvPr/>
        </p:nvSpPr>
        <p:spPr>
          <a:xfrm>
            <a:off x="240250" y="1017725"/>
            <a:ext cx="6828600" cy="201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Party 1 takes </a:t>
            </a:r>
            <a:r>
              <a:rPr lang="en" sz="1800">
                <a:solidFill>
                  <a:srgbClr val="FF0000"/>
                </a:solidFill>
              </a:rPr>
              <a:t>g</a:t>
            </a:r>
            <a:r>
              <a:rPr lang="en" sz="1800">
                <a:solidFill>
                  <a:schemeClr val="lt2"/>
                </a:solidFill>
              </a:rPr>
              <a:t> to the power of </a:t>
            </a:r>
            <a:r>
              <a:rPr lang="en" sz="1800">
                <a:solidFill>
                  <a:srgbClr val="4FC1FF"/>
                </a:solidFill>
              </a:rPr>
              <a:t>X</a:t>
            </a:r>
            <a:r>
              <a:rPr lang="en" sz="1800">
                <a:solidFill>
                  <a:schemeClr val="lt2"/>
                </a:solidFill>
              </a:rPr>
              <a:t> % </a:t>
            </a:r>
            <a:r>
              <a:rPr lang="en" sz="1800">
                <a:solidFill>
                  <a:srgbClr val="FF0000"/>
                </a:solidFill>
              </a:rPr>
              <a:t>n</a:t>
            </a:r>
            <a:endParaRPr sz="1800">
              <a:solidFill>
                <a:srgbClr val="FF0000"/>
              </a:solidFill>
            </a:endParaRPr>
          </a:p>
          <a:p>
            <a:pPr indent="-342900" lvl="1" marL="914400" rtl="0" algn="l">
              <a:spcBef>
                <a:spcPts val="0"/>
              </a:spcBef>
              <a:spcAft>
                <a:spcPts val="0"/>
              </a:spcAft>
              <a:buClr>
                <a:schemeClr val="lt2"/>
              </a:buClr>
              <a:buSzPts val="1800"/>
              <a:buChar char="○"/>
            </a:pPr>
            <a:r>
              <a:rPr lang="en" sz="1800">
                <a:solidFill>
                  <a:srgbClr val="FF0000"/>
                </a:solidFill>
              </a:rPr>
              <a:t>g</a:t>
            </a:r>
            <a:r>
              <a:rPr lang="en" sz="1800">
                <a:solidFill>
                  <a:schemeClr val="lt2"/>
                </a:solidFill>
              </a:rPr>
              <a:t> ^ X % </a:t>
            </a:r>
            <a:r>
              <a:rPr lang="en" sz="1800">
                <a:solidFill>
                  <a:srgbClr val="FF0000"/>
                </a:solidFill>
              </a:rPr>
              <a:t>n</a:t>
            </a:r>
            <a:r>
              <a:rPr lang="en" sz="1800">
                <a:solidFill>
                  <a:schemeClr val="lt2"/>
                </a:solidFill>
              </a:rPr>
              <a:t> is now a public value</a:t>
            </a:r>
            <a:endParaRPr sz="1800">
              <a:solidFill>
                <a:schemeClr val="lt2"/>
              </a:solidFill>
            </a:endParaRPr>
          </a:p>
          <a:p>
            <a:pPr indent="-342900" lvl="1" marL="914400" rtl="0" algn="l">
              <a:spcBef>
                <a:spcPts val="0"/>
              </a:spcBef>
              <a:spcAft>
                <a:spcPts val="0"/>
              </a:spcAft>
              <a:buClr>
                <a:schemeClr val="lt2"/>
              </a:buClr>
              <a:buSzPts val="1800"/>
              <a:buChar char="○"/>
            </a:pPr>
            <a:r>
              <a:rPr lang="en" sz="1800">
                <a:solidFill>
                  <a:schemeClr val="lt2"/>
                </a:solidFill>
              </a:rPr>
              <a:t>Cannot be broken to get </a:t>
            </a:r>
            <a:r>
              <a:rPr lang="en" sz="1800">
                <a:solidFill>
                  <a:srgbClr val="4FC1FF"/>
                </a:solidFill>
              </a:rPr>
              <a:t>X</a:t>
            </a:r>
            <a:r>
              <a:rPr lang="en" sz="1800">
                <a:solidFill>
                  <a:schemeClr val="lt2"/>
                </a:solidFill>
              </a:rPr>
              <a:t>!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Party 2 does the same with </a:t>
            </a:r>
            <a:r>
              <a:rPr lang="en" sz="1800">
                <a:solidFill>
                  <a:srgbClr val="569CD6"/>
                </a:solidFill>
              </a:rPr>
              <a:t>Y</a:t>
            </a:r>
            <a:endParaRPr sz="1800">
              <a:solidFill>
                <a:srgbClr val="569CD6"/>
              </a:solidFill>
            </a:endParaRPr>
          </a:p>
          <a:p>
            <a:pPr indent="-342900" lvl="1" marL="914400" rtl="0" algn="l">
              <a:spcBef>
                <a:spcPts val="0"/>
              </a:spcBef>
              <a:spcAft>
                <a:spcPts val="0"/>
              </a:spcAft>
              <a:buClr>
                <a:schemeClr val="lt2"/>
              </a:buClr>
              <a:buSzPts val="1800"/>
              <a:buChar char="○"/>
            </a:pPr>
            <a:r>
              <a:rPr lang="en" sz="1800">
                <a:solidFill>
                  <a:srgbClr val="FF0000"/>
                </a:solidFill>
              </a:rPr>
              <a:t>g</a:t>
            </a:r>
            <a:r>
              <a:rPr lang="en" sz="1800">
                <a:solidFill>
                  <a:schemeClr val="lt2"/>
                </a:solidFill>
              </a:rPr>
              <a:t> ^ </a:t>
            </a:r>
            <a:r>
              <a:rPr lang="en" sz="1800">
                <a:solidFill>
                  <a:srgbClr val="FF00FF"/>
                </a:solidFill>
              </a:rPr>
              <a:t>Y</a:t>
            </a:r>
            <a:r>
              <a:rPr lang="en" sz="1800">
                <a:solidFill>
                  <a:schemeClr val="lt2"/>
                </a:solidFill>
              </a:rPr>
              <a:t> % </a:t>
            </a:r>
            <a:r>
              <a:rPr lang="en" sz="1800">
                <a:solidFill>
                  <a:srgbClr val="FF0000"/>
                </a:solidFill>
              </a:rPr>
              <a:t>n</a:t>
            </a:r>
            <a:r>
              <a:rPr lang="en" sz="1800">
                <a:solidFill>
                  <a:schemeClr val="lt2"/>
                </a:solidFill>
              </a:rPr>
              <a:t> is now a public value</a:t>
            </a:r>
            <a:endParaRPr sz="1800">
              <a:solidFill>
                <a:schemeClr val="lt2"/>
              </a:solidFill>
            </a:endParaRPr>
          </a:p>
          <a:p>
            <a:pPr indent="-342900" lvl="1" marL="914400" rtl="0" algn="l">
              <a:spcBef>
                <a:spcPts val="0"/>
              </a:spcBef>
              <a:spcAft>
                <a:spcPts val="0"/>
              </a:spcAft>
              <a:buClr>
                <a:schemeClr val="lt2"/>
              </a:buClr>
              <a:buSzPts val="1800"/>
              <a:buChar char="○"/>
            </a:pPr>
            <a:r>
              <a:rPr lang="en" sz="1800">
                <a:solidFill>
                  <a:schemeClr val="lt2"/>
                </a:solidFill>
              </a:rPr>
              <a:t>Cannot be broken to get </a:t>
            </a:r>
            <a:r>
              <a:rPr lang="en" sz="1800">
                <a:solidFill>
                  <a:srgbClr val="4FC1FF"/>
                </a:solidFill>
              </a:rPr>
              <a:t>Y</a:t>
            </a:r>
            <a:endParaRPr sz="1800">
              <a:solidFill>
                <a:srgbClr val="4FC1FF"/>
              </a:solidFill>
            </a:endParaRPr>
          </a:p>
          <a:p>
            <a:pPr indent="-342900" lvl="0" marL="457200" rtl="0" algn="l">
              <a:spcBef>
                <a:spcPts val="0"/>
              </a:spcBef>
              <a:spcAft>
                <a:spcPts val="0"/>
              </a:spcAft>
              <a:buClr>
                <a:schemeClr val="lt2"/>
              </a:buClr>
              <a:buSzPts val="1800"/>
              <a:buChar char="●"/>
            </a:pPr>
            <a:r>
              <a:rPr lang="en" sz="1800">
                <a:solidFill>
                  <a:schemeClr val="lt2"/>
                </a:solidFill>
              </a:rPr>
              <a:t>Both parties share the new values </a:t>
            </a:r>
            <a:endParaRPr sz="1800">
              <a:solidFill>
                <a:schemeClr val="lt2"/>
              </a:solidFill>
            </a:endParaRPr>
          </a:p>
        </p:txBody>
      </p:sp>
      <p:pic>
        <p:nvPicPr>
          <p:cNvPr id="298" name="Google Shape;298;p29"/>
          <p:cNvPicPr preferRelativeResize="0"/>
          <p:nvPr/>
        </p:nvPicPr>
        <p:blipFill>
          <a:blip r:embed="rId3">
            <a:alphaModFix/>
          </a:blip>
          <a:stretch>
            <a:fillRect/>
          </a:stretch>
        </p:blipFill>
        <p:spPr>
          <a:xfrm>
            <a:off x="7345250" y="3637561"/>
            <a:ext cx="1277875" cy="1277853"/>
          </a:xfrm>
          <a:prstGeom prst="rect">
            <a:avLst/>
          </a:prstGeom>
          <a:noFill/>
          <a:ln>
            <a:noFill/>
          </a:ln>
        </p:spPr>
      </p:pic>
      <p:pic>
        <p:nvPicPr>
          <p:cNvPr id="299" name="Google Shape;299;p29"/>
          <p:cNvPicPr preferRelativeResize="0"/>
          <p:nvPr/>
        </p:nvPicPr>
        <p:blipFill>
          <a:blip r:embed="rId4">
            <a:alphaModFix/>
          </a:blip>
          <a:stretch>
            <a:fillRect/>
          </a:stretch>
        </p:blipFill>
        <p:spPr>
          <a:xfrm>
            <a:off x="518765" y="3637557"/>
            <a:ext cx="1277875" cy="1277875"/>
          </a:xfrm>
          <a:prstGeom prst="rect">
            <a:avLst/>
          </a:prstGeom>
          <a:noFill/>
          <a:ln>
            <a:noFill/>
          </a:ln>
        </p:spPr>
      </p:pic>
      <p:cxnSp>
        <p:nvCxnSpPr>
          <p:cNvPr id="300" name="Google Shape;300;p29"/>
          <p:cNvCxnSpPr/>
          <p:nvPr/>
        </p:nvCxnSpPr>
        <p:spPr>
          <a:xfrm flipH="1" rot="10800000">
            <a:off x="1920150" y="3246975"/>
            <a:ext cx="5303700" cy="32100"/>
          </a:xfrm>
          <a:prstGeom prst="straightConnector1">
            <a:avLst/>
          </a:prstGeom>
          <a:noFill/>
          <a:ln cap="flat" cmpd="sng" w="9525">
            <a:solidFill>
              <a:srgbClr val="DF3079"/>
            </a:solidFill>
            <a:prstDash val="solid"/>
            <a:round/>
            <a:headEnd len="med" w="med" type="none"/>
            <a:tailEnd len="med" w="med" type="triangle"/>
          </a:ln>
        </p:spPr>
      </p:cxnSp>
      <p:sp>
        <p:nvSpPr>
          <p:cNvPr id="301" name="Google Shape;301;p29"/>
          <p:cNvSpPr txBox="1"/>
          <p:nvPr/>
        </p:nvSpPr>
        <p:spPr>
          <a:xfrm>
            <a:off x="7345250" y="2957163"/>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Public </a:t>
            </a:r>
            <a:r>
              <a:rPr lang="en" sz="2100">
                <a:solidFill>
                  <a:srgbClr val="FF0000"/>
                </a:solidFill>
              </a:rPr>
              <a:t>g,n</a:t>
            </a:r>
            <a:endParaRPr sz="2100">
              <a:solidFill>
                <a:srgbClr val="FF0000"/>
              </a:solidFill>
            </a:endParaRPr>
          </a:p>
        </p:txBody>
      </p:sp>
      <p:cxnSp>
        <p:nvCxnSpPr>
          <p:cNvPr id="302" name="Google Shape;302;p29"/>
          <p:cNvCxnSpPr/>
          <p:nvPr/>
        </p:nvCxnSpPr>
        <p:spPr>
          <a:xfrm flipH="1" rot="10800000">
            <a:off x="1919100" y="3680425"/>
            <a:ext cx="5303700" cy="32100"/>
          </a:xfrm>
          <a:prstGeom prst="straightConnector1">
            <a:avLst/>
          </a:prstGeom>
          <a:noFill/>
          <a:ln cap="flat" cmpd="sng" w="9525">
            <a:solidFill>
              <a:srgbClr val="DF3079"/>
            </a:solidFill>
            <a:prstDash val="solid"/>
            <a:round/>
            <a:headEnd len="med" w="med" type="triangle"/>
            <a:tailEnd len="med" w="med" type="none"/>
          </a:ln>
        </p:spPr>
      </p:cxnSp>
      <p:sp>
        <p:nvSpPr>
          <p:cNvPr id="303" name="Google Shape;303;p29"/>
          <p:cNvSpPr txBox="1"/>
          <p:nvPr/>
        </p:nvSpPr>
        <p:spPr>
          <a:xfrm>
            <a:off x="4068850" y="2915639"/>
            <a:ext cx="96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endParaRPr>
              <a:solidFill>
                <a:srgbClr val="FF0000"/>
              </a:solidFill>
            </a:endParaRPr>
          </a:p>
        </p:txBody>
      </p:sp>
      <p:sp>
        <p:nvSpPr>
          <p:cNvPr id="304" name="Google Shape;304;p29"/>
          <p:cNvSpPr txBox="1"/>
          <p:nvPr/>
        </p:nvSpPr>
        <p:spPr>
          <a:xfrm>
            <a:off x="4068850" y="3353277"/>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Diffie Hellman</a:t>
            </a:r>
            <a:endParaRPr/>
          </a:p>
        </p:txBody>
      </p:sp>
      <p:sp>
        <p:nvSpPr>
          <p:cNvPr id="310" name="Google Shape;310;p30"/>
          <p:cNvSpPr txBox="1"/>
          <p:nvPr/>
        </p:nvSpPr>
        <p:spPr>
          <a:xfrm>
            <a:off x="311700" y="3406850"/>
            <a:ext cx="29868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FC1FF"/>
                </a:solidFill>
              </a:rPr>
              <a:t>Private X</a:t>
            </a:r>
            <a:endParaRPr b="1" sz="2000">
              <a:solidFill>
                <a:srgbClr val="4FC1FF"/>
              </a:solidFill>
            </a:endParaRPr>
          </a:p>
        </p:txBody>
      </p:sp>
      <p:sp>
        <p:nvSpPr>
          <p:cNvPr id="311" name="Google Shape;311;p30"/>
          <p:cNvSpPr txBox="1"/>
          <p:nvPr/>
        </p:nvSpPr>
        <p:spPr>
          <a:xfrm>
            <a:off x="311713" y="3033375"/>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Public </a:t>
            </a:r>
            <a:r>
              <a:rPr lang="en" sz="2100">
                <a:solidFill>
                  <a:srgbClr val="FF0000"/>
                </a:solidFill>
              </a:rPr>
              <a:t>g,n</a:t>
            </a:r>
            <a:endParaRPr sz="2100">
              <a:solidFill>
                <a:srgbClr val="FF0000"/>
              </a:solidFill>
            </a:endParaRPr>
          </a:p>
        </p:txBody>
      </p:sp>
      <p:sp>
        <p:nvSpPr>
          <p:cNvPr id="312" name="Google Shape;312;p30"/>
          <p:cNvSpPr txBox="1"/>
          <p:nvPr/>
        </p:nvSpPr>
        <p:spPr>
          <a:xfrm>
            <a:off x="7429228" y="3254450"/>
            <a:ext cx="1278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C586C0"/>
                </a:solidFill>
              </a:rPr>
              <a:t>Private Y</a:t>
            </a:r>
            <a:endParaRPr b="1" sz="2000">
              <a:solidFill>
                <a:srgbClr val="C586C0"/>
              </a:solidFill>
            </a:endParaRPr>
          </a:p>
        </p:txBody>
      </p:sp>
      <p:sp>
        <p:nvSpPr>
          <p:cNvPr id="313" name="Google Shape;313;p30"/>
          <p:cNvSpPr txBox="1"/>
          <p:nvPr/>
        </p:nvSpPr>
        <p:spPr>
          <a:xfrm>
            <a:off x="240250" y="1017725"/>
            <a:ext cx="6828600" cy="182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Party 1 takes Y’s value and raise it to X</a:t>
            </a:r>
            <a:endParaRPr sz="1800">
              <a:solidFill>
                <a:schemeClr val="lt2"/>
              </a:solidFill>
            </a:endParaRPr>
          </a:p>
          <a:p>
            <a:pPr indent="-342900" lvl="1" marL="914400" rtl="0" algn="l">
              <a:spcBef>
                <a:spcPts val="0"/>
              </a:spcBef>
              <a:spcAft>
                <a:spcPts val="0"/>
              </a:spcAft>
              <a:buClr>
                <a:schemeClr val="lt2"/>
              </a:buClr>
              <a:buSzPts val="1800"/>
              <a:buChar char="○"/>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r>
              <a:rPr lang="en">
                <a:solidFill>
                  <a:schemeClr val="accent5"/>
                </a:solidFill>
              </a:rPr>
              <a:t>x</a:t>
            </a:r>
            <a:r>
              <a:rPr lang="en">
                <a:solidFill>
                  <a:srgbClr val="FF0000"/>
                </a:solidFill>
              </a:rPr>
              <a:t> = </a:t>
            </a:r>
            <a:r>
              <a:rPr lang="en">
                <a:solidFill>
                  <a:srgbClr val="FFD966"/>
                </a:solidFill>
              </a:rPr>
              <a:t>g^xy % n</a:t>
            </a:r>
            <a:r>
              <a:rPr lang="en" sz="1800">
                <a:solidFill>
                  <a:schemeClr val="lt2"/>
                </a:solidFill>
              </a:rPr>
              <a:t> </a:t>
            </a:r>
            <a:endParaRPr sz="1800">
              <a:solidFill>
                <a:schemeClr val="lt2"/>
              </a:solidFill>
            </a:endParaRPr>
          </a:p>
          <a:p>
            <a:pPr indent="-342900" lvl="0" marL="457200" rtl="0" algn="l">
              <a:spcBef>
                <a:spcPts val="0"/>
              </a:spcBef>
              <a:spcAft>
                <a:spcPts val="0"/>
              </a:spcAft>
              <a:buClr>
                <a:schemeClr val="lt2"/>
              </a:buClr>
              <a:buSzPts val="1800"/>
              <a:buChar char="●"/>
            </a:pPr>
            <a:r>
              <a:rPr lang="en" sz="1800">
                <a:solidFill>
                  <a:schemeClr val="lt2"/>
                </a:solidFill>
              </a:rPr>
              <a:t>Party 2 takes X’s value and raise it to Y</a:t>
            </a:r>
            <a:endParaRPr sz="1800">
              <a:solidFill>
                <a:schemeClr val="lt2"/>
              </a:solidFill>
            </a:endParaRPr>
          </a:p>
          <a:p>
            <a:pPr indent="-342900" lvl="1" marL="914400" rtl="0" algn="l">
              <a:spcBef>
                <a:spcPts val="0"/>
              </a:spcBef>
              <a:spcAft>
                <a:spcPts val="0"/>
              </a:spcAft>
              <a:buClr>
                <a:schemeClr val="lt2"/>
              </a:buClr>
              <a:buSzPts val="1800"/>
              <a:buChar char="○"/>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r>
              <a:rPr lang="en">
                <a:solidFill>
                  <a:srgbClr val="FF00FF"/>
                </a:solidFill>
              </a:rPr>
              <a:t>y = </a:t>
            </a:r>
            <a:r>
              <a:rPr lang="en">
                <a:solidFill>
                  <a:srgbClr val="FFD966"/>
                </a:solidFill>
              </a:rPr>
              <a:t>g^xy % n</a:t>
            </a:r>
            <a:endParaRPr>
              <a:solidFill>
                <a:srgbClr val="FF00FF"/>
              </a:solidFill>
            </a:endParaRPr>
          </a:p>
          <a:p>
            <a:pPr indent="-317500" lvl="0" marL="457200" rtl="0" algn="l">
              <a:spcBef>
                <a:spcPts val="0"/>
              </a:spcBef>
              <a:spcAft>
                <a:spcPts val="0"/>
              </a:spcAft>
              <a:buClr>
                <a:srgbClr val="FF00FF"/>
              </a:buClr>
              <a:buSzPts val="1400"/>
              <a:buChar char="●"/>
            </a:pPr>
            <a:r>
              <a:rPr lang="en">
                <a:solidFill>
                  <a:schemeClr val="dk1"/>
                </a:solidFill>
              </a:rPr>
              <a:t>Both now has the same value </a:t>
            </a:r>
            <a:r>
              <a:rPr lang="en">
                <a:solidFill>
                  <a:srgbClr val="FFD966"/>
                </a:solidFill>
              </a:rPr>
              <a:t>g^xy % n</a:t>
            </a:r>
            <a:endParaRPr>
              <a:solidFill>
                <a:srgbClr val="FF00FF"/>
              </a:solidFill>
            </a:endParaRPr>
          </a:p>
          <a:p>
            <a:pPr indent="-317500" lvl="0" marL="457200" rtl="0" algn="l">
              <a:spcBef>
                <a:spcPts val="0"/>
              </a:spcBef>
              <a:spcAft>
                <a:spcPts val="0"/>
              </a:spcAft>
              <a:buClr>
                <a:srgbClr val="FF00FF"/>
              </a:buClr>
              <a:buSzPts val="1400"/>
              <a:buChar char="●"/>
            </a:pPr>
            <a:r>
              <a:rPr lang="en">
                <a:solidFill>
                  <a:schemeClr val="dk1"/>
                </a:solidFill>
              </a:rPr>
              <a:t>This is the used as a seed for the key </a:t>
            </a:r>
            <a:r>
              <a:rPr lang="en">
                <a:solidFill>
                  <a:srgbClr val="FFD966"/>
                </a:solidFill>
              </a:rPr>
              <a:t>g^xy % n </a:t>
            </a:r>
            <a:endParaRPr>
              <a:solidFill>
                <a:srgbClr val="FF00FF"/>
              </a:solidFill>
            </a:endParaRPr>
          </a:p>
        </p:txBody>
      </p:sp>
      <p:pic>
        <p:nvPicPr>
          <p:cNvPr id="314" name="Google Shape;314;p30"/>
          <p:cNvPicPr preferRelativeResize="0"/>
          <p:nvPr/>
        </p:nvPicPr>
        <p:blipFill>
          <a:blip r:embed="rId3">
            <a:alphaModFix/>
          </a:blip>
          <a:stretch>
            <a:fillRect/>
          </a:stretch>
        </p:blipFill>
        <p:spPr>
          <a:xfrm>
            <a:off x="7345250" y="3637561"/>
            <a:ext cx="1277875" cy="1277853"/>
          </a:xfrm>
          <a:prstGeom prst="rect">
            <a:avLst/>
          </a:prstGeom>
          <a:noFill/>
          <a:ln>
            <a:noFill/>
          </a:ln>
        </p:spPr>
      </p:pic>
      <p:pic>
        <p:nvPicPr>
          <p:cNvPr id="315" name="Google Shape;315;p30"/>
          <p:cNvPicPr preferRelativeResize="0"/>
          <p:nvPr/>
        </p:nvPicPr>
        <p:blipFill>
          <a:blip r:embed="rId4">
            <a:alphaModFix/>
          </a:blip>
          <a:stretch>
            <a:fillRect/>
          </a:stretch>
        </p:blipFill>
        <p:spPr>
          <a:xfrm>
            <a:off x="240240" y="3680432"/>
            <a:ext cx="1277875" cy="1277875"/>
          </a:xfrm>
          <a:prstGeom prst="rect">
            <a:avLst/>
          </a:prstGeom>
          <a:noFill/>
          <a:ln>
            <a:noFill/>
          </a:ln>
        </p:spPr>
      </p:pic>
      <p:cxnSp>
        <p:nvCxnSpPr>
          <p:cNvPr id="316" name="Google Shape;316;p30"/>
          <p:cNvCxnSpPr/>
          <p:nvPr/>
        </p:nvCxnSpPr>
        <p:spPr>
          <a:xfrm flipH="1" rot="10800000">
            <a:off x="1920150" y="3246975"/>
            <a:ext cx="5303700" cy="32100"/>
          </a:xfrm>
          <a:prstGeom prst="straightConnector1">
            <a:avLst/>
          </a:prstGeom>
          <a:noFill/>
          <a:ln cap="flat" cmpd="sng" w="9525">
            <a:solidFill>
              <a:srgbClr val="DF3079"/>
            </a:solidFill>
            <a:prstDash val="solid"/>
            <a:round/>
            <a:headEnd len="med" w="med" type="none"/>
            <a:tailEnd len="med" w="med" type="triangle"/>
          </a:ln>
        </p:spPr>
      </p:cxnSp>
      <p:sp>
        <p:nvSpPr>
          <p:cNvPr id="317" name="Google Shape;317;p30"/>
          <p:cNvSpPr txBox="1"/>
          <p:nvPr/>
        </p:nvSpPr>
        <p:spPr>
          <a:xfrm>
            <a:off x="7345250" y="2957163"/>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Public </a:t>
            </a:r>
            <a:r>
              <a:rPr lang="en" sz="2100">
                <a:solidFill>
                  <a:srgbClr val="FF0000"/>
                </a:solidFill>
              </a:rPr>
              <a:t>g,n</a:t>
            </a:r>
            <a:endParaRPr sz="2100">
              <a:solidFill>
                <a:srgbClr val="FF0000"/>
              </a:solidFill>
            </a:endParaRPr>
          </a:p>
        </p:txBody>
      </p:sp>
      <p:cxnSp>
        <p:nvCxnSpPr>
          <p:cNvPr id="318" name="Google Shape;318;p30"/>
          <p:cNvCxnSpPr/>
          <p:nvPr/>
        </p:nvCxnSpPr>
        <p:spPr>
          <a:xfrm flipH="1" rot="10800000">
            <a:off x="1919100" y="3680425"/>
            <a:ext cx="5303700" cy="32100"/>
          </a:xfrm>
          <a:prstGeom prst="straightConnector1">
            <a:avLst/>
          </a:prstGeom>
          <a:noFill/>
          <a:ln cap="flat" cmpd="sng" w="9525">
            <a:solidFill>
              <a:srgbClr val="DF3079"/>
            </a:solidFill>
            <a:prstDash val="solid"/>
            <a:round/>
            <a:headEnd len="med" w="med" type="triangle"/>
            <a:tailEnd len="med" w="med" type="none"/>
          </a:ln>
        </p:spPr>
      </p:cxnSp>
      <p:sp>
        <p:nvSpPr>
          <p:cNvPr id="319" name="Google Shape;319;p30"/>
          <p:cNvSpPr txBox="1"/>
          <p:nvPr/>
        </p:nvSpPr>
        <p:spPr>
          <a:xfrm>
            <a:off x="4068850" y="2957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endParaRPr>
              <a:solidFill>
                <a:srgbClr val="FF0000"/>
              </a:solidFill>
            </a:endParaRPr>
          </a:p>
        </p:txBody>
      </p:sp>
      <p:sp>
        <p:nvSpPr>
          <p:cNvPr id="320" name="Google Shape;320;p30"/>
          <p:cNvSpPr txBox="1"/>
          <p:nvPr/>
        </p:nvSpPr>
        <p:spPr>
          <a:xfrm>
            <a:off x="4068850" y="3360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endParaRPr>
              <a:solidFill>
                <a:schemeClr val="dk1"/>
              </a:solidFill>
            </a:endParaRPr>
          </a:p>
        </p:txBody>
      </p:sp>
      <p:sp>
        <p:nvSpPr>
          <p:cNvPr id="321" name="Google Shape;321;p30"/>
          <p:cNvSpPr txBox="1"/>
          <p:nvPr/>
        </p:nvSpPr>
        <p:spPr>
          <a:xfrm>
            <a:off x="5414559" y="4113875"/>
            <a:ext cx="22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r>
              <a:rPr lang="en">
                <a:solidFill>
                  <a:srgbClr val="FF00FF"/>
                </a:solidFill>
              </a:rPr>
              <a:t>y = </a:t>
            </a:r>
            <a:r>
              <a:rPr lang="en">
                <a:solidFill>
                  <a:srgbClr val="FFD966"/>
                </a:solidFill>
              </a:rPr>
              <a:t>g^xy % n</a:t>
            </a:r>
            <a:endParaRPr/>
          </a:p>
        </p:txBody>
      </p:sp>
      <p:sp>
        <p:nvSpPr>
          <p:cNvPr id="322" name="Google Shape;322;p30"/>
          <p:cNvSpPr txBox="1"/>
          <p:nvPr/>
        </p:nvSpPr>
        <p:spPr>
          <a:xfrm>
            <a:off x="1518134" y="4113875"/>
            <a:ext cx="22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r>
              <a:rPr lang="en">
                <a:solidFill>
                  <a:schemeClr val="accent5"/>
                </a:solidFill>
              </a:rPr>
              <a:t>x</a:t>
            </a:r>
            <a:r>
              <a:rPr lang="en">
                <a:solidFill>
                  <a:srgbClr val="FF0000"/>
                </a:solidFill>
              </a:rPr>
              <a:t> = </a:t>
            </a:r>
            <a:r>
              <a:rPr lang="en">
                <a:solidFill>
                  <a:srgbClr val="FFD966"/>
                </a:solidFill>
              </a:rPr>
              <a:t>g^xy % 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problems! MITM</a:t>
            </a:r>
            <a:endParaRPr/>
          </a:p>
        </p:txBody>
      </p:sp>
      <p:sp>
        <p:nvSpPr>
          <p:cNvPr id="328" name="Google Shape;328;p31"/>
          <p:cNvSpPr txBox="1"/>
          <p:nvPr>
            <p:ph idx="1" type="body"/>
          </p:nvPr>
        </p:nvSpPr>
        <p:spPr>
          <a:xfrm>
            <a:off x="311700" y="1152475"/>
            <a:ext cx="8520600" cy="1278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This solves perfect secrecy</a:t>
            </a:r>
            <a:endParaRPr/>
          </a:p>
          <a:p>
            <a:pPr indent="-342900" lvl="0" marL="457200" rtl="0" algn="l">
              <a:spcBef>
                <a:spcPts val="0"/>
              </a:spcBef>
              <a:spcAft>
                <a:spcPts val="0"/>
              </a:spcAft>
              <a:buSzPts val="1800"/>
              <a:buChar char="●"/>
            </a:pPr>
            <a:r>
              <a:rPr lang="en"/>
              <a:t>But what if someone intercepts and put their own DH keys</a:t>
            </a:r>
            <a:endParaRPr/>
          </a:p>
          <a:p>
            <a:pPr indent="-342900" lvl="0" marL="457200" rtl="0" algn="l">
              <a:spcBef>
                <a:spcPts val="0"/>
              </a:spcBef>
              <a:spcAft>
                <a:spcPts val="0"/>
              </a:spcAft>
              <a:buSzPts val="1800"/>
              <a:buChar char="●"/>
            </a:pPr>
            <a:r>
              <a:rPr lang="en"/>
              <a:t>MITM replace Y’s parameter with their own</a:t>
            </a:r>
            <a:endParaRPr/>
          </a:p>
          <a:p>
            <a:pPr indent="-342900" lvl="0" marL="457200" rtl="0" algn="l">
              <a:spcBef>
                <a:spcPts val="0"/>
              </a:spcBef>
              <a:spcAft>
                <a:spcPts val="0"/>
              </a:spcAft>
              <a:buSzPts val="1800"/>
              <a:buChar char="●"/>
            </a:pPr>
            <a:r>
              <a:rPr lang="en"/>
              <a:t>X doesn’t know that happened (</a:t>
            </a:r>
            <a:r>
              <a:rPr lang="en"/>
              <a:t>it's</a:t>
            </a:r>
            <a:r>
              <a:rPr lang="en"/>
              <a:t> just numbers) </a:t>
            </a:r>
            <a:endParaRPr/>
          </a:p>
        </p:txBody>
      </p:sp>
      <p:sp>
        <p:nvSpPr>
          <p:cNvPr id="329" name="Google Shape;329;p31"/>
          <p:cNvSpPr txBox="1"/>
          <p:nvPr/>
        </p:nvSpPr>
        <p:spPr>
          <a:xfrm>
            <a:off x="311700" y="3406850"/>
            <a:ext cx="29868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4FC1FF"/>
                </a:solidFill>
              </a:rPr>
              <a:t>Private X</a:t>
            </a:r>
            <a:endParaRPr b="1" sz="2000">
              <a:solidFill>
                <a:srgbClr val="4FC1FF"/>
              </a:solidFill>
            </a:endParaRPr>
          </a:p>
        </p:txBody>
      </p:sp>
      <p:sp>
        <p:nvSpPr>
          <p:cNvPr id="330" name="Google Shape;330;p31"/>
          <p:cNvSpPr txBox="1"/>
          <p:nvPr/>
        </p:nvSpPr>
        <p:spPr>
          <a:xfrm>
            <a:off x="311713" y="3033375"/>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Public </a:t>
            </a:r>
            <a:r>
              <a:rPr lang="en" sz="2100">
                <a:solidFill>
                  <a:srgbClr val="FF0000"/>
                </a:solidFill>
              </a:rPr>
              <a:t>g,n</a:t>
            </a:r>
            <a:endParaRPr sz="2100">
              <a:solidFill>
                <a:srgbClr val="FF0000"/>
              </a:solidFill>
            </a:endParaRPr>
          </a:p>
        </p:txBody>
      </p:sp>
      <p:sp>
        <p:nvSpPr>
          <p:cNvPr id="331" name="Google Shape;331;p31"/>
          <p:cNvSpPr txBox="1"/>
          <p:nvPr/>
        </p:nvSpPr>
        <p:spPr>
          <a:xfrm>
            <a:off x="7429228" y="3254450"/>
            <a:ext cx="1278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C586C0"/>
                </a:solidFill>
              </a:rPr>
              <a:t>Private Y</a:t>
            </a:r>
            <a:endParaRPr b="1" sz="2000">
              <a:solidFill>
                <a:srgbClr val="C586C0"/>
              </a:solidFill>
            </a:endParaRPr>
          </a:p>
        </p:txBody>
      </p:sp>
      <p:pic>
        <p:nvPicPr>
          <p:cNvPr id="332" name="Google Shape;332;p31"/>
          <p:cNvPicPr preferRelativeResize="0"/>
          <p:nvPr/>
        </p:nvPicPr>
        <p:blipFill>
          <a:blip r:embed="rId3">
            <a:alphaModFix/>
          </a:blip>
          <a:stretch>
            <a:fillRect/>
          </a:stretch>
        </p:blipFill>
        <p:spPr>
          <a:xfrm>
            <a:off x="7345250" y="3637561"/>
            <a:ext cx="1277875" cy="1277853"/>
          </a:xfrm>
          <a:prstGeom prst="rect">
            <a:avLst/>
          </a:prstGeom>
          <a:noFill/>
          <a:ln>
            <a:noFill/>
          </a:ln>
        </p:spPr>
      </p:pic>
      <p:pic>
        <p:nvPicPr>
          <p:cNvPr id="333" name="Google Shape;333;p31"/>
          <p:cNvPicPr preferRelativeResize="0"/>
          <p:nvPr/>
        </p:nvPicPr>
        <p:blipFill>
          <a:blip r:embed="rId4">
            <a:alphaModFix/>
          </a:blip>
          <a:stretch>
            <a:fillRect/>
          </a:stretch>
        </p:blipFill>
        <p:spPr>
          <a:xfrm>
            <a:off x="240240" y="3680432"/>
            <a:ext cx="1277875" cy="1277875"/>
          </a:xfrm>
          <a:prstGeom prst="rect">
            <a:avLst/>
          </a:prstGeom>
          <a:noFill/>
          <a:ln>
            <a:noFill/>
          </a:ln>
        </p:spPr>
      </p:pic>
      <p:cxnSp>
        <p:nvCxnSpPr>
          <p:cNvPr id="334" name="Google Shape;334;p31"/>
          <p:cNvCxnSpPr/>
          <p:nvPr/>
        </p:nvCxnSpPr>
        <p:spPr>
          <a:xfrm flipH="1" rot="10800000">
            <a:off x="1920150" y="3246975"/>
            <a:ext cx="5303700" cy="32100"/>
          </a:xfrm>
          <a:prstGeom prst="straightConnector1">
            <a:avLst/>
          </a:prstGeom>
          <a:noFill/>
          <a:ln cap="flat" cmpd="sng" w="9525">
            <a:solidFill>
              <a:srgbClr val="DF3079"/>
            </a:solidFill>
            <a:prstDash val="solid"/>
            <a:round/>
            <a:headEnd len="med" w="med" type="none"/>
            <a:tailEnd len="med" w="med" type="triangle"/>
          </a:ln>
        </p:spPr>
      </p:cxnSp>
      <p:sp>
        <p:nvSpPr>
          <p:cNvPr id="335" name="Google Shape;335;p31"/>
          <p:cNvSpPr txBox="1"/>
          <p:nvPr/>
        </p:nvSpPr>
        <p:spPr>
          <a:xfrm>
            <a:off x="7345250" y="2957163"/>
            <a:ext cx="1692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rPr>
              <a:t>Public </a:t>
            </a:r>
            <a:r>
              <a:rPr lang="en" sz="2100">
                <a:solidFill>
                  <a:srgbClr val="FF0000"/>
                </a:solidFill>
              </a:rPr>
              <a:t>g,n</a:t>
            </a:r>
            <a:endParaRPr sz="2100">
              <a:solidFill>
                <a:srgbClr val="FF0000"/>
              </a:solidFill>
            </a:endParaRPr>
          </a:p>
        </p:txBody>
      </p:sp>
      <p:cxnSp>
        <p:nvCxnSpPr>
          <p:cNvPr id="336" name="Google Shape;336;p31"/>
          <p:cNvCxnSpPr/>
          <p:nvPr/>
        </p:nvCxnSpPr>
        <p:spPr>
          <a:xfrm flipH="1" rot="10800000">
            <a:off x="1919100" y="3680425"/>
            <a:ext cx="5303700" cy="32100"/>
          </a:xfrm>
          <a:prstGeom prst="straightConnector1">
            <a:avLst/>
          </a:prstGeom>
          <a:noFill/>
          <a:ln cap="flat" cmpd="sng" w="9525">
            <a:solidFill>
              <a:srgbClr val="DF3079"/>
            </a:solidFill>
            <a:prstDash val="solid"/>
            <a:round/>
            <a:headEnd len="med" w="med" type="triangle"/>
            <a:tailEnd len="med" w="med" type="none"/>
          </a:ln>
        </p:spPr>
      </p:cxnSp>
      <p:sp>
        <p:nvSpPr>
          <p:cNvPr id="337" name="Google Shape;337;p31"/>
          <p:cNvSpPr txBox="1"/>
          <p:nvPr/>
        </p:nvSpPr>
        <p:spPr>
          <a:xfrm>
            <a:off x="4068850" y="2957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endParaRPr>
              <a:solidFill>
                <a:srgbClr val="FF0000"/>
              </a:solidFill>
            </a:endParaRPr>
          </a:p>
        </p:txBody>
      </p:sp>
      <p:sp>
        <p:nvSpPr>
          <p:cNvPr id="338" name="Google Shape;338;p31"/>
          <p:cNvSpPr txBox="1"/>
          <p:nvPr/>
        </p:nvSpPr>
        <p:spPr>
          <a:xfrm>
            <a:off x="4893475" y="3357375"/>
            <a:ext cx="8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endParaRPr>
              <a:solidFill>
                <a:schemeClr val="dk1"/>
              </a:solidFill>
            </a:endParaRPr>
          </a:p>
        </p:txBody>
      </p:sp>
      <p:sp>
        <p:nvSpPr>
          <p:cNvPr id="339" name="Google Shape;339;p31"/>
          <p:cNvSpPr txBox="1"/>
          <p:nvPr/>
        </p:nvSpPr>
        <p:spPr>
          <a:xfrm>
            <a:off x="5414559" y="4113875"/>
            <a:ext cx="22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r>
              <a:rPr lang="en">
                <a:solidFill>
                  <a:srgbClr val="FF00FF"/>
                </a:solidFill>
              </a:rPr>
              <a:t>y = </a:t>
            </a:r>
            <a:r>
              <a:rPr lang="en">
                <a:solidFill>
                  <a:srgbClr val="FFD966"/>
                </a:solidFill>
              </a:rPr>
              <a:t>g^xy % n</a:t>
            </a:r>
            <a:endParaRPr/>
          </a:p>
        </p:txBody>
      </p:sp>
      <p:sp>
        <p:nvSpPr>
          <p:cNvPr id="340" name="Google Shape;340;p31"/>
          <p:cNvSpPr txBox="1"/>
          <p:nvPr/>
        </p:nvSpPr>
        <p:spPr>
          <a:xfrm>
            <a:off x="1282059" y="4113875"/>
            <a:ext cx="22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CE9178"/>
                </a:solidFill>
              </a:rPr>
              <a:t>z</a:t>
            </a:r>
            <a:r>
              <a:rPr lang="en">
                <a:solidFill>
                  <a:schemeClr val="dk1"/>
                </a:solidFill>
              </a:rPr>
              <a:t> % </a:t>
            </a:r>
            <a:r>
              <a:rPr lang="en">
                <a:solidFill>
                  <a:srgbClr val="FF0000"/>
                </a:solidFill>
              </a:rPr>
              <a:t>n)^</a:t>
            </a:r>
            <a:r>
              <a:rPr lang="en">
                <a:solidFill>
                  <a:schemeClr val="accent5"/>
                </a:solidFill>
              </a:rPr>
              <a:t>x</a:t>
            </a:r>
            <a:r>
              <a:rPr lang="en">
                <a:solidFill>
                  <a:srgbClr val="FF0000"/>
                </a:solidFill>
              </a:rPr>
              <a:t> = </a:t>
            </a:r>
            <a:r>
              <a:rPr lang="en">
                <a:solidFill>
                  <a:srgbClr val="FFD966"/>
                </a:solidFill>
              </a:rPr>
              <a:t>g^xz % n</a:t>
            </a:r>
            <a:endParaRPr/>
          </a:p>
        </p:txBody>
      </p:sp>
      <p:pic>
        <p:nvPicPr>
          <p:cNvPr id="341" name="Google Shape;341;p31"/>
          <p:cNvPicPr preferRelativeResize="0"/>
          <p:nvPr/>
        </p:nvPicPr>
        <p:blipFill>
          <a:blip r:embed="rId5">
            <a:alphaModFix/>
          </a:blip>
          <a:stretch>
            <a:fillRect/>
          </a:stretch>
        </p:blipFill>
        <p:spPr>
          <a:xfrm>
            <a:off x="4031400" y="3699552"/>
            <a:ext cx="856799" cy="856799"/>
          </a:xfrm>
          <a:prstGeom prst="rect">
            <a:avLst/>
          </a:prstGeom>
          <a:noFill/>
          <a:ln>
            <a:noFill/>
          </a:ln>
        </p:spPr>
      </p:pic>
      <p:sp>
        <p:nvSpPr>
          <p:cNvPr id="342" name="Google Shape;342;p31"/>
          <p:cNvSpPr txBox="1"/>
          <p:nvPr/>
        </p:nvSpPr>
        <p:spPr>
          <a:xfrm>
            <a:off x="3462125" y="3357375"/>
            <a:ext cx="8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CE9178"/>
                </a:solidFill>
              </a:rPr>
              <a:t>z</a:t>
            </a:r>
            <a:r>
              <a:rPr lang="en">
                <a:solidFill>
                  <a:schemeClr val="dk1"/>
                </a:solidFill>
              </a:rPr>
              <a:t> % </a:t>
            </a:r>
            <a:r>
              <a:rPr lang="en">
                <a:solidFill>
                  <a:srgbClr val="FF0000"/>
                </a:solidFill>
              </a:rPr>
              <a:t>n</a:t>
            </a:r>
            <a:endParaRPr>
              <a:solidFill>
                <a:schemeClr val="dk1"/>
              </a:solidFill>
            </a:endParaRPr>
          </a:p>
        </p:txBody>
      </p:sp>
      <p:sp>
        <p:nvSpPr>
          <p:cNvPr id="343" name="Google Shape;343;p31"/>
          <p:cNvSpPr txBox="1"/>
          <p:nvPr/>
        </p:nvSpPr>
        <p:spPr>
          <a:xfrm>
            <a:off x="3931953" y="4649375"/>
            <a:ext cx="12780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CE9178"/>
                </a:solidFill>
              </a:rPr>
              <a:t>Private Z</a:t>
            </a:r>
            <a:endParaRPr b="1" sz="2000">
              <a:solidFill>
                <a:srgbClr val="CE9178"/>
              </a:solidFill>
            </a:endParaRPr>
          </a:p>
        </p:txBody>
      </p:sp>
      <p:sp>
        <p:nvSpPr>
          <p:cNvPr id="344" name="Google Shape;344;p31"/>
          <p:cNvSpPr txBox="1"/>
          <p:nvPr/>
        </p:nvSpPr>
        <p:spPr>
          <a:xfrm>
            <a:off x="3484766" y="4465086"/>
            <a:ext cx="222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r>
              <a:rPr lang="en">
                <a:solidFill>
                  <a:srgbClr val="CE9178"/>
                </a:solidFill>
              </a:rPr>
              <a:t>z</a:t>
            </a:r>
            <a:r>
              <a:rPr lang="en">
                <a:solidFill>
                  <a:srgbClr val="FF0000"/>
                </a:solidFill>
              </a:rPr>
              <a:t> = </a:t>
            </a:r>
            <a:r>
              <a:rPr lang="en">
                <a:solidFill>
                  <a:srgbClr val="FFD966"/>
                </a:solidFill>
              </a:rPr>
              <a:t>g^xz % 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Hypertext transfer protocol (</a:t>
            </a:r>
            <a:r>
              <a:rPr lang="en"/>
              <a:t>Secure)</a:t>
            </a:r>
            <a:endParaRPr/>
          </a:p>
          <a:p>
            <a:pPr indent="-342900" lvl="0" marL="457200" rtl="0" algn="l">
              <a:spcBef>
                <a:spcPts val="0"/>
              </a:spcBef>
              <a:spcAft>
                <a:spcPts val="0"/>
              </a:spcAft>
              <a:buSzPts val="1800"/>
              <a:buChar char="●"/>
            </a:pPr>
            <a:r>
              <a:rPr lang="en"/>
              <a:t>Node implements HTTPS client and server</a:t>
            </a:r>
            <a:endParaRPr/>
          </a:p>
          <a:p>
            <a:pPr indent="-342900" lvl="0" marL="457200" rtl="0" algn="l">
              <a:spcBef>
                <a:spcPts val="0"/>
              </a:spcBef>
              <a:spcAft>
                <a:spcPts val="0"/>
              </a:spcAft>
              <a:buSzPts val="1800"/>
              <a:buChar char="●"/>
            </a:pPr>
            <a:r>
              <a:rPr lang="en"/>
              <a:t>On top of TLS (Transport Layer Security)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Solved</a:t>
            </a:r>
            <a:r>
              <a:rPr lang="en"/>
              <a:t> with signing </a:t>
            </a:r>
            <a:endParaRPr/>
          </a:p>
        </p:txBody>
      </p:sp>
      <p:sp>
        <p:nvSpPr>
          <p:cNvPr id="350" name="Google Shape;35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bring back public key encryption</a:t>
            </a:r>
            <a:endParaRPr/>
          </a:p>
          <a:p>
            <a:pPr indent="-342900" lvl="0" marL="457200" rtl="0" algn="l">
              <a:spcBef>
                <a:spcPts val="0"/>
              </a:spcBef>
              <a:spcAft>
                <a:spcPts val="0"/>
              </a:spcAft>
              <a:buSzPts val="1800"/>
              <a:buChar char="●"/>
            </a:pPr>
            <a:r>
              <a:rPr lang="en"/>
              <a:t>But only to sign the entire DH message</a:t>
            </a:r>
            <a:endParaRPr/>
          </a:p>
          <a:p>
            <a:pPr indent="-342900" lvl="0" marL="457200" rtl="0" algn="l">
              <a:spcBef>
                <a:spcPts val="0"/>
              </a:spcBef>
              <a:spcAft>
                <a:spcPts val="0"/>
              </a:spcAft>
              <a:buSzPts val="1800"/>
              <a:buChar char="●"/>
            </a:pPr>
            <a:r>
              <a:rPr lang="en"/>
              <a:t>With certificates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221675" y="286800"/>
            <a:ext cx="147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TLS1.3</a:t>
            </a:r>
            <a:endParaRPr/>
          </a:p>
        </p:txBody>
      </p:sp>
      <p:cxnSp>
        <p:nvCxnSpPr>
          <p:cNvPr id="356" name="Google Shape;356;p33"/>
          <p:cNvCxnSpPr/>
          <p:nvPr/>
        </p:nvCxnSpPr>
        <p:spPr>
          <a:xfrm>
            <a:off x="1609650" y="753625"/>
            <a:ext cx="841800" cy="0"/>
          </a:xfrm>
          <a:prstGeom prst="straightConnector1">
            <a:avLst/>
          </a:prstGeom>
          <a:noFill/>
          <a:ln cap="flat" cmpd="sng" w="76200">
            <a:solidFill>
              <a:srgbClr val="38761D"/>
            </a:solidFill>
            <a:prstDash val="solid"/>
            <a:round/>
            <a:headEnd len="med" w="med" type="none"/>
            <a:tailEnd len="med" w="med" type="none"/>
          </a:ln>
        </p:spPr>
      </p:cxnSp>
      <p:sp>
        <p:nvSpPr>
          <p:cNvPr id="357" name="Google Shape;357;p33"/>
          <p:cNvSpPr txBox="1"/>
          <p:nvPr>
            <p:ph type="title"/>
          </p:nvPr>
        </p:nvSpPr>
        <p:spPr>
          <a:xfrm>
            <a:off x="1531950" y="392156"/>
            <a:ext cx="9195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20">
                <a:solidFill>
                  <a:srgbClr val="6AA84F"/>
                </a:solidFill>
              </a:rPr>
              <a:t>open</a:t>
            </a:r>
            <a:endParaRPr sz="1320">
              <a:solidFill>
                <a:srgbClr val="6AA84F"/>
              </a:solidFill>
            </a:endParaRPr>
          </a:p>
        </p:txBody>
      </p:sp>
      <p:cxnSp>
        <p:nvCxnSpPr>
          <p:cNvPr id="358" name="Google Shape;358;p33"/>
          <p:cNvCxnSpPr/>
          <p:nvPr/>
        </p:nvCxnSpPr>
        <p:spPr>
          <a:xfrm>
            <a:off x="1570800" y="4645550"/>
            <a:ext cx="841800" cy="0"/>
          </a:xfrm>
          <a:prstGeom prst="straightConnector1">
            <a:avLst/>
          </a:prstGeom>
          <a:noFill/>
          <a:ln cap="flat" cmpd="sng" w="76200">
            <a:solidFill>
              <a:srgbClr val="FF0000"/>
            </a:solidFill>
            <a:prstDash val="solid"/>
            <a:round/>
            <a:headEnd len="med" w="med" type="none"/>
            <a:tailEnd len="med" w="med" type="none"/>
          </a:ln>
        </p:spPr>
      </p:cxnSp>
      <p:sp>
        <p:nvSpPr>
          <p:cNvPr id="359" name="Google Shape;359;p33"/>
          <p:cNvSpPr txBox="1"/>
          <p:nvPr>
            <p:ph type="title"/>
          </p:nvPr>
        </p:nvSpPr>
        <p:spPr>
          <a:xfrm>
            <a:off x="1531950" y="4330531"/>
            <a:ext cx="9195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120">
                <a:solidFill>
                  <a:srgbClr val="FF0000"/>
                </a:solidFill>
              </a:rPr>
              <a:t>close</a:t>
            </a:r>
            <a:endParaRPr sz="1120">
              <a:solidFill>
                <a:srgbClr val="FF0000"/>
              </a:solidFill>
            </a:endParaRPr>
          </a:p>
        </p:txBody>
      </p:sp>
      <p:grpSp>
        <p:nvGrpSpPr>
          <p:cNvPr id="360" name="Google Shape;360;p33"/>
          <p:cNvGrpSpPr/>
          <p:nvPr/>
        </p:nvGrpSpPr>
        <p:grpSpPr>
          <a:xfrm>
            <a:off x="2383200" y="3017063"/>
            <a:ext cx="4368600" cy="477550"/>
            <a:chOff x="2383213" y="2064038"/>
            <a:chExt cx="4368600" cy="477550"/>
          </a:xfrm>
        </p:grpSpPr>
        <p:cxnSp>
          <p:nvCxnSpPr>
            <p:cNvPr id="361" name="Google Shape;361;p33"/>
            <p:cNvCxnSpPr/>
            <p:nvPr/>
          </p:nvCxnSpPr>
          <p:spPr>
            <a:xfrm>
              <a:off x="2383213" y="2291988"/>
              <a:ext cx="4368600" cy="249600"/>
            </a:xfrm>
            <a:prstGeom prst="straightConnector1">
              <a:avLst/>
            </a:prstGeom>
            <a:noFill/>
            <a:ln cap="flat" cmpd="sng" w="28575">
              <a:solidFill>
                <a:srgbClr val="0000FF"/>
              </a:solidFill>
              <a:prstDash val="solid"/>
              <a:round/>
              <a:headEnd len="med" w="med" type="none"/>
              <a:tailEnd len="med" w="med" type="triangle"/>
            </a:ln>
          </p:spPr>
        </p:cxnSp>
        <p:sp>
          <p:nvSpPr>
            <p:cNvPr id="362" name="Google Shape;362;p33"/>
            <p:cNvSpPr txBox="1"/>
            <p:nvPr/>
          </p:nvSpPr>
          <p:spPr>
            <a:xfrm rot="379195">
              <a:off x="4164185" y="2119632"/>
              <a:ext cx="1030161" cy="3610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GET /</a:t>
              </a:r>
              <a:endParaRPr sz="1100">
                <a:solidFill>
                  <a:schemeClr val="dk1"/>
                </a:solidFill>
              </a:endParaRPr>
            </a:p>
          </p:txBody>
        </p:sp>
      </p:grpSp>
      <p:grpSp>
        <p:nvGrpSpPr>
          <p:cNvPr id="363" name="Google Shape;363;p33"/>
          <p:cNvGrpSpPr/>
          <p:nvPr/>
        </p:nvGrpSpPr>
        <p:grpSpPr>
          <a:xfrm>
            <a:off x="2327725" y="3494536"/>
            <a:ext cx="4405500" cy="978000"/>
            <a:chOff x="2327738" y="2541511"/>
            <a:chExt cx="4405500" cy="978000"/>
          </a:xfrm>
        </p:grpSpPr>
        <p:cxnSp>
          <p:nvCxnSpPr>
            <p:cNvPr id="364" name="Google Shape;364;p33"/>
            <p:cNvCxnSpPr/>
            <p:nvPr/>
          </p:nvCxnSpPr>
          <p:spPr>
            <a:xfrm flipH="1">
              <a:off x="2327738" y="3022513"/>
              <a:ext cx="4405500" cy="379500"/>
            </a:xfrm>
            <a:prstGeom prst="straightConnector1">
              <a:avLst/>
            </a:prstGeom>
            <a:noFill/>
            <a:ln cap="flat" cmpd="sng" w="28575">
              <a:solidFill>
                <a:srgbClr val="FF0000"/>
              </a:solidFill>
              <a:prstDash val="solid"/>
              <a:round/>
              <a:headEnd len="med" w="med" type="none"/>
              <a:tailEnd len="med" w="med" type="triangle"/>
            </a:ln>
          </p:spPr>
        </p:cxnSp>
        <p:sp>
          <p:nvSpPr>
            <p:cNvPr id="365" name="Google Shape;365;p33"/>
            <p:cNvSpPr txBox="1"/>
            <p:nvPr/>
          </p:nvSpPr>
          <p:spPr>
            <a:xfrm rot="-546999">
              <a:off x="4130044" y="2617942"/>
              <a:ext cx="1030011" cy="8251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index.html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&lt;html&gt;...</a:t>
              </a:r>
              <a:endParaRPr>
                <a:solidFill>
                  <a:schemeClr val="dk1"/>
                </a:solidFill>
              </a:endParaRPr>
            </a:p>
          </p:txBody>
        </p:sp>
      </p:grpSp>
      <p:cxnSp>
        <p:nvCxnSpPr>
          <p:cNvPr id="366" name="Google Shape;366;p33"/>
          <p:cNvCxnSpPr/>
          <p:nvPr/>
        </p:nvCxnSpPr>
        <p:spPr>
          <a:xfrm flipH="1">
            <a:off x="2340450" y="1498650"/>
            <a:ext cx="4412700" cy="379500"/>
          </a:xfrm>
          <a:prstGeom prst="straightConnector1">
            <a:avLst/>
          </a:prstGeom>
          <a:noFill/>
          <a:ln cap="flat" cmpd="sng" w="28575">
            <a:solidFill>
              <a:srgbClr val="FF0000"/>
            </a:solidFill>
            <a:prstDash val="solid"/>
            <a:round/>
            <a:headEnd len="med" w="med" type="none"/>
            <a:tailEnd len="med" w="med" type="triangle"/>
          </a:ln>
        </p:spPr>
      </p:cxnSp>
      <p:pic>
        <p:nvPicPr>
          <p:cNvPr id="367" name="Google Shape;367;p33"/>
          <p:cNvPicPr preferRelativeResize="0"/>
          <p:nvPr/>
        </p:nvPicPr>
        <p:blipFill rotWithShape="1">
          <a:blip r:embed="rId3">
            <a:alphaModFix/>
          </a:blip>
          <a:srcRect b="0" l="26754" r="27683" t="0"/>
          <a:stretch/>
        </p:blipFill>
        <p:spPr>
          <a:xfrm>
            <a:off x="7713575" y="3728901"/>
            <a:ext cx="992700" cy="1006616"/>
          </a:xfrm>
          <a:prstGeom prst="rect">
            <a:avLst/>
          </a:prstGeom>
          <a:noFill/>
          <a:ln>
            <a:noFill/>
          </a:ln>
        </p:spPr>
      </p:pic>
      <p:grpSp>
        <p:nvGrpSpPr>
          <p:cNvPr id="368" name="Google Shape;368;p33"/>
          <p:cNvGrpSpPr/>
          <p:nvPr/>
        </p:nvGrpSpPr>
        <p:grpSpPr>
          <a:xfrm>
            <a:off x="235081" y="3728912"/>
            <a:ext cx="1341323" cy="800783"/>
            <a:chOff x="2666325" y="4298650"/>
            <a:chExt cx="790176" cy="523250"/>
          </a:xfrm>
        </p:grpSpPr>
        <p:pic>
          <p:nvPicPr>
            <p:cNvPr id="369" name="Google Shape;369;p33"/>
            <p:cNvPicPr preferRelativeResize="0"/>
            <p:nvPr/>
          </p:nvPicPr>
          <p:blipFill rotWithShape="1">
            <a:blip r:embed="rId4">
              <a:alphaModFix/>
            </a:blip>
            <a:srcRect b="7747" l="12647" r="11801" t="6452"/>
            <a:stretch/>
          </p:blipFill>
          <p:spPr>
            <a:xfrm>
              <a:off x="2666325" y="4298650"/>
              <a:ext cx="790176" cy="523250"/>
            </a:xfrm>
            <a:prstGeom prst="rect">
              <a:avLst/>
            </a:prstGeom>
            <a:noFill/>
            <a:ln>
              <a:noFill/>
            </a:ln>
          </p:spPr>
        </p:pic>
        <p:sp>
          <p:nvSpPr>
            <p:cNvPr id="370" name="Google Shape;370;p33"/>
            <p:cNvSpPr txBox="1"/>
            <p:nvPr/>
          </p:nvSpPr>
          <p:spPr>
            <a:xfrm>
              <a:off x="2875538" y="4298650"/>
              <a:ext cx="371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p:txBody>
        </p:sp>
      </p:grpSp>
      <p:cxnSp>
        <p:nvCxnSpPr>
          <p:cNvPr id="371" name="Google Shape;371;p33"/>
          <p:cNvCxnSpPr/>
          <p:nvPr/>
        </p:nvCxnSpPr>
        <p:spPr>
          <a:xfrm>
            <a:off x="6827175" y="268275"/>
            <a:ext cx="36900" cy="4551300"/>
          </a:xfrm>
          <a:prstGeom prst="straightConnector1">
            <a:avLst/>
          </a:prstGeom>
          <a:noFill/>
          <a:ln cap="flat" cmpd="sng" w="38100">
            <a:solidFill>
              <a:schemeClr val="lt2"/>
            </a:solidFill>
            <a:prstDash val="solid"/>
            <a:round/>
            <a:headEnd len="med" w="med" type="none"/>
            <a:tailEnd len="med" w="med" type="none"/>
          </a:ln>
        </p:spPr>
      </p:cxnSp>
      <p:cxnSp>
        <p:nvCxnSpPr>
          <p:cNvPr id="372" name="Google Shape;372;p33"/>
          <p:cNvCxnSpPr/>
          <p:nvPr/>
        </p:nvCxnSpPr>
        <p:spPr>
          <a:xfrm flipH="1">
            <a:off x="2229575" y="286800"/>
            <a:ext cx="22800" cy="4569900"/>
          </a:xfrm>
          <a:prstGeom prst="straightConnector1">
            <a:avLst/>
          </a:prstGeom>
          <a:noFill/>
          <a:ln cap="flat" cmpd="sng" w="38100">
            <a:solidFill>
              <a:schemeClr val="lt2"/>
            </a:solidFill>
            <a:prstDash val="solid"/>
            <a:round/>
            <a:headEnd len="med" w="med" type="none"/>
            <a:tailEnd len="med" w="med" type="none"/>
          </a:ln>
        </p:spPr>
      </p:cxnSp>
      <p:cxnSp>
        <p:nvCxnSpPr>
          <p:cNvPr id="373" name="Google Shape;373;p33"/>
          <p:cNvCxnSpPr/>
          <p:nvPr/>
        </p:nvCxnSpPr>
        <p:spPr>
          <a:xfrm>
            <a:off x="2355475" y="1023100"/>
            <a:ext cx="4368600" cy="249600"/>
          </a:xfrm>
          <a:prstGeom prst="straightConnector1">
            <a:avLst/>
          </a:prstGeom>
          <a:noFill/>
          <a:ln cap="flat" cmpd="sng" w="28575">
            <a:solidFill>
              <a:srgbClr val="0000FF"/>
            </a:solidFill>
            <a:prstDash val="solid"/>
            <a:round/>
            <a:headEnd len="med" w="med" type="none"/>
            <a:tailEnd len="med" w="med" type="triangle"/>
          </a:ln>
        </p:spPr>
      </p:cxnSp>
      <p:pic>
        <p:nvPicPr>
          <p:cNvPr id="374" name="Google Shape;374;p33"/>
          <p:cNvPicPr preferRelativeResize="0"/>
          <p:nvPr/>
        </p:nvPicPr>
        <p:blipFill>
          <a:blip r:embed="rId5">
            <a:alphaModFix/>
          </a:blip>
          <a:stretch>
            <a:fillRect/>
          </a:stretch>
        </p:blipFill>
        <p:spPr>
          <a:xfrm>
            <a:off x="600925" y="3187250"/>
            <a:ext cx="609600" cy="609600"/>
          </a:xfrm>
          <a:prstGeom prst="rect">
            <a:avLst/>
          </a:prstGeom>
          <a:noFill/>
          <a:ln>
            <a:noFill/>
          </a:ln>
        </p:spPr>
      </p:pic>
      <p:pic>
        <p:nvPicPr>
          <p:cNvPr id="375" name="Google Shape;375;p33"/>
          <p:cNvPicPr preferRelativeResize="0"/>
          <p:nvPr/>
        </p:nvPicPr>
        <p:blipFill>
          <a:blip r:embed="rId5">
            <a:alphaModFix/>
          </a:blip>
          <a:stretch>
            <a:fillRect/>
          </a:stretch>
        </p:blipFill>
        <p:spPr>
          <a:xfrm>
            <a:off x="7645925" y="2873750"/>
            <a:ext cx="609600" cy="609600"/>
          </a:xfrm>
          <a:prstGeom prst="rect">
            <a:avLst/>
          </a:prstGeom>
          <a:noFill/>
          <a:ln>
            <a:noFill/>
          </a:ln>
        </p:spPr>
      </p:pic>
      <p:pic>
        <p:nvPicPr>
          <p:cNvPr id="376" name="Google Shape;376;p33"/>
          <p:cNvPicPr preferRelativeResize="0"/>
          <p:nvPr/>
        </p:nvPicPr>
        <p:blipFill>
          <a:blip r:embed="rId6">
            <a:alphaModFix/>
          </a:blip>
          <a:stretch>
            <a:fillRect/>
          </a:stretch>
        </p:blipFill>
        <p:spPr>
          <a:xfrm>
            <a:off x="3936700" y="2975225"/>
            <a:ext cx="274600" cy="274600"/>
          </a:xfrm>
          <a:prstGeom prst="rect">
            <a:avLst/>
          </a:prstGeom>
          <a:noFill/>
          <a:ln>
            <a:noFill/>
          </a:ln>
        </p:spPr>
      </p:pic>
      <p:pic>
        <p:nvPicPr>
          <p:cNvPr id="377" name="Google Shape;377;p33"/>
          <p:cNvPicPr preferRelativeResize="0"/>
          <p:nvPr/>
        </p:nvPicPr>
        <p:blipFill>
          <a:blip r:embed="rId6">
            <a:alphaModFix/>
          </a:blip>
          <a:stretch>
            <a:fillRect/>
          </a:stretch>
        </p:blipFill>
        <p:spPr>
          <a:xfrm>
            <a:off x="3917238" y="3826763"/>
            <a:ext cx="313525" cy="313525"/>
          </a:xfrm>
          <a:prstGeom prst="rect">
            <a:avLst/>
          </a:prstGeom>
          <a:noFill/>
          <a:ln>
            <a:noFill/>
          </a:ln>
        </p:spPr>
      </p:pic>
      <p:sp>
        <p:nvSpPr>
          <p:cNvPr id="378" name="Google Shape;378;p33"/>
          <p:cNvSpPr txBox="1"/>
          <p:nvPr/>
        </p:nvSpPr>
        <p:spPr>
          <a:xfrm>
            <a:off x="796325" y="1310400"/>
            <a:ext cx="6957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0000"/>
                </a:solidFill>
              </a:rPr>
              <a:t>g,n</a:t>
            </a:r>
            <a:endParaRPr sz="1600">
              <a:solidFill>
                <a:srgbClr val="FF0000"/>
              </a:solidFill>
            </a:endParaRPr>
          </a:p>
        </p:txBody>
      </p:sp>
      <p:sp>
        <p:nvSpPr>
          <p:cNvPr id="379" name="Google Shape;379;p33"/>
          <p:cNvSpPr txBox="1"/>
          <p:nvPr/>
        </p:nvSpPr>
        <p:spPr>
          <a:xfrm>
            <a:off x="846425" y="885500"/>
            <a:ext cx="3540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CDCFE"/>
                </a:solidFill>
              </a:rPr>
              <a:t>X</a:t>
            </a:r>
            <a:endParaRPr sz="1800">
              <a:solidFill>
                <a:srgbClr val="9CDCFE"/>
              </a:solidFill>
            </a:endParaRPr>
          </a:p>
        </p:txBody>
      </p:sp>
      <p:sp>
        <p:nvSpPr>
          <p:cNvPr id="380" name="Google Shape;380;p33"/>
          <p:cNvSpPr txBox="1"/>
          <p:nvPr/>
        </p:nvSpPr>
        <p:spPr>
          <a:xfrm>
            <a:off x="600925" y="2172550"/>
            <a:ext cx="9927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endParaRPr sz="1800">
              <a:solidFill>
                <a:srgbClr val="FF0000"/>
              </a:solidFill>
            </a:endParaRPr>
          </a:p>
        </p:txBody>
      </p:sp>
      <p:sp>
        <p:nvSpPr>
          <p:cNvPr id="381" name="Google Shape;381;p33"/>
          <p:cNvSpPr txBox="1"/>
          <p:nvPr/>
        </p:nvSpPr>
        <p:spPr>
          <a:xfrm>
            <a:off x="2703700" y="631975"/>
            <a:ext cx="6957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g,n</a:t>
            </a:r>
            <a:endParaRPr sz="1800">
              <a:solidFill>
                <a:srgbClr val="FF0000"/>
              </a:solidFill>
            </a:endParaRPr>
          </a:p>
        </p:txBody>
      </p:sp>
      <p:sp>
        <p:nvSpPr>
          <p:cNvPr id="382" name="Google Shape;382;p33"/>
          <p:cNvSpPr txBox="1"/>
          <p:nvPr/>
        </p:nvSpPr>
        <p:spPr>
          <a:xfrm>
            <a:off x="7435175" y="2228000"/>
            <a:ext cx="1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endParaRPr/>
          </a:p>
        </p:txBody>
      </p:sp>
      <p:sp>
        <p:nvSpPr>
          <p:cNvPr id="383" name="Google Shape;383;p33"/>
          <p:cNvSpPr txBox="1"/>
          <p:nvPr/>
        </p:nvSpPr>
        <p:spPr>
          <a:xfrm>
            <a:off x="7713575" y="1551350"/>
            <a:ext cx="3540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FF"/>
                </a:solidFill>
              </a:rPr>
              <a:t>Y</a:t>
            </a:r>
            <a:endParaRPr sz="1800">
              <a:solidFill>
                <a:srgbClr val="FF00FF"/>
              </a:solidFill>
            </a:endParaRPr>
          </a:p>
        </p:txBody>
      </p:sp>
      <p:sp>
        <p:nvSpPr>
          <p:cNvPr id="384" name="Google Shape;384;p33"/>
          <p:cNvSpPr txBox="1"/>
          <p:nvPr/>
        </p:nvSpPr>
        <p:spPr>
          <a:xfrm>
            <a:off x="4902900" y="1242775"/>
            <a:ext cx="9927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endParaRPr sz="1800">
              <a:solidFill>
                <a:srgbClr val="FF0000"/>
              </a:solidFill>
            </a:endParaRPr>
          </a:p>
        </p:txBody>
      </p:sp>
      <p:sp>
        <p:nvSpPr>
          <p:cNvPr id="385" name="Google Shape;385;p33"/>
          <p:cNvSpPr txBox="1"/>
          <p:nvPr/>
        </p:nvSpPr>
        <p:spPr>
          <a:xfrm>
            <a:off x="3601000" y="694525"/>
            <a:ext cx="10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endParaRPr/>
          </a:p>
        </p:txBody>
      </p:sp>
      <p:pic>
        <p:nvPicPr>
          <p:cNvPr id="386" name="Google Shape;386;p33"/>
          <p:cNvPicPr preferRelativeResize="0"/>
          <p:nvPr/>
        </p:nvPicPr>
        <p:blipFill>
          <a:blip r:embed="rId7">
            <a:alphaModFix/>
          </a:blip>
          <a:stretch>
            <a:fillRect/>
          </a:stretch>
        </p:blipFill>
        <p:spPr>
          <a:xfrm>
            <a:off x="8335875" y="56667"/>
            <a:ext cx="609600" cy="609600"/>
          </a:xfrm>
          <a:prstGeom prst="rect">
            <a:avLst/>
          </a:prstGeom>
          <a:noFill/>
          <a:ln>
            <a:noFill/>
          </a:ln>
        </p:spPr>
      </p:pic>
      <p:pic>
        <p:nvPicPr>
          <p:cNvPr id="387" name="Google Shape;387;p33"/>
          <p:cNvPicPr preferRelativeResize="0"/>
          <p:nvPr/>
        </p:nvPicPr>
        <p:blipFill>
          <a:blip r:embed="rId8">
            <a:alphaModFix/>
          </a:blip>
          <a:stretch>
            <a:fillRect/>
          </a:stretch>
        </p:blipFill>
        <p:spPr>
          <a:xfrm>
            <a:off x="8372075" y="485125"/>
            <a:ext cx="609600" cy="609600"/>
          </a:xfrm>
          <a:prstGeom prst="rect">
            <a:avLst/>
          </a:prstGeom>
          <a:noFill/>
          <a:ln>
            <a:noFill/>
          </a:ln>
        </p:spPr>
      </p:pic>
      <p:sp>
        <p:nvSpPr>
          <p:cNvPr id="388" name="Google Shape;388;p33"/>
          <p:cNvSpPr txBox="1"/>
          <p:nvPr/>
        </p:nvSpPr>
        <p:spPr>
          <a:xfrm>
            <a:off x="6969550" y="131625"/>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Public key</a:t>
            </a:r>
            <a:endParaRPr>
              <a:solidFill>
                <a:schemeClr val="dk1"/>
              </a:solidFill>
            </a:endParaRPr>
          </a:p>
        </p:txBody>
      </p:sp>
      <p:sp>
        <p:nvSpPr>
          <p:cNvPr id="389" name="Google Shape;389;p33"/>
          <p:cNvSpPr txBox="1"/>
          <p:nvPr/>
        </p:nvSpPr>
        <p:spPr>
          <a:xfrm>
            <a:off x="6925604" y="531275"/>
            <a:ext cx="16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Private key</a:t>
            </a:r>
            <a:endParaRPr>
              <a:solidFill>
                <a:schemeClr val="dk1"/>
              </a:solidFill>
            </a:endParaRPr>
          </a:p>
        </p:txBody>
      </p:sp>
      <p:pic>
        <p:nvPicPr>
          <p:cNvPr id="390" name="Google Shape;390;p33"/>
          <p:cNvPicPr preferRelativeResize="0"/>
          <p:nvPr/>
        </p:nvPicPr>
        <p:blipFill>
          <a:blip r:embed="rId9">
            <a:alphaModFix/>
          </a:blip>
          <a:stretch>
            <a:fillRect/>
          </a:stretch>
        </p:blipFill>
        <p:spPr>
          <a:xfrm>
            <a:off x="7409063" y="1093575"/>
            <a:ext cx="963024" cy="541701"/>
          </a:xfrm>
          <a:prstGeom prst="rect">
            <a:avLst/>
          </a:prstGeom>
          <a:noFill/>
          <a:ln>
            <a:noFill/>
          </a:ln>
        </p:spPr>
      </p:pic>
      <p:pic>
        <p:nvPicPr>
          <p:cNvPr id="391" name="Google Shape;391;p33"/>
          <p:cNvPicPr preferRelativeResize="0"/>
          <p:nvPr/>
        </p:nvPicPr>
        <p:blipFill>
          <a:blip r:embed="rId9">
            <a:alphaModFix/>
          </a:blip>
          <a:stretch>
            <a:fillRect/>
          </a:stretch>
        </p:blipFill>
        <p:spPr>
          <a:xfrm>
            <a:off x="4218446" y="1277600"/>
            <a:ext cx="642652" cy="361501"/>
          </a:xfrm>
          <a:prstGeom prst="rect">
            <a:avLst/>
          </a:prstGeom>
          <a:noFill/>
          <a:ln>
            <a:noFill/>
          </a:ln>
        </p:spPr>
      </p:pic>
      <p:pic>
        <p:nvPicPr>
          <p:cNvPr id="392" name="Google Shape;392;p33"/>
          <p:cNvPicPr preferRelativeResize="0"/>
          <p:nvPr/>
        </p:nvPicPr>
        <p:blipFill>
          <a:blip r:embed="rId7">
            <a:alphaModFix/>
          </a:blip>
          <a:stretch>
            <a:fillRect/>
          </a:stretch>
        </p:blipFill>
        <p:spPr>
          <a:xfrm>
            <a:off x="4502700" y="1336712"/>
            <a:ext cx="400200" cy="400200"/>
          </a:xfrm>
          <a:prstGeom prst="rect">
            <a:avLst/>
          </a:prstGeom>
          <a:noFill/>
          <a:ln>
            <a:noFill/>
          </a:ln>
        </p:spPr>
      </p:pic>
      <p:pic>
        <p:nvPicPr>
          <p:cNvPr id="393" name="Google Shape;393;p33"/>
          <p:cNvPicPr preferRelativeResize="0"/>
          <p:nvPr/>
        </p:nvPicPr>
        <p:blipFill>
          <a:blip r:embed="rId8">
            <a:alphaModFix/>
          </a:blip>
          <a:stretch>
            <a:fillRect/>
          </a:stretch>
        </p:blipFill>
        <p:spPr>
          <a:xfrm>
            <a:off x="5895625" y="1301588"/>
            <a:ext cx="313525" cy="313525"/>
          </a:xfrm>
          <a:prstGeom prst="rect">
            <a:avLst/>
          </a:prstGeom>
          <a:noFill/>
          <a:ln>
            <a:noFill/>
          </a:ln>
        </p:spPr>
      </p:pic>
      <p:sp>
        <p:nvSpPr>
          <p:cNvPr id="394" name="Google Shape;394;p33"/>
          <p:cNvSpPr txBox="1"/>
          <p:nvPr/>
        </p:nvSpPr>
        <p:spPr>
          <a:xfrm>
            <a:off x="3936738" y="1318200"/>
            <a:ext cx="2745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sp>
        <p:nvSpPr>
          <p:cNvPr id="395" name="Google Shape;395;p33"/>
          <p:cNvSpPr txBox="1"/>
          <p:nvPr/>
        </p:nvSpPr>
        <p:spPr>
          <a:xfrm>
            <a:off x="5727788" y="1250575"/>
            <a:ext cx="2745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rPr>
              <a:t>}</a:t>
            </a:r>
            <a:endParaRPr sz="1500">
              <a:solidFill>
                <a:schemeClr val="lt2"/>
              </a:solidFill>
            </a:endParaRPr>
          </a:p>
        </p:txBody>
      </p:sp>
      <p:sp>
        <p:nvSpPr>
          <p:cNvPr id="396" name="Google Shape;396;p33"/>
          <p:cNvSpPr txBox="1"/>
          <p:nvPr/>
        </p:nvSpPr>
        <p:spPr>
          <a:xfrm>
            <a:off x="3008325" y="1272688"/>
            <a:ext cx="9630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rPr>
              <a:t>Entire message Signed with private key! (we don’t sent PK)</a:t>
            </a:r>
            <a:endParaRPr sz="700">
              <a:solidFill>
                <a:schemeClr val="lt2"/>
              </a:solidFill>
            </a:endParaRPr>
          </a:p>
        </p:txBody>
      </p:sp>
      <p:sp>
        <p:nvSpPr>
          <p:cNvPr id="397" name="Google Shape;397;p33"/>
          <p:cNvSpPr txBox="1"/>
          <p:nvPr/>
        </p:nvSpPr>
        <p:spPr>
          <a:xfrm>
            <a:off x="6939425" y="2542500"/>
            <a:ext cx="20226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chemeClr val="accent5"/>
                </a:solidFill>
              </a:rPr>
              <a:t>x</a:t>
            </a:r>
            <a:r>
              <a:rPr lang="en">
                <a:solidFill>
                  <a:schemeClr val="dk1"/>
                </a:solidFill>
              </a:rPr>
              <a:t> % </a:t>
            </a:r>
            <a:r>
              <a:rPr lang="en">
                <a:solidFill>
                  <a:srgbClr val="FF0000"/>
                </a:solidFill>
              </a:rPr>
              <a:t>n)^</a:t>
            </a:r>
            <a:r>
              <a:rPr lang="en">
                <a:solidFill>
                  <a:srgbClr val="FF00FF"/>
                </a:solidFill>
              </a:rPr>
              <a:t>y = </a:t>
            </a:r>
            <a:r>
              <a:rPr lang="en">
                <a:solidFill>
                  <a:srgbClr val="FFD966"/>
                </a:solidFill>
              </a:rPr>
              <a:t>g^xy % n</a:t>
            </a:r>
            <a:endParaRPr>
              <a:solidFill>
                <a:srgbClr val="FFD966"/>
              </a:solidFill>
            </a:endParaRPr>
          </a:p>
        </p:txBody>
      </p:sp>
      <p:pic>
        <p:nvPicPr>
          <p:cNvPr id="398" name="Google Shape;398;p33"/>
          <p:cNvPicPr preferRelativeResize="0"/>
          <p:nvPr/>
        </p:nvPicPr>
        <p:blipFill>
          <a:blip r:embed="rId9">
            <a:alphaModFix/>
          </a:blip>
          <a:stretch>
            <a:fillRect/>
          </a:stretch>
        </p:blipFill>
        <p:spPr>
          <a:xfrm>
            <a:off x="772433" y="2564238"/>
            <a:ext cx="642652" cy="361501"/>
          </a:xfrm>
          <a:prstGeom prst="rect">
            <a:avLst/>
          </a:prstGeom>
          <a:noFill/>
          <a:ln>
            <a:noFill/>
          </a:ln>
        </p:spPr>
      </p:pic>
      <p:pic>
        <p:nvPicPr>
          <p:cNvPr id="399" name="Google Shape;399;p33"/>
          <p:cNvPicPr preferRelativeResize="0"/>
          <p:nvPr/>
        </p:nvPicPr>
        <p:blipFill>
          <a:blip r:embed="rId7">
            <a:alphaModFix/>
          </a:blip>
          <a:stretch>
            <a:fillRect/>
          </a:stretch>
        </p:blipFill>
        <p:spPr>
          <a:xfrm>
            <a:off x="160913" y="2544900"/>
            <a:ext cx="400200" cy="400200"/>
          </a:xfrm>
          <a:prstGeom prst="rect">
            <a:avLst/>
          </a:prstGeom>
          <a:noFill/>
          <a:ln>
            <a:noFill/>
          </a:ln>
        </p:spPr>
      </p:pic>
      <p:sp>
        <p:nvSpPr>
          <p:cNvPr id="400" name="Google Shape;400;p33"/>
          <p:cNvSpPr txBox="1"/>
          <p:nvPr/>
        </p:nvSpPr>
        <p:spPr>
          <a:xfrm>
            <a:off x="561125" y="2511400"/>
            <a:ext cx="238200" cy="2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pic>
        <p:nvPicPr>
          <p:cNvPr id="401" name="Google Shape;401;p33"/>
          <p:cNvPicPr preferRelativeResize="0"/>
          <p:nvPr/>
        </p:nvPicPr>
        <p:blipFill>
          <a:blip r:embed="rId10">
            <a:alphaModFix/>
          </a:blip>
          <a:stretch>
            <a:fillRect/>
          </a:stretch>
        </p:blipFill>
        <p:spPr>
          <a:xfrm>
            <a:off x="1284875" y="2595775"/>
            <a:ext cx="557324" cy="313499"/>
          </a:xfrm>
          <a:prstGeom prst="rect">
            <a:avLst/>
          </a:prstGeom>
          <a:noFill/>
          <a:ln>
            <a:noFill/>
          </a:ln>
        </p:spPr>
      </p:pic>
      <p:sp>
        <p:nvSpPr>
          <p:cNvPr id="402" name="Google Shape;402;p33"/>
          <p:cNvSpPr txBox="1"/>
          <p:nvPr/>
        </p:nvSpPr>
        <p:spPr>
          <a:xfrm>
            <a:off x="424227" y="4529700"/>
            <a:ext cx="11076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rPr>
              <a:t>Client </a:t>
            </a:r>
            <a:r>
              <a:rPr lang="en" sz="700">
                <a:solidFill>
                  <a:schemeClr val="lt2"/>
                </a:solidFill>
              </a:rPr>
              <a:t>verifies</a:t>
            </a:r>
            <a:r>
              <a:rPr lang="en" sz="700">
                <a:solidFill>
                  <a:schemeClr val="lt2"/>
                </a:solidFill>
              </a:rPr>
              <a:t> the message is indeed signed by Y by using public key in certificate</a:t>
            </a:r>
            <a:endParaRPr sz="700">
              <a:solidFill>
                <a:schemeClr val="lt2"/>
              </a:solidFill>
            </a:endParaRPr>
          </a:p>
        </p:txBody>
      </p:sp>
      <p:sp>
        <p:nvSpPr>
          <p:cNvPr id="403" name="Google Shape;403;p33"/>
          <p:cNvSpPr txBox="1"/>
          <p:nvPr/>
        </p:nvSpPr>
        <p:spPr>
          <a:xfrm>
            <a:off x="118000" y="2955775"/>
            <a:ext cx="3179100" cy="3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(g</a:t>
            </a:r>
            <a:r>
              <a:rPr lang="en">
                <a:solidFill>
                  <a:schemeClr val="dk1"/>
                </a:solidFill>
              </a:rPr>
              <a:t>^</a:t>
            </a:r>
            <a:r>
              <a:rPr lang="en">
                <a:solidFill>
                  <a:srgbClr val="D5A6BD"/>
                </a:solidFill>
              </a:rPr>
              <a:t>y</a:t>
            </a:r>
            <a:r>
              <a:rPr lang="en">
                <a:solidFill>
                  <a:schemeClr val="dk1"/>
                </a:solidFill>
              </a:rPr>
              <a:t> % </a:t>
            </a:r>
            <a:r>
              <a:rPr lang="en">
                <a:solidFill>
                  <a:srgbClr val="FF0000"/>
                </a:solidFill>
              </a:rPr>
              <a:t>n)^</a:t>
            </a:r>
            <a:r>
              <a:rPr lang="en">
                <a:solidFill>
                  <a:schemeClr val="accent5"/>
                </a:solidFill>
              </a:rPr>
              <a:t>x</a:t>
            </a:r>
            <a:r>
              <a:rPr lang="en">
                <a:solidFill>
                  <a:srgbClr val="FF0000"/>
                </a:solidFill>
              </a:rPr>
              <a:t> = </a:t>
            </a:r>
            <a:r>
              <a:rPr lang="en">
                <a:solidFill>
                  <a:srgbClr val="FFD966"/>
                </a:solidFill>
              </a:rPr>
              <a:t>g^xy % n</a:t>
            </a:r>
            <a:endParaRPr>
              <a:solidFill>
                <a:srgbClr val="FF0000"/>
              </a:solidFill>
            </a:endParaRPr>
          </a:p>
          <a:p>
            <a:pPr indent="0" lvl="0" marL="0" rtl="0" algn="l">
              <a:spcBef>
                <a:spcPts val="0"/>
              </a:spcBef>
              <a:spcAft>
                <a:spcPts val="0"/>
              </a:spcAft>
              <a:buNone/>
            </a:pPr>
            <a:r>
              <a:t/>
            </a:r>
            <a:endParaRPr>
              <a:solidFill>
                <a:srgbClr val="FFD9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There is more to TLS</a:t>
            </a:r>
            <a:endParaRPr/>
          </a:p>
        </p:txBody>
      </p:sp>
      <p:sp>
        <p:nvSpPr>
          <p:cNvPr id="409" name="Google Shape;40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stuff is sent in the TLS handshake</a:t>
            </a:r>
            <a:endParaRPr/>
          </a:p>
          <a:p>
            <a:pPr indent="-342900" lvl="0" marL="457200" rtl="0" algn="l">
              <a:spcBef>
                <a:spcPts val="0"/>
              </a:spcBef>
              <a:spcAft>
                <a:spcPts val="0"/>
              </a:spcAft>
              <a:buSzPts val="1800"/>
              <a:buChar char="●"/>
            </a:pPr>
            <a:r>
              <a:rPr lang="en"/>
              <a:t>TLS </a:t>
            </a:r>
            <a:r>
              <a:rPr lang="en"/>
              <a:t>extensions</a:t>
            </a:r>
            <a:endParaRPr/>
          </a:p>
          <a:p>
            <a:pPr indent="-317500" lvl="1" marL="914400" rtl="0" algn="l">
              <a:spcBef>
                <a:spcPts val="0"/>
              </a:spcBef>
              <a:spcAft>
                <a:spcPts val="0"/>
              </a:spcAft>
              <a:buSzPts val="1400"/>
              <a:buChar char="○"/>
            </a:pPr>
            <a:r>
              <a:rPr lang="en"/>
              <a:t>ALPN</a:t>
            </a:r>
            <a:endParaRPr/>
          </a:p>
          <a:p>
            <a:pPr indent="-317500" lvl="1" marL="914400" rtl="0" algn="l">
              <a:spcBef>
                <a:spcPts val="0"/>
              </a:spcBef>
              <a:spcAft>
                <a:spcPts val="0"/>
              </a:spcAft>
              <a:buSzPts val="1400"/>
              <a:buChar char="○"/>
            </a:pPr>
            <a:r>
              <a:rPr lang="en"/>
              <a:t>SNI</a:t>
            </a:r>
            <a:endParaRPr/>
          </a:p>
          <a:p>
            <a:pPr indent="-342900" lvl="0" marL="457200" rtl="0" algn="l">
              <a:spcBef>
                <a:spcPts val="0"/>
              </a:spcBef>
              <a:spcAft>
                <a:spcPts val="0"/>
              </a:spcAft>
              <a:buSzPts val="1800"/>
              <a:buChar char="●"/>
            </a:pPr>
            <a:r>
              <a:rPr lang="en"/>
              <a:t>Cipher algorithms</a:t>
            </a:r>
            <a:endParaRPr/>
          </a:p>
          <a:p>
            <a:pPr indent="-342900" lvl="0" marL="457200" rtl="0" algn="l">
              <a:spcBef>
                <a:spcPts val="0"/>
              </a:spcBef>
              <a:spcAft>
                <a:spcPts val="0"/>
              </a:spcAft>
              <a:buSzPts val="1800"/>
              <a:buChar char="●"/>
            </a:pPr>
            <a:r>
              <a:rPr lang="en"/>
              <a:t>Key generation algorithms </a:t>
            </a:r>
            <a:endParaRPr/>
          </a:p>
          <a:p>
            <a:pPr indent="-342900" lvl="0" marL="457200" rtl="0" algn="l">
              <a:spcBef>
                <a:spcPts val="0"/>
              </a:spcBef>
              <a:spcAft>
                <a:spcPts val="0"/>
              </a:spcAft>
              <a:buSzPts val="1800"/>
              <a:buChar char="●"/>
            </a:pPr>
            <a:r>
              <a:rPr lang="en"/>
              <a:t>Key size</a:t>
            </a:r>
            <a:endParaRPr/>
          </a:p>
          <a:p>
            <a:pPr indent="-342900" lvl="0" marL="457200" rtl="0" algn="l">
              <a:spcBef>
                <a:spcPts val="0"/>
              </a:spcBef>
              <a:spcAft>
                <a:spcPts val="0"/>
              </a:spcAft>
              <a:buSzPts val="1800"/>
              <a:buChar char="●"/>
            </a:pPr>
            <a:r>
              <a:rPr lang="en"/>
              <a:t>Digital </a:t>
            </a:r>
            <a:r>
              <a:rPr lang="en"/>
              <a:t>signature</a:t>
            </a:r>
            <a:r>
              <a:rPr lang="en"/>
              <a:t> </a:t>
            </a:r>
            <a:r>
              <a:rPr lang="en"/>
              <a:t>algorithms</a:t>
            </a:r>
            <a:r>
              <a:rPr lang="en"/>
              <a:t> </a:t>
            </a:r>
            <a:endParaRPr/>
          </a:p>
          <a:p>
            <a:pPr indent="-342900" lvl="0" marL="457200" rtl="0" algn="l">
              <a:spcBef>
                <a:spcPts val="0"/>
              </a:spcBef>
              <a:spcAft>
                <a:spcPts val="0"/>
              </a:spcAft>
              <a:buSzPts val="1800"/>
              <a:buChar char="●"/>
            </a:pPr>
            <a:r>
              <a:rPr lang="en"/>
              <a:t>Client side certificates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HTTPS</a:t>
            </a:r>
            <a:endParaRPr/>
          </a:p>
        </p:txBody>
      </p:sp>
      <p:sp>
        <p:nvSpPr>
          <p:cNvPr id="415" name="Google Shape;41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Node HTTPS Server requires a certificate and private key</a:t>
            </a:r>
            <a:endParaRPr/>
          </a:p>
          <a:p>
            <a:pPr indent="-342900" lvl="0" marL="457200" rtl="0" algn="l">
              <a:spcBef>
                <a:spcPts val="0"/>
              </a:spcBef>
              <a:spcAft>
                <a:spcPts val="0"/>
              </a:spcAft>
              <a:buSzPts val="1800"/>
              <a:buChar char="●"/>
            </a:pPr>
            <a:r>
              <a:rPr lang="en"/>
              <a:t>The rest is the same </a:t>
            </a:r>
            <a:endParaRPr/>
          </a:p>
          <a:p>
            <a:pPr indent="-342900" lvl="0" marL="457200" rtl="0" algn="l">
              <a:spcBef>
                <a:spcPts val="0"/>
              </a:spcBef>
              <a:spcAft>
                <a:spcPts val="0"/>
              </a:spcAft>
              <a:buSzPts val="1800"/>
              <a:buChar char="●"/>
            </a:pPr>
            <a:r>
              <a:rPr lang="en"/>
              <a:t>More work though!</a:t>
            </a:r>
            <a:endParaRPr/>
          </a:p>
          <a:p>
            <a:pPr indent="-342900" lvl="0" marL="457200" rtl="0" algn="l">
              <a:spcBef>
                <a:spcPts val="0"/>
              </a:spcBef>
              <a:spcAft>
                <a:spcPts val="0"/>
              </a:spcAft>
              <a:buSzPts val="1800"/>
              <a:buChar char="●"/>
            </a:pPr>
            <a:r>
              <a:rPr lang="en"/>
              <a:t>Requests gets hit with additional cost</a:t>
            </a:r>
            <a:endParaRPr/>
          </a:p>
          <a:p>
            <a:pPr indent="-342900" lvl="0" marL="457200" rtl="0" algn="l">
              <a:spcBef>
                <a:spcPts val="0"/>
              </a:spcBef>
              <a:spcAft>
                <a:spcPts val="0"/>
              </a:spcAft>
              <a:buSzPts val="1800"/>
              <a:buChar char="●"/>
            </a:pPr>
            <a:r>
              <a:rPr lang="en"/>
              <a:t>Responses gets hit with additional cost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Generate Private key and Certificate with OpenSSL</a:t>
            </a:r>
            <a:endParaRPr/>
          </a:p>
        </p:txBody>
      </p:sp>
      <p:sp>
        <p:nvSpPr>
          <p:cNvPr id="421" name="Google Shape;42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OpenSSL is a library for </a:t>
            </a:r>
            <a:r>
              <a:rPr lang="en"/>
              <a:t>cryptographic</a:t>
            </a:r>
            <a:r>
              <a:rPr lang="en"/>
              <a:t> operations </a:t>
            </a:r>
            <a:endParaRPr/>
          </a:p>
          <a:p>
            <a:pPr indent="-342900" lvl="0" marL="457200" rtl="0" algn="l">
              <a:spcBef>
                <a:spcPts val="0"/>
              </a:spcBef>
              <a:spcAft>
                <a:spcPts val="0"/>
              </a:spcAft>
              <a:buSzPts val="1800"/>
              <a:buChar char="●"/>
            </a:pPr>
            <a:r>
              <a:rPr lang="en"/>
              <a:t>Generate private key</a:t>
            </a:r>
            <a:endParaRPr/>
          </a:p>
          <a:p>
            <a:pPr indent="-317500" lvl="1" marL="914400" rtl="0" algn="l">
              <a:spcBef>
                <a:spcPts val="0"/>
              </a:spcBef>
              <a:spcAft>
                <a:spcPts val="0"/>
              </a:spcAft>
              <a:buSzPts val="1400"/>
              <a:buChar char="○"/>
            </a:pPr>
            <a:r>
              <a:rPr lang="en"/>
              <a:t>openssl genrsa -out private-key.pem 2048 </a:t>
            </a:r>
            <a:endParaRPr/>
          </a:p>
          <a:p>
            <a:pPr indent="-342900" lvl="0" marL="457200" rtl="0" algn="l">
              <a:spcBef>
                <a:spcPts val="0"/>
              </a:spcBef>
              <a:spcAft>
                <a:spcPts val="0"/>
              </a:spcAft>
              <a:buSzPts val="1800"/>
              <a:buChar char="●"/>
            </a:pPr>
            <a:r>
              <a:rPr lang="en"/>
              <a:t>Generate Certificate x509 (which contains public key)</a:t>
            </a:r>
            <a:endParaRPr/>
          </a:p>
          <a:p>
            <a:pPr indent="-317500" lvl="1" marL="914400" rtl="0" algn="l">
              <a:spcBef>
                <a:spcPts val="0"/>
              </a:spcBef>
              <a:spcAft>
                <a:spcPts val="0"/>
              </a:spcAft>
              <a:buSzPts val="1400"/>
              <a:buChar char="○"/>
            </a:pPr>
            <a:r>
              <a:rPr lang="en"/>
              <a:t>openssl req -new -x509 -key private-key.pem -out certificate.pem -days 365</a:t>
            </a:r>
            <a:endParaRPr/>
          </a:p>
          <a:p>
            <a:pPr indent="-317500" lvl="1" marL="914400" rtl="0" algn="l">
              <a:spcBef>
                <a:spcPts val="0"/>
              </a:spcBef>
              <a:spcAft>
                <a:spcPts val="0"/>
              </a:spcAft>
              <a:buSzPts val="1400"/>
              <a:buChar char="○"/>
            </a:pPr>
            <a:r>
              <a:rPr lang="en"/>
              <a:t>Answer questions to fill the the 509 fields </a:t>
            </a:r>
            <a:endParaRPr/>
          </a:p>
          <a:p>
            <a:pPr indent="-317500" lvl="1" marL="914400" rtl="0" algn="l">
              <a:spcBef>
                <a:spcPts val="0"/>
              </a:spcBef>
              <a:spcAft>
                <a:spcPts val="0"/>
              </a:spcAft>
              <a:buSzPts val="1400"/>
              <a:buChar char="○"/>
            </a:pPr>
            <a:r>
              <a:rPr lang="en"/>
              <a:t>Most important is common name , subject alternative which is the website</a:t>
            </a:r>
            <a:endParaRPr/>
          </a:p>
          <a:p>
            <a:pPr indent="0" lvl="0" marL="9144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Server</a:t>
            </a:r>
            <a:endParaRPr/>
          </a:p>
        </p:txBody>
      </p:sp>
      <p:pic>
        <p:nvPicPr>
          <p:cNvPr id="427" name="Google Shape;427;p37"/>
          <p:cNvPicPr preferRelativeResize="0"/>
          <p:nvPr/>
        </p:nvPicPr>
        <p:blipFill>
          <a:blip r:embed="rId3">
            <a:alphaModFix/>
          </a:blip>
          <a:stretch>
            <a:fillRect/>
          </a:stretch>
        </p:blipFill>
        <p:spPr>
          <a:xfrm>
            <a:off x="261600" y="977350"/>
            <a:ext cx="5505250" cy="4013750"/>
          </a:xfrm>
          <a:prstGeom prst="rect">
            <a:avLst/>
          </a:prstGeom>
          <a:noFill/>
          <a:ln>
            <a:noFill/>
          </a:ln>
        </p:spPr>
      </p:pic>
      <p:cxnSp>
        <p:nvCxnSpPr>
          <p:cNvPr id="428" name="Google Shape;428;p37"/>
          <p:cNvCxnSpPr/>
          <p:nvPr/>
        </p:nvCxnSpPr>
        <p:spPr>
          <a:xfrm flipH="1">
            <a:off x="3756325" y="1566925"/>
            <a:ext cx="1001700" cy="422100"/>
          </a:xfrm>
          <a:prstGeom prst="straightConnector1">
            <a:avLst/>
          </a:prstGeom>
          <a:noFill/>
          <a:ln cap="flat" cmpd="sng" w="9525">
            <a:solidFill>
              <a:srgbClr val="DF3079"/>
            </a:solidFill>
            <a:prstDash val="solid"/>
            <a:round/>
            <a:headEnd len="med" w="med" type="none"/>
            <a:tailEnd len="med" w="med" type="triangle"/>
          </a:ln>
        </p:spPr>
      </p:cxnSp>
      <p:sp>
        <p:nvSpPr>
          <p:cNvPr id="429" name="Google Shape;429;p37"/>
          <p:cNvSpPr txBox="1"/>
          <p:nvPr/>
        </p:nvSpPr>
        <p:spPr>
          <a:xfrm>
            <a:off x="4707950" y="1058925"/>
            <a:ext cx="2683200" cy="6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We pass in our private keys (secret don’t leak it!) </a:t>
            </a:r>
            <a:endParaRPr>
              <a:solidFill>
                <a:schemeClr val="lt2"/>
              </a:solidFill>
            </a:endParaRPr>
          </a:p>
        </p:txBody>
      </p:sp>
      <p:sp>
        <p:nvSpPr>
          <p:cNvPr id="430" name="Google Shape;430;p37"/>
          <p:cNvSpPr txBox="1"/>
          <p:nvPr/>
        </p:nvSpPr>
        <p:spPr>
          <a:xfrm>
            <a:off x="5640225" y="3171775"/>
            <a:ext cx="26832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rPr>
              <a:t>Request is decrypted before we get here</a:t>
            </a:r>
            <a:endParaRPr sz="1300">
              <a:solidFill>
                <a:schemeClr val="lt2"/>
              </a:solidFill>
            </a:endParaRPr>
          </a:p>
        </p:txBody>
      </p:sp>
      <p:cxnSp>
        <p:nvCxnSpPr>
          <p:cNvPr id="431" name="Google Shape;431;p37"/>
          <p:cNvCxnSpPr/>
          <p:nvPr/>
        </p:nvCxnSpPr>
        <p:spPr>
          <a:xfrm rot="10800000">
            <a:off x="4114125" y="3055000"/>
            <a:ext cx="1516800" cy="501000"/>
          </a:xfrm>
          <a:prstGeom prst="straightConnector1">
            <a:avLst/>
          </a:prstGeom>
          <a:noFill/>
          <a:ln cap="flat" cmpd="sng" w="9525">
            <a:solidFill>
              <a:srgbClr val="FF0000"/>
            </a:solidFill>
            <a:prstDash val="solid"/>
            <a:round/>
            <a:headEnd len="med" w="med" type="none"/>
            <a:tailEnd len="med" w="med" type="triangle"/>
          </a:ln>
        </p:spPr>
      </p:cxnSp>
      <p:sp>
        <p:nvSpPr>
          <p:cNvPr id="432" name="Google Shape;432;p37"/>
          <p:cNvSpPr txBox="1"/>
          <p:nvPr/>
        </p:nvSpPr>
        <p:spPr>
          <a:xfrm>
            <a:off x="2962150" y="3532725"/>
            <a:ext cx="26832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rPr>
              <a:t>Response is encrypted right after this</a:t>
            </a:r>
            <a:endParaRPr sz="1300">
              <a:solidFill>
                <a:schemeClr val="lt2"/>
              </a:solidFill>
            </a:endParaRPr>
          </a:p>
        </p:txBody>
      </p:sp>
      <p:cxnSp>
        <p:nvCxnSpPr>
          <p:cNvPr id="433" name="Google Shape;433;p37"/>
          <p:cNvCxnSpPr/>
          <p:nvPr/>
        </p:nvCxnSpPr>
        <p:spPr>
          <a:xfrm rot="10800000">
            <a:off x="2125150" y="3470225"/>
            <a:ext cx="837000" cy="321900"/>
          </a:xfrm>
          <a:prstGeom prst="straightConnector1">
            <a:avLst/>
          </a:prstGeom>
          <a:noFill/>
          <a:ln cap="flat" cmpd="sng" w="9525">
            <a:solidFill>
              <a:srgbClr val="DF3079"/>
            </a:solidFill>
            <a:prstDash val="solid"/>
            <a:round/>
            <a:headEnd len="med" w="med" type="none"/>
            <a:tailEnd len="med" w="med" type="triangle"/>
          </a:ln>
        </p:spPr>
      </p:cxnSp>
      <p:pic>
        <p:nvPicPr>
          <p:cNvPr id="434" name="Google Shape;434;p37"/>
          <p:cNvPicPr preferRelativeResize="0"/>
          <p:nvPr/>
        </p:nvPicPr>
        <p:blipFill>
          <a:blip r:embed="rId4">
            <a:alphaModFix/>
          </a:blip>
          <a:stretch>
            <a:fillRect/>
          </a:stretch>
        </p:blipFill>
        <p:spPr>
          <a:xfrm>
            <a:off x="6608900" y="1279263"/>
            <a:ext cx="389250" cy="389250"/>
          </a:xfrm>
          <a:prstGeom prst="rect">
            <a:avLst/>
          </a:prstGeom>
          <a:noFill/>
          <a:ln>
            <a:noFill/>
          </a:ln>
        </p:spPr>
      </p:pic>
      <p:sp>
        <p:nvSpPr>
          <p:cNvPr id="435" name="Google Shape;435;p37"/>
          <p:cNvSpPr txBox="1"/>
          <p:nvPr/>
        </p:nvSpPr>
        <p:spPr>
          <a:xfrm>
            <a:off x="4572000" y="2056971"/>
            <a:ext cx="2683200" cy="4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We pass the certificate</a:t>
            </a:r>
            <a:endParaRPr>
              <a:solidFill>
                <a:schemeClr val="lt2"/>
              </a:solidFill>
            </a:endParaRPr>
          </a:p>
        </p:txBody>
      </p:sp>
      <p:cxnSp>
        <p:nvCxnSpPr>
          <p:cNvPr id="436" name="Google Shape;436;p37"/>
          <p:cNvCxnSpPr>
            <a:stCxn id="435" idx="1"/>
          </p:cNvCxnSpPr>
          <p:nvPr/>
        </p:nvCxnSpPr>
        <p:spPr>
          <a:xfrm flipH="1">
            <a:off x="3792000" y="2268021"/>
            <a:ext cx="780000" cy="14400"/>
          </a:xfrm>
          <a:prstGeom prst="straightConnector1">
            <a:avLst/>
          </a:prstGeom>
          <a:noFill/>
          <a:ln cap="flat" cmpd="sng" w="9525">
            <a:solidFill>
              <a:srgbClr val="DF3079"/>
            </a:solidFill>
            <a:prstDash val="solid"/>
            <a:round/>
            <a:headEnd len="med" w="med" type="none"/>
            <a:tailEnd len="med" w="med" type="triangle"/>
          </a:ln>
        </p:spPr>
      </p:cxnSp>
      <p:pic>
        <p:nvPicPr>
          <p:cNvPr id="437" name="Google Shape;437;p37"/>
          <p:cNvPicPr preferRelativeResize="0"/>
          <p:nvPr/>
        </p:nvPicPr>
        <p:blipFill>
          <a:blip r:embed="rId5">
            <a:alphaModFix/>
          </a:blip>
          <a:stretch>
            <a:fillRect/>
          </a:stretch>
        </p:blipFill>
        <p:spPr>
          <a:xfrm>
            <a:off x="6482196" y="2074975"/>
            <a:ext cx="642652" cy="361501"/>
          </a:xfrm>
          <a:prstGeom prst="rect">
            <a:avLst/>
          </a:prstGeom>
          <a:noFill/>
          <a:ln>
            <a:noFill/>
          </a:ln>
        </p:spPr>
      </p:pic>
      <p:pic>
        <p:nvPicPr>
          <p:cNvPr id="438" name="Google Shape;438;p37"/>
          <p:cNvPicPr preferRelativeResize="0"/>
          <p:nvPr/>
        </p:nvPicPr>
        <p:blipFill>
          <a:blip r:embed="rId6">
            <a:alphaModFix/>
          </a:blip>
          <a:stretch>
            <a:fillRect/>
          </a:stretch>
        </p:blipFill>
        <p:spPr>
          <a:xfrm>
            <a:off x="6766450" y="2134087"/>
            <a:ext cx="400200" cy="40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Client</a:t>
            </a:r>
            <a:endParaRPr/>
          </a:p>
        </p:txBody>
      </p:sp>
      <p:pic>
        <p:nvPicPr>
          <p:cNvPr id="444" name="Google Shape;444;p38"/>
          <p:cNvPicPr preferRelativeResize="0"/>
          <p:nvPr/>
        </p:nvPicPr>
        <p:blipFill>
          <a:blip r:embed="rId3">
            <a:alphaModFix/>
          </a:blip>
          <a:stretch>
            <a:fillRect/>
          </a:stretch>
        </p:blipFill>
        <p:spPr>
          <a:xfrm>
            <a:off x="311700" y="1091425"/>
            <a:ext cx="7245434" cy="3820975"/>
          </a:xfrm>
          <a:prstGeom prst="rect">
            <a:avLst/>
          </a:prstGeom>
          <a:noFill/>
          <a:ln>
            <a:noFill/>
          </a:ln>
        </p:spPr>
      </p:pic>
      <p:cxnSp>
        <p:nvCxnSpPr>
          <p:cNvPr id="445" name="Google Shape;445;p38"/>
          <p:cNvCxnSpPr/>
          <p:nvPr/>
        </p:nvCxnSpPr>
        <p:spPr>
          <a:xfrm rot="10800000">
            <a:off x="4113950" y="1352275"/>
            <a:ext cx="737100" cy="0"/>
          </a:xfrm>
          <a:prstGeom prst="straightConnector1">
            <a:avLst/>
          </a:prstGeom>
          <a:noFill/>
          <a:ln cap="flat" cmpd="sng" w="9525">
            <a:solidFill>
              <a:srgbClr val="DF3079"/>
            </a:solidFill>
            <a:prstDash val="solid"/>
            <a:round/>
            <a:headEnd len="med" w="med" type="none"/>
            <a:tailEnd len="med" w="med" type="triangle"/>
          </a:ln>
        </p:spPr>
      </p:cxnSp>
      <p:sp>
        <p:nvSpPr>
          <p:cNvPr id="446" name="Google Shape;446;p38"/>
          <p:cNvSpPr txBox="1"/>
          <p:nvPr/>
        </p:nvSpPr>
        <p:spPr>
          <a:xfrm>
            <a:off x="4886825" y="1091425"/>
            <a:ext cx="29049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New module that knows how to do https </a:t>
            </a:r>
            <a:endParaRPr sz="1100">
              <a:solidFill>
                <a:schemeClr val="lt2"/>
              </a:solidFill>
            </a:endParaRPr>
          </a:p>
        </p:txBody>
      </p:sp>
      <p:cxnSp>
        <p:nvCxnSpPr>
          <p:cNvPr id="447" name="Google Shape;447;p38"/>
          <p:cNvCxnSpPr/>
          <p:nvPr/>
        </p:nvCxnSpPr>
        <p:spPr>
          <a:xfrm rot="10800000">
            <a:off x="3651175" y="1676250"/>
            <a:ext cx="606000" cy="348600"/>
          </a:xfrm>
          <a:prstGeom prst="straightConnector1">
            <a:avLst/>
          </a:prstGeom>
          <a:noFill/>
          <a:ln cap="flat" cmpd="sng" w="9525">
            <a:solidFill>
              <a:srgbClr val="DF3079"/>
            </a:solidFill>
            <a:prstDash val="solid"/>
            <a:round/>
            <a:headEnd len="med" w="med" type="none"/>
            <a:tailEnd len="med" w="med" type="triangle"/>
          </a:ln>
        </p:spPr>
      </p:cxnSp>
      <p:sp>
        <p:nvSpPr>
          <p:cNvPr id="448" name="Google Shape;448;p38"/>
          <p:cNvSpPr txBox="1"/>
          <p:nvPr/>
        </p:nvSpPr>
        <p:spPr>
          <a:xfrm>
            <a:off x="4257175" y="1866300"/>
            <a:ext cx="10803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https scheme</a:t>
            </a:r>
            <a:endParaRPr sz="1100">
              <a:solidFill>
                <a:schemeClr val="lt2"/>
              </a:solidFill>
            </a:endParaRPr>
          </a:p>
        </p:txBody>
      </p:sp>
      <p:sp>
        <p:nvSpPr>
          <p:cNvPr id="449" name="Google Shape;449;p38"/>
          <p:cNvSpPr txBox="1"/>
          <p:nvPr/>
        </p:nvSpPr>
        <p:spPr>
          <a:xfrm>
            <a:off x="2167850" y="3264775"/>
            <a:ext cx="2683200" cy="151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rPr>
              <a:t>Request is encrypted right after this</a:t>
            </a:r>
            <a:endParaRPr sz="1300">
              <a:solidFill>
                <a:schemeClr val="lt2"/>
              </a:solidFill>
            </a:endParaRPr>
          </a:p>
        </p:txBody>
      </p:sp>
      <p:sp>
        <p:nvSpPr>
          <p:cNvPr id="450" name="Google Shape;450;p38"/>
          <p:cNvSpPr txBox="1"/>
          <p:nvPr/>
        </p:nvSpPr>
        <p:spPr>
          <a:xfrm>
            <a:off x="4997675" y="2473800"/>
            <a:ext cx="2683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2"/>
                </a:solidFill>
              </a:rPr>
              <a:t>Response is decrypted before we get here</a:t>
            </a:r>
            <a:endParaRPr sz="1300">
              <a:solidFill>
                <a:schemeClr val="lt2"/>
              </a:solidFill>
            </a:endParaRPr>
          </a:p>
        </p:txBody>
      </p:sp>
      <p:cxnSp>
        <p:nvCxnSpPr>
          <p:cNvPr id="451" name="Google Shape;451;p38"/>
          <p:cNvCxnSpPr/>
          <p:nvPr/>
        </p:nvCxnSpPr>
        <p:spPr>
          <a:xfrm flipH="1">
            <a:off x="1731425" y="3556000"/>
            <a:ext cx="536700" cy="236400"/>
          </a:xfrm>
          <a:prstGeom prst="straightConnector1">
            <a:avLst/>
          </a:prstGeom>
          <a:noFill/>
          <a:ln cap="flat" cmpd="sng" w="9525">
            <a:solidFill>
              <a:srgbClr val="DF3079"/>
            </a:solidFill>
            <a:prstDash val="solid"/>
            <a:round/>
            <a:headEnd len="med" w="med" type="none"/>
            <a:tailEnd len="med" w="med" type="triangle"/>
          </a:ln>
        </p:spPr>
      </p:cxnSp>
      <p:cxnSp>
        <p:nvCxnSpPr>
          <p:cNvPr id="452" name="Google Shape;452;p38"/>
          <p:cNvCxnSpPr>
            <a:stCxn id="450" idx="1"/>
          </p:cNvCxnSpPr>
          <p:nvPr/>
        </p:nvCxnSpPr>
        <p:spPr>
          <a:xfrm rot="10800000">
            <a:off x="2904875" y="2096550"/>
            <a:ext cx="2092800" cy="663600"/>
          </a:xfrm>
          <a:prstGeom prst="straightConnector1">
            <a:avLst/>
          </a:prstGeom>
          <a:noFill/>
          <a:ln cap="flat" cmpd="sng" w="9525">
            <a:solidFill>
              <a:srgbClr val="DF3079"/>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Demo</a:t>
            </a:r>
            <a:endParaRPr/>
          </a:p>
        </p:txBody>
      </p:sp>
      <p:sp>
        <p:nvSpPr>
          <p:cNvPr id="458" name="Google Shape;45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Encryptions</a:t>
            </a:r>
            <a:endParaRPr/>
          </a:p>
          <a:p>
            <a:pPr indent="-342900" lvl="0" marL="457200" rtl="0" algn="l">
              <a:spcBef>
                <a:spcPts val="0"/>
              </a:spcBef>
              <a:spcAft>
                <a:spcPts val="0"/>
              </a:spcAft>
              <a:buSzPts val="1800"/>
              <a:buChar char="●"/>
            </a:pPr>
            <a:r>
              <a:rPr lang="en"/>
              <a:t>TLS</a:t>
            </a:r>
            <a:endParaRPr/>
          </a:p>
          <a:p>
            <a:pPr indent="-342900" lvl="0" marL="457200" rtl="0" algn="l">
              <a:spcBef>
                <a:spcPts val="0"/>
              </a:spcBef>
              <a:spcAft>
                <a:spcPts val="0"/>
              </a:spcAft>
              <a:buSzPts val="1800"/>
              <a:buChar char="●"/>
            </a:pPr>
            <a:r>
              <a:rPr lang="en"/>
              <a:t>Certificates </a:t>
            </a:r>
            <a:endParaRPr/>
          </a:p>
          <a:p>
            <a:pPr indent="-342900" lvl="0" marL="457200" rtl="0" algn="l">
              <a:spcBef>
                <a:spcPts val="0"/>
              </a:spcBef>
              <a:spcAft>
                <a:spcPts val="0"/>
              </a:spcAft>
              <a:buSzPts val="1800"/>
              <a:buChar char="●"/>
            </a:pPr>
            <a:r>
              <a:rPr lang="en"/>
              <a:t>Node HTTPS</a:t>
            </a:r>
            <a:endParaRPr/>
          </a:p>
          <a:p>
            <a:pPr indent="-342900" lvl="0" marL="457200" rtl="0" algn="l">
              <a:spcBef>
                <a:spcPts val="0"/>
              </a:spcBef>
              <a:spcAft>
                <a:spcPts val="0"/>
              </a:spcAft>
              <a:buSzPts val="1800"/>
              <a:buChar char="●"/>
            </a:pPr>
            <a:r>
              <a:rPr lang="en"/>
              <a:t>Code exercise →</a:t>
            </a:r>
            <a:endParaRPr/>
          </a:p>
          <a:p>
            <a:pPr indent="-317500" lvl="1" marL="914400" rtl="0" algn="l">
              <a:spcBef>
                <a:spcPts val="0"/>
              </a:spcBef>
              <a:spcAft>
                <a:spcPts val="0"/>
              </a:spcAft>
              <a:buSzPts val="1400"/>
              <a:buChar char="○"/>
            </a:pPr>
            <a:r>
              <a:rPr lang="en"/>
              <a:t>raw https request</a:t>
            </a:r>
            <a:endParaRPr/>
          </a:p>
          <a:p>
            <a:pPr indent="-317500" lvl="1" marL="914400" rtl="0" algn="l">
              <a:spcBef>
                <a:spcPts val="0"/>
              </a:spcBef>
              <a:spcAft>
                <a:spcPts val="0"/>
              </a:spcAft>
              <a:buSzPts val="1400"/>
              <a:buChar char="○"/>
            </a:pPr>
            <a:r>
              <a:rPr lang="en"/>
              <a:t>Create a certificate/private/public key</a:t>
            </a:r>
            <a:endParaRPr/>
          </a:p>
          <a:p>
            <a:pPr indent="-317500" lvl="1" marL="914400" rtl="0" algn="l">
              <a:spcBef>
                <a:spcPts val="0"/>
              </a:spcBef>
              <a:spcAft>
                <a:spcPts val="0"/>
              </a:spcAft>
              <a:buSzPts val="1400"/>
              <a:buChar char="○"/>
            </a:pPr>
            <a:r>
              <a:rPr lang="en"/>
              <a:t>Raw https server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Encryptions are two types</a:t>
            </a:r>
            <a:endParaRPr/>
          </a:p>
          <a:p>
            <a:pPr indent="-342900" lvl="0" marL="457200" rtl="0" algn="l">
              <a:spcBef>
                <a:spcPts val="0"/>
              </a:spcBef>
              <a:spcAft>
                <a:spcPts val="0"/>
              </a:spcAft>
              <a:buSzPts val="1800"/>
              <a:buChar char="●"/>
            </a:pPr>
            <a:r>
              <a:rPr lang="en"/>
              <a:t>Symmetric -&gt; You encrypt with key and decrypt with the same key</a:t>
            </a:r>
            <a:endParaRPr/>
          </a:p>
          <a:p>
            <a:pPr indent="-317500" lvl="1" marL="914400" rtl="0" algn="l">
              <a:spcBef>
                <a:spcPts val="0"/>
              </a:spcBef>
              <a:spcAft>
                <a:spcPts val="0"/>
              </a:spcAft>
              <a:buSzPts val="1400"/>
              <a:buChar char="○"/>
            </a:pPr>
            <a:r>
              <a:rPr lang="en"/>
              <a:t>One key</a:t>
            </a:r>
            <a:endParaRPr/>
          </a:p>
          <a:p>
            <a:pPr indent="-317500" lvl="1" marL="914400" rtl="0" algn="l">
              <a:spcBef>
                <a:spcPts val="0"/>
              </a:spcBef>
              <a:spcAft>
                <a:spcPts val="0"/>
              </a:spcAft>
              <a:buSzPts val="1400"/>
              <a:buChar char="○"/>
            </a:pPr>
            <a:r>
              <a:rPr lang="en"/>
              <a:t>Fast but both client and server must have the same key </a:t>
            </a:r>
            <a:endParaRPr/>
          </a:p>
          <a:p>
            <a:pPr indent="-342900" lvl="0" marL="457200" rtl="0" algn="l">
              <a:spcBef>
                <a:spcPts val="0"/>
              </a:spcBef>
              <a:spcAft>
                <a:spcPts val="0"/>
              </a:spcAft>
              <a:buSzPts val="1800"/>
              <a:buChar char="●"/>
            </a:pPr>
            <a:r>
              <a:rPr lang="en"/>
              <a:t>Asymmetric -&gt; You encrypt with a key and decrypt with another</a:t>
            </a:r>
            <a:endParaRPr/>
          </a:p>
          <a:p>
            <a:pPr indent="-317500" lvl="1" marL="914400" rtl="0" algn="l">
              <a:spcBef>
                <a:spcPts val="0"/>
              </a:spcBef>
              <a:spcAft>
                <a:spcPts val="0"/>
              </a:spcAft>
              <a:buSzPts val="1400"/>
              <a:buChar char="○"/>
            </a:pPr>
            <a:r>
              <a:rPr lang="en"/>
              <a:t>Comes in pairs Two keys Private              and Public </a:t>
            </a:r>
            <a:endParaRPr/>
          </a:p>
          <a:p>
            <a:pPr indent="-317500" lvl="1" marL="914400" rtl="0" algn="l">
              <a:spcBef>
                <a:spcPts val="0"/>
              </a:spcBef>
              <a:spcAft>
                <a:spcPts val="0"/>
              </a:spcAft>
              <a:buSzPts val="1400"/>
              <a:buChar char="○"/>
            </a:pPr>
            <a:r>
              <a:rPr lang="en"/>
              <a:t>Slower but both client and server can have their own public keys</a:t>
            </a:r>
            <a:endParaRPr/>
          </a:p>
          <a:p>
            <a:pPr indent="-342900" lvl="0" marL="457200" rtl="0" algn="l">
              <a:spcBef>
                <a:spcPts val="0"/>
              </a:spcBef>
              <a:spcAft>
                <a:spcPts val="0"/>
              </a:spcAft>
              <a:buSzPts val="1800"/>
              <a:buChar char="●"/>
            </a:pPr>
            <a:r>
              <a:rPr lang="en"/>
              <a:t>We always want to encrypt with Symmetric encryptions</a:t>
            </a:r>
            <a:endParaRPr/>
          </a:p>
          <a:p>
            <a:pPr indent="-342900" lvl="0" marL="457200" rtl="0" algn="l">
              <a:spcBef>
                <a:spcPts val="0"/>
              </a:spcBef>
              <a:spcAft>
                <a:spcPts val="0"/>
              </a:spcAft>
              <a:buSzPts val="1800"/>
              <a:buChar char="●"/>
            </a:pPr>
            <a:r>
              <a:rPr lang="en"/>
              <a:t>Exchange the symmetric key with </a:t>
            </a:r>
            <a:r>
              <a:rPr lang="en"/>
              <a:t>asymmetric encryption </a:t>
            </a:r>
            <a:endParaRPr/>
          </a:p>
        </p:txBody>
      </p:sp>
      <p:pic>
        <p:nvPicPr>
          <p:cNvPr id="69" name="Google Shape;69;p15"/>
          <p:cNvPicPr preferRelativeResize="0"/>
          <p:nvPr/>
        </p:nvPicPr>
        <p:blipFill>
          <a:blip r:embed="rId3">
            <a:alphaModFix/>
          </a:blip>
          <a:stretch>
            <a:fillRect/>
          </a:stretch>
        </p:blipFill>
        <p:spPr>
          <a:xfrm>
            <a:off x="5507100" y="2536725"/>
            <a:ext cx="476200" cy="476200"/>
          </a:xfrm>
          <a:prstGeom prst="rect">
            <a:avLst/>
          </a:prstGeom>
          <a:noFill/>
          <a:ln>
            <a:noFill/>
          </a:ln>
        </p:spPr>
      </p:pic>
      <p:pic>
        <p:nvPicPr>
          <p:cNvPr id="70" name="Google Shape;70;p15"/>
          <p:cNvPicPr preferRelativeResize="0"/>
          <p:nvPr/>
        </p:nvPicPr>
        <p:blipFill>
          <a:blip r:embed="rId4">
            <a:alphaModFix/>
          </a:blip>
          <a:stretch>
            <a:fillRect/>
          </a:stretch>
        </p:blipFill>
        <p:spPr>
          <a:xfrm>
            <a:off x="3967050" y="2571750"/>
            <a:ext cx="476200" cy="476200"/>
          </a:xfrm>
          <a:prstGeom prst="rect">
            <a:avLst/>
          </a:prstGeom>
          <a:noFill/>
          <a:ln>
            <a:noFill/>
          </a:ln>
        </p:spPr>
      </p:pic>
      <p:pic>
        <p:nvPicPr>
          <p:cNvPr id="71" name="Google Shape;71;p15"/>
          <p:cNvPicPr preferRelativeResize="0"/>
          <p:nvPr/>
        </p:nvPicPr>
        <p:blipFill>
          <a:blip r:embed="rId5">
            <a:alphaModFix/>
          </a:blip>
          <a:stretch>
            <a:fillRect/>
          </a:stretch>
        </p:blipFill>
        <p:spPr>
          <a:xfrm>
            <a:off x="2098200" y="1789075"/>
            <a:ext cx="431225" cy="43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Symmetric Encryption </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Assume both parties have the same key (The most difficult thing)</a:t>
            </a:r>
            <a:endParaRPr/>
          </a:p>
          <a:p>
            <a:pPr indent="-342900" lvl="0" marL="457200" rtl="0" algn="l">
              <a:spcBef>
                <a:spcPts val="0"/>
              </a:spcBef>
              <a:spcAft>
                <a:spcPts val="0"/>
              </a:spcAft>
              <a:buSzPts val="1800"/>
              <a:buChar char="●"/>
            </a:pPr>
            <a:r>
              <a:rPr lang="en"/>
              <a:t>User users the key to </a:t>
            </a:r>
            <a:r>
              <a:rPr lang="en"/>
              <a:t>encrypt</a:t>
            </a:r>
            <a:r>
              <a:rPr lang="en"/>
              <a:t> message</a:t>
            </a:r>
            <a:endParaRPr/>
          </a:p>
          <a:p>
            <a:pPr indent="-342900" lvl="0" marL="457200" rtl="0" algn="l">
              <a:spcBef>
                <a:spcPts val="0"/>
              </a:spcBef>
              <a:spcAft>
                <a:spcPts val="0"/>
              </a:spcAft>
              <a:buSzPts val="1800"/>
              <a:buChar char="●"/>
            </a:pPr>
            <a:r>
              <a:rPr lang="en"/>
              <a:t>Send it</a:t>
            </a:r>
            <a:endParaRPr/>
          </a:p>
        </p:txBody>
      </p:sp>
      <p:pic>
        <p:nvPicPr>
          <p:cNvPr id="78" name="Google Shape;78;p16"/>
          <p:cNvPicPr preferRelativeResize="0"/>
          <p:nvPr/>
        </p:nvPicPr>
        <p:blipFill>
          <a:blip r:embed="rId3">
            <a:alphaModFix/>
          </a:blip>
          <a:stretch>
            <a:fillRect/>
          </a:stretch>
        </p:blipFill>
        <p:spPr>
          <a:xfrm>
            <a:off x="545590" y="2326532"/>
            <a:ext cx="1277875" cy="1277875"/>
          </a:xfrm>
          <a:prstGeom prst="rect">
            <a:avLst/>
          </a:prstGeom>
          <a:noFill/>
          <a:ln>
            <a:noFill/>
          </a:ln>
        </p:spPr>
      </p:pic>
      <p:pic>
        <p:nvPicPr>
          <p:cNvPr id="79" name="Google Shape;79;p16"/>
          <p:cNvPicPr preferRelativeResize="0"/>
          <p:nvPr/>
        </p:nvPicPr>
        <p:blipFill>
          <a:blip r:embed="rId4">
            <a:alphaModFix/>
          </a:blip>
          <a:stretch>
            <a:fillRect/>
          </a:stretch>
        </p:blipFill>
        <p:spPr>
          <a:xfrm>
            <a:off x="7401375" y="2250000"/>
            <a:ext cx="1430924" cy="1430924"/>
          </a:xfrm>
          <a:prstGeom prst="rect">
            <a:avLst/>
          </a:prstGeom>
          <a:noFill/>
          <a:ln>
            <a:noFill/>
          </a:ln>
        </p:spPr>
      </p:pic>
      <p:pic>
        <p:nvPicPr>
          <p:cNvPr id="80" name="Google Shape;80;p16"/>
          <p:cNvPicPr preferRelativeResize="0"/>
          <p:nvPr/>
        </p:nvPicPr>
        <p:blipFill>
          <a:blip r:embed="rId5">
            <a:alphaModFix/>
          </a:blip>
          <a:stretch>
            <a:fillRect/>
          </a:stretch>
        </p:blipFill>
        <p:spPr>
          <a:xfrm>
            <a:off x="48000" y="4111500"/>
            <a:ext cx="431225" cy="431225"/>
          </a:xfrm>
          <a:prstGeom prst="rect">
            <a:avLst/>
          </a:prstGeom>
          <a:noFill/>
          <a:ln>
            <a:noFill/>
          </a:ln>
        </p:spPr>
      </p:pic>
      <p:pic>
        <p:nvPicPr>
          <p:cNvPr id="81" name="Google Shape;81;p16"/>
          <p:cNvPicPr preferRelativeResize="0"/>
          <p:nvPr/>
        </p:nvPicPr>
        <p:blipFill>
          <a:blip r:embed="rId6">
            <a:alphaModFix/>
          </a:blip>
          <a:stretch>
            <a:fillRect/>
          </a:stretch>
        </p:blipFill>
        <p:spPr>
          <a:xfrm>
            <a:off x="794047" y="3680913"/>
            <a:ext cx="1107076" cy="1107076"/>
          </a:xfrm>
          <a:prstGeom prst="rect">
            <a:avLst/>
          </a:prstGeom>
          <a:noFill/>
          <a:ln>
            <a:noFill/>
          </a:ln>
        </p:spPr>
      </p:pic>
      <p:pic>
        <p:nvPicPr>
          <p:cNvPr id="82" name="Google Shape;82;p16"/>
          <p:cNvPicPr preferRelativeResize="0"/>
          <p:nvPr/>
        </p:nvPicPr>
        <p:blipFill>
          <a:blip r:embed="rId5">
            <a:alphaModFix/>
          </a:blip>
          <a:stretch>
            <a:fillRect/>
          </a:stretch>
        </p:blipFill>
        <p:spPr>
          <a:xfrm>
            <a:off x="7901225" y="3980875"/>
            <a:ext cx="431225" cy="431225"/>
          </a:xfrm>
          <a:prstGeom prst="rect">
            <a:avLst/>
          </a:prstGeom>
          <a:noFill/>
          <a:ln>
            <a:noFill/>
          </a:ln>
        </p:spPr>
      </p:pic>
      <p:pic>
        <p:nvPicPr>
          <p:cNvPr id="83" name="Google Shape;83;p16"/>
          <p:cNvPicPr preferRelativeResize="0"/>
          <p:nvPr/>
        </p:nvPicPr>
        <p:blipFill>
          <a:blip r:embed="rId7">
            <a:alphaModFix/>
          </a:blip>
          <a:stretch>
            <a:fillRect/>
          </a:stretch>
        </p:blipFill>
        <p:spPr>
          <a:xfrm>
            <a:off x="1901134" y="2383288"/>
            <a:ext cx="1107076" cy="1107076"/>
          </a:xfrm>
          <a:prstGeom prst="rect">
            <a:avLst/>
          </a:prstGeom>
          <a:noFill/>
          <a:ln>
            <a:noFill/>
          </a:ln>
        </p:spPr>
      </p:pic>
      <p:sp>
        <p:nvSpPr>
          <p:cNvPr id="84" name="Google Shape;84;p16"/>
          <p:cNvSpPr txBox="1"/>
          <p:nvPr/>
        </p:nvSpPr>
        <p:spPr>
          <a:xfrm>
            <a:off x="2189650" y="2411925"/>
            <a:ext cx="6654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rPr>
              <a:t>Encrypted</a:t>
            </a:r>
            <a:endParaRPr sz="700">
              <a:solidFill>
                <a:schemeClr val="lt2"/>
              </a:solidFill>
            </a:endParaRPr>
          </a:p>
        </p:txBody>
      </p:sp>
      <p:sp>
        <p:nvSpPr>
          <p:cNvPr id="85" name="Google Shape;85;p16"/>
          <p:cNvSpPr txBox="1"/>
          <p:nvPr/>
        </p:nvSpPr>
        <p:spPr>
          <a:xfrm>
            <a:off x="536438" y="4111500"/>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sp>
        <p:nvSpPr>
          <p:cNvPr id="86" name="Google Shape;86;p16"/>
          <p:cNvSpPr txBox="1"/>
          <p:nvPr/>
        </p:nvSpPr>
        <p:spPr>
          <a:xfrm>
            <a:off x="1901113" y="4176813"/>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pic>
        <p:nvPicPr>
          <p:cNvPr id="87" name="Google Shape;87;p16"/>
          <p:cNvPicPr preferRelativeResize="0"/>
          <p:nvPr/>
        </p:nvPicPr>
        <p:blipFill>
          <a:blip r:embed="rId7">
            <a:alphaModFix/>
          </a:blip>
          <a:stretch>
            <a:fillRect/>
          </a:stretch>
        </p:blipFill>
        <p:spPr>
          <a:xfrm>
            <a:off x="2151609" y="3680913"/>
            <a:ext cx="1107076" cy="1107076"/>
          </a:xfrm>
          <a:prstGeom prst="rect">
            <a:avLst/>
          </a:prstGeom>
          <a:noFill/>
          <a:ln>
            <a:noFill/>
          </a:ln>
        </p:spPr>
      </p:pic>
      <p:cxnSp>
        <p:nvCxnSpPr>
          <p:cNvPr id="88" name="Google Shape;88;p16"/>
          <p:cNvCxnSpPr>
            <a:stCxn id="83" idx="3"/>
          </p:cNvCxnSpPr>
          <p:nvPr/>
        </p:nvCxnSpPr>
        <p:spPr>
          <a:xfrm>
            <a:off x="3008210" y="2936825"/>
            <a:ext cx="4239600" cy="11100"/>
          </a:xfrm>
          <a:prstGeom prst="straightConnector1">
            <a:avLst/>
          </a:prstGeom>
          <a:noFill/>
          <a:ln cap="flat" cmpd="sng" w="9525">
            <a:solidFill>
              <a:srgbClr val="DF3079"/>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Symmetric Encryption </a:t>
            </a:r>
            <a:endParaRPr/>
          </a:p>
        </p:txBody>
      </p:sp>
      <p:sp>
        <p:nvSpPr>
          <p:cNvPr id="94" name="Google Shape;94;p17"/>
          <p:cNvSpPr txBox="1"/>
          <p:nvPr>
            <p:ph idx="1" type="body"/>
          </p:nvPr>
        </p:nvSpPr>
        <p:spPr>
          <a:xfrm>
            <a:off x="311700" y="1152475"/>
            <a:ext cx="8520600" cy="8580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Receiver gets the encrypted message</a:t>
            </a:r>
            <a:endParaRPr/>
          </a:p>
          <a:p>
            <a:pPr indent="-325755" lvl="0" marL="457200" rtl="0" algn="l">
              <a:spcBef>
                <a:spcPts val="0"/>
              </a:spcBef>
              <a:spcAft>
                <a:spcPts val="0"/>
              </a:spcAft>
              <a:buSzPct val="100000"/>
              <a:buChar char="●"/>
            </a:pPr>
            <a:r>
              <a:rPr lang="en"/>
              <a:t>Uses the same key to decrypt</a:t>
            </a:r>
            <a:endParaRPr/>
          </a:p>
          <a:p>
            <a:pPr indent="-325755" lvl="0" marL="457200" rtl="0" algn="l">
              <a:spcBef>
                <a:spcPts val="0"/>
              </a:spcBef>
              <a:spcAft>
                <a:spcPts val="0"/>
              </a:spcAft>
              <a:buSzPct val="100000"/>
              <a:buChar char="●"/>
            </a:pPr>
            <a:r>
              <a:rPr lang="en"/>
              <a:t>E.g. AES</a:t>
            </a:r>
            <a:endParaRPr/>
          </a:p>
        </p:txBody>
      </p:sp>
      <p:pic>
        <p:nvPicPr>
          <p:cNvPr id="95" name="Google Shape;95;p17"/>
          <p:cNvPicPr preferRelativeResize="0"/>
          <p:nvPr/>
        </p:nvPicPr>
        <p:blipFill>
          <a:blip r:embed="rId3">
            <a:alphaModFix/>
          </a:blip>
          <a:stretch>
            <a:fillRect/>
          </a:stretch>
        </p:blipFill>
        <p:spPr>
          <a:xfrm>
            <a:off x="545590" y="2326532"/>
            <a:ext cx="1277875" cy="1277875"/>
          </a:xfrm>
          <a:prstGeom prst="rect">
            <a:avLst/>
          </a:prstGeom>
          <a:noFill/>
          <a:ln>
            <a:noFill/>
          </a:ln>
        </p:spPr>
      </p:pic>
      <p:pic>
        <p:nvPicPr>
          <p:cNvPr id="96" name="Google Shape;96;p17"/>
          <p:cNvPicPr preferRelativeResize="0"/>
          <p:nvPr/>
        </p:nvPicPr>
        <p:blipFill>
          <a:blip r:embed="rId4">
            <a:alphaModFix/>
          </a:blip>
          <a:stretch>
            <a:fillRect/>
          </a:stretch>
        </p:blipFill>
        <p:spPr>
          <a:xfrm>
            <a:off x="7401375" y="2250000"/>
            <a:ext cx="1430924" cy="1430924"/>
          </a:xfrm>
          <a:prstGeom prst="rect">
            <a:avLst/>
          </a:prstGeom>
          <a:noFill/>
          <a:ln>
            <a:noFill/>
          </a:ln>
        </p:spPr>
      </p:pic>
      <p:pic>
        <p:nvPicPr>
          <p:cNvPr id="97" name="Google Shape;97;p17"/>
          <p:cNvPicPr preferRelativeResize="0"/>
          <p:nvPr/>
        </p:nvPicPr>
        <p:blipFill>
          <a:blip r:embed="rId5">
            <a:alphaModFix/>
          </a:blip>
          <a:stretch>
            <a:fillRect/>
          </a:stretch>
        </p:blipFill>
        <p:spPr>
          <a:xfrm>
            <a:off x="6616225" y="4111512"/>
            <a:ext cx="431225" cy="431225"/>
          </a:xfrm>
          <a:prstGeom prst="rect">
            <a:avLst/>
          </a:prstGeom>
          <a:noFill/>
          <a:ln>
            <a:noFill/>
          </a:ln>
        </p:spPr>
      </p:pic>
      <p:pic>
        <p:nvPicPr>
          <p:cNvPr id="98" name="Google Shape;98;p17"/>
          <p:cNvPicPr preferRelativeResize="0"/>
          <p:nvPr/>
        </p:nvPicPr>
        <p:blipFill>
          <a:blip r:embed="rId6">
            <a:alphaModFix/>
          </a:blip>
          <a:stretch>
            <a:fillRect/>
          </a:stretch>
        </p:blipFill>
        <p:spPr>
          <a:xfrm>
            <a:off x="7476747" y="3680913"/>
            <a:ext cx="1107076" cy="1107076"/>
          </a:xfrm>
          <a:prstGeom prst="rect">
            <a:avLst/>
          </a:prstGeom>
          <a:noFill/>
          <a:ln>
            <a:noFill/>
          </a:ln>
        </p:spPr>
      </p:pic>
      <p:pic>
        <p:nvPicPr>
          <p:cNvPr id="99" name="Google Shape;99;p17"/>
          <p:cNvPicPr preferRelativeResize="0"/>
          <p:nvPr/>
        </p:nvPicPr>
        <p:blipFill>
          <a:blip r:embed="rId7">
            <a:alphaModFix/>
          </a:blip>
          <a:stretch>
            <a:fillRect/>
          </a:stretch>
        </p:blipFill>
        <p:spPr>
          <a:xfrm>
            <a:off x="6054859" y="2250000"/>
            <a:ext cx="1107076" cy="1107076"/>
          </a:xfrm>
          <a:prstGeom prst="rect">
            <a:avLst/>
          </a:prstGeom>
          <a:noFill/>
          <a:ln>
            <a:noFill/>
          </a:ln>
        </p:spPr>
      </p:pic>
      <p:sp>
        <p:nvSpPr>
          <p:cNvPr id="100" name="Google Shape;100;p17"/>
          <p:cNvSpPr txBox="1"/>
          <p:nvPr/>
        </p:nvSpPr>
        <p:spPr>
          <a:xfrm>
            <a:off x="6343375" y="2278638"/>
            <a:ext cx="6654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rPr>
              <a:t>Encrypted</a:t>
            </a:r>
            <a:endParaRPr sz="700">
              <a:solidFill>
                <a:schemeClr val="lt2"/>
              </a:solidFill>
            </a:endParaRPr>
          </a:p>
        </p:txBody>
      </p:sp>
      <p:sp>
        <p:nvSpPr>
          <p:cNvPr id="101" name="Google Shape;101;p17"/>
          <p:cNvSpPr txBox="1"/>
          <p:nvPr/>
        </p:nvSpPr>
        <p:spPr>
          <a:xfrm>
            <a:off x="6169500" y="4084163"/>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sp>
        <p:nvSpPr>
          <p:cNvPr id="102" name="Google Shape;102;p17"/>
          <p:cNvSpPr txBox="1"/>
          <p:nvPr/>
        </p:nvSpPr>
        <p:spPr>
          <a:xfrm>
            <a:off x="7276338" y="4176800"/>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pic>
        <p:nvPicPr>
          <p:cNvPr id="103" name="Google Shape;103;p17"/>
          <p:cNvPicPr preferRelativeResize="0"/>
          <p:nvPr/>
        </p:nvPicPr>
        <p:blipFill>
          <a:blip r:embed="rId7">
            <a:alphaModFix/>
          </a:blip>
          <a:stretch>
            <a:fillRect/>
          </a:stretch>
        </p:blipFill>
        <p:spPr>
          <a:xfrm>
            <a:off x="4947809" y="3652288"/>
            <a:ext cx="1107076" cy="1107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Key vs Private Key Rules</a:t>
            </a:r>
            <a:endParaRPr/>
          </a:p>
        </p:txBody>
      </p:sp>
      <p:sp>
        <p:nvSpPr>
          <p:cNvPr id="109" name="Google Shape;10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Public key private keys are pairs (e.g. Red public, Blue Private) </a:t>
            </a:r>
            <a:endParaRPr/>
          </a:p>
          <a:p>
            <a:pPr indent="-342900" lvl="0" marL="457200" rtl="0" algn="l">
              <a:spcBef>
                <a:spcPts val="0"/>
              </a:spcBef>
              <a:spcAft>
                <a:spcPts val="0"/>
              </a:spcAft>
              <a:buSzPts val="1800"/>
              <a:buChar char="●"/>
            </a:pPr>
            <a:r>
              <a:rPr lang="en"/>
              <a:t>Given the Private Key you can generate the Public key</a:t>
            </a:r>
            <a:endParaRPr/>
          </a:p>
          <a:p>
            <a:pPr indent="-342900" lvl="0" marL="457200" rtl="0" algn="l">
              <a:spcBef>
                <a:spcPts val="0"/>
              </a:spcBef>
              <a:spcAft>
                <a:spcPts val="0"/>
              </a:spcAft>
              <a:buSzPts val="1800"/>
              <a:buChar char="●"/>
            </a:pPr>
            <a:r>
              <a:rPr lang="en"/>
              <a:t>Given the Public Key you cannot get the Private key</a:t>
            </a:r>
            <a:endParaRPr/>
          </a:p>
          <a:p>
            <a:pPr indent="0" lvl="0" marL="457200" rtl="0" algn="l">
              <a:spcBef>
                <a:spcPts val="1200"/>
              </a:spcBef>
              <a:spcAft>
                <a:spcPts val="1200"/>
              </a:spcAft>
              <a:buNone/>
            </a:pPr>
            <a:r>
              <a:t/>
            </a:r>
            <a:endParaRPr/>
          </a:p>
        </p:txBody>
      </p:sp>
      <p:pic>
        <p:nvPicPr>
          <p:cNvPr id="110" name="Google Shape;110;p18"/>
          <p:cNvPicPr preferRelativeResize="0"/>
          <p:nvPr/>
        </p:nvPicPr>
        <p:blipFill>
          <a:blip r:embed="rId3">
            <a:alphaModFix/>
          </a:blip>
          <a:stretch>
            <a:fillRect/>
          </a:stretch>
        </p:blipFill>
        <p:spPr>
          <a:xfrm>
            <a:off x="4489700" y="2346938"/>
            <a:ext cx="792250" cy="792250"/>
          </a:xfrm>
          <a:prstGeom prst="rect">
            <a:avLst/>
          </a:prstGeom>
          <a:noFill/>
          <a:ln>
            <a:noFill/>
          </a:ln>
        </p:spPr>
      </p:pic>
      <p:pic>
        <p:nvPicPr>
          <p:cNvPr id="111" name="Google Shape;111;p18"/>
          <p:cNvPicPr preferRelativeResize="0"/>
          <p:nvPr/>
        </p:nvPicPr>
        <p:blipFill>
          <a:blip r:embed="rId4">
            <a:alphaModFix/>
          </a:blip>
          <a:stretch>
            <a:fillRect/>
          </a:stretch>
        </p:blipFill>
        <p:spPr>
          <a:xfrm>
            <a:off x="1304975" y="2364022"/>
            <a:ext cx="758100" cy="758075"/>
          </a:xfrm>
          <a:prstGeom prst="rect">
            <a:avLst/>
          </a:prstGeom>
          <a:noFill/>
          <a:ln>
            <a:noFill/>
          </a:ln>
        </p:spPr>
      </p:pic>
      <p:cxnSp>
        <p:nvCxnSpPr>
          <p:cNvPr id="112" name="Google Shape;112;p18"/>
          <p:cNvCxnSpPr/>
          <p:nvPr/>
        </p:nvCxnSpPr>
        <p:spPr>
          <a:xfrm>
            <a:off x="2602900" y="2743063"/>
            <a:ext cx="1488300" cy="0"/>
          </a:xfrm>
          <a:prstGeom prst="straightConnector1">
            <a:avLst/>
          </a:prstGeom>
          <a:noFill/>
          <a:ln cap="flat" cmpd="sng" w="9525">
            <a:solidFill>
              <a:srgbClr val="DF3079"/>
            </a:solidFill>
            <a:prstDash val="solid"/>
            <a:round/>
            <a:headEnd len="med" w="med" type="none"/>
            <a:tailEnd len="med" w="med" type="triangle"/>
          </a:ln>
        </p:spPr>
      </p:cxnSp>
      <p:sp>
        <p:nvSpPr>
          <p:cNvPr id="113" name="Google Shape;113;p18"/>
          <p:cNvSpPr txBox="1"/>
          <p:nvPr/>
        </p:nvSpPr>
        <p:spPr>
          <a:xfrm>
            <a:off x="2854138" y="2364025"/>
            <a:ext cx="8445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rPr>
              <a:t>Generate</a:t>
            </a:r>
            <a:endParaRPr sz="1100">
              <a:solidFill>
                <a:schemeClr val="lt2"/>
              </a:solidFill>
            </a:endParaRPr>
          </a:p>
        </p:txBody>
      </p:sp>
      <p:pic>
        <p:nvPicPr>
          <p:cNvPr id="114" name="Google Shape;114;p18"/>
          <p:cNvPicPr preferRelativeResize="0"/>
          <p:nvPr/>
        </p:nvPicPr>
        <p:blipFill>
          <a:blip r:embed="rId3">
            <a:alphaModFix/>
          </a:blip>
          <a:stretch>
            <a:fillRect/>
          </a:stretch>
        </p:blipFill>
        <p:spPr>
          <a:xfrm>
            <a:off x="1287900" y="3384071"/>
            <a:ext cx="792250" cy="792250"/>
          </a:xfrm>
          <a:prstGeom prst="rect">
            <a:avLst/>
          </a:prstGeom>
          <a:noFill/>
          <a:ln>
            <a:noFill/>
          </a:ln>
        </p:spPr>
      </p:pic>
      <p:cxnSp>
        <p:nvCxnSpPr>
          <p:cNvPr id="115" name="Google Shape;115;p18"/>
          <p:cNvCxnSpPr/>
          <p:nvPr/>
        </p:nvCxnSpPr>
        <p:spPr>
          <a:xfrm>
            <a:off x="2532250" y="3780188"/>
            <a:ext cx="1488300" cy="0"/>
          </a:xfrm>
          <a:prstGeom prst="straightConnector1">
            <a:avLst/>
          </a:prstGeom>
          <a:noFill/>
          <a:ln cap="flat" cmpd="sng" w="9525">
            <a:solidFill>
              <a:srgbClr val="DF3079"/>
            </a:solidFill>
            <a:prstDash val="solid"/>
            <a:round/>
            <a:headEnd len="med" w="med" type="none"/>
            <a:tailEnd len="med" w="med" type="triangle"/>
          </a:ln>
        </p:spPr>
      </p:cxnSp>
      <p:pic>
        <p:nvPicPr>
          <p:cNvPr id="116" name="Google Shape;116;p18"/>
          <p:cNvPicPr preferRelativeResize="0"/>
          <p:nvPr/>
        </p:nvPicPr>
        <p:blipFill>
          <a:blip r:embed="rId4">
            <a:alphaModFix/>
          </a:blip>
          <a:stretch>
            <a:fillRect/>
          </a:stretch>
        </p:blipFill>
        <p:spPr>
          <a:xfrm>
            <a:off x="4472650" y="3401160"/>
            <a:ext cx="758100" cy="758075"/>
          </a:xfrm>
          <a:prstGeom prst="rect">
            <a:avLst/>
          </a:prstGeom>
          <a:noFill/>
          <a:ln>
            <a:noFill/>
          </a:ln>
        </p:spPr>
      </p:pic>
      <p:pic>
        <p:nvPicPr>
          <p:cNvPr id="117" name="Google Shape;117;p18"/>
          <p:cNvPicPr preferRelativeResize="0"/>
          <p:nvPr/>
        </p:nvPicPr>
        <p:blipFill>
          <a:blip r:embed="rId5">
            <a:alphaModFix/>
          </a:blip>
          <a:stretch>
            <a:fillRect/>
          </a:stretch>
        </p:blipFill>
        <p:spPr>
          <a:xfrm>
            <a:off x="2926800" y="3533092"/>
            <a:ext cx="699200" cy="393300"/>
          </a:xfrm>
          <a:prstGeom prst="rect">
            <a:avLst/>
          </a:prstGeom>
          <a:noFill/>
          <a:ln>
            <a:noFill/>
          </a:ln>
        </p:spPr>
      </p:pic>
      <p:sp>
        <p:nvSpPr>
          <p:cNvPr id="118" name="Google Shape;118;p18"/>
          <p:cNvSpPr txBox="1"/>
          <p:nvPr/>
        </p:nvSpPr>
        <p:spPr>
          <a:xfrm>
            <a:off x="519300" y="2454125"/>
            <a:ext cx="6993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Private key</a:t>
            </a:r>
            <a:endParaRPr sz="1200">
              <a:solidFill>
                <a:schemeClr val="lt2"/>
              </a:solidFill>
            </a:endParaRPr>
          </a:p>
        </p:txBody>
      </p:sp>
      <p:sp>
        <p:nvSpPr>
          <p:cNvPr id="119" name="Google Shape;119;p18"/>
          <p:cNvSpPr txBox="1"/>
          <p:nvPr/>
        </p:nvSpPr>
        <p:spPr>
          <a:xfrm>
            <a:off x="519300" y="3480600"/>
            <a:ext cx="6993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rPr>
              <a:t>Public</a:t>
            </a:r>
            <a:endParaRPr sz="1200">
              <a:solidFill>
                <a:schemeClr val="lt2"/>
              </a:solidFill>
            </a:endParaRPr>
          </a:p>
          <a:p>
            <a:pPr indent="0" lvl="0" marL="0" rtl="0" algn="l">
              <a:spcBef>
                <a:spcPts val="0"/>
              </a:spcBef>
              <a:spcAft>
                <a:spcPts val="0"/>
              </a:spcAft>
              <a:buNone/>
            </a:pPr>
            <a:r>
              <a:rPr lang="en" sz="1200">
                <a:solidFill>
                  <a:schemeClr val="lt2"/>
                </a:solidFill>
              </a:rPr>
              <a:t>key</a:t>
            </a:r>
            <a:endParaRPr sz="12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Encrypting with the Public Key</a:t>
            </a:r>
            <a:endParaRPr/>
          </a:p>
        </p:txBody>
      </p:sp>
      <p:sp>
        <p:nvSpPr>
          <p:cNvPr id="125" name="Google Shape;125;p19"/>
          <p:cNvSpPr txBox="1"/>
          <p:nvPr>
            <p:ph idx="1" type="body"/>
          </p:nvPr>
        </p:nvSpPr>
        <p:spPr>
          <a:xfrm>
            <a:off x="311700" y="1129467"/>
            <a:ext cx="8520600" cy="120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can encrypt a message with Public Key</a:t>
            </a:r>
            <a:endParaRPr/>
          </a:p>
          <a:p>
            <a:pPr indent="-342900" lvl="0" marL="457200" rtl="0" algn="l">
              <a:spcBef>
                <a:spcPts val="0"/>
              </a:spcBef>
              <a:spcAft>
                <a:spcPts val="0"/>
              </a:spcAft>
              <a:buSzPts val="1800"/>
              <a:buChar char="●"/>
            </a:pPr>
            <a:r>
              <a:rPr lang="en"/>
              <a:t>And only owner of Private key can decrypt it</a:t>
            </a:r>
            <a:endParaRPr/>
          </a:p>
          <a:p>
            <a:pPr indent="-342900" lvl="0" marL="457200" rtl="0" algn="l">
              <a:spcBef>
                <a:spcPts val="0"/>
              </a:spcBef>
              <a:spcAft>
                <a:spcPts val="0"/>
              </a:spcAft>
              <a:buSzPts val="1800"/>
              <a:buChar char="●"/>
            </a:pPr>
            <a:r>
              <a:rPr lang="en"/>
              <a:t>Proves Authenticity</a:t>
            </a:r>
            <a:endParaRPr/>
          </a:p>
        </p:txBody>
      </p:sp>
      <p:pic>
        <p:nvPicPr>
          <p:cNvPr id="126" name="Google Shape;126;p19"/>
          <p:cNvPicPr preferRelativeResize="0"/>
          <p:nvPr/>
        </p:nvPicPr>
        <p:blipFill>
          <a:blip r:embed="rId3">
            <a:alphaModFix/>
          </a:blip>
          <a:stretch>
            <a:fillRect/>
          </a:stretch>
        </p:blipFill>
        <p:spPr>
          <a:xfrm>
            <a:off x="110800" y="2371498"/>
            <a:ext cx="1277875" cy="1277853"/>
          </a:xfrm>
          <a:prstGeom prst="rect">
            <a:avLst/>
          </a:prstGeom>
          <a:noFill/>
          <a:ln>
            <a:noFill/>
          </a:ln>
        </p:spPr>
      </p:pic>
      <p:pic>
        <p:nvPicPr>
          <p:cNvPr id="127" name="Google Shape;127;p19"/>
          <p:cNvPicPr preferRelativeResize="0"/>
          <p:nvPr/>
        </p:nvPicPr>
        <p:blipFill>
          <a:blip r:embed="rId4">
            <a:alphaModFix/>
          </a:blip>
          <a:stretch>
            <a:fillRect/>
          </a:stretch>
        </p:blipFill>
        <p:spPr>
          <a:xfrm>
            <a:off x="170254" y="4333200"/>
            <a:ext cx="572700" cy="572700"/>
          </a:xfrm>
          <a:prstGeom prst="rect">
            <a:avLst/>
          </a:prstGeom>
          <a:noFill/>
          <a:ln>
            <a:noFill/>
          </a:ln>
        </p:spPr>
      </p:pic>
      <p:pic>
        <p:nvPicPr>
          <p:cNvPr id="128" name="Google Shape;128;p19"/>
          <p:cNvPicPr preferRelativeResize="0"/>
          <p:nvPr/>
        </p:nvPicPr>
        <p:blipFill>
          <a:blip r:embed="rId5">
            <a:alphaModFix/>
          </a:blip>
          <a:stretch>
            <a:fillRect/>
          </a:stretch>
        </p:blipFill>
        <p:spPr>
          <a:xfrm>
            <a:off x="1057747" y="3938488"/>
            <a:ext cx="1107076" cy="1107076"/>
          </a:xfrm>
          <a:prstGeom prst="rect">
            <a:avLst/>
          </a:prstGeom>
          <a:noFill/>
          <a:ln>
            <a:noFill/>
          </a:ln>
        </p:spPr>
      </p:pic>
      <p:sp>
        <p:nvSpPr>
          <p:cNvPr id="129" name="Google Shape;129;p19"/>
          <p:cNvSpPr txBox="1"/>
          <p:nvPr/>
        </p:nvSpPr>
        <p:spPr>
          <a:xfrm>
            <a:off x="800138" y="4369075"/>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sp>
        <p:nvSpPr>
          <p:cNvPr id="130" name="Google Shape;130;p19"/>
          <p:cNvSpPr txBox="1"/>
          <p:nvPr/>
        </p:nvSpPr>
        <p:spPr>
          <a:xfrm>
            <a:off x="2164813" y="4434388"/>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pic>
        <p:nvPicPr>
          <p:cNvPr id="131" name="Google Shape;131;p19"/>
          <p:cNvPicPr preferRelativeResize="0"/>
          <p:nvPr/>
        </p:nvPicPr>
        <p:blipFill>
          <a:blip r:embed="rId6">
            <a:alphaModFix/>
          </a:blip>
          <a:stretch>
            <a:fillRect/>
          </a:stretch>
        </p:blipFill>
        <p:spPr>
          <a:xfrm>
            <a:off x="2415309" y="3938500"/>
            <a:ext cx="1107076" cy="1107076"/>
          </a:xfrm>
          <a:prstGeom prst="rect">
            <a:avLst/>
          </a:prstGeom>
          <a:noFill/>
          <a:ln>
            <a:noFill/>
          </a:ln>
        </p:spPr>
      </p:pic>
      <p:pic>
        <p:nvPicPr>
          <p:cNvPr id="132" name="Google Shape;132;p19"/>
          <p:cNvPicPr preferRelativeResize="0"/>
          <p:nvPr/>
        </p:nvPicPr>
        <p:blipFill>
          <a:blip r:embed="rId6">
            <a:alphaModFix/>
          </a:blip>
          <a:stretch>
            <a:fillRect/>
          </a:stretch>
        </p:blipFill>
        <p:spPr>
          <a:xfrm>
            <a:off x="1473009" y="2456875"/>
            <a:ext cx="1107076" cy="1107076"/>
          </a:xfrm>
          <a:prstGeom prst="rect">
            <a:avLst/>
          </a:prstGeom>
          <a:noFill/>
          <a:ln>
            <a:noFill/>
          </a:ln>
        </p:spPr>
      </p:pic>
      <p:sp>
        <p:nvSpPr>
          <p:cNvPr id="133" name="Google Shape;133;p19"/>
          <p:cNvSpPr txBox="1"/>
          <p:nvPr/>
        </p:nvSpPr>
        <p:spPr>
          <a:xfrm>
            <a:off x="1749888" y="2512213"/>
            <a:ext cx="6654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rPr>
              <a:t>Encrypted</a:t>
            </a:r>
            <a:endParaRPr sz="700">
              <a:solidFill>
                <a:schemeClr val="lt2"/>
              </a:solidFill>
            </a:endParaRPr>
          </a:p>
        </p:txBody>
      </p:sp>
      <p:cxnSp>
        <p:nvCxnSpPr>
          <p:cNvPr id="134" name="Google Shape;134;p19"/>
          <p:cNvCxnSpPr>
            <a:stCxn id="132" idx="3"/>
          </p:cNvCxnSpPr>
          <p:nvPr/>
        </p:nvCxnSpPr>
        <p:spPr>
          <a:xfrm flipH="1" rot="10800000">
            <a:off x="2580085" y="2997813"/>
            <a:ext cx="3723300" cy="12600"/>
          </a:xfrm>
          <a:prstGeom prst="straightConnector1">
            <a:avLst/>
          </a:prstGeom>
          <a:noFill/>
          <a:ln cap="flat" cmpd="sng" w="9525">
            <a:solidFill>
              <a:srgbClr val="DF3079"/>
            </a:solidFill>
            <a:prstDash val="solid"/>
            <a:round/>
            <a:headEnd len="med" w="med" type="none"/>
            <a:tailEnd len="med" w="med" type="triangle"/>
          </a:ln>
        </p:spPr>
      </p:cxnSp>
      <p:pic>
        <p:nvPicPr>
          <p:cNvPr id="135" name="Google Shape;135;p19"/>
          <p:cNvPicPr preferRelativeResize="0"/>
          <p:nvPr/>
        </p:nvPicPr>
        <p:blipFill>
          <a:blip r:embed="rId7">
            <a:alphaModFix/>
          </a:blip>
          <a:stretch>
            <a:fillRect/>
          </a:stretch>
        </p:blipFill>
        <p:spPr>
          <a:xfrm>
            <a:off x="7429028" y="2371494"/>
            <a:ext cx="1277875" cy="1277875"/>
          </a:xfrm>
          <a:prstGeom prst="rect">
            <a:avLst/>
          </a:prstGeom>
          <a:noFill/>
          <a:ln>
            <a:noFill/>
          </a:ln>
        </p:spPr>
      </p:pic>
      <p:pic>
        <p:nvPicPr>
          <p:cNvPr id="136" name="Google Shape;136;p19"/>
          <p:cNvPicPr preferRelativeResize="0"/>
          <p:nvPr/>
        </p:nvPicPr>
        <p:blipFill>
          <a:blip r:embed="rId5">
            <a:alphaModFix/>
          </a:blip>
          <a:stretch>
            <a:fillRect/>
          </a:stretch>
        </p:blipFill>
        <p:spPr>
          <a:xfrm>
            <a:off x="7599847" y="3859800"/>
            <a:ext cx="1107076" cy="1107076"/>
          </a:xfrm>
          <a:prstGeom prst="rect">
            <a:avLst/>
          </a:prstGeom>
          <a:noFill/>
          <a:ln>
            <a:noFill/>
          </a:ln>
        </p:spPr>
      </p:pic>
      <p:sp>
        <p:nvSpPr>
          <p:cNvPr id="137" name="Google Shape;137;p19"/>
          <p:cNvSpPr txBox="1"/>
          <p:nvPr/>
        </p:nvSpPr>
        <p:spPr>
          <a:xfrm>
            <a:off x="6104963" y="4341750"/>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sp>
        <p:nvSpPr>
          <p:cNvPr id="138" name="Google Shape;138;p19"/>
          <p:cNvSpPr txBox="1"/>
          <p:nvPr/>
        </p:nvSpPr>
        <p:spPr>
          <a:xfrm>
            <a:off x="7261925" y="4341738"/>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pic>
        <p:nvPicPr>
          <p:cNvPr id="139" name="Google Shape;139;p19"/>
          <p:cNvPicPr preferRelativeResize="0"/>
          <p:nvPr/>
        </p:nvPicPr>
        <p:blipFill>
          <a:blip r:embed="rId6">
            <a:alphaModFix/>
          </a:blip>
          <a:stretch>
            <a:fillRect/>
          </a:stretch>
        </p:blipFill>
        <p:spPr>
          <a:xfrm>
            <a:off x="4997884" y="3938513"/>
            <a:ext cx="1107076" cy="1107076"/>
          </a:xfrm>
          <a:prstGeom prst="rect">
            <a:avLst/>
          </a:prstGeom>
          <a:noFill/>
          <a:ln>
            <a:noFill/>
          </a:ln>
        </p:spPr>
      </p:pic>
      <p:pic>
        <p:nvPicPr>
          <p:cNvPr id="140" name="Google Shape;140;p19"/>
          <p:cNvPicPr preferRelativeResize="0"/>
          <p:nvPr/>
        </p:nvPicPr>
        <p:blipFill>
          <a:blip r:embed="rId6">
            <a:alphaModFix/>
          </a:blip>
          <a:stretch>
            <a:fillRect/>
          </a:stretch>
        </p:blipFill>
        <p:spPr>
          <a:xfrm>
            <a:off x="6238172" y="2444238"/>
            <a:ext cx="1107076" cy="1107076"/>
          </a:xfrm>
          <a:prstGeom prst="rect">
            <a:avLst/>
          </a:prstGeom>
          <a:noFill/>
          <a:ln>
            <a:noFill/>
          </a:ln>
        </p:spPr>
      </p:pic>
      <p:sp>
        <p:nvSpPr>
          <p:cNvPr id="141" name="Google Shape;141;p19"/>
          <p:cNvSpPr txBox="1"/>
          <p:nvPr/>
        </p:nvSpPr>
        <p:spPr>
          <a:xfrm>
            <a:off x="6515050" y="2499575"/>
            <a:ext cx="6654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rPr>
              <a:t>Encrypted</a:t>
            </a:r>
            <a:endParaRPr sz="700">
              <a:solidFill>
                <a:schemeClr val="lt2"/>
              </a:solidFill>
            </a:endParaRPr>
          </a:p>
        </p:txBody>
      </p:sp>
      <p:pic>
        <p:nvPicPr>
          <p:cNvPr id="142" name="Google Shape;142;p19"/>
          <p:cNvPicPr preferRelativeResize="0"/>
          <p:nvPr/>
        </p:nvPicPr>
        <p:blipFill>
          <a:blip r:embed="rId8">
            <a:alphaModFix/>
          </a:blip>
          <a:stretch>
            <a:fillRect/>
          </a:stretch>
        </p:blipFill>
        <p:spPr>
          <a:xfrm>
            <a:off x="8478588" y="2520512"/>
            <a:ext cx="665400" cy="665378"/>
          </a:xfrm>
          <a:prstGeom prst="rect">
            <a:avLst/>
          </a:prstGeom>
          <a:noFill/>
          <a:ln>
            <a:noFill/>
          </a:ln>
        </p:spPr>
      </p:pic>
      <p:pic>
        <p:nvPicPr>
          <p:cNvPr id="143" name="Google Shape;143;p19"/>
          <p:cNvPicPr preferRelativeResize="0"/>
          <p:nvPr/>
        </p:nvPicPr>
        <p:blipFill>
          <a:blip r:embed="rId4">
            <a:alphaModFix/>
          </a:blip>
          <a:stretch>
            <a:fillRect/>
          </a:stretch>
        </p:blipFill>
        <p:spPr>
          <a:xfrm>
            <a:off x="8491850" y="2972712"/>
            <a:ext cx="638875" cy="638875"/>
          </a:xfrm>
          <a:prstGeom prst="rect">
            <a:avLst/>
          </a:prstGeom>
          <a:noFill/>
          <a:ln>
            <a:noFill/>
          </a:ln>
        </p:spPr>
      </p:pic>
      <p:pic>
        <p:nvPicPr>
          <p:cNvPr id="144" name="Google Shape;144;p19"/>
          <p:cNvPicPr preferRelativeResize="0"/>
          <p:nvPr/>
        </p:nvPicPr>
        <p:blipFill>
          <a:blip r:embed="rId8">
            <a:alphaModFix/>
          </a:blip>
          <a:stretch>
            <a:fillRect/>
          </a:stretch>
        </p:blipFill>
        <p:spPr>
          <a:xfrm>
            <a:off x="6459000" y="4194800"/>
            <a:ext cx="665400" cy="665378"/>
          </a:xfrm>
          <a:prstGeom prst="rect">
            <a:avLst/>
          </a:prstGeom>
          <a:noFill/>
          <a:ln>
            <a:noFill/>
          </a:ln>
        </p:spPr>
      </p:pic>
      <p:sp>
        <p:nvSpPr>
          <p:cNvPr id="145" name="Google Shape;145;p19"/>
          <p:cNvSpPr txBox="1"/>
          <p:nvPr/>
        </p:nvSpPr>
        <p:spPr>
          <a:xfrm>
            <a:off x="379200" y="3579925"/>
            <a:ext cx="22008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Anyone can have this</a:t>
            </a:r>
            <a:endParaRPr>
              <a:solidFill>
                <a:schemeClr val="lt2"/>
              </a:solidFill>
            </a:endParaRPr>
          </a:p>
        </p:txBody>
      </p:sp>
      <p:cxnSp>
        <p:nvCxnSpPr>
          <p:cNvPr id="146" name="Google Shape;146;p19"/>
          <p:cNvCxnSpPr>
            <a:endCxn id="127" idx="0"/>
          </p:cNvCxnSpPr>
          <p:nvPr/>
        </p:nvCxnSpPr>
        <p:spPr>
          <a:xfrm flipH="1">
            <a:off x="456604" y="3935100"/>
            <a:ext cx="230400" cy="398100"/>
          </a:xfrm>
          <a:prstGeom prst="straightConnector1">
            <a:avLst/>
          </a:prstGeom>
          <a:noFill/>
          <a:ln cap="flat" cmpd="sng" w="9525">
            <a:solidFill>
              <a:srgbClr val="DF3079"/>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Encrypting with Private Key</a:t>
            </a:r>
            <a:endParaRPr/>
          </a:p>
        </p:txBody>
      </p:sp>
      <p:sp>
        <p:nvSpPr>
          <p:cNvPr id="152" name="Google Shape;152;p20"/>
          <p:cNvSpPr txBox="1"/>
          <p:nvPr>
            <p:ph idx="1" type="body"/>
          </p:nvPr>
        </p:nvSpPr>
        <p:spPr>
          <a:xfrm>
            <a:off x="311700" y="1152475"/>
            <a:ext cx="8520600" cy="153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can encrypt a message with the Private key</a:t>
            </a:r>
            <a:endParaRPr/>
          </a:p>
          <a:p>
            <a:pPr indent="-317500" lvl="1" marL="914400" rtl="0" algn="l">
              <a:spcBef>
                <a:spcPts val="0"/>
              </a:spcBef>
              <a:spcAft>
                <a:spcPts val="0"/>
              </a:spcAft>
              <a:buSzPts val="1400"/>
              <a:buChar char="○"/>
            </a:pPr>
            <a:r>
              <a:rPr lang="en"/>
              <a:t>and only the corresponding Public Key can decrypt it</a:t>
            </a:r>
            <a:endParaRPr/>
          </a:p>
          <a:p>
            <a:pPr indent="-317500" lvl="1" marL="914400" rtl="0" algn="l">
              <a:spcBef>
                <a:spcPts val="0"/>
              </a:spcBef>
              <a:spcAft>
                <a:spcPts val="0"/>
              </a:spcAft>
              <a:buSzPts val="1400"/>
              <a:buChar char="○"/>
            </a:pPr>
            <a:r>
              <a:rPr lang="en"/>
              <a:t>Only owner of the private key could have signed this document</a:t>
            </a:r>
            <a:endParaRPr/>
          </a:p>
          <a:p>
            <a:pPr indent="-317500" lvl="1" marL="914400" rtl="0" algn="l">
              <a:spcBef>
                <a:spcPts val="0"/>
              </a:spcBef>
              <a:spcAft>
                <a:spcPts val="0"/>
              </a:spcAft>
              <a:buSzPts val="1400"/>
              <a:buChar char="○"/>
            </a:pPr>
            <a:r>
              <a:rPr lang="en"/>
              <a:t>Protects confidentiality, nobody could have missed </a:t>
            </a:r>
            <a:r>
              <a:rPr lang="en"/>
              <a:t>with</a:t>
            </a:r>
            <a:r>
              <a:rPr lang="en"/>
              <a:t> it</a:t>
            </a:r>
            <a:endParaRPr/>
          </a:p>
        </p:txBody>
      </p:sp>
      <p:pic>
        <p:nvPicPr>
          <p:cNvPr id="153" name="Google Shape;153;p20"/>
          <p:cNvPicPr preferRelativeResize="0"/>
          <p:nvPr/>
        </p:nvPicPr>
        <p:blipFill>
          <a:blip r:embed="rId3">
            <a:alphaModFix/>
          </a:blip>
          <a:stretch>
            <a:fillRect/>
          </a:stretch>
        </p:blipFill>
        <p:spPr>
          <a:xfrm>
            <a:off x="7345250" y="2286098"/>
            <a:ext cx="1277875" cy="1277853"/>
          </a:xfrm>
          <a:prstGeom prst="rect">
            <a:avLst/>
          </a:prstGeom>
          <a:noFill/>
          <a:ln>
            <a:noFill/>
          </a:ln>
        </p:spPr>
      </p:pic>
      <p:pic>
        <p:nvPicPr>
          <p:cNvPr id="154" name="Google Shape;154;p20"/>
          <p:cNvPicPr preferRelativeResize="0"/>
          <p:nvPr/>
        </p:nvPicPr>
        <p:blipFill>
          <a:blip r:embed="rId4">
            <a:alphaModFix/>
          </a:blip>
          <a:stretch>
            <a:fillRect/>
          </a:stretch>
        </p:blipFill>
        <p:spPr>
          <a:xfrm>
            <a:off x="1057747" y="3938488"/>
            <a:ext cx="1107076" cy="1107076"/>
          </a:xfrm>
          <a:prstGeom prst="rect">
            <a:avLst/>
          </a:prstGeom>
          <a:noFill/>
          <a:ln>
            <a:noFill/>
          </a:ln>
        </p:spPr>
      </p:pic>
      <p:sp>
        <p:nvSpPr>
          <p:cNvPr id="155" name="Google Shape;155;p20"/>
          <p:cNvSpPr txBox="1"/>
          <p:nvPr/>
        </p:nvSpPr>
        <p:spPr>
          <a:xfrm>
            <a:off x="800138" y="4369075"/>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sp>
        <p:nvSpPr>
          <p:cNvPr id="156" name="Google Shape;156;p20"/>
          <p:cNvSpPr txBox="1"/>
          <p:nvPr/>
        </p:nvSpPr>
        <p:spPr>
          <a:xfrm>
            <a:off x="2164813" y="4434388"/>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pic>
        <p:nvPicPr>
          <p:cNvPr id="157" name="Google Shape;157;p20"/>
          <p:cNvPicPr preferRelativeResize="0"/>
          <p:nvPr/>
        </p:nvPicPr>
        <p:blipFill>
          <a:blip r:embed="rId5">
            <a:alphaModFix/>
          </a:blip>
          <a:stretch>
            <a:fillRect/>
          </a:stretch>
        </p:blipFill>
        <p:spPr>
          <a:xfrm>
            <a:off x="2415309" y="3938500"/>
            <a:ext cx="1107076" cy="1107076"/>
          </a:xfrm>
          <a:prstGeom prst="rect">
            <a:avLst/>
          </a:prstGeom>
          <a:noFill/>
          <a:ln>
            <a:noFill/>
          </a:ln>
        </p:spPr>
      </p:pic>
      <p:pic>
        <p:nvPicPr>
          <p:cNvPr id="158" name="Google Shape;158;p20"/>
          <p:cNvPicPr preferRelativeResize="0"/>
          <p:nvPr/>
        </p:nvPicPr>
        <p:blipFill>
          <a:blip r:embed="rId5">
            <a:alphaModFix/>
          </a:blip>
          <a:stretch>
            <a:fillRect/>
          </a:stretch>
        </p:blipFill>
        <p:spPr>
          <a:xfrm>
            <a:off x="1473009" y="2456875"/>
            <a:ext cx="1107076" cy="1107076"/>
          </a:xfrm>
          <a:prstGeom prst="rect">
            <a:avLst/>
          </a:prstGeom>
          <a:noFill/>
          <a:ln>
            <a:noFill/>
          </a:ln>
        </p:spPr>
      </p:pic>
      <p:sp>
        <p:nvSpPr>
          <p:cNvPr id="159" name="Google Shape;159;p20"/>
          <p:cNvSpPr txBox="1"/>
          <p:nvPr/>
        </p:nvSpPr>
        <p:spPr>
          <a:xfrm>
            <a:off x="1749888" y="2512213"/>
            <a:ext cx="6654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rPr>
              <a:t>Encrypted</a:t>
            </a:r>
            <a:endParaRPr sz="700">
              <a:solidFill>
                <a:schemeClr val="lt2"/>
              </a:solidFill>
            </a:endParaRPr>
          </a:p>
        </p:txBody>
      </p:sp>
      <p:cxnSp>
        <p:nvCxnSpPr>
          <p:cNvPr id="160" name="Google Shape;160;p20"/>
          <p:cNvCxnSpPr>
            <a:stCxn id="158" idx="3"/>
          </p:cNvCxnSpPr>
          <p:nvPr/>
        </p:nvCxnSpPr>
        <p:spPr>
          <a:xfrm flipH="1" rot="10800000">
            <a:off x="2580085" y="2997813"/>
            <a:ext cx="3723300" cy="12600"/>
          </a:xfrm>
          <a:prstGeom prst="straightConnector1">
            <a:avLst/>
          </a:prstGeom>
          <a:noFill/>
          <a:ln cap="flat" cmpd="sng" w="9525">
            <a:solidFill>
              <a:srgbClr val="DF3079"/>
            </a:solidFill>
            <a:prstDash val="solid"/>
            <a:round/>
            <a:headEnd len="med" w="med" type="none"/>
            <a:tailEnd len="med" w="med" type="triangle"/>
          </a:ln>
        </p:spPr>
      </p:cxnSp>
      <p:pic>
        <p:nvPicPr>
          <p:cNvPr id="161" name="Google Shape;161;p20"/>
          <p:cNvPicPr preferRelativeResize="0"/>
          <p:nvPr/>
        </p:nvPicPr>
        <p:blipFill>
          <a:blip r:embed="rId6">
            <a:alphaModFix/>
          </a:blip>
          <a:stretch>
            <a:fillRect/>
          </a:stretch>
        </p:blipFill>
        <p:spPr>
          <a:xfrm>
            <a:off x="141878" y="2214257"/>
            <a:ext cx="1277875" cy="1277875"/>
          </a:xfrm>
          <a:prstGeom prst="rect">
            <a:avLst/>
          </a:prstGeom>
          <a:noFill/>
          <a:ln>
            <a:noFill/>
          </a:ln>
        </p:spPr>
      </p:pic>
      <p:pic>
        <p:nvPicPr>
          <p:cNvPr id="162" name="Google Shape;162;p20"/>
          <p:cNvPicPr preferRelativeResize="0"/>
          <p:nvPr/>
        </p:nvPicPr>
        <p:blipFill>
          <a:blip r:embed="rId4">
            <a:alphaModFix/>
          </a:blip>
          <a:stretch>
            <a:fillRect/>
          </a:stretch>
        </p:blipFill>
        <p:spPr>
          <a:xfrm>
            <a:off x="7599847" y="3859800"/>
            <a:ext cx="1107076" cy="1107076"/>
          </a:xfrm>
          <a:prstGeom prst="rect">
            <a:avLst/>
          </a:prstGeom>
          <a:noFill/>
          <a:ln>
            <a:noFill/>
          </a:ln>
        </p:spPr>
      </p:pic>
      <p:sp>
        <p:nvSpPr>
          <p:cNvPr id="163" name="Google Shape;163;p20"/>
          <p:cNvSpPr txBox="1"/>
          <p:nvPr/>
        </p:nvSpPr>
        <p:spPr>
          <a:xfrm>
            <a:off x="6104963" y="4341750"/>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sp>
        <p:nvSpPr>
          <p:cNvPr id="164" name="Google Shape;164;p20"/>
          <p:cNvSpPr txBox="1"/>
          <p:nvPr/>
        </p:nvSpPr>
        <p:spPr>
          <a:xfrm>
            <a:off x="7261925" y="4341738"/>
            <a:ext cx="2004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t>
            </a:r>
            <a:endParaRPr sz="1800">
              <a:solidFill>
                <a:schemeClr val="lt2"/>
              </a:solidFill>
            </a:endParaRPr>
          </a:p>
        </p:txBody>
      </p:sp>
      <p:pic>
        <p:nvPicPr>
          <p:cNvPr id="165" name="Google Shape;165;p20"/>
          <p:cNvPicPr preferRelativeResize="0"/>
          <p:nvPr/>
        </p:nvPicPr>
        <p:blipFill>
          <a:blip r:embed="rId5">
            <a:alphaModFix/>
          </a:blip>
          <a:stretch>
            <a:fillRect/>
          </a:stretch>
        </p:blipFill>
        <p:spPr>
          <a:xfrm>
            <a:off x="4997884" y="3938513"/>
            <a:ext cx="1107076" cy="1107076"/>
          </a:xfrm>
          <a:prstGeom prst="rect">
            <a:avLst/>
          </a:prstGeom>
          <a:noFill/>
          <a:ln>
            <a:noFill/>
          </a:ln>
        </p:spPr>
      </p:pic>
      <p:pic>
        <p:nvPicPr>
          <p:cNvPr id="166" name="Google Shape;166;p20"/>
          <p:cNvPicPr preferRelativeResize="0"/>
          <p:nvPr/>
        </p:nvPicPr>
        <p:blipFill>
          <a:blip r:embed="rId5">
            <a:alphaModFix/>
          </a:blip>
          <a:stretch>
            <a:fillRect/>
          </a:stretch>
        </p:blipFill>
        <p:spPr>
          <a:xfrm>
            <a:off x="6238172" y="2444238"/>
            <a:ext cx="1107076" cy="1107076"/>
          </a:xfrm>
          <a:prstGeom prst="rect">
            <a:avLst/>
          </a:prstGeom>
          <a:noFill/>
          <a:ln>
            <a:noFill/>
          </a:ln>
        </p:spPr>
      </p:pic>
      <p:sp>
        <p:nvSpPr>
          <p:cNvPr id="167" name="Google Shape;167;p20"/>
          <p:cNvSpPr txBox="1"/>
          <p:nvPr/>
        </p:nvSpPr>
        <p:spPr>
          <a:xfrm>
            <a:off x="6515050" y="2499575"/>
            <a:ext cx="6654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rPr>
              <a:t>Encrypted</a:t>
            </a:r>
            <a:endParaRPr sz="700">
              <a:solidFill>
                <a:schemeClr val="lt2"/>
              </a:solidFill>
            </a:endParaRPr>
          </a:p>
        </p:txBody>
      </p:sp>
      <p:pic>
        <p:nvPicPr>
          <p:cNvPr id="168" name="Google Shape;168;p20"/>
          <p:cNvPicPr preferRelativeResize="0"/>
          <p:nvPr/>
        </p:nvPicPr>
        <p:blipFill>
          <a:blip r:embed="rId7">
            <a:alphaModFix/>
          </a:blip>
          <a:stretch>
            <a:fillRect/>
          </a:stretch>
        </p:blipFill>
        <p:spPr>
          <a:xfrm>
            <a:off x="141863" y="4252012"/>
            <a:ext cx="665400" cy="665378"/>
          </a:xfrm>
          <a:prstGeom prst="rect">
            <a:avLst/>
          </a:prstGeom>
          <a:noFill/>
          <a:ln>
            <a:noFill/>
          </a:ln>
        </p:spPr>
      </p:pic>
      <p:pic>
        <p:nvPicPr>
          <p:cNvPr id="169" name="Google Shape;169;p20"/>
          <p:cNvPicPr preferRelativeResize="0"/>
          <p:nvPr/>
        </p:nvPicPr>
        <p:blipFill>
          <a:blip r:embed="rId8">
            <a:alphaModFix/>
          </a:blip>
          <a:stretch>
            <a:fillRect/>
          </a:stretch>
        </p:blipFill>
        <p:spPr>
          <a:xfrm>
            <a:off x="6485525" y="4199949"/>
            <a:ext cx="638875" cy="638875"/>
          </a:xfrm>
          <a:prstGeom prst="rect">
            <a:avLst/>
          </a:prstGeom>
          <a:noFill/>
          <a:ln>
            <a:noFill/>
          </a:ln>
        </p:spPr>
      </p:pic>
      <p:pic>
        <p:nvPicPr>
          <p:cNvPr id="170" name="Google Shape;170;p20"/>
          <p:cNvPicPr preferRelativeResize="0"/>
          <p:nvPr/>
        </p:nvPicPr>
        <p:blipFill>
          <a:blip r:embed="rId7">
            <a:alphaModFix/>
          </a:blip>
          <a:stretch>
            <a:fillRect/>
          </a:stretch>
        </p:blipFill>
        <p:spPr>
          <a:xfrm>
            <a:off x="141863" y="3250687"/>
            <a:ext cx="665400" cy="665378"/>
          </a:xfrm>
          <a:prstGeom prst="rect">
            <a:avLst/>
          </a:prstGeom>
          <a:noFill/>
          <a:ln>
            <a:noFill/>
          </a:ln>
        </p:spPr>
      </p:pic>
      <p:pic>
        <p:nvPicPr>
          <p:cNvPr id="171" name="Google Shape;171;p20"/>
          <p:cNvPicPr preferRelativeResize="0"/>
          <p:nvPr/>
        </p:nvPicPr>
        <p:blipFill>
          <a:blip r:embed="rId8">
            <a:alphaModFix/>
          </a:blip>
          <a:stretch>
            <a:fillRect/>
          </a:stretch>
        </p:blipFill>
        <p:spPr>
          <a:xfrm>
            <a:off x="155125" y="3702887"/>
            <a:ext cx="638875" cy="638875"/>
          </a:xfrm>
          <a:prstGeom prst="rect">
            <a:avLst/>
          </a:prstGeom>
          <a:noFill/>
          <a:ln>
            <a:noFill/>
          </a:ln>
        </p:spPr>
      </p:pic>
      <p:pic>
        <p:nvPicPr>
          <p:cNvPr id="172" name="Google Shape;172;p20"/>
          <p:cNvPicPr preferRelativeResize="0"/>
          <p:nvPr/>
        </p:nvPicPr>
        <p:blipFill>
          <a:blip r:embed="rId8">
            <a:alphaModFix/>
          </a:blip>
          <a:stretch>
            <a:fillRect/>
          </a:stretch>
        </p:blipFill>
        <p:spPr>
          <a:xfrm>
            <a:off x="8433575" y="2605599"/>
            <a:ext cx="638875" cy="638875"/>
          </a:xfrm>
          <a:prstGeom prst="rect">
            <a:avLst/>
          </a:prstGeom>
          <a:noFill/>
          <a:ln>
            <a:noFill/>
          </a:ln>
        </p:spPr>
      </p:pic>
      <p:cxnSp>
        <p:nvCxnSpPr>
          <p:cNvPr id="173" name="Google Shape;173;p20"/>
          <p:cNvCxnSpPr/>
          <p:nvPr/>
        </p:nvCxnSpPr>
        <p:spPr>
          <a:xfrm>
            <a:off x="8449975" y="2003375"/>
            <a:ext cx="200400" cy="815700"/>
          </a:xfrm>
          <a:prstGeom prst="straightConnector1">
            <a:avLst/>
          </a:prstGeom>
          <a:noFill/>
          <a:ln cap="flat" cmpd="sng" w="9525">
            <a:solidFill>
              <a:srgbClr val="DF3079"/>
            </a:solidFill>
            <a:prstDash val="solid"/>
            <a:round/>
            <a:headEnd len="med" w="med" type="none"/>
            <a:tailEnd len="med" w="med" type="triangle"/>
          </a:ln>
        </p:spPr>
      </p:cxnSp>
      <p:sp>
        <p:nvSpPr>
          <p:cNvPr id="174" name="Google Shape;174;p20"/>
          <p:cNvSpPr txBox="1"/>
          <p:nvPr/>
        </p:nvSpPr>
        <p:spPr>
          <a:xfrm>
            <a:off x="7644350" y="1339250"/>
            <a:ext cx="12780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Anyone has this</a:t>
            </a:r>
            <a:endParaRPr sz="1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Certificates</a:t>
            </a:r>
            <a:endParaRPr/>
          </a:p>
        </p:txBody>
      </p:sp>
      <p:sp>
        <p:nvSpPr>
          <p:cNvPr id="180" name="Google Shape;18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need a way to proof </a:t>
            </a:r>
            <a:r>
              <a:rPr lang="en"/>
              <a:t>authenticity</a:t>
            </a:r>
            <a:endParaRPr/>
          </a:p>
          <a:p>
            <a:pPr indent="-342900" lvl="0" marL="457200" rtl="0" algn="l">
              <a:spcBef>
                <a:spcPts val="0"/>
              </a:spcBef>
              <a:spcAft>
                <a:spcPts val="0"/>
              </a:spcAft>
              <a:buSzPts val="1800"/>
              <a:buChar char="●"/>
            </a:pPr>
            <a:r>
              <a:rPr lang="en"/>
              <a:t>Generate a pair of public/private key</a:t>
            </a:r>
            <a:endParaRPr/>
          </a:p>
          <a:p>
            <a:pPr indent="-342900" lvl="0" marL="457200" rtl="0" algn="l">
              <a:spcBef>
                <a:spcPts val="0"/>
              </a:spcBef>
              <a:spcAft>
                <a:spcPts val="0"/>
              </a:spcAft>
              <a:buSzPts val="1800"/>
              <a:buChar char="●"/>
            </a:pPr>
            <a:r>
              <a:rPr lang="en"/>
              <a:t>Put a public key in a certificate</a:t>
            </a:r>
            <a:endParaRPr/>
          </a:p>
          <a:p>
            <a:pPr indent="-342900" lvl="0" marL="457200" rtl="0" algn="l">
              <a:spcBef>
                <a:spcPts val="0"/>
              </a:spcBef>
              <a:spcAft>
                <a:spcPts val="0"/>
              </a:spcAft>
              <a:buSzPts val="1800"/>
              <a:buChar char="●"/>
            </a:pPr>
            <a:r>
              <a:rPr lang="en"/>
              <a:t>Put the website name in the certificate </a:t>
            </a:r>
            <a:endParaRPr/>
          </a:p>
          <a:p>
            <a:pPr indent="-342900" lvl="0" marL="457200" rtl="0" algn="l">
              <a:spcBef>
                <a:spcPts val="0"/>
              </a:spcBef>
              <a:spcAft>
                <a:spcPts val="0"/>
              </a:spcAft>
              <a:buSzPts val="1800"/>
              <a:buChar char="●"/>
            </a:pPr>
            <a:r>
              <a:rPr lang="en"/>
              <a:t>Sign the certificate with the private key</a:t>
            </a:r>
            <a:endParaRPr/>
          </a:p>
          <a:p>
            <a:pPr indent="-342900" lvl="0" marL="457200" rtl="0" algn="l">
              <a:spcBef>
                <a:spcPts val="0"/>
              </a:spcBef>
              <a:spcAft>
                <a:spcPts val="0"/>
              </a:spcAft>
              <a:buSzPts val="1800"/>
              <a:buChar char="●"/>
            </a:pPr>
            <a:r>
              <a:rPr lang="en"/>
              <a:t>Meet x509</a:t>
            </a:r>
            <a:endParaRPr/>
          </a:p>
        </p:txBody>
      </p:sp>
      <p:pic>
        <p:nvPicPr>
          <p:cNvPr id="181" name="Google Shape;181;p21"/>
          <p:cNvPicPr preferRelativeResize="0"/>
          <p:nvPr/>
        </p:nvPicPr>
        <p:blipFill>
          <a:blip r:embed="rId3">
            <a:alphaModFix/>
          </a:blip>
          <a:stretch>
            <a:fillRect/>
          </a:stretch>
        </p:blipFill>
        <p:spPr>
          <a:xfrm>
            <a:off x="4924725" y="731375"/>
            <a:ext cx="4006116" cy="3820976"/>
          </a:xfrm>
          <a:prstGeom prst="rect">
            <a:avLst/>
          </a:prstGeom>
          <a:noFill/>
          <a:ln>
            <a:noFill/>
          </a:ln>
        </p:spPr>
      </p:pic>
      <p:sp>
        <p:nvSpPr>
          <p:cNvPr id="182" name="Google Shape;182;p21"/>
          <p:cNvSpPr/>
          <p:nvPr/>
        </p:nvSpPr>
        <p:spPr>
          <a:xfrm>
            <a:off x="5240425" y="3066725"/>
            <a:ext cx="1605900" cy="186900"/>
          </a:xfrm>
          <a:prstGeom prst="rect">
            <a:avLst/>
          </a:prstGeom>
          <a:noFill/>
          <a:ln cap="flat" cmpd="sng" w="9525">
            <a:solidFill>
              <a:srgbClr val="DF30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1"/>
          <p:cNvSpPr/>
          <p:nvPr/>
        </p:nvSpPr>
        <p:spPr>
          <a:xfrm>
            <a:off x="6124838" y="2311450"/>
            <a:ext cx="1605900" cy="186900"/>
          </a:xfrm>
          <a:prstGeom prst="rect">
            <a:avLst/>
          </a:prstGeom>
          <a:noFill/>
          <a:ln cap="flat" cmpd="sng" w="9525">
            <a:solidFill>
              <a:srgbClr val="DF30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FF41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