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597a355e12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597a355e12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597a355e12_0_3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3597a355e12_0_3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597a355e12_0_3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3597a355e12_0_3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3597a355e12_0_3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3597a355e12_0_3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3597a355e12_0_3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3597a355e12_0_3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597a355e12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597a355e12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597a355e12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597a355e12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597a355e12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597a355e12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597a355e12_0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597a355e12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597a355e12_0_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597a355e12_0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597a355e12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597a355e12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97a355e12_0_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97a355e12_0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3597a355e12_0_3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3597a355e12_0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mc:AlternateContent>
    <mc:Choice Requires="p14">
      <p:transition p14:dur="0">
        <p:fade/>
      </p:transition>
    </mc:Choice>
    <mc:Fallback>
      <p:transition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github.com/curl/curl/commit/4732ca5724072f132876f520c8f02c7c5b654d9" TargetMode="External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/>
          <p:nvPr>
            <p:ph type="ctrTitle"/>
          </p:nvPr>
        </p:nvSpPr>
        <p:spPr>
          <a:xfrm>
            <a:off x="311708" y="5502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Nagle's algorithm</a:t>
            </a:r>
            <a:endParaRPr/>
          </a:p>
        </p:txBody>
      </p:sp>
      <p:sp>
        <p:nvSpPr>
          <p:cNvPr id="100" name="Google Shape;100;p25"/>
          <p:cNvSpPr txBox="1"/>
          <p:nvPr>
            <p:ph idx="1" type="subTitle"/>
          </p:nvPr>
        </p:nvSpPr>
        <p:spPr>
          <a:xfrm>
            <a:off x="311700" y="25717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Delay in the client side</a:t>
            </a:r>
            <a:endParaRPr/>
          </a:p>
        </p:txBody>
      </p:sp>
      <p:sp>
        <p:nvSpPr>
          <p:cNvPr id="101" name="Google Shape;101;p25"/>
          <p:cNvSpPr txBox="1"/>
          <p:nvPr>
            <p:ph idx="1" type="subTitle"/>
          </p:nvPr>
        </p:nvSpPr>
        <p:spPr>
          <a:xfrm>
            <a:off x="7540450" y="67925"/>
            <a:ext cx="1552200" cy="2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" sz="825"/>
              <a:t>husseinnasser</a:t>
            </a:r>
            <a:endParaRPr sz="825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4"/>
          <p:cNvSpPr txBox="1"/>
          <p:nvPr>
            <p:ph type="ctrTitle"/>
          </p:nvPr>
        </p:nvSpPr>
        <p:spPr>
          <a:xfrm>
            <a:off x="311708" y="5502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Cost of Connections</a:t>
            </a:r>
            <a:endParaRPr/>
          </a:p>
        </p:txBody>
      </p:sp>
      <p:sp>
        <p:nvSpPr>
          <p:cNvPr id="239" name="Google Shape;239;p34"/>
          <p:cNvSpPr txBox="1"/>
          <p:nvPr>
            <p:ph idx="1" type="subTitle"/>
          </p:nvPr>
        </p:nvSpPr>
        <p:spPr>
          <a:xfrm>
            <a:off x="311700" y="25717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Understanding the cost of connections</a:t>
            </a:r>
            <a:endParaRPr/>
          </a:p>
        </p:txBody>
      </p:sp>
      <p:sp>
        <p:nvSpPr>
          <p:cNvPr id="240" name="Google Shape;240;p34"/>
          <p:cNvSpPr txBox="1"/>
          <p:nvPr>
            <p:ph idx="1" type="subTitle"/>
          </p:nvPr>
        </p:nvSpPr>
        <p:spPr>
          <a:xfrm>
            <a:off x="7540450" y="67925"/>
            <a:ext cx="1552200" cy="2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" sz="825"/>
              <a:t>husseinnasser</a:t>
            </a:r>
            <a:endParaRPr sz="825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Connection establishment is costly</a:t>
            </a:r>
            <a:endParaRPr/>
          </a:p>
        </p:txBody>
      </p:sp>
      <p:sp>
        <p:nvSpPr>
          <p:cNvPr id="246" name="Google Shape;246;p35"/>
          <p:cNvSpPr txBox="1"/>
          <p:nvPr>
            <p:ph idx="1" type="body"/>
          </p:nvPr>
        </p:nvSpPr>
        <p:spPr>
          <a:xfrm>
            <a:off x="281125" y="1146100"/>
            <a:ext cx="8635200" cy="28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TCP three way handshake </a:t>
            </a:r>
            <a:endParaRPr/>
          </a:p>
          <a:p>
            <a:pPr indent="-3429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further apart the peers, the slower it is to send segments</a:t>
            </a:r>
            <a:endParaRPr/>
          </a:p>
          <a:p>
            <a:pPr indent="-3429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Slow start keeps the connection from reaching its potential right away</a:t>
            </a:r>
            <a:endParaRPr/>
          </a:p>
          <a:p>
            <a:pPr indent="-3429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Congestion control and flow control limit that further</a:t>
            </a:r>
            <a:endParaRPr/>
          </a:p>
          <a:p>
            <a:pPr indent="-3429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Delayed and Nigel algorithm can further slow down</a:t>
            </a:r>
            <a:endParaRPr/>
          </a:p>
          <a:p>
            <a:pPr indent="-3429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Destroying the connection is also expensive</a:t>
            </a:r>
            <a:endParaRPr/>
          </a:p>
        </p:txBody>
      </p:sp>
      <p:sp>
        <p:nvSpPr>
          <p:cNvPr id="247" name="Google Shape;247;p35"/>
          <p:cNvSpPr txBox="1"/>
          <p:nvPr>
            <p:ph idx="4294967295" type="subTitle"/>
          </p:nvPr>
        </p:nvSpPr>
        <p:spPr>
          <a:xfrm>
            <a:off x="7540450" y="67925"/>
            <a:ext cx="1552200" cy="2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1200"/>
              </a:spcAft>
              <a:buSzPts val="688"/>
              <a:buNone/>
            </a:pPr>
            <a:r>
              <a:rPr lang="en" sz="825"/>
              <a:t>husseinnasser</a:t>
            </a:r>
            <a:endParaRPr sz="825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Connection Pooling</a:t>
            </a:r>
            <a:endParaRPr/>
          </a:p>
        </p:txBody>
      </p:sp>
      <p:sp>
        <p:nvSpPr>
          <p:cNvPr id="253" name="Google Shape;253;p36"/>
          <p:cNvSpPr txBox="1"/>
          <p:nvPr>
            <p:ph idx="1" type="body"/>
          </p:nvPr>
        </p:nvSpPr>
        <p:spPr>
          <a:xfrm>
            <a:off x="281125" y="1146100"/>
            <a:ext cx="8635200" cy="24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Most implementation database backends and reverse proxies use pooling</a:t>
            </a:r>
            <a:endParaRPr/>
          </a:p>
          <a:p>
            <a:pPr indent="-3429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Establish a bunch of TCP connection to the backend and keep them running! </a:t>
            </a:r>
            <a:endParaRPr/>
          </a:p>
          <a:p>
            <a:pPr indent="-3429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Any request that comes to the backend use an already opened connection </a:t>
            </a:r>
            <a:endParaRPr/>
          </a:p>
          <a:p>
            <a:pPr indent="-3429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way your connections will be “warm” and slow start would have already kicked in</a:t>
            </a:r>
            <a:endParaRPr/>
          </a:p>
          <a:p>
            <a:pPr indent="-3429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Don’t close the connection unless you absolutely don’t need it</a:t>
            </a:r>
            <a:endParaRPr/>
          </a:p>
        </p:txBody>
      </p:sp>
      <p:sp>
        <p:nvSpPr>
          <p:cNvPr id="254" name="Google Shape;254;p36"/>
          <p:cNvSpPr txBox="1"/>
          <p:nvPr>
            <p:ph idx="4294967295" type="subTitle"/>
          </p:nvPr>
        </p:nvSpPr>
        <p:spPr>
          <a:xfrm>
            <a:off x="7540450" y="67925"/>
            <a:ext cx="1552200" cy="2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1200"/>
              </a:spcAft>
              <a:buSzPts val="688"/>
              <a:buNone/>
            </a:pPr>
            <a:r>
              <a:rPr lang="en" sz="825"/>
              <a:t>husseinnasser</a:t>
            </a:r>
            <a:endParaRPr sz="825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Eager vs Lazy Loading</a:t>
            </a:r>
            <a:endParaRPr/>
          </a:p>
        </p:txBody>
      </p:sp>
      <p:sp>
        <p:nvSpPr>
          <p:cNvPr id="260" name="Google Shape;260;p37"/>
          <p:cNvSpPr txBox="1"/>
          <p:nvPr>
            <p:ph idx="1" type="body"/>
          </p:nvPr>
        </p:nvSpPr>
        <p:spPr>
          <a:xfrm>
            <a:off x="281125" y="1146100"/>
            <a:ext cx="8635200" cy="341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Depending on what paradigm you take you can save on resources</a:t>
            </a:r>
            <a:endParaRPr/>
          </a:p>
          <a:p>
            <a:pPr indent="-3429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Eager loading -&gt; Load everything and keep it ready </a:t>
            </a:r>
            <a:endParaRPr/>
          </a:p>
          <a:p>
            <a:pPr indent="-317500" lvl="1" marL="9144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Start up is slow but requests will be served immediately </a:t>
            </a:r>
            <a:endParaRPr/>
          </a:p>
          <a:p>
            <a:pPr indent="-317500" lvl="1" marL="9144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Some apps send warm up data to kick in the slow start but be careful of bandwidth and scalability </a:t>
            </a:r>
            <a:endParaRPr/>
          </a:p>
          <a:p>
            <a:pPr indent="-3429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Lazy Loading -&gt; only load things on demand</a:t>
            </a:r>
            <a:endParaRPr/>
          </a:p>
          <a:p>
            <a:pPr indent="-317500" lvl="1" marL="9144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Start up is fast but requests will suffer initially </a:t>
            </a:r>
            <a:endParaRPr/>
          </a:p>
        </p:txBody>
      </p:sp>
      <p:sp>
        <p:nvSpPr>
          <p:cNvPr id="261" name="Google Shape;261;p37"/>
          <p:cNvSpPr txBox="1"/>
          <p:nvPr>
            <p:ph idx="4294967295" type="subTitle"/>
          </p:nvPr>
        </p:nvSpPr>
        <p:spPr>
          <a:xfrm>
            <a:off x="7540450" y="67925"/>
            <a:ext cx="1552200" cy="2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1200"/>
              </a:spcAft>
              <a:buSzPts val="688"/>
              <a:buNone/>
            </a:pPr>
            <a:r>
              <a:rPr lang="en" sz="825"/>
              <a:t>husseinnasser</a:t>
            </a:r>
            <a:endParaRPr sz="825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Nigel Algorithm</a:t>
            </a:r>
            <a:endParaRPr/>
          </a:p>
        </p:txBody>
      </p:sp>
      <p:sp>
        <p:nvSpPr>
          <p:cNvPr id="107" name="Google Shape;107;p26"/>
          <p:cNvSpPr txBox="1"/>
          <p:nvPr>
            <p:ph idx="1" type="body"/>
          </p:nvPr>
        </p:nvSpPr>
        <p:spPr>
          <a:xfrm>
            <a:off x="281125" y="1146102"/>
            <a:ext cx="8520600" cy="188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the telnet days sending a single byte in a segment is a waste</a:t>
            </a:r>
            <a:endParaRPr/>
          </a:p>
          <a:p>
            <a:pPr indent="-3429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Combine small segments and send them in a single one</a:t>
            </a:r>
            <a:endParaRPr/>
          </a:p>
          <a:p>
            <a:pPr indent="-3429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client can wait for a full MSS before sending the segment</a:t>
            </a:r>
            <a:endParaRPr/>
          </a:p>
          <a:p>
            <a:pPr indent="-3429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 wasted 40 bytes header (IP + TCP) for few bytes of data</a:t>
            </a:r>
            <a:endParaRPr/>
          </a:p>
        </p:txBody>
      </p:sp>
      <p:sp>
        <p:nvSpPr>
          <p:cNvPr id="108" name="Google Shape;108;p26"/>
          <p:cNvSpPr txBox="1"/>
          <p:nvPr>
            <p:ph idx="4294967295" type="subTitle"/>
          </p:nvPr>
        </p:nvSpPr>
        <p:spPr>
          <a:xfrm>
            <a:off x="7540450" y="67925"/>
            <a:ext cx="1552200" cy="2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1200"/>
              </a:spcAft>
              <a:buSzPts val="688"/>
              <a:buNone/>
            </a:pPr>
            <a:r>
              <a:rPr lang="en" sz="825"/>
              <a:t>husseinnasser</a:t>
            </a:r>
            <a:endParaRPr sz="825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Nagle's algorithm</a:t>
            </a:r>
            <a:endParaRPr/>
          </a:p>
        </p:txBody>
      </p:sp>
      <p:sp>
        <p:nvSpPr>
          <p:cNvPr id="114" name="Google Shape;114;p27"/>
          <p:cNvSpPr txBox="1"/>
          <p:nvPr>
            <p:ph idx="1" type="body"/>
          </p:nvPr>
        </p:nvSpPr>
        <p:spPr>
          <a:xfrm>
            <a:off x="281125" y="1146102"/>
            <a:ext cx="8520600" cy="188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Assume MSS = 1460, A sends 500 bytes</a:t>
            </a:r>
            <a:endParaRPr/>
          </a:p>
          <a:p>
            <a:pPr indent="-3429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500 &lt; 1460 client waits to fill the segment</a:t>
            </a:r>
            <a:endParaRPr/>
          </a:p>
          <a:p>
            <a:pPr indent="-3429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sends 960 bytes, segment fills and send</a:t>
            </a:r>
            <a:endParaRPr/>
          </a:p>
          <a:p>
            <a:pPr indent="-3429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there isn’t anything to ACK data will be immediately sent </a:t>
            </a:r>
            <a:endParaRPr/>
          </a:p>
        </p:txBody>
      </p:sp>
      <p:sp>
        <p:nvSpPr>
          <p:cNvPr id="115" name="Google Shape;115;p27"/>
          <p:cNvSpPr txBox="1"/>
          <p:nvPr>
            <p:ph idx="4294967295" type="subTitle"/>
          </p:nvPr>
        </p:nvSpPr>
        <p:spPr>
          <a:xfrm>
            <a:off x="7540450" y="67925"/>
            <a:ext cx="1552200" cy="2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1200"/>
              </a:spcAft>
              <a:buSzPts val="688"/>
              <a:buNone/>
            </a:pPr>
            <a:r>
              <a:rPr lang="en" sz="825"/>
              <a:t>husseinnasser</a:t>
            </a:r>
            <a:endParaRPr sz="825"/>
          </a:p>
        </p:txBody>
      </p:sp>
      <p:grpSp>
        <p:nvGrpSpPr>
          <p:cNvPr id="116" name="Google Shape;116;p27"/>
          <p:cNvGrpSpPr/>
          <p:nvPr/>
        </p:nvGrpSpPr>
        <p:grpSpPr>
          <a:xfrm>
            <a:off x="8011550" y="3033300"/>
            <a:ext cx="790176" cy="523250"/>
            <a:chOff x="6861863" y="3530550"/>
            <a:chExt cx="790176" cy="523250"/>
          </a:xfrm>
        </p:grpSpPr>
        <p:pic>
          <p:nvPicPr>
            <p:cNvPr id="117" name="Google Shape;117;p27"/>
            <p:cNvPicPr preferRelativeResize="0"/>
            <p:nvPr/>
          </p:nvPicPr>
          <p:blipFill rotWithShape="1">
            <a:blip r:embed="rId3">
              <a:alphaModFix/>
            </a:blip>
            <a:srcRect b="7747" l="12647" r="11801" t="6452"/>
            <a:stretch/>
          </p:blipFill>
          <p:spPr>
            <a:xfrm>
              <a:off x="6861863" y="3530550"/>
              <a:ext cx="790176" cy="5232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8" name="Google Shape;118;p27"/>
            <p:cNvSpPr txBox="1"/>
            <p:nvPr/>
          </p:nvSpPr>
          <p:spPr>
            <a:xfrm>
              <a:off x="7071113" y="3592075"/>
              <a:ext cx="371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</a:rPr>
                <a:t>B</a:t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19" name="Google Shape;119;p27"/>
          <p:cNvGrpSpPr/>
          <p:nvPr/>
        </p:nvGrpSpPr>
        <p:grpSpPr>
          <a:xfrm>
            <a:off x="915150" y="3161775"/>
            <a:ext cx="790176" cy="523250"/>
            <a:chOff x="2666325" y="4298650"/>
            <a:chExt cx="790176" cy="523250"/>
          </a:xfrm>
        </p:grpSpPr>
        <p:pic>
          <p:nvPicPr>
            <p:cNvPr id="120" name="Google Shape;120;p27"/>
            <p:cNvPicPr preferRelativeResize="0"/>
            <p:nvPr/>
          </p:nvPicPr>
          <p:blipFill rotWithShape="1">
            <a:blip r:embed="rId3">
              <a:alphaModFix/>
            </a:blip>
            <a:srcRect b="7747" l="12647" r="11801" t="6452"/>
            <a:stretch/>
          </p:blipFill>
          <p:spPr>
            <a:xfrm>
              <a:off x="2666325" y="4298650"/>
              <a:ext cx="790176" cy="5232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1" name="Google Shape;121;p27"/>
            <p:cNvSpPr txBox="1"/>
            <p:nvPr/>
          </p:nvSpPr>
          <p:spPr>
            <a:xfrm>
              <a:off x="2875538" y="4298650"/>
              <a:ext cx="371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</a:rPr>
                <a:t>A</a:t>
              </a:r>
              <a:endParaRPr>
                <a:solidFill>
                  <a:schemeClr val="dk1"/>
                </a:solidFill>
              </a:endParaRPr>
            </a:p>
          </p:txBody>
        </p:sp>
      </p:grpSp>
      <p:cxnSp>
        <p:nvCxnSpPr>
          <p:cNvPr id="122" name="Google Shape;122;p27"/>
          <p:cNvCxnSpPr/>
          <p:nvPr/>
        </p:nvCxnSpPr>
        <p:spPr>
          <a:xfrm rot="10800000">
            <a:off x="2228725" y="4404338"/>
            <a:ext cx="3894600" cy="7200"/>
          </a:xfrm>
          <a:prstGeom prst="straightConnector1">
            <a:avLst/>
          </a:prstGeom>
          <a:noFill/>
          <a:ln cap="flat" cmpd="sng" w="9525">
            <a:solidFill>
              <a:srgbClr val="EAECF0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23" name="Google Shape;123;p27"/>
          <p:cNvSpPr/>
          <p:nvPr/>
        </p:nvSpPr>
        <p:spPr>
          <a:xfrm>
            <a:off x="721875" y="3948975"/>
            <a:ext cx="1116900" cy="176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2</a:t>
            </a:r>
            <a:endParaRPr sz="900"/>
          </a:p>
        </p:txBody>
      </p:sp>
      <p:sp>
        <p:nvSpPr>
          <p:cNvPr id="124" name="Google Shape;124;p27"/>
          <p:cNvSpPr/>
          <p:nvPr/>
        </p:nvSpPr>
        <p:spPr>
          <a:xfrm>
            <a:off x="721875" y="3948975"/>
            <a:ext cx="424800" cy="176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500</a:t>
            </a:r>
            <a:endParaRPr sz="900"/>
          </a:p>
        </p:txBody>
      </p:sp>
      <p:sp>
        <p:nvSpPr>
          <p:cNvPr id="125" name="Google Shape;125;p27"/>
          <p:cNvSpPr/>
          <p:nvPr/>
        </p:nvSpPr>
        <p:spPr>
          <a:xfrm>
            <a:off x="694725" y="4264225"/>
            <a:ext cx="1116900" cy="176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2</a:t>
            </a:r>
            <a:endParaRPr sz="900"/>
          </a:p>
        </p:txBody>
      </p:sp>
      <p:sp>
        <p:nvSpPr>
          <p:cNvPr id="126" name="Google Shape;126;p27"/>
          <p:cNvSpPr/>
          <p:nvPr/>
        </p:nvSpPr>
        <p:spPr>
          <a:xfrm>
            <a:off x="694875" y="4264225"/>
            <a:ext cx="1116900" cy="176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1460</a:t>
            </a:r>
            <a:endParaRPr sz="900"/>
          </a:p>
        </p:txBody>
      </p:sp>
      <p:cxnSp>
        <p:nvCxnSpPr>
          <p:cNvPr id="127" name="Google Shape;127;p27"/>
          <p:cNvCxnSpPr/>
          <p:nvPr/>
        </p:nvCxnSpPr>
        <p:spPr>
          <a:xfrm rot="10800000">
            <a:off x="311700" y="3948975"/>
            <a:ext cx="7500" cy="609300"/>
          </a:xfrm>
          <a:prstGeom prst="straightConnector1">
            <a:avLst/>
          </a:prstGeom>
          <a:noFill/>
          <a:ln cap="flat" cmpd="sng" w="9525">
            <a:solidFill>
              <a:srgbClr val="EAECF0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28" name="Google Shape;128;p27"/>
          <p:cNvSpPr txBox="1"/>
          <p:nvPr>
            <p:ph type="title"/>
          </p:nvPr>
        </p:nvSpPr>
        <p:spPr>
          <a:xfrm>
            <a:off x="104450" y="3586400"/>
            <a:ext cx="546900" cy="32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107608"/>
              <a:buNone/>
            </a:pPr>
            <a:r>
              <a:rPr lang="en" sz="920"/>
              <a:t>Delay</a:t>
            </a:r>
            <a:endParaRPr sz="920"/>
          </a:p>
        </p:txBody>
      </p:sp>
      <p:sp>
        <p:nvSpPr>
          <p:cNvPr id="129" name="Google Shape;129;p27"/>
          <p:cNvSpPr/>
          <p:nvPr/>
        </p:nvSpPr>
        <p:spPr>
          <a:xfrm>
            <a:off x="3455100" y="4165425"/>
            <a:ext cx="1116900" cy="176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1460</a:t>
            </a:r>
            <a:endParaRPr sz="9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with Nagle's algorithm</a:t>
            </a:r>
            <a:endParaRPr/>
          </a:p>
        </p:txBody>
      </p:sp>
      <p:sp>
        <p:nvSpPr>
          <p:cNvPr id="135" name="Google Shape;135;p28"/>
          <p:cNvSpPr txBox="1"/>
          <p:nvPr>
            <p:ph idx="1" type="body"/>
          </p:nvPr>
        </p:nvSpPr>
        <p:spPr>
          <a:xfrm>
            <a:off x="281125" y="1146102"/>
            <a:ext cx="8520600" cy="188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Sending large data causes delay</a:t>
            </a:r>
            <a:endParaRPr/>
          </a:p>
          <a:p>
            <a:pPr indent="-3429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want to send 5000 bytes on 1460 MSS</a:t>
            </a:r>
            <a:endParaRPr/>
          </a:p>
          <a:p>
            <a:pPr indent="-3429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3 full segments of 1460 with 620 bytes</a:t>
            </a:r>
            <a:endParaRPr/>
          </a:p>
          <a:p>
            <a:pPr indent="-3429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4th segment is not sent! </a:t>
            </a:r>
            <a:endParaRPr/>
          </a:p>
          <a:p>
            <a:pPr indent="-3429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4th not full segment are only sent when an ACK is received </a:t>
            </a:r>
            <a:endParaRPr/>
          </a:p>
        </p:txBody>
      </p:sp>
      <p:sp>
        <p:nvSpPr>
          <p:cNvPr id="136" name="Google Shape;136;p28"/>
          <p:cNvSpPr txBox="1"/>
          <p:nvPr>
            <p:ph idx="4294967295" type="subTitle"/>
          </p:nvPr>
        </p:nvSpPr>
        <p:spPr>
          <a:xfrm>
            <a:off x="7540450" y="67925"/>
            <a:ext cx="1552200" cy="2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1200"/>
              </a:spcAft>
              <a:buSzPts val="688"/>
              <a:buNone/>
            </a:pPr>
            <a:r>
              <a:rPr lang="en" sz="825"/>
              <a:t>husseinnasser</a:t>
            </a:r>
            <a:endParaRPr sz="825"/>
          </a:p>
        </p:txBody>
      </p:sp>
      <p:grpSp>
        <p:nvGrpSpPr>
          <p:cNvPr id="137" name="Google Shape;137;p28"/>
          <p:cNvGrpSpPr/>
          <p:nvPr/>
        </p:nvGrpSpPr>
        <p:grpSpPr>
          <a:xfrm>
            <a:off x="7794400" y="3639975"/>
            <a:ext cx="790176" cy="523250"/>
            <a:chOff x="6861863" y="3530550"/>
            <a:chExt cx="790176" cy="523250"/>
          </a:xfrm>
        </p:grpSpPr>
        <p:pic>
          <p:nvPicPr>
            <p:cNvPr id="138" name="Google Shape;138;p28"/>
            <p:cNvPicPr preferRelativeResize="0"/>
            <p:nvPr/>
          </p:nvPicPr>
          <p:blipFill rotWithShape="1">
            <a:blip r:embed="rId3">
              <a:alphaModFix/>
            </a:blip>
            <a:srcRect b="7747" l="12647" r="11801" t="6452"/>
            <a:stretch/>
          </p:blipFill>
          <p:spPr>
            <a:xfrm>
              <a:off x="6861863" y="3530550"/>
              <a:ext cx="790176" cy="5232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9" name="Google Shape;139;p28"/>
            <p:cNvSpPr txBox="1"/>
            <p:nvPr/>
          </p:nvSpPr>
          <p:spPr>
            <a:xfrm>
              <a:off x="7071113" y="3592075"/>
              <a:ext cx="371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</a:rPr>
                <a:t>B</a:t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40" name="Google Shape;140;p28"/>
          <p:cNvGrpSpPr/>
          <p:nvPr/>
        </p:nvGrpSpPr>
        <p:grpSpPr>
          <a:xfrm>
            <a:off x="915150" y="3161775"/>
            <a:ext cx="790176" cy="523250"/>
            <a:chOff x="2666325" y="4298650"/>
            <a:chExt cx="790176" cy="523250"/>
          </a:xfrm>
        </p:grpSpPr>
        <p:pic>
          <p:nvPicPr>
            <p:cNvPr id="141" name="Google Shape;141;p28"/>
            <p:cNvPicPr preferRelativeResize="0"/>
            <p:nvPr/>
          </p:nvPicPr>
          <p:blipFill rotWithShape="1">
            <a:blip r:embed="rId3">
              <a:alphaModFix/>
            </a:blip>
            <a:srcRect b="7747" l="12647" r="11801" t="6452"/>
            <a:stretch/>
          </p:blipFill>
          <p:spPr>
            <a:xfrm>
              <a:off x="2666325" y="4298650"/>
              <a:ext cx="790176" cy="5232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2" name="Google Shape;142;p28"/>
            <p:cNvSpPr txBox="1"/>
            <p:nvPr/>
          </p:nvSpPr>
          <p:spPr>
            <a:xfrm>
              <a:off x="2875538" y="4298650"/>
              <a:ext cx="371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</a:rPr>
                <a:t>A</a:t>
              </a:r>
              <a:endParaRPr>
                <a:solidFill>
                  <a:schemeClr val="dk1"/>
                </a:solidFill>
              </a:endParaRPr>
            </a:p>
          </p:txBody>
        </p:sp>
      </p:grpSp>
      <p:cxnSp>
        <p:nvCxnSpPr>
          <p:cNvPr id="143" name="Google Shape;143;p28"/>
          <p:cNvCxnSpPr/>
          <p:nvPr/>
        </p:nvCxnSpPr>
        <p:spPr>
          <a:xfrm rot="10800000">
            <a:off x="2201575" y="3759713"/>
            <a:ext cx="3894600" cy="7200"/>
          </a:xfrm>
          <a:prstGeom prst="straightConnector1">
            <a:avLst/>
          </a:prstGeom>
          <a:noFill/>
          <a:ln cap="flat" cmpd="sng" w="9525">
            <a:solidFill>
              <a:srgbClr val="EAECF0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44" name="Google Shape;144;p28"/>
          <p:cNvSpPr/>
          <p:nvPr/>
        </p:nvSpPr>
        <p:spPr>
          <a:xfrm>
            <a:off x="681175" y="3813400"/>
            <a:ext cx="1116900" cy="176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2</a:t>
            </a:r>
            <a:endParaRPr sz="900"/>
          </a:p>
        </p:txBody>
      </p:sp>
      <p:sp>
        <p:nvSpPr>
          <p:cNvPr id="145" name="Google Shape;145;p28"/>
          <p:cNvSpPr/>
          <p:nvPr/>
        </p:nvSpPr>
        <p:spPr>
          <a:xfrm>
            <a:off x="681175" y="3813400"/>
            <a:ext cx="424800" cy="176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620</a:t>
            </a:r>
            <a:endParaRPr sz="900"/>
          </a:p>
        </p:txBody>
      </p:sp>
      <p:cxnSp>
        <p:nvCxnSpPr>
          <p:cNvPr id="146" name="Google Shape;146;p28"/>
          <p:cNvCxnSpPr/>
          <p:nvPr/>
        </p:nvCxnSpPr>
        <p:spPr>
          <a:xfrm rot="10800000">
            <a:off x="311725" y="3948875"/>
            <a:ext cx="7200" cy="1018200"/>
          </a:xfrm>
          <a:prstGeom prst="straightConnector1">
            <a:avLst/>
          </a:prstGeom>
          <a:noFill/>
          <a:ln cap="flat" cmpd="sng" w="9525">
            <a:solidFill>
              <a:srgbClr val="EAECF0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47" name="Google Shape;147;p28"/>
          <p:cNvSpPr txBox="1"/>
          <p:nvPr>
            <p:ph type="title"/>
          </p:nvPr>
        </p:nvSpPr>
        <p:spPr>
          <a:xfrm>
            <a:off x="104450" y="3586400"/>
            <a:ext cx="546900" cy="32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107608"/>
              <a:buNone/>
            </a:pPr>
            <a:r>
              <a:rPr lang="en" sz="920"/>
              <a:t>Delay</a:t>
            </a:r>
            <a:endParaRPr sz="920"/>
          </a:p>
        </p:txBody>
      </p:sp>
      <p:sp>
        <p:nvSpPr>
          <p:cNvPr id="148" name="Google Shape;148;p28"/>
          <p:cNvSpPr/>
          <p:nvPr/>
        </p:nvSpPr>
        <p:spPr>
          <a:xfrm>
            <a:off x="4544850" y="3520800"/>
            <a:ext cx="1116900" cy="176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1460</a:t>
            </a:r>
            <a:endParaRPr sz="900"/>
          </a:p>
        </p:txBody>
      </p:sp>
      <p:sp>
        <p:nvSpPr>
          <p:cNvPr id="149" name="Google Shape;149;p28"/>
          <p:cNvSpPr/>
          <p:nvPr/>
        </p:nvSpPr>
        <p:spPr>
          <a:xfrm>
            <a:off x="3389950" y="3520800"/>
            <a:ext cx="1116900" cy="176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1460</a:t>
            </a:r>
            <a:endParaRPr sz="900"/>
          </a:p>
        </p:txBody>
      </p:sp>
      <p:sp>
        <p:nvSpPr>
          <p:cNvPr id="150" name="Google Shape;150;p28"/>
          <p:cNvSpPr/>
          <p:nvPr/>
        </p:nvSpPr>
        <p:spPr>
          <a:xfrm>
            <a:off x="2235050" y="3520800"/>
            <a:ext cx="1116900" cy="176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1460</a:t>
            </a:r>
            <a:endParaRPr sz="900"/>
          </a:p>
        </p:txBody>
      </p:sp>
      <p:cxnSp>
        <p:nvCxnSpPr>
          <p:cNvPr id="151" name="Google Shape;151;p28"/>
          <p:cNvCxnSpPr/>
          <p:nvPr/>
        </p:nvCxnSpPr>
        <p:spPr>
          <a:xfrm rot="10800000">
            <a:off x="2201575" y="4493238"/>
            <a:ext cx="3894600" cy="7200"/>
          </a:xfrm>
          <a:prstGeom prst="straightConnector1">
            <a:avLst/>
          </a:prstGeom>
          <a:noFill/>
          <a:ln cap="flat" cmpd="sng" w="9525">
            <a:solidFill>
              <a:srgbClr val="EAECF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52" name="Google Shape;152;p28"/>
          <p:cNvSpPr/>
          <p:nvPr/>
        </p:nvSpPr>
        <p:spPr>
          <a:xfrm>
            <a:off x="3427950" y="4281550"/>
            <a:ext cx="1116900" cy="176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ACK</a:t>
            </a:r>
            <a:endParaRPr sz="900"/>
          </a:p>
        </p:txBody>
      </p:sp>
      <p:cxnSp>
        <p:nvCxnSpPr>
          <p:cNvPr id="153" name="Google Shape;153;p28"/>
          <p:cNvCxnSpPr/>
          <p:nvPr/>
        </p:nvCxnSpPr>
        <p:spPr>
          <a:xfrm rot="10800000">
            <a:off x="2201575" y="4951088"/>
            <a:ext cx="3894600" cy="7200"/>
          </a:xfrm>
          <a:prstGeom prst="straightConnector1">
            <a:avLst/>
          </a:prstGeom>
          <a:noFill/>
          <a:ln cap="flat" cmpd="sng" w="9525">
            <a:solidFill>
              <a:srgbClr val="EAECF0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54" name="Google Shape;154;p28"/>
          <p:cNvSpPr/>
          <p:nvPr/>
        </p:nvSpPr>
        <p:spPr>
          <a:xfrm>
            <a:off x="3427950" y="4746150"/>
            <a:ext cx="1116900" cy="176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2</a:t>
            </a:r>
            <a:endParaRPr sz="900"/>
          </a:p>
        </p:txBody>
      </p:sp>
      <p:sp>
        <p:nvSpPr>
          <p:cNvPr id="155" name="Google Shape;155;p28"/>
          <p:cNvSpPr/>
          <p:nvPr/>
        </p:nvSpPr>
        <p:spPr>
          <a:xfrm>
            <a:off x="3427950" y="4746150"/>
            <a:ext cx="424800" cy="176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620</a:t>
            </a:r>
            <a:endParaRPr sz="9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Disabling Nagle's algorithm</a:t>
            </a:r>
            <a:endParaRPr/>
          </a:p>
        </p:txBody>
      </p:sp>
      <p:sp>
        <p:nvSpPr>
          <p:cNvPr id="161" name="Google Shape;161;p29"/>
          <p:cNvSpPr txBox="1"/>
          <p:nvPr>
            <p:ph idx="1" type="body"/>
          </p:nvPr>
        </p:nvSpPr>
        <p:spPr>
          <a:xfrm>
            <a:off x="281125" y="1146100"/>
            <a:ext cx="8635200" cy="177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-334327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Most clients today disable Nagle's algorithm </a:t>
            </a:r>
            <a:endParaRPr/>
          </a:p>
          <a:p>
            <a:pPr indent="-334327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 rather get performance than small bandwidth</a:t>
            </a:r>
            <a:endParaRPr/>
          </a:p>
          <a:p>
            <a:pPr indent="-334327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TCP_NODELAY</a:t>
            </a:r>
            <a:endParaRPr/>
          </a:p>
          <a:p>
            <a:pPr indent="-334327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Curl disabled this back in 2016 by default because TLS handshake was slowed down</a:t>
            </a:r>
            <a:endParaRPr/>
          </a:p>
          <a:p>
            <a:pPr indent="-334327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28571"/>
              <a:buChar char="●"/>
            </a:pPr>
            <a:r>
              <a:rPr lang="en" sz="1400" u="sng">
                <a:solidFill>
                  <a:schemeClr val="hlink"/>
                </a:solidFill>
                <a:hlinkClick r:id="rId3"/>
              </a:rPr>
              <a:t>https://github.com/curl/curl/commit/4732ca5724072f132876f520c8f02c7c5b654d9</a:t>
            </a:r>
            <a:endParaRPr sz="1400">
              <a:solidFill>
                <a:srgbClr val="000000"/>
              </a:solidFill>
            </a:endParaRPr>
          </a:p>
        </p:txBody>
      </p:sp>
      <p:sp>
        <p:nvSpPr>
          <p:cNvPr id="162" name="Google Shape;162;p29"/>
          <p:cNvSpPr txBox="1"/>
          <p:nvPr>
            <p:ph idx="4294967295" type="subTitle"/>
          </p:nvPr>
        </p:nvSpPr>
        <p:spPr>
          <a:xfrm>
            <a:off x="7540450" y="67925"/>
            <a:ext cx="1552200" cy="2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1200"/>
              </a:spcAft>
              <a:buSzPts val="688"/>
              <a:buNone/>
            </a:pPr>
            <a:r>
              <a:rPr lang="en" sz="825"/>
              <a:t>husseinnasser</a:t>
            </a:r>
            <a:endParaRPr sz="825"/>
          </a:p>
        </p:txBody>
      </p:sp>
      <p:pic>
        <p:nvPicPr>
          <p:cNvPr id="163" name="Google Shape;163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17375" y="2885125"/>
            <a:ext cx="3720501" cy="212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0"/>
          <p:cNvSpPr txBox="1"/>
          <p:nvPr>
            <p:ph type="ctrTitle"/>
          </p:nvPr>
        </p:nvSpPr>
        <p:spPr>
          <a:xfrm>
            <a:off x="311708" y="5502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Delayed Acknowledgement</a:t>
            </a:r>
            <a:endParaRPr/>
          </a:p>
        </p:txBody>
      </p:sp>
      <p:sp>
        <p:nvSpPr>
          <p:cNvPr id="169" name="Google Shape;169;p30"/>
          <p:cNvSpPr txBox="1"/>
          <p:nvPr>
            <p:ph idx="1" type="subTitle"/>
          </p:nvPr>
        </p:nvSpPr>
        <p:spPr>
          <a:xfrm>
            <a:off x="311700" y="25717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Less packets are good but performance is better</a:t>
            </a:r>
            <a:endParaRPr/>
          </a:p>
        </p:txBody>
      </p:sp>
      <p:sp>
        <p:nvSpPr>
          <p:cNvPr id="170" name="Google Shape;170;p30"/>
          <p:cNvSpPr txBox="1"/>
          <p:nvPr>
            <p:ph idx="1" type="subTitle"/>
          </p:nvPr>
        </p:nvSpPr>
        <p:spPr>
          <a:xfrm>
            <a:off x="7540450" y="67925"/>
            <a:ext cx="1552200" cy="2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n" sz="825"/>
              <a:t>husseinnasser</a:t>
            </a:r>
            <a:endParaRPr sz="825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Delayed Acknowledgment algorithm</a:t>
            </a:r>
            <a:endParaRPr/>
          </a:p>
        </p:txBody>
      </p:sp>
      <p:sp>
        <p:nvSpPr>
          <p:cNvPr id="176" name="Google Shape;176;p31"/>
          <p:cNvSpPr txBox="1"/>
          <p:nvPr>
            <p:ph idx="1" type="body"/>
          </p:nvPr>
        </p:nvSpPr>
        <p:spPr>
          <a:xfrm>
            <a:off x="281125" y="1146102"/>
            <a:ext cx="8520600" cy="188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Waste to acknowledge segments right away</a:t>
            </a:r>
            <a:endParaRPr/>
          </a:p>
          <a:p>
            <a:pPr indent="-3429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can wait little more to receive more segment and ack once</a:t>
            </a:r>
            <a:endParaRPr/>
          </a:p>
        </p:txBody>
      </p:sp>
      <p:sp>
        <p:nvSpPr>
          <p:cNvPr id="177" name="Google Shape;177;p31"/>
          <p:cNvSpPr txBox="1"/>
          <p:nvPr>
            <p:ph idx="4294967295" type="subTitle"/>
          </p:nvPr>
        </p:nvSpPr>
        <p:spPr>
          <a:xfrm>
            <a:off x="7540450" y="67925"/>
            <a:ext cx="1552200" cy="2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1200"/>
              </a:spcAft>
              <a:buSzPts val="688"/>
              <a:buNone/>
            </a:pPr>
            <a:r>
              <a:rPr lang="en" sz="825"/>
              <a:t>husseinnasser</a:t>
            </a:r>
            <a:endParaRPr sz="825"/>
          </a:p>
        </p:txBody>
      </p:sp>
      <p:grpSp>
        <p:nvGrpSpPr>
          <p:cNvPr id="178" name="Google Shape;178;p31"/>
          <p:cNvGrpSpPr/>
          <p:nvPr/>
        </p:nvGrpSpPr>
        <p:grpSpPr>
          <a:xfrm>
            <a:off x="8011550" y="3033300"/>
            <a:ext cx="790176" cy="523250"/>
            <a:chOff x="6861863" y="3530550"/>
            <a:chExt cx="790176" cy="523250"/>
          </a:xfrm>
        </p:grpSpPr>
        <p:pic>
          <p:nvPicPr>
            <p:cNvPr id="179" name="Google Shape;179;p31"/>
            <p:cNvPicPr preferRelativeResize="0"/>
            <p:nvPr/>
          </p:nvPicPr>
          <p:blipFill rotWithShape="1">
            <a:blip r:embed="rId3">
              <a:alphaModFix/>
            </a:blip>
            <a:srcRect b="7747" l="12647" r="11801" t="6452"/>
            <a:stretch/>
          </p:blipFill>
          <p:spPr>
            <a:xfrm>
              <a:off x="6861863" y="3530550"/>
              <a:ext cx="790176" cy="5232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0" name="Google Shape;180;p31"/>
            <p:cNvSpPr txBox="1"/>
            <p:nvPr/>
          </p:nvSpPr>
          <p:spPr>
            <a:xfrm>
              <a:off x="7071113" y="3592075"/>
              <a:ext cx="371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</a:rPr>
                <a:t>B</a:t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81" name="Google Shape;181;p31"/>
          <p:cNvGrpSpPr/>
          <p:nvPr/>
        </p:nvGrpSpPr>
        <p:grpSpPr>
          <a:xfrm>
            <a:off x="915150" y="3161775"/>
            <a:ext cx="790176" cy="523250"/>
            <a:chOff x="2666325" y="4298650"/>
            <a:chExt cx="790176" cy="523250"/>
          </a:xfrm>
        </p:grpSpPr>
        <p:pic>
          <p:nvPicPr>
            <p:cNvPr id="182" name="Google Shape;182;p31"/>
            <p:cNvPicPr preferRelativeResize="0"/>
            <p:nvPr/>
          </p:nvPicPr>
          <p:blipFill rotWithShape="1">
            <a:blip r:embed="rId3">
              <a:alphaModFix/>
            </a:blip>
            <a:srcRect b="7747" l="12647" r="11801" t="6452"/>
            <a:stretch/>
          </p:blipFill>
          <p:spPr>
            <a:xfrm>
              <a:off x="2666325" y="4298650"/>
              <a:ext cx="790176" cy="5232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3" name="Google Shape;183;p31"/>
            <p:cNvSpPr txBox="1"/>
            <p:nvPr/>
          </p:nvSpPr>
          <p:spPr>
            <a:xfrm>
              <a:off x="2875538" y="4298650"/>
              <a:ext cx="371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</a:rPr>
                <a:t>A</a:t>
              </a:r>
              <a:endParaRPr>
                <a:solidFill>
                  <a:schemeClr val="dk1"/>
                </a:solidFill>
              </a:endParaRPr>
            </a:p>
          </p:txBody>
        </p:sp>
      </p:grpSp>
      <p:cxnSp>
        <p:nvCxnSpPr>
          <p:cNvPr id="184" name="Google Shape;184;p31"/>
          <p:cNvCxnSpPr/>
          <p:nvPr/>
        </p:nvCxnSpPr>
        <p:spPr>
          <a:xfrm rot="10800000">
            <a:off x="2460150" y="3272213"/>
            <a:ext cx="3894600" cy="7200"/>
          </a:xfrm>
          <a:prstGeom prst="straightConnector1">
            <a:avLst/>
          </a:prstGeom>
          <a:noFill/>
          <a:ln cap="flat" cmpd="sng" w="9525">
            <a:solidFill>
              <a:srgbClr val="EAECF0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85" name="Google Shape;185;p31"/>
          <p:cNvCxnSpPr/>
          <p:nvPr/>
        </p:nvCxnSpPr>
        <p:spPr>
          <a:xfrm flipH="1" rot="10800000">
            <a:off x="7502500" y="3634875"/>
            <a:ext cx="5700" cy="1105500"/>
          </a:xfrm>
          <a:prstGeom prst="straightConnector1">
            <a:avLst/>
          </a:prstGeom>
          <a:noFill/>
          <a:ln cap="flat" cmpd="sng" w="9525">
            <a:solidFill>
              <a:srgbClr val="EAECF0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86" name="Google Shape;186;p31"/>
          <p:cNvSpPr txBox="1"/>
          <p:nvPr>
            <p:ph type="title"/>
          </p:nvPr>
        </p:nvSpPr>
        <p:spPr>
          <a:xfrm>
            <a:off x="7300875" y="3272225"/>
            <a:ext cx="546900" cy="32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107608"/>
              <a:buNone/>
            </a:pPr>
            <a:r>
              <a:rPr lang="en" sz="920"/>
              <a:t>Delay</a:t>
            </a:r>
            <a:endParaRPr sz="920"/>
          </a:p>
        </p:txBody>
      </p:sp>
      <p:sp>
        <p:nvSpPr>
          <p:cNvPr id="187" name="Google Shape;187;p31"/>
          <p:cNvSpPr/>
          <p:nvPr/>
        </p:nvSpPr>
        <p:spPr>
          <a:xfrm>
            <a:off x="4873475" y="3033300"/>
            <a:ext cx="1116900" cy="176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1</a:t>
            </a:r>
            <a:endParaRPr sz="900"/>
          </a:p>
        </p:txBody>
      </p:sp>
      <p:sp>
        <p:nvSpPr>
          <p:cNvPr id="188" name="Google Shape;188;p31"/>
          <p:cNvSpPr/>
          <p:nvPr/>
        </p:nvSpPr>
        <p:spPr>
          <a:xfrm>
            <a:off x="3682125" y="3033300"/>
            <a:ext cx="1116900" cy="176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2</a:t>
            </a:r>
            <a:endParaRPr sz="900"/>
          </a:p>
        </p:txBody>
      </p:sp>
      <p:cxnSp>
        <p:nvCxnSpPr>
          <p:cNvPr id="189" name="Google Shape;189;p31"/>
          <p:cNvCxnSpPr/>
          <p:nvPr/>
        </p:nvCxnSpPr>
        <p:spPr>
          <a:xfrm rot="10800000">
            <a:off x="2460150" y="3723213"/>
            <a:ext cx="3894600" cy="7200"/>
          </a:xfrm>
          <a:prstGeom prst="straightConnector1">
            <a:avLst/>
          </a:prstGeom>
          <a:noFill/>
          <a:ln cap="flat" cmpd="sng" w="9525">
            <a:solidFill>
              <a:srgbClr val="EAECF0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90" name="Google Shape;190;p31"/>
          <p:cNvSpPr/>
          <p:nvPr/>
        </p:nvSpPr>
        <p:spPr>
          <a:xfrm>
            <a:off x="4873475" y="3484300"/>
            <a:ext cx="1116900" cy="176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3</a:t>
            </a:r>
            <a:endParaRPr sz="900"/>
          </a:p>
        </p:txBody>
      </p:sp>
      <p:sp>
        <p:nvSpPr>
          <p:cNvPr id="191" name="Google Shape;191;p31"/>
          <p:cNvSpPr/>
          <p:nvPr/>
        </p:nvSpPr>
        <p:spPr>
          <a:xfrm>
            <a:off x="3682125" y="3484300"/>
            <a:ext cx="1116900" cy="176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4</a:t>
            </a:r>
            <a:endParaRPr sz="900"/>
          </a:p>
        </p:txBody>
      </p:sp>
      <p:cxnSp>
        <p:nvCxnSpPr>
          <p:cNvPr id="192" name="Google Shape;192;p31"/>
          <p:cNvCxnSpPr/>
          <p:nvPr/>
        </p:nvCxnSpPr>
        <p:spPr>
          <a:xfrm rot="10800000">
            <a:off x="2457400" y="4236888"/>
            <a:ext cx="3894600" cy="7200"/>
          </a:xfrm>
          <a:prstGeom prst="straightConnector1">
            <a:avLst/>
          </a:prstGeom>
          <a:noFill/>
          <a:ln cap="flat" cmpd="sng" w="9525">
            <a:solidFill>
              <a:srgbClr val="EAECF0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93" name="Google Shape;193;p31"/>
          <p:cNvSpPr/>
          <p:nvPr/>
        </p:nvSpPr>
        <p:spPr>
          <a:xfrm>
            <a:off x="3985450" y="3997975"/>
            <a:ext cx="1116900" cy="176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5</a:t>
            </a:r>
            <a:endParaRPr sz="900"/>
          </a:p>
        </p:txBody>
      </p:sp>
      <p:cxnSp>
        <p:nvCxnSpPr>
          <p:cNvPr id="194" name="Google Shape;194;p31"/>
          <p:cNvCxnSpPr/>
          <p:nvPr/>
        </p:nvCxnSpPr>
        <p:spPr>
          <a:xfrm rot="10800000">
            <a:off x="2490350" y="4750563"/>
            <a:ext cx="3894600" cy="7200"/>
          </a:xfrm>
          <a:prstGeom prst="straightConnector1">
            <a:avLst/>
          </a:prstGeom>
          <a:noFill/>
          <a:ln cap="flat" cmpd="sng" w="9525">
            <a:solidFill>
              <a:srgbClr val="EAECF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5" name="Google Shape;195;p31"/>
          <p:cNvSpPr/>
          <p:nvPr/>
        </p:nvSpPr>
        <p:spPr>
          <a:xfrm>
            <a:off x="3985450" y="4511650"/>
            <a:ext cx="1116900" cy="176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ACK 5</a:t>
            </a:r>
            <a:endParaRPr sz="900"/>
          </a:p>
        </p:txBody>
      </p:sp>
      <p:sp>
        <p:nvSpPr>
          <p:cNvPr id="196" name="Google Shape;196;p31"/>
          <p:cNvSpPr txBox="1"/>
          <p:nvPr>
            <p:ph type="title"/>
          </p:nvPr>
        </p:nvSpPr>
        <p:spPr>
          <a:xfrm>
            <a:off x="6804650" y="4544400"/>
            <a:ext cx="546900" cy="32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107608"/>
              <a:buNone/>
            </a:pPr>
            <a:r>
              <a:rPr lang="en" sz="920"/>
              <a:t>ACK all at once</a:t>
            </a:r>
            <a:endParaRPr sz="92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with delayed ACK</a:t>
            </a:r>
            <a:endParaRPr/>
          </a:p>
        </p:txBody>
      </p:sp>
      <p:sp>
        <p:nvSpPr>
          <p:cNvPr id="202" name="Google Shape;202;p32"/>
          <p:cNvSpPr txBox="1"/>
          <p:nvPr>
            <p:ph idx="1" type="body"/>
          </p:nvPr>
        </p:nvSpPr>
        <p:spPr>
          <a:xfrm>
            <a:off x="281125" y="1146100"/>
            <a:ext cx="8635200" cy="15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Causes delays in some clients that may lead to timeout and retransmission</a:t>
            </a:r>
            <a:endParaRPr/>
          </a:p>
          <a:p>
            <a:pPr indent="-3429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Noticeable performance degradation </a:t>
            </a:r>
            <a:endParaRPr/>
          </a:p>
          <a:p>
            <a:pPr indent="-3429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Combined with Nagle's algorithm can lead to 400ms delays!</a:t>
            </a:r>
            <a:endParaRPr/>
          </a:p>
          <a:p>
            <a:pPr indent="-3429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party is waiting on each other</a:t>
            </a:r>
            <a:endParaRPr/>
          </a:p>
        </p:txBody>
      </p:sp>
      <p:sp>
        <p:nvSpPr>
          <p:cNvPr id="203" name="Google Shape;203;p32"/>
          <p:cNvSpPr txBox="1"/>
          <p:nvPr>
            <p:ph idx="4294967295" type="subTitle"/>
          </p:nvPr>
        </p:nvSpPr>
        <p:spPr>
          <a:xfrm>
            <a:off x="7540450" y="67925"/>
            <a:ext cx="1552200" cy="2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1200"/>
              </a:spcAft>
              <a:buSzPts val="688"/>
              <a:buNone/>
            </a:pPr>
            <a:r>
              <a:rPr lang="en" sz="825"/>
              <a:t>husseinnasser</a:t>
            </a:r>
            <a:endParaRPr sz="825"/>
          </a:p>
        </p:txBody>
      </p:sp>
      <p:grpSp>
        <p:nvGrpSpPr>
          <p:cNvPr id="204" name="Google Shape;204;p32"/>
          <p:cNvGrpSpPr/>
          <p:nvPr/>
        </p:nvGrpSpPr>
        <p:grpSpPr>
          <a:xfrm>
            <a:off x="7824275" y="3109950"/>
            <a:ext cx="790176" cy="523250"/>
            <a:chOff x="6861863" y="3530550"/>
            <a:chExt cx="790176" cy="523250"/>
          </a:xfrm>
        </p:grpSpPr>
        <p:pic>
          <p:nvPicPr>
            <p:cNvPr id="205" name="Google Shape;205;p32"/>
            <p:cNvPicPr preferRelativeResize="0"/>
            <p:nvPr/>
          </p:nvPicPr>
          <p:blipFill rotWithShape="1">
            <a:blip r:embed="rId3">
              <a:alphaModFix/>
            </a:blip>
            <a:srcRect b="7747" l="12647" r="11801" t="6452"/>
            <a:stretch/>
          </p:blipFill>
          <p:spPr>
            <a:xfrm>
              <a:off x="6861863" y="3530550"/>
              <a:ext cx="790176" cy="5232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6" name="Google Shape;206;p32"/>
            <p:cNvSpPr txBox="1"/>
            <p:nvPr/>
          </p:nvSpPr>
          <p:spPr>
            <a:xfrm>
              <a:off x="7071113" y="3592075"/>
              <a:ext cx="371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</a:rPr>
                <a:t>B</a:t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207" name="Google Shape;207;p32"/>
          <p:cNvGrpSpPr/>
          <p:nvPr/>
        </p:nvGrpSpPr>
        <p:grpSpPr>
          <a:xfrm>
            <a:off x="945025" y="2631750"/>
            <a:ext cx="790176" cy="523250"/>
            <a:chOff x="2666325" y="4298650"/>
            <a:chExt cx="790176" cy="523250"/>
          </a:xfrm>
        </p:grpSpPr>
        <p:pic>
          <p:nvPicPr>
            <p:cNvPr id="208" name="Google Shape;208;p32"/>
            <p:cNvPicPr preferRelativeResize="0"/>
            <p:nvPr/>
          </p:nvPicPr>
          <p:blipFill rotWithShape="1">
            <a:blip r:embed="rId3">
              <a:alphaModFix/>
            </a:blip>
            <a:srcRect b="7747" l="12647" r="11801" t="6452"/>
            <a:stretch/>
          </p:blipFill>
          <p:spPr>
            <a:xfrm>
              <a:off x="2666325" y="4298650"/>
              <a:ext cx="790176" cy="5232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9" name="Google Shape;209;p32"/>
            <p:cNvSpPr txBox="1"/>
            <p:nvPr/>
          </p:nvSpPr>
          <p:spPr>
            <a:xfrm>
              <a:off x="2875538" y="4298650"/>
              <a:ext cx="371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</a:rPr>
                <a:t>A</a:t>
              </a:r>
              <a:endParaRPr>
                <a:solidFill>
                  <a:schemeClr val="dk1"/>
                </a:solidFill>
              </a:endParaRPr>
            </a:p>
          </p:txBody>
        </p:sp>
      </p:grpSp>
      <p:cxnSp>
        <p:nvCxnSpPr>
          <p:cNvPr id="210" name="Google Shape;210;p32"/>
          <p:cNvCxnSpPr/>
          <p:nvPr/>
        </p:nvCxnSpPr>
        <p:spPr>
          <a:xfrm rot="10800000">
            <a:off x="2231450" y="3229688"/>
            <a:ext cx="3894600" cy="7200"/>
          </a:xfrm>
          <a:prstGeom prst="straightConnector1">
            <a:avLst/>
          </a:prstGeom>
          <a:noFill/>
          <a:ln cap="flat" cmpd="sng" w="9525">
            <a:solidFill>
              <a:srgbClr val="EAECF0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211" name="Google Shape;211;p32"/>
          <p:cNvSpPr/>
          <p:nvPr/>
        </p:nvSpPr>
        <p:spPr>
          <a:xfrm>
            <a:off x="711050" y="3283375"/>
            <a:ext cx="1116900" cy="176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2</a:t>
            </a:r>
            <a:endParaRPr sz="900"/>
          </a:p>
        </p:txBody>
      </p:sp>
      <p:sp>
        <p:nvSpPr>
          <p:cNvPr id="212" name="Google Shape;212;p32"/>
          <p:cNvSpPr/>
          <p:nvPr/>
        </p:nvSpPr>
        <p:spPr>
          <a:xfrm>
            <a:off x="711050" y="3283375"/>
            <a:ext cx="424800" cy="176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620</a:t>
            </a:r>
            <a:endParaRPr sz="900"/>
          </a:p>
        </p:txBody>
      </p:sp>
      <p:cxnSp>
        <p:nvCxnSpPr>
          <p:cNvPr id="213" name="Google Shape;213;p32"/>
          <p:cNvCxnSpPr/>
          <p:nvPr/>
        </p:nvCxnSpPr>
        <p:spPr>
          <a:xfrm rot="10800000">
            <a:off x="341600" y="3418725"/>
            <a:ext cx="1800" cy="1545600"/>
          </a:xfrm>
          <a:prstGeom prst="straightConnector1">
            <a:avLst/>
          </a:prstGeom>
          <a:noFill/>
          <a:ln cap="flat" cmpd="sng" w="9525">
            <a:solidFill>
              <a:srgbClr val="EAECF0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214" name="Google Shape;214;p32"/>
          <p:cNvSpPr txBox="1"/>
          <p:nvPr>
            <p:ph type="title"/>
          </p:nvPr>
        </p:nvSpPr>
        <p:spPr>
          <a:xfrm>
            <a:off x="134325" y="3056375"/>
            <a:ext cx="546900" cy="32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107608"/>
              <a:buNone/>
            </a:pPr>
            <a:r>
              <a:rPr lang="en" sz="920"/>
              <a:t>Delay</a:t>
            </a:r>
            <a:endParaRPr sz="920"/>
          </a:p>
        </p:txBody>
      </p:sp>
      <p:sp>
        <p:nvSpPr>
          <p:cNvPr id="215" name="Google Shape;215;p32"/>
          <p:cNvSpPr/>
          <p:nvPr/>
        </p:nvSpPr>
        <p:spPr>
          <a:xfrm>
            <a:off x="4574725" y="2990775"/>
            <a:ext cx="1116900" cy="176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1460</a:t>
            </a:r>
            <a:endParaRPr sz="900"/>
          </a:p>
        </p:txBody>
      </p:sp>
      <p:sp>
        <p:nvSpPr>
          <p:cNvPr id="216" name="Google Shape;216;p32"/>
          <p:cNvSpPr/>
          <p:nvPr/>
        </p:nvSpPr>
        <p:spPr>
          <a:xfrm>
            <a:off x="3419825" y="2990775"/>
            <a:ext cx="1116900" cy="176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1460</a:t>
            </a:r>
            <a:endParaRPr sz="900"/>
          </a:p>
        </p:txBody>
      </p:sp>
      <p:sp>
        <p:nvSpPr>
          <p:cNvPr id="217" name="Google Shape;217;p32"/>
          <p:cNvSpPr/>
          <p:nvPr/>
        </p:nvSpPr>
        <p:spPr>
          <a:xfrm>
            <a:off x="2264925" y="2990775"/>
            <a:ext cx="1116900" cy="176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1460</a:t>
            </a:r>
            <a:endParaRPr sz="900"/>
          </a:p>
        </p:txBody>
      </p:sp>
      <p:cxnSp>
        <p:nvCxnSpPr>
          <p:cNvPr id="218" name="Google Shape;218;p32"/>
          <p:cNvCxnSpPr/>
          <p:nvPr/>
        </p:nvCxnSpPr>
        <p:spPr>
          <a:xfrm rot="10800000">
            <a:off x="2231450" y="4679863"/>
            <a:ext cx="3894600" cy="7200"/>
          </a:xfrm>
          <a:prstGeom prst="straightConnector1">
            <a:avLst/>
          </a:prstGeom>
          <a:noFill/>
          <a:ln cap="flat" cmpd="sng" w="9525">
            <a:solidFill>
              <a:srgbClr val="EAECF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19" name="Google Shape;219;p32"/>
          <p:cNvSpPr/>
          <p:nvPr/>
        </p:nvSpPr>
        <p:spPr>
          <a:xfrm>
            <a:off x="3457825" y="4468175"/>
            <a:ext cx="1116900" cy="176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ACK</a:t>
            </a:r>
            <a:endParaRPr sz="900"/>
          </a:p>
        </p:txBody>
      </p:sp>
      <p:cxnSp>
        <p:nvCxnSpPr>
          <p:cNvPr id="220" name="Google Shape;220;p32"/>
          <p:cNvCxnSpPr/>
          <p:nvPr/>
        </p:nvCxnSpPr>
        <p:spPr>
          <a:xfrm rot="10800000">
            <a:off x="2231450" y="5018263"/>
            <a:ext cx="3894600" cy="7200"/>
          </a:xfrm>
          <a:prstGeom prst="straightConnector1">
            <a:avLst/>
          </a:prstGeom>
          <a:noFill/>
          <a:ln cap="flat" cmpd="sng" w="9525">
            <a:solidFill>
              <a:srgbClr val="EAECF0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221" name="Google Shape;221;p32"/>
          <p:cNvSpPr/>
          <p:nvPr/>
        </p:nvSpPr>
        <p:spPr>
          <a:xfrm>
            <a:off x="3457825" y="4813325"/>
            <a:ext cx="1116900" cy="176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2</a:t>
            </a:r>
            <a:endParaRPr sz="900"/>
          </a:p>
        </p:txBody>
      </p:sp>
      <p:sp>
        <p:nvSpPr>
          <p:cNvPr id="222" name="Google Shape;222;p32"/>
          <p:cNvSpPr/>
          <p:nvPr/>
        </p:nvSpPr>
        <p:spPr>
          <a:xfrm>
            <a:off x="3457825" y="4813325"/>
            <a:ext cx="424800" cy="176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620</a:t>
            </a:r>
            <a:endParaRPr sz="900"/>
          </a:p>
        </p:txBody>
      </p:sp>
      <p:cxnSp>
        <p:nvCxnSpPr>
          <p:cNvPr id="223" name="Google Shape;223;p32"/>
          <p:cNvCxnSpPr/>
          <p:nvPr/>
        </p:nvCxnSpPr>
        <p:spPr>
          <a:xfrm rot="10800000">
            <a:off x="7091875" y="3353200"/>
            <a:ext cx="7500" cy="1446900"/>
          </a:xfrm>
          <a:prstGeom prst="straightConnector1">
            <a:avLst/>
          </a:prstGeom>
          <a:noFill/>
          <a:ln cap="flat" cmpd="sng" w="9525">
            <a:solidFill>
              <a:srgbClr val="EAECF0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224" name="Google Shape;224;p32"/>
          <p:cNvSpPr txBox="1"/>
          <p:nvPr>
            <p:ph type="title"/>
          </p:nvPr>
        </p:nvSpPr>
        <p:spPr>
          <a:xfrm>
            <a:off x="6884525" y="2990775"/>
            <a:ext cx="546900" cy="32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107608"/>
              <a:buNone/>
            </a:pPr>
            <a:r>
              <a:rPr lang="en" sz="920"/>
              <a:t>Delay</a:t>
            </a:r>
            <a:endParaRPr sz="920"/>
          </a:p>
        </p:txBody>
      </p:sp>
      <p:cxnSp>
        <p:nvCxnSpPr>
          <p:cNvPr id="225" name="Google Shape;225;p32"/>
          <p:cNvCxnSpPr/>
          <p:nvPr/>
        </p:nvCxnSpPr>
        <p:spPr>
          <a:xfrm rot="10800000">
            <a:off x="3859525" y="3575975"/>
            <a:ext cx="600" cy="671700"/>
          </a:xfrm>
          <a:prstGeom prst="straightConnector1">
            <a:avLst/>
          </a:prstGeom>
          <a:noFill/>
          <a:ln cap="flat" cmpd="sng" w="9525">
            <a:solidFill>
              <a:srgbClr val="EAECF0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226" name="Google Shape;226;p32"/>
          <p:cNvSpPr txBox="1"/>
          <p:nvPr>
            <p:ph type="title"/>
          </p:nvPr>
        </p:nvSpPr>
        <p:spPr>
          <a:xfrm>
            <a:off x="3989825" y="3762275"/>
            <a:ext cx="1302900" cy="32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107608"/>
              <a:buNone/>
            </a:pPr>
            <a:r>
              <a:rPr lang="en" sz="920"/>
              <a:t>400 ms in some cases</a:t>
            </a:r>
            <a:endParaRPr sz="92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Disabling Delayed acknowledgement algorithm</a:t>
            </a:r>
            <a:endParaRPr/>
          </a:p>
        </p:txBody>
      </p:sp>
      <p:sp>
        <p:nvSpPr>
          <p:cNvPr id="232" name="Google Shape;232;p33"/>
          <p:cNvSpPr txBox="1"/>
          <p:nvPr>
            <p:ph idx="1" type="body"/>
          </p:nvPr>
        </p:nvSpPr>
        <p:spPr>
          <a:xfrm>
            <a:off x="281125" y="1146100"/>
            <a:ext cx="8635200" cy="177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Disable delayed ack algorithm can be done with TCP_QUICKACK option</a:t>
            </a:r>
            <a:endParaRPr sz="14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Segments will be acknowledged “quicker”</a:t>
            </a:r>
            <a:endParaRPr sz="1400">
              <a:solidFill>
                <a:srgbClr val="000000"/>
              </a:solidFill>
            </a:endParaRPr>
          </a:p>
        </p:txBody>
      </p:sp>
      <p:sp>
        <p:nvSpPr>
          <p:cNvPr id="233" name="Google Shape;233;p33"/>
          <p:cNvSpPr txBox="1"/>
          <p:nvPr>
            <p:ph idx="4294967295" type="subTitle"/>
          </p:nvPr>
        </p:nvSpPr>
        <p:spPr>
          <a:xfrm>
            <a:off x="7540450" y="67925"/>
            <a:ext cx="1552200" cy="2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1200"/>
              </a:spcAft>
              <a:buSzPts val="688"/>
              <a:buNone/>
            </a:pPr>
            <a:r>
              <a:rPr lang="en" sz="825"/>
              <a:t>husseinnasser</a:t>
            </a:r>
            <a:endParaRPr sz="825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