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ecdc3b2b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ecdc3b2b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8e22ad37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8e22ad37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ecdc3b2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ecdc3b2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ecdc3b2b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ecdc3b2b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ecdc3b2b1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ecdc3b2b1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ecdc3b2b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ecdc3b2b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ecdc3b2b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ecdc3b2b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ecdc3b2b1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ecdc3b2b1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f45139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f45139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f45139c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f45139c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55cfdbd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55cfdbd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f45139c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f45139c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f45139c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f45139c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f45139c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f45139c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8ea879e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8ea879e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ecdc3b2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ecdc3b2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cdc3b2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cdc3b2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cdc3b2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cdc3b2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cdc3b2b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ecdc3b2b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ecdc3b2b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ecdc3b2b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ecdc3b2b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ecdc3b2b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localhost/ws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localhost/" TargetMode="External"/><Relationship Id="rId4" Type="http://schemas.openxmlformats.org/officeDocument/2006/relationships/hyperlink" Target="http://localhost/wsapp" TargetMode="External"/><Relationship Id="rId5" Type="http://schemas.openxmlformats.org/officeDocument/2006/relationships/hyperlink" Target="http://localhost/wsap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69013" y="2796125"/>
            <a:ext cx="73335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and WebSockets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64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WebSockets with NGINX (Layer 4/Layer 7)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476" y="152400"/>
            <a:ext cx="2643725" cy="26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108650" y="40800"/>
            <a:ext cx="29994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husseinnasser.com</a:t>
            </a:r>
            <a:endParaRPr sz="17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500" y="475150"/>
            <a:ext cx="3935004" cy="22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vs Layer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Proxying </a:t>
            </a:r>
            <a:endParaRPr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275" y="601550"/>
            <a:ext cx="71437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vs Layer 7 WebSocket Proxying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In Layer 4 OSI model we see TCP/IP content</a:t>
            </a:r>
            <a:endParaRPr sz="2400"/>
          </a:p>
          <a:p>
            <a:pPr indent="-3695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Connections, Ports, IP addresses.</a:t>
            </a:r>
            <a:endParaRPr sz="2400"/>
          </a:p>
          <a:p>
            <a:pPr indent="-3695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Content remains encrypted (if unencrypted it is not inspected)</a:t>
            </a:r>
            <a:endParaRPr sz="2400"/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In Layer 7 OSI Model we see all </a:t>
            </a:r>
            <a:r>
              <a:rPr lang="en" sz="2400"/>
              <a:t>what's</a:t>
            </a:r>
            <a:r>
              <a:rPr lang="en" sz="2400"/>
              <a:t> below </a:t>
            </a:r>
            <a:endParaRPr sz="2400"/>
          </a:p>
          <a:p>
            <a:pPr indent="-3695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Layer 4 + Application layer content</a:t>
            </a:r>
            <a:endParaRPr sz="2400"/>
          </a:p>
          <a:p>
            <a:pPr indent="-3695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Content is decrypted (TLS termination) </a:t>
            </a:r>
            <a:endParaRPr sz="2400"/>
          </a:p>
          <a:p>
            <a:pPr indent="-369569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We can read headers, paths, urls etc.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vs Layer 7 WebSocket Proxying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311700" y="1152475"/>
            <a:ext cx="8520600" cy="36885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Layer 4 Proxying on WebSockets is done as a tunnel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NGINX intercepts the SYN for a connection and creates another connection on the backend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Any data sent on the frontend connection is tunneled to the backend connection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backend connection remains private and dedicated to this client.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296700" y="185875"/>
            <a:ext cx="65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Proxying on WebSocket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5"/>
          <p:cNvCxnSpPr/>
          <p:nvPr/>
        </p:nvCxnSpPr>
        <p:spPr>
          <a:xfrm>
            <a:off x="3771900" y="1163575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5"/>
          <p:cNvCxnSpPr/>
          <p:nvPr/>
        </p:nvCxnSpPr>
        <p:spPr>
          <a:xfrm flipH="1">
            <a:off x="1550338" y="1051175"/>
            <a:ext cx="300" cy="3803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5"/>
          <p:cNvCxnSpPr/>
          <p:nvPr/>
        </p:nvCxnSpPr>
        <p:spPr>
          <a:xfrm rot="-406216">
            <a:off x="1636763" y="2238177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5"/>
          <p:cNvSpPr txBox="1"/>
          <p:nvPr/>
        </p:nvSpPr>
        <p:spPr>
          <a:xfrm rot="28256">
            <a:off x="1683429" y="1984696"/>
            <a:ext cx="2153473" cy="255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UPGRADE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7" name="Google Shape;227;p25"/>
          <p:cNvCxnSpPr/>
          <p:nvPr/>
        </p:nvCxnSpPr>
        <p:spPr>
          <a:xfrm>
            <a:off x="930313" y="12254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5"/>
          <p:cNvSpPr txBox="1"/>
          <p:nvPr>
            <p:ph type="title"/>
          </p:nvPr>
        </p:nvSpPr>
        <p:spPr>
          <a:xfrm>
            <a:off x="852613" y="7585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8211150" y="178542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443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30" name="Google Shape;230;p25"/>
          <p:cNvCxnSpPr/>
          <p:nvPr/>
        </p:nvCxnSpPr>
        <p:spPr>
          <a:xfrm>
            <a:off x="930312" y="45419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 txBox="1"/>
          <p:nvPr>
            <p:ph type="title"/>
          </p:nvPr>
        </p:nvSpPr>
        <p:spPr>
          <a:xfrm>
            <a:off x="852613" y="4077468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32" name="Google Shape;232;p25"/>
          <p:cNvSpPr txBox="1"/>
          <p:nvPr/>
        </p:nvSpPr>
        <p:spPr>
          <a:xfrm rot="-117106">
            <a:off x="5731316" y="2376674"/>
            <a:ext cx="2351864" cy="3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101 - Switching Protocols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400" y="2038725"/>
            <a:ext cx="1319750" cy="13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800" y="1994873"/>
            <a:ext cx="1423000" cy="142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5"/>
          <p:cNvCxnSpPr/>
          <p:nvPr/>
        </p:nvCxnSpPr>
        <p:spPr>
          <a:xfrm>
            <a:off x="7900400" y="1088375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5"/>
          <p:cNvCxnSpPr/>
          <p:nvPr/>
        </p:nvCxnSpPr>
        <p:spPr>
          <a:xfrm flipH="1">
            <a:off x="5678838" y="975975"/>
            <a:ext cx="300" cy="3803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5"/>
          <p:cNvCxnSpPr/>
          <p:nvPr/>
        </p:nvCxnSpPr>
        <p:spPr>
          <a:xfrm flipH="1" rot="146957">
            <a:off x="5836401" y="2653744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5"/>
          <p:cNvCxnSpPr/>
          <p:nvPr/>
        </p:nvCxnSpPr>
        <p:spPr>
          <a:xfrm>
            <a:off x="5058813" y="11502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5"/>
          <p:cNvSpPr txBox="1"/>
          <p:nvPr>
            <p:ph type="title"/>
          </p:nvPr>
        </p:nvSpPr>
        <p:spPr>
          <a:xfrm>
            <a:off x="4981113" y="6833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241" name="Google Shape;241;p25"/>
          <p:cNvCxnSpPr/>
          <p:nvPr/>
        </p:nvCxnSpPr>
        <p:spPr>
          <a:xfrm>
            <a:off x="5058812" y="44667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5"/>
          <p:cNvSpPr txBox="1"/>
          <p:nvPr>
            <p:ph type="title"/>
          </p:nvPr>
        </p:nvSpPr>
        <p:spPr>
          <a:xfrm>
            <a:off x="4981113" y="4002268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43" name="Google Shape;243;p25"/>
          <p:cNvCxnSpPr/>
          <p:nvPr/>
        </p:nvCxnSpPr>
        <p:spPr>
          <a:xfrm rot="-488249">
            <a:off x="5759734" y="2185717"/>
            <a:ext cx="1977410" cy="233939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5"/>
          <p:cNvSpPr txBox="1"/>
          <p:nvPr/>
        </p:nvSpPr>
        <p:spPr>
          <a:xfrm rot="-54122">
            <a:off x="5825364" y="1926058"/>
            <a:ext cx="2153367" cy="3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</a:t>
            </a:r>
            <a:r>
              <a:rPr lang="en">
                <a:solidFill>
                  <a:schemeClr val="dk1"/>
                </a:solidFill>
              </a:rPr>
              <a:t>UPGRADE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 rot="-85959">
            <a:off x="1557412" y="2344608"/>
            <a:ext cx="2351835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101 - Switching Protocols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6" name="Google Shape;246;p25"/>
          <p:cNvCxnSpPr/>
          <p:nvPr/>
        </p:nvCxnSpPr>
        <p:spPr>
          <a:xfrm flipH="1" rot="178326">
            <a:off x="1660818" y="2620569"/>
            <a:ext cx="1909368" cy="17634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5"/>
          <p:cNvCxnSpPr/>
          <p:nvPr/>
        </p:nvCxnSpPr>
        <p:spPr>
          <a:xfrm rot="-406216">
            <a:off x="1672638" y="298709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5"/>
          <p:cNvCxnSpPr/>
          <p:nvPr/>
        </p:nvCxnSpPr>
        <p:spPr>
          <a:xfrm rot="-406216">
            <a:off x="5801138" y="3251715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5"/>
          <p:cNvCxnSpPr/>
          <p:nvPr/>
        </p:nvCxnSpPr>
        <p:spPr>
          <a:xfrm flipH="1" rot="146957">
            <a:off x="5835051" y="3492369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5"/>
          <p:cNvCxnSpPr/>
          <p:nvPr/>
        </p:nvCxnSpPr>
        <p:spPr>
          <a:xfrm flipH="1" rot="146957">
            <a:off x="1706551" y="3356194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25"/>
          <p:cNvCxnSpPr/>
          <p:nvPr/>
        </p:nvCxnSpPr>
        <p:spPr>
          <a:xfrm flipH="1" rot="146957">
            <a:off x="5835051" y="3724619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5"/>
          <p:cNvCxnSpPr/>
          <p:nvPr/>
        </p:nvCxnSpPr>
        <p:spPr>
          <a:xfrm flipH="1" rot="146957">
            <a:off x="1660776" y="3657032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5"/>
          <p:cNvCxnSpPr/>
          <p:nvPr/>
        </p:nvCxnSpPr>
        <p:spPr>
          <a:xfrm rot="-406216">
            <a:off x="1672638" y="129749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5"/>
          <p:cNvSpPr txBox="1"/>
          <p:nvPr/>
        </p:nvSpPr>
        <p:spPr>
          <a:xfrm rot="27875">
            <a:off x="1814020" y="1030094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5" name="Google Shape;255;p25"/>
          <p:cNvCxnSpPr/>
          <p:nvPr/>
        </p:nvCxnSpPr>
        <p:spPr>
          <a:xfrm rot="-406216">
            <a:off x="5784576" y="131974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5"/>
          <p:cNvSpPr txBox="1"/>
          <p:nvPr/>
        </p:nvSpPr>
        <p:spPr>
          <a:xfrm rot="28256">
            <a:off x="5925645" y="1053847"/>
            <a:ext cx="2153473" cy="360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7" name="Google Shape;257;p25"/>
          <p:cNvCxnSpPr/>
          <p:nvPr/>
        </p:nvCxnSpPr>
        <p:spPr>
          <a:xfrm rot="-406216">
            <a:off x="5743681" y="147214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8" name="Google Shape;258;p25"/>
          <p:cNvSpPr txBox="1"/>
          <p:nvPr/>
        </p:nvSpPr>
        <p:spPr>
          <a:xfrm rot="28256">
            <a:off x="5868412" y="1546959"/>
            <a:ext cx="2153473" cy="21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 Fn.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9" name="Google Shape;259;p25"/>
          <p:cNvCxnSpPr/>
          <p:nvPr/>
        </p:nvCxnSpPr>
        <p:spPr>
          <a:xfrm rot="-406216">
            <a:off x="1659563" y="145088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0" name="Google Shape;260;p25"/>
          <p:cNvSpPr txBox="1"/>
          <p:nvPr/>
        </p:nvSpPr>
        <p:spPr>
          <a:xfrm rot="28256">
            <a:off x="1774776" y="1490436"/>
            <a:ext cx="2153473" cy="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 Fn.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1" name="Google Shape;2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025" y="1438313"/>
            <a:ext cx="919500" cy="5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8925" y="1378913"/>
            <a:ext cx="919500" cy="5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type="title"/>
          </p:nvPr>
        </p:nvSpPr>
        <p:spPr>
          <a:xfrm>
            <a:off x="296700" y="185875"/>
            <a:ext cx="65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Proxying on WebSocket</a:t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6"/>
          <p:cNvCxnSpPr/>
          <p:nvPr/>
        </p:nvCxnSpPr>
        <p:spPr>
          <a:xfrm>
            <a:off x="3771900" y="1163575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6"/>
          <p:cNvCxnSpPr/>
          <p:nvPr/>
        </p:nvCxnSpPr>
        <p:spPr>
          <a:xfrm flipH="1">
            <a:off x="1550338" y="1051175"/>
            <a:ext cx="300" cy="3803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6"/>
          <p:cNvCxnSpPr/>
          <p:nvPr/>
        </p:nvCxnSpPr>
        <p:spPr>
          <a:xfrm rot="-406216">
            <a:off x="1636763" y="2238177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6"/>
          <p:cNvSpPr txBox="1"/>
          <p:nvPr/>
        </p:nvSpPr>
        <p:spPr>
          <a:xfrm rot="28256">
            <a:off x="1683429" y="1984696"/>
            <a:ext cx="2153473" cy="255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</a:t>
            </a:r>
            <a:r>
              <a:rPr lang="en">
                <a:solidFill>
                  <a:schemeClr val="dk1"/>
                </a:solidFill>
              </a:rPr>
              <a:t>UPGRADE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73" name="Google Shape;273;p26"/>
          <p:cNvCxnSpPr/>
          <p:nvPr/>
        </p:nvCxnSpPr>
        <p:spPr>
          <a:xfrm>
            <a:off x="930313" y="12254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6"/>
          <p:cNvSpPr txBox="1"/>
          <p:nvPr>
            <p:ph type="title"/>
          </p:nvPr>
        </p:nvSpPr>
        <p:spPr>
          <a:xfrm>
            <a:off x="852613" y="7585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8211150" y="178542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443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76" name="Google Shape;276;p26"/>
          <p:cNvCxnSpPr/>
          <p:nvPr/>
        </p:nvCxnSpPr>
        <p:spPr>
          <a:xfrm>
            <a:off x="930312" y="45419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26"/>
          <p:cNvSpPr txBox="1"/>
          <p:nvPr>
            <p:ph type="title"/>
          </p:nvPr>
        </p:nvSpPr>
        <p:spPr>
          <a:xfrm>
            <a:off x="852613" y="4077468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78" name="Google Shape;278;p26"/>
          <p:cNvSpPr txBox="1"/>
          <p:nvPr/>
        </p:nvSpPr>
        <p:spPr>
          <a:xfrm rot="-117106">
            <a:off x="5731316" y="2376674"/>
            <a:ext cx="2351864" cy="3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101 - Switching Protocols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400" y="2038725"/>
            <a:ext cx="1319750" cy="13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800" y="1994873"/>
            <a:ext cx="1423000" cy="142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6"/>
          <p:cNvCxnSpPr/>
          <p:nvPr/>
        </p:nvCxnSpPr>
        <p:spPr>
          <a:xfrm>
            <a:off x="7900400" y="1088375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6"/>
          <p:cNvCxnSpPr/>
          <p:nvPr/>
        </p:nvCxnSpPr>
        <p:spPr>
          <a:xfrm flipH="1">
            <a:off x="5678838" y="975975"/>
            <a:ext cx="300" cy="3803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6"/>
          <p:cNvCxnSpPr/>
          <p:nvPr/>
        </p:nvCxnSpPr>
        <p:spPr>
          <a:xfrm flipH="1" rot="146957">
            <a:off x="5836401" y="2653744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6"/>
          <p:cNvCxnSpPr/>
          <p:nvPr/>
        </p:nvCxnSpPr>
        <p:spPr>
          <a:xfrm>
            <a:off x="5058813" y="11502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6"/>
          <p:cNvSpPr txBox="1"/>
          <p:nvPr>
            <p:ph type="title"/>
          </p:nvPr>
        </p:nvSpPr>
        <p:spPr>
          <a:xfrm>
            <a:off x="4981113" y="683381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287" name="Google Shape;287;p26"/>
          <p:cNvCxnSpPr/>
          <p:nvPr/>
        </p:nvCxnSpPr>
        <p:spPr>
          <a:xfrm>
            <a:off x="5058812" y="44667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6"/>
          <p:cNvSpPr txBox="1"/>
          <p:nvPr>
            <p:ph type="title"/>
          </p:nvPr>
        </p:nvSpPr>
        <p:spPr>
          <a:xfrm>
            <a:off x="4981113" y="4002268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89" name="Google Shape;289;p26"/>
          <p:cNvCxnSpPr/>
          <p:nvPr/>
        </p:nvCxnSpPr>
        <p:spPr>
          <a:xfrm rot="-488249">
            <a:off x="5759734" y="2185717"/>
            <a:ext cx="1977410" cy="233939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6"/>
          <p:cNvSpPr txBox="1"/>
          <p:nvPr/>
        </p:nvSpPr>
        <p:spPr>
          <a:xfrm rot="-54122">
            <a:off x="5825364" y="1926058"/>
            <a:ext cx="2153367" cy="3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chemeClr val="dk1"/>
                </a:solidFill>
              </a:rPr>
              <a:t>UPGRADE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26"/>
          <p:cNvSpPr txBox="1"/>
          <p:nvPr/>
        </p:nvSpPr>
        <p:spPr>
          <a:xfrm rot="-85959">
            <a:off x="1557412" y="2344608"/>
            <a:ext cx="2351835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101 - Switching Protocols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92" name="Google Shape;292;p26"/>
          <p:cNvCxnSpPr/>
          <p:nvPr/>
        </p:nvCxnSpPr>
        <p:spPr>
          <a:xfrm flipH="1" rot="178326">
            <a:off x="1660818" y="2620569"/>
            <a:ext cx="1909368" cy="17634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6"/>
          <p:cNvCxnSpPr/>
          <p:nvPr/>
        </p:nvCxnSpPr>
        <p:spPr>
          <a:xfrm rot="-406216">
            <a:off x="1672638" y="298709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6"/>
          <p:cNvCxnSpPr/>
          <p:nvPr/>
        </p:nvCxnSpPr>
        <p:spPr>
          <a:xfrm rot="-406216">
            <a:off x="5801138" y="3251715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6"/>
          <p:cNvCxnSpPr/>
          <p:nvPr/>
        </p:nvCxnSpPr>
        <p:spPr>
          <a:xfrm flipH="1" rot="146957">
            <a:off x="5835051" y="3492369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6"/>
          <p:cNvCxnSpPr/>
          <p:nvPr/>
        </p:nvCxnSpPr>
        <p:spPr>
          <a:xfrm flipH="1" rot="146957">
            <a:off x="1706551" y="3356194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6"/>
          <p:cNvCxnSpPr/>
          <p:nvPr/>
        </p:nvCxnSpPr>
        <p:spPr>
          <a:xfrm flipH="1" rot="146957">
            <a:off x="5835051" y="3724619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6"/>
          <p:cNvCxnSpPr/>
          <p:nvPr/>
        </p:nvCxnSpPr>
        <p:spPr>
          <a:xfrm flipH="1" rot="146957">
            <a:off x="1660776" y="3657032"/>
            <a:ext cx="1909444" cy="1762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6"/>
          <p:cNvCxnSpPr/>
          <p:nvPr/>
        </p:nvCxnSpPr>
        <p:spPr>
          <a:xfrm rot="-406216">
            <a:off x="1672638" y="129749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6"/>
          <p:cNvSpPr txBox="1"/>
          <p:nvPr/>
        </p:nvSpPr>
        <p:spPr>
          <a:xfrm rot="27875">
            <a:off x="1814020" y="1030094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1" name="Google Shape;301;p26"/>
          <p:cNvCxnSpPr/>
          <p:nvPr/>
        </p:nvCxnSpPr>
        <p:spPr>
          <a:xfrm rot="-406216">
            <a:off x="5784576" y="131974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6"/>
          <p:cNvSpPr txBox="1"/>
          <p:nvPr/>
        </p:nvSpPr>
        <p:spPr>
          <a:xfrm rot="28256">
            <a:off x="5925645" y="1053847"/>
            <a:ext cx="2153473" cy="360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3" name="Google Shape;303;p26"/>
          <p:cNvCxnSpPr/>
          <p:nvPr/>
        </p:nvCxnSpPr>
        <p:spPr>
          <a:xfrm rot="-406216">
            <a:off x="5743681" y="147214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4" name="Google Shape;304;p26"/>
          <p:cNvSpPr txBox="1"/>
          <p:nvPr/>
        </p:nvSpPr>
        <p:spPr>
          <a:xfrm rot="28256">
            <a:off x="5868412" y="1546959"/>
            <a:ext cx="2153473" cy="215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 Fn.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05" name="Google Shape;305;p26"/>
          <p:cNvCxnSpPr/>
          <p:nvPr/>
        </p:nvCxnSpPr>
        <p:spPr>
          <a:xfrm rot="-406216">
            <a:off x="1659563" y="1450880"/>
            <a:ext cx="1977288" cy="233835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6" name="Google Shape;306;p26"/>
          <p:cNvSpPr txBox="1"/>
          <p:nvPr/>
        </p:nvSpPr>
        <p:spPr>
          <a:xfrm rot="28256">
            <a:off x="1774776" y="1490436"/>
            <a:ext cx="2153473" cy="294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 Fn.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7" name="Google Shape;30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1313" y="1282938"/>
            <a:ext cx="919500" cy="5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1300" y="1276238"/>
            <a:ext cx="919500" cy="51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175" y="1318500"/>
            <a:ext cx="1057926" cy="595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6800" y="1239300"/>
            <a:ext cx="1057926" cy="59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296700" y="185875"/>
            <a:ext cx="784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Load Balancing  (Normal HTTP requests)</a:t>
            </a:r>
            <a:endParaRPr/>
          </a:p>
        </p:txBody>
      </p:sp>
      <p:pic>
        <p:nvPicPr>
          <p:cNvPr id="316" name="Google Shape;3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800" y="1994873"/>
            <a:ext cx="1423000" cy="142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7"/>
          <p:cNvCxnSpPr/>
          <p:nvPr/>
        </p:nvCxnSpPr>
        <p:spPr>
          <a:xfrm>
            <a:off x="1400125" y="1193025"/>
            <a:ext cx="2337300" cy="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9" name="Google Shape;319;p27"/>
          <p:cNvCxnSpPr/>
          <p:nvPr/>
        </p:nvCxnSpPr>
        <p:spPr>
          <a:xfrm>
            <a:off x="3912300" y="982350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7"/>
          <p:cNvCxnSpPr/>
          <p:nvPr/>
        </p:nvCxnSpPr>
        <p:spPr>
          <a:xfrm>
            <a:off x="1288475" y="1021775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1" name="Google Shape;3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312">
            <a:off x="7820562" y="3382811"/>
            <a:ext cx="1319751" cy="1319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27"/>
          <p:cNvCxnSpPr/>
          <p:nvPr/>
        </p:nvCxnSpPr>
        <p:spPr>
          <a:xfrm flipH="1">
            <a:off x="5448325" y="3017400"/>
            <a:ext cx="21600" cy="1806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7"/>
          <p:cNvCxnSpPr/>
          <p:nvPr/>
        </p:nvCxnSpPr>
        <p:spPr>
          <a:xfrm flipH="1">
            <a:off x="7816875" y="3017400"/>
            <a:ext cx="21600" cy="1806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7"/>
          <p:cNvCxnSpPr/>
          <p:nvPr/>
        </p:nvCxnSpPr>
        <p:spPr>
          <a:xfrm flipH="1">
            <a:off x="5470075" y="927350"/>
            <a:ext cx="6900" cy="1538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5" name="Google Shape;3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312">
            <a:off x="7923537" y="936761"/>
            <a:ext cx="1319751" cy="1319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27"/>
          <p:cNvCxnSpPr/>
          <p:nvPr/>
        </p:nvCxnSpPr>
        <p:spPr>
          <a:xfrm flipH="1">
            <a:off x="7824225" y="982350"/>
            <a:ext cx="6900" cy="1538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27"/>
          <p:cNvSpPr txBox="1"/>
          <p:nvPr/>
        </p:nvSpPr>
        <p:spPr>
          <a:xfrm rot="27875">
            <a:off x="1764595" y="800519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28" name="Google Shape;328;p27"/>
          <p:cNvCxnSpPr/>
          <p:nvPr/>
        </p:nvCxnSpPr>
        <p:spPr>
          <a:xfrm>
            <a:off x="5529763" y="1022400"/>
            <a:ext cx="2235000" cy="249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9" name="Google Shape;329;p27"/>
          <p:cNvSpPr txBox="1"/>
          <p:nvPr/>
        </p:nvSpPr>
        <p:spPr>
          <a:xfrm rot="27875">
            <a:off x="5894233" y="629894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0" name="Google Shape;330;p27"/>
          <p:cNvCxnSpPr/>
          <p:nvPr/>
        </p:nvCxnSpPr>
        <p:spPr>
          <a:xfrm flipH="1" rot="10800000">
            <a:off x="5526450" y="3109150"/>
            <a:ext cx="2245500" cy="33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1" name="Google Shape;331;p27"/>
          <p:cNvSpPr txBox="1"/>
          <p:nvPr/>
        </p:nvSpPr>
        <p:spPr>
          <a:xfrm rot="27875">
            <a:off x="5890920" y="2719944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2" name="Google Shape;332;p27"/>
          <p:cNvCxnSpPr/>
          <p:nvPr/>
        </p:nvCxnSpPr>
        <p:spPr>
          <a:xfrm>
            <a:off x="1434738" y="1557250"/>
            <a:ext cx="2337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7"/>
          <p:cNvCxnSpPr/>
          <p:nvPr/>
        </p:nvCxnSpPr>
        <p:spPr>
          <a:xfrm>
            <a:off x="5529750" y="1271875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7"/>
          <p:cNvCxnSpPr/>
          <p:nvPr/>
        </p:nvCxnSpPr>
        <p:spPr>
          <a:xfrm>
            <a:off x="5547200" y="1556500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5" name="Google Shape;335;p27"/>
          <p:cNvCxnSpPr/>
          <p:nvPr/>
        </p:nvCxnSpPr>
        <p:spPr>
          <a:xfrm>
            <a:off x="1465375" y="1835975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6" name="Google Shape;336;p27"/>
          <p:cNvCxnSpPr/>
          <p:nvPr/>
        </p:nvCxnSpPr>
        <p:spPr>
          <a:xfrm>
            <a:off x="1434725" y="2154500"/>
            <a:ext cx="2337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7"/>
          <p:cNvCxnSpPr/>
          <p:nvPr/>
        </p:nvCxnSpPr>
        <p:spPr>
          <a:xfrm>
            <a:off x="5540000" y="3344875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7"/>
          <p:cNvCxnSpPr/>
          <p:nvPr/>
        </p:nvCxnSpPr>
        <p:spPr>
          <a:xfrm>
            <a:off x="5540000" y="3578800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9" name="Google Shape;339;p27"/>
          <p:cNvCxnSpPr/>
          <p:nvPr/>
        </p:nvCxnSpPr>
        <p:spPr>
          <a:xfrm>
            <a:off x="1499988" y="2417850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type="title"/>
          </p:nvPr>
        </p:nvSpPr>
        <p:spPr>
          <a:xfrm>
            <a:off x="296700" y="185875"/>
            <a:ext cx="784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Load Balancing  (WebSocket)</a:t>
            </a: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800" y="1994873"/>
            <a:ext cx="1423000" cy="142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28"/>
          <p:cNvCxnSpPr/>
          <p:nvPr/>
        </p:nvCxnSpPr>
        <p:spPr>
          <a:xfrm>
            <a:off x="1400125" y="1193025"/>
            <a:ext cx="2337300" cy="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8" name="Google Shape;348;p28"/>
          <p:cNvCxnSpPr/>
          <p:nvPr/>
        </p:nvCxnSpPr>
        <p:spPr>
          <a:xfrm>
            <a:off x="3912300" y="982350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8"/>
          <p:cNvCxnSpPr/>
          <p:nvPr/>
        </p:nvCxnSpPr>
        <p:spPr>
          <a:xfrm>
            <a:off x="1288475" y="1021775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0" name="Google Shape;35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312">
            <a:off x="7820562" y="3382811"/>
            <a:ext cx="1319751" cy="1319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28"/>
          <p:cNvCxnSpPr/>
          <p:nvPr/>
        </p:nvCxnSpPr>
        <p:spPr>
          <a:xfrm flipH="1">
            <a:off x="5448325" y="3017400"/>
            <a:ext cx="21600" cy="1806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8"/>
          <p:cNvCxnSpPr/>
          <p:nvPr/>
        </p:nvCxnSpPr>
        <p:spPr>
          <a:xfrm flipH="1">
            <a:off x="7816875" y="3017400"/>
            <a:ext cx="21600" cy="1806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8"/>
          <p:cNvCxnSpPr/>
          <p:nvPr/>
        </p:nvCxnSpPr>
        <p:spPr>
          <a:xfrm flipH="1">
            <a:off x="5470075" y="927350"/>
            <a:ext cx="6900" cy="1538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4" name="Google Shape;3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312">
            <a:off x="7923537" y="936761"/>
            <a:ext cx="1319751" cy="1319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28"/>
          <p:cNvCxnSpPr/>
          <p:nvPr/>
        </p:nvCxnSpPr>
        <p:spPr>
          <a:xfrm flipH="1">
            <a:off x="7824225" y="982350"/>
            <a:ext cx="6900" cy="1538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8"/>
          <p:cNvSpPr txBox="1"/>
          <p:nvPr/>
        </p:nvSpPr>
        <p:spPr>
          <a:xfrm rot="27875">
            <a:off x="1764595" y="800519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57" name="Google Shape;357;p28"/>
          <p:cNvCxnSpPr/>
          <p:nvPr/>
        </p:nvCxnSpPr>
        <p:spPr>
          <a:xfrm>
            <a:off x="5529763" y="1022400"/>
            <a:ext cx="2235000" cy="24900"/>
          </a:xfrm>
          <a:prstGeom prst="straightConnector1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28"/>
          <p:cNvSpPr txBox="1"/>
          <p:nvPr/>
        </p:nvSpPr>
        <p:spPr>
          <a:xfrm rot="27875">
            <a:off x="5894233" y="629894"/>
            <a:ext cx="1812960" cy="295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TLS Handshake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59" name="Google Shape;359;p28"/>
          <p:cNvCxnSpPr/>
          <p:nvPr/>
        </p:nvCxnSpPr>
        <p:spPr>
          <a:xfrm>
            <a:off x="1434738" y="1557250"/>
            <a:ext cx="2337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8"/>
          <p:cNvCxnSpPr/>
          <p:nvPr/>
        </p:nvCxnSpPr>
        <p:spPr>
          <a:xfrm>
            <a:off x="5529750" y="1271875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8"/>
          <p:cNvCxnSpPr/>
          <p:nvPr/>
        </p:nvCxnSpPr>
        <p:spPr>
          <a:xfrm>
            <a:off x="5547200" y="1556500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2" name="Google Shape;362;p28"/>
          <p:cNvCxnSpPr/>
          <p:nvPr/>
        </p:nvCxnSpPr>
        <p:spPr>
          <a:xfrm>
            <a:off x="1465375" y="1835975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3" name="Google Shape;363;p28"/>
          <p:cNvCxnSpPr/>
          <p:nvPr/>
        </p:nvCxnSpPr>
        <p:spPr>
          <a:xfrm>
            <a:off x="1434725" y="2154500"/>
            <a:ext cx="2337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8"/>
          <p:cNvCxnSpPr/>
          <p:nvPr/>
        </p:nvCxnSpPr>
        <p:spPr>
          <a:xfrm>
            <a:off x="5547200" y="1762238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8"/>
          <p:cNvCxnSpPr/>
          <p:nvPr/>
        </p:nvCxnSpPr>
        <p:spPr>
          <a:xfrm>
            <a:off x="5547200" y="1996163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6" name="Google Shape;366;p28"/>
          <p:cNvCxnSpPr/>
          <p:nvPr/>
        </p:nvCxnSpPr>
        <p:spPr>
          <a:xfrm>
            <a:off x="1499988" y="2417850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7" name="Google Shape;367;p28"/>
          <p:cNvCxnSpPr/>
          <p:nvPr/>
        </p:nvCxnSpPr>
        <p:spPr>
          <a:xfrm>
            <a:off x="5547200" y="2260188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8" name="Google Shape;368;p28"/>
          <p:cNvCxnSpPr/>
          <p:nvPr/>
        </p:nvCxnSpPr>
        <p:spPr>
          <a:xfrm>
            <a:off x="1499975" y="2751738"/>
            <a:ext cx="2206800" cy="1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483200" y="5843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 up</a:t>
            </a:r>
            <a:r>
              <a:rPr lang="en"/>
              <a:t> 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 Server </a:t>
            </a:r>
            <a:endParaRPr/>
          </a:p>
        </p:txBody>
      </p:sp>
      <p:pic>
        <p:nvPicPr>
          <p:cNvPr id="374" name="Google Shape;3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00" y="1918075"/>
            <a:ext cx="3935004" cy="22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925" y="529575"/>
            <a:ext cx="1841450" cy="18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title"/>
          </p:nvPr>
        </p:nvSpPr>
        <p:spPr>
          <a:xfrm>
            <a:off x="483200" y="5843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NGINX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Layer 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Proxying</a:t>
            </a:r>
            <a:endParaRPr/>
          </a:p>
        </p:txBody>
      </p:sp>
      <p:pic>
        <p:nvPicPr>
          <p:cNvPr id="381" name="Google Shape;3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00" y="1918075"/>
            <a:ext cx="3935004" cy="22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3350" y="857898"/>
            <a:ext cx="1423000" cy="1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Proxying</a:t>
            </a:r>
            <a:endParaRPr/>
          </a:p>
        </p:txBody>
      </p:sp>
      <p:sp>
        <p:nvSpPr>
          <p:cNvPr id="388" name="Google Shape;388;p31"/>
          <p:cNvSpPr txBox="1"/>
          <p:nvPr>
            <p:ph idx="1" type="body"/>
          </p:nvPr>
        </p:nvSpPr>
        <p:spPr>
          <a:xfrm>
            <a:off x="311700" y="1152475"/>
            <a:ext cx="8520600" cy="3602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Listening on port 80 </a:t>
            </a:r>
            <a:endParaRPr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Any TCP connection request is a tunnel and always goes to the websocket app</a:t>
            </a:r>
            <a:endParaRPr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Paths don’t matter (layer 7)</a:t>
            </a:r>
            <a:endParaRPr sz="2400"/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>
                <a:solidFill>
                  <a:schemeClr val="accent5"/>
                </a:solidFill>
              </a:rPr>
              <a:t>ws</a:t>
            </a:r>
            <a:r>
              <a:rPr lang="en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://localhost/</a:t>
            </a:r>
            <a:r>
              <a:rPr lang="en" sz="2400">
                <a:solidFill>
                  <a:schemeClr val="accent5"/>
                </a:solidFill>
              </a:rPr>
              <a:t> </a:t>
            </a:r>
            <a:r>
              <a:rPr lang="en" sz="2400"/>
              <a:t>-&gt; websocket app</a:t>
            </a:r>
            <a:endParaRPr sz="2400"/>
          </a:p>
          <a:p>
            <a:pPr indent="-3467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>
                <a:solidFill>
                  <a:schemeClr val="accent5"/>
                </a:solidFill>
              </a:rPr>
              <a:t>ws://localhost/blahblah</a:t>
            </a:r>
            <a:r>
              <a:rPr lang="en" sz="2400"/>
              <a:t> -&gt; websocket app</a:t>
            </a:r>
            <a:endParaRPr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Layer 4 proxying blindly tunnels everything to the backend</a:t>
            </a:r>
            <a:endParaRPr sz="2400"/>
          </a:p>
          <a:p>
            <a:pPr indent="-3467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Any connection request to port 80 will be tunneled to the websocket app backend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2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884050"/>
            <a:ext cx="8520600" cy="37782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Quick Introduction to WebSockets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Layer 4 vs Layer 7 WebSocket Proxying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Spin up a WebSocket Server without NGINX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Configure NGINX as a Layer 4 WebSocket Proxy/Load Balancer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Configure NGINX as a Layer 7 WebSocket Proxy/Load Balancer</a:t>
            </a:r>
            <a:endParaRPr sz="19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/>
              <a:t>Summary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483200" y="5843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NGINX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Layer 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Proxying</a:t>
            </a:r>
            <a:endParaRPr/>
          </a:p>
        </p:txBody>
      </p:sp>
      <p:pic>
        <p:nvPicPr>
          <p:cNvPr id="394" name="Google Shape;3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00" y="1918075"/>
            <a:ext cx="3935004" cy="22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3500" y="785698"/>
            <a:ext cx="1423000" cy="1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Proxying</a:t>
            </a:r>
            <a:endParaRPr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311700" y="1152475"/>
            <a:ext cx="8520600" cy="3602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Intercept the path and “route” </a:t>
            </a:r>
            <a:r>
              <a:rPr lang="en" sz="2400"/>
              <a:t>appropriately</a:t>
            </a:r>
            <a:r>
              <a:rPr lang="en" sz="2400"/>
              <a:t>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http://localhost/</a:t>
            </a:r>
            <a:r>
              <a:rPr lang="en" sz="2400"/>
              <a:t> -&gt; open main html page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ws</a:t>
            </a:r>
            <a:r>
              <a:rPr lang="en" sz="2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://localhost/wsapp</a:t>
            </a:r>
            <a:r>
              <a:rPr lang="en" sz="2400"/>
              <a:t> -&gt; websocket app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accent5"/>
                </a:solidFill>
              </a:rPr>
              <a:t>ws</a:t>
            </a:r>
            <a:r>
              <a:rPr lang="en" sz="24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://localhost</a:t>
            </a:r>
            <a:r>
              <a:rPr lang="en" sz="2400">
                <a:solidFill>
                  <a:schemeClr val="accent5"/>
                </a:solidFill>
              </a:rPr>
              <a:t>/chat</a:t>
            </a:r>
            <a:r>
              <a:rPr lang="en" sz="2400"/>
              <a:t> -&gt; another websocket app for chatting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Can’t do that in Layer 4 since port 80 is </a:t>
            </a:r>
            <a:r>
              <a:rPr lang="en" sz="2400"/>
              <a:t>blindly</a:t>
            </a:r>
            <a:r>
              <a:rPr lang="en" sz="2400"/>
              <a:t> tunnels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311700" y="22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311700" y="884050"/>
            <a:ext cx="8520600" cy="37782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Quick Introduction to WebSockets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Layer 4 vs Layer 7 WebSocket Proxying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Spin up a WebSocket Server without NGINX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Deploy NGINX as a Layer 4 WebSocket Load Balancer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Deploy NGINX as a Layer 7 WebSocket Load Balancer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WebSockets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875" y="1388500"/>
            <a:ext cx="3935004" cy="22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1.0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16"/>
          <p:cNvGrpSpPr/>
          <p:nvPr/>
        </p:nvGrpSpPr>
        <p:grpSpPr>
          <a:xfrm>
            <a:off x="2377475" y="1277825"/>
            <a:ext cx="4375800" cy="757425"/>
            <a:chOff x="2377475" y="1277825"/>
            <a:chExt cx="4375800" cy="757425"/>
          </a:xfrm>
        </p:grpSpPr>
        <p:cxnSp>
          <p:nvCxnSpPr>
            <p:cNvPr id="80" name="Google Shape;80;p16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" name="Google Shape;81;p16"/>
            <p:cNvSpPr txBox="1"/>
            <p:nvPr/>
          </p:nvSpPr>
          <p:spPr>
            <a:xfrm rot="378785">
              <a:off x="4022730" y="1369119"/>
              <a:ext cx="168059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GET /index.html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82" name="Google Shape;82;p16"/>
          <p:cNvCxnSpPr/>
          <p:nvPr/>
        </p:nvCxnSpPr>
        <p:spPr>
          <a:xfrm flipH="1">
            <a:off x="2333325" y="2110150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1609650" y="223641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6"/>
          <p:cNvSpPr txBox="1"/>
          <p:nvPr>
            <p:ph type="title"/>
          </p:nvPr>
        </p:nvSpPr>
        <p:spPr>
          <a:xfrm>
            <a:off x="1570800" y="1762343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80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2351875" y="2439475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flipH="1">
            <a:off x="2343325" y="3036350"/>
            <a:ext cx="4392900" cy="1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>
            <a:off x="2351875" y="3502038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flipH="1">
            <a:off x="2319700" y="41125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 rot="378785">
            <a:off x="3833230" y="235529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/img1.jpg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 rot="378785">
            <a:off x="3799005" y="335454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/img2.jpg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5" name="Google Shape;95;p16"/>
          <p:cNvCxnSpPr/>
          <p:nvPr/>
        </p:nvCxnSpPr>
        <p:spPr>
          <a:xfrm>
            <a:off x="1609650" y="342592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>
            <a:off x="1609650" y="32977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1609650" y="236070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1609650" y="45441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600" y="1478475"/>
            <a:ext cx="1638025" cy="16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23425" y="320650"/>
            <a:ext cx="1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1.1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7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" name="Google Shape;109;p17"/>
          <p:cNvGrpSpPr/>
          <p:nvPr/>
        </p:nvGrpSpPr>
        <p:grpSpPr>
          <a:xfrm>
            <a:off x="2377475" y="1277825"/>
            <a:ext cx="4375800" cy="757425"/>
            <a:chOff x="2377475" y="1277825"/>
            <a:chExt cx="4375800" cy="757425"/>
          </a:xfrm>
        </p:grpSpPr>
        <p:cxnSp>
          <p:nvCxnSpPr>
            <p:cNvPr id="110" name="Google Shape;110;p17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" name="Google Shape;111;p17"/>
            <p:cNvSpPr txBox="1"/>
            <p:nvPr/>
          </p:nvSpPr>
          <p:spPr>
            <a:xfrm rot="378785">
              <a:off x="4022730" y="1369119"/>
              <a:ext cx="1680591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GET /index.html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12" name="Google Shape;112;p17"/>
          <p:cNvCxnSpPr/>
          <p:nvPr/>
        </p:nvCxnSpPr>
        <p:spPr>
          <a:xfrm flipH="1">
            <a:off x="2333325" y="2110150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80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2351875" y="2439475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/>
          <p:nvPr/>
        </p:nvCxnSpPr>
        <p:spPr>
          <a:xfrm flipH="1">
            <a:off x="2343325" y="3036350"/>
            <a:ext cx="4392900" cy="13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2351875" y="3502038"/>
            <a:ext cx="4375800" cy="51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 flipH="1">
            <a:off x="2319700" y="41125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/>
        </p:nvSpPr>
        <p:spPr>
          <a:xfrm rot="378785">
            <a:off x="3833230" y="235529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/img1.jpg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 rot="378785">
            <a:off x="3799005" y="3354544"/>
            <a:ext cx="1680591" cy="3610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/img2.jpg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1609650" y="45441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>
            <p:ph type="title"/>
          </p:nvPr>
        </p:nvSpPr>
        <p:spPr>
          <a:xfrm>
            <a:off x="1531950" y="4079643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600" y="1478475"/>
            <a:ext cx="1638025" cy="16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66925" y="286800"/>
            <a:ext cx="22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6827175" y="268275"/>
            <a:ext cx="36900" cy="45513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 flipH="1">
            <a:off x="2229575" y="286800"/>
            <a:ext cx="22800" cy="45699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2366725" y="1898500"/>
            <a:ext cx="4346100" cy="23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/>
          <p:nvPr/>
        </p:nvCxnSpPr>
        <p:spPr>
          <a:xfrm flipH="1">
            <a:off x="2353525" y="2666725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146625" y="4458075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80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>
            <a:off x="2375650" y="2246200"/>
            <a:ext cx="4352100" cy="260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 flipH="1">
            <a:off x="2343425" y="1680875"/>
            <a:ext cx="4368900" cy="10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2386850" y="2997000"/>
            <a:ext cx="4340700" cy="308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/>
          <p:nvPr/>
        </p:nvCxnSpPr>
        <p:spPr>
          <a:xfrm flipH="1">
            <a:off x="2313775" y="34431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1609650" y="47727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8"/>
          <p:cNvSpPr txBox="1"/>
          <p:nvPr>
            <p:ph type="title"/>
          </p:nvPr>
        </p:nvSpPr>
        <p:spPr>
          <a:xfrm>
            <a:off x="1531950" y="4351368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 flipH="1">
            <a:off x="2360275" y="3731750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/>
          <p:nvPr/>
        </p:nvCxnSpPr>
        <p:spPr>
          <a:xfrm flipH="1">
            <a:off x="2360275" y="4056813"/>
            <a:ext cx="4359000" cy="26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2369425" y="4172600"/>
            <a:ext cx="4376400" cy="213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/>
          <p:nvPr/>
        </p:nvCxnSpPr>
        <p:spPr>
          <a:xfrm rot="10800000">
            <a:off x="2359675" y="1432175"/>
            <a:ext cx="4267200" cy="441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1" name="Google Shape;151;p18"/>
          <p:cNvSpPr txBox="1"/>
          <p:nvPr/>
        </p:nvSpPr>
        <p:spPr>
          <a:xfrm>
            <a:off x="3429113" y="1092875"/>
            <a:ext cx="24204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Websocket handshake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600" y="1478475"/>
            <a:ext cx="1638025" cy="16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323425" y="168250"/>
            <a:ext cx="65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 Handshake ws:// or wss://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8509900" y="1750025"/>
            <a:ext cx="9300" cy="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>
            <a:off x="6858000" y="1053350"/>
            <a:ext cx="6000" cy="3766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2229675" y="1053350"/>
            <a:ext cx="300" cy="38034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2" name="Google Shape;162;p19"/>
          <p:cNvGrpSpPr/>
          <p:nvPr/>
        </p:nvGrpSpPr>
        <p:grpSpPr>
          <a:xfrm>
            <a:off x="2377475" y="1181350"/>
            <a:ext cx="4375800" cy="853900"/>
            <a:chOff x="2377475" y="1181350"/>
            <a:chExt cx="4375800" cy="853900"/>
          </a:xfrm>
        </p:grpSpPr>
        <p:cxnSp>
          <p:nvCxnSpPr>
            <p:cNvPr id="163" name="Google Shape;163;p19"/>
            <p:cNvCxnSpPr/>
            <p:nvPr/>
          </p:nvCxnSpPr>
          <p:spPr>
            <a:xfrm>
              <a:off x="2377475" y="1517150"/>
              <a:ext cx="4375800" cy="5181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4" name="Google Shape;164;p19"/>
            <p:cNvSpPr txBox="1"/>
            <p:nvPr/>
          </p:nvSpPr>
          <p:spPr>
            <a:xfrm rot="378535">
              <a:off x="3620294" y="1296944"/>
              <a:ext cx="2123963" cy="361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GET / HTTP/1.1 Connection:Upgrade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65" name="Google Shape;165;p19"/>
          <p:cNvCxnSpPr/>
          <p:nvPr/>
        </p:nvCxnSpPr>
        <p:spPr>
          <a:xfrm flipH="1">
            <a:off x="2333325" y="2110150"/>
            <a:ext cx="4372500" cy="3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1609650" y="1227575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>
            <p:ph type="title"/>
          </p:nvPr>
        </p:nvSpPr>
        <p:spPr>
          <a:xfrm>
            <a:off x="1531950" y="760756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</a:rPr>
              <a:t>open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146625" y="4262550"/>
            <a:ext cx="786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7817000" y="758575"/>
            <a:ext cx="980700" cy="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80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70" name="Google Shape;170;p19"/>
          <p:cNvCxnSpPr/>
          <p:nvPr/>
        </p:nvCxnSpPr>
        <p:spPr>
          <a:xfrm>
            <a:off x="2330825" y="2622175"/>
            <a:ext cx="4437600" cy="190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9"/>
          <p:cNvCxnSpPr/>
          <p:nvPr/>
        </p:nvCxnSpPr>
        <p:spPr>
          <a:xfrm flipH="1">
            <a:off x="2386825" y="3036350"/>
            <a:ext cx="4349400" cy="11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2351875" y="3502038"/>
            <a:ext cx="4349400" cy="139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9"/>
          <p:cNvCxnSpPr/>
          <p:nvPr/>
        </p:nvCxnSpPr>
        <p:spPr>
          <a:xfrm flipH="1">
            <a:off x="2364625" y="3765175"/>
            <a:ext cx="4370100" cy="3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1609650" y="4544150"/>
            <a:ext cx="8418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9"/>
          <p:cNvSpPr txBox="1"/>
          <p:nvPr>
            <p:ph type="title"/>
          </p:nvPr>
        </p:nvSpPr>
        <p:spPr>
          <a:xfrm>
            <a:off x="1531950" y="4079643"/>
            <a:ext cx="919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close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 rot="-176219">
            <a:off x="3473038" y="1821675"/>
            <a:ext cx="1680407" cy="361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101 - Switching Protocols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7" name="Google Shape;177;p19"/>
          <p:cNvCxnSpPr/>
          <p:nvPr/>
        </p:nvCxnSpPr>
        <p:spPr>
          <a:xfrm flipH="1">
            <a:off x="2375550" y="3246463"/>
            <a:ext cx="4393500" cy="11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600" y="1478475"/>
            <a:ext cx="1638025" cy="16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25" y="2006838"/>
            <a:ext cx="1057925" cy="10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Handshake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746926" cy="19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16650"/>
            <a:ext cx="64142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6880500" y="3671025"/>
            <a:ext cx="2397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Server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6880500" y="1152475"/>
            <a:ext cx="23979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Client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 use cases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311700" y="1152475"/>
            <a:ext cx="8520600" cy="3157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Chatting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Live Feed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Multiplayer gaming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Showing client progress/logging</a:t>
            </a:r>
            <a:endParaRPr sz="2400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875" y="1494175"/>
            <a:ext cx="2230275" cy="12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638" y="2438375"/>
            <a:ext cx="2939301" cy="16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52474"/>
            <a:ext cx="2765533" cy="15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7025" y="3105250"/>
            <a:ext cx="2598624" cy="14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