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8" r:id="rId3"/>
    <p:sldId id="257" r:id="rId4"/>
    <p:sldId id="266" r:id="rId5"/>
    <p:sldId id="277" r:id="rId6"/>
    <p:sldId id="267" r:id="rId7"/>
    <p:sldId id="278" r:id="rId8"/>
    <p:sldId id="268" r:id="rId9"/>
    <p:sldId id="279" r:id="rId10"/>
    <p:sldId id="280" r:id="rId11"/>
    <p:sldId id="281" r:id="rId12"/>
    <p:sldId id="275" r:id="rId13"/>
    <p:sldId id="282" r:id="rId14"/>
    <p:sldId id="283" r:id="rId15"/>
    <p:sldId id="288" r:id="rId16"/>
    <p:sldId id="284" r:id="rId17"/>
    <p:sldId id="286" r:id="rId18"/>
    <p:sldId id="287" r:id="rId19"/>
    <p:sldId id="272" r:id="rId20"/>
    <p:sldId id="276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74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63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8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8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8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8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8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88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81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8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Documenting 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JSON can be described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20015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API Documentation 1: JSON and XML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 JSON Documentation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9055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24009"/>
              </p:ext>
            </p:extLst>
          </p:nvPr>
        </p:nvGraphicFramePr>
        <p:xfrm>
          <a:off x="533400" y="1962150"/>
          <a:ext cx="830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/>
                <a:gridCol w="3181350"/>
                <a:gridCol w="971550"/>
                <a:gridCol w="2076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71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 JSON Documentation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028939"/>
              </p:ext>
            </p:extLst>
          </p:nvPr>
        </p:nvGraphicFramePr>
        <p:xfrm>
          <a:off x="457200" y="1581150"/>
          <a:ext cx="83058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1219200"/>
                <a:gridCol w="2971800"/>
                <a:gridCol w="1920240"/>
                <a:gridCol w="166116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song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 level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song data</a:t>
                      </a:r>
                      <a:r>
                        <a:rPr lang="en-US" baseline="0" dirty="0" smtClean="0"/>
                        <a:t>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Song</a:t>
                      </a:r>
                      <a:r>
                        <a:rPr lang="en-US" baseline="0" dirty="0" smtClean="0"/>
                        <a:t>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Song artist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musicians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list of musicians who play on the song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of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9055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 smtClean="0"/>
              <a:t>Represents a song.</a:t>
            </a:r>
          </a:p>
        </p:txBody>
      </p:sp>
    </p:spTree>
    <p:extLst>
      <p:ext uri="{BB962C8B-B14F-4D97-AF65-F5344CB8AC3E}">
        <p14:creationId xmlns:p14="http://schemas.microsoft.com/office/powerpoint/2010/main" val="254802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JSON: Describing a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95350"/>
            <a:ext cx="6000081" cy="4019550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menu":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 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header":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"File",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"items": [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{"id": 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Open",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"label":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"Open"},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{"id":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"label":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{"id":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"Close",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"label":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"Close"}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] },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header":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"View",</a:t>
            </a:r>
          </a:p>
          <a:p>
            <a:pPr marL="27432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"items": [</a:t>
            </a:r>
          </a:p>
          <a:p>
            <a:pPr marL="27432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{"id":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"label": "Zoom In"},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{"id":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"label": "Zoom Out"},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{"id":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OriginalView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"label": "Original View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9681" y="1119418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6681" y="111941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5281" y="1573849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Open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695281" y="1992949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New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695281" y="241204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Close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695281" y="1573849"/>
            <a:ext cx="762000" cy="1219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38281" y="1573849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Zoom In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8281" y="1992949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Zoom Out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8281" y="2412049"/>
            <a:ext cx="1386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Original View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838281" y="1573849"/>
            <a:ext cx="1447800" cy="1219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JSON Documentation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9055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35896"/>
              </p:ext>
            </p:extLst>
          </p:nvPr>
        </p:nvGraphicFramePr>
        <p:xfrm>
          <a:off x="533400" y="1962150"/>
          <a:ext cx="830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/>
                <a:gridCol w="3181350"/>
                <a:gridCol w="971550"/>
                <a:gridCol w="2076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89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JSON Documentation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4383"/>
              </p:ext>
            </p:extLst>
          </p:nvPr>
        </p:nvGraphicFramePr>
        <p:xfrm>
          <a:off x="457200" y="1581150"/>
          <a:ext cx="830580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838200"/>
                <a:gridCol w="685800"/>
                <a:gridCol w="3915548"/>
                <a:gridCol w="1414231"/>
                <a:gridCol w="1223422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menu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 level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of menu 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name of the 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list of menu items under the 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of menu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ID of the menu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label that is displayed</a:t>
                      </a:r>
                      <a:r>
                        <a:rPr lang="en-US" baseline="0" dirty="0" smtClean="0"/>
                        <a:t> in the user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9055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 smtClean="0"/>
              <a:t>Represents a menu</a:t>
            </a:r>
          </a:p>
        </p:txBody>
      </p:sp>
    </p:spTree>
    <p:extLst>
      <p:ext uri="{BB962C8B-B14F-4D97-AF65-F5344CB8AC3E}">
        <p14:creationId xmlns:p14="http://schemas.microsoft.com/office/powerpoint/2010/main" val="142454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477000" y="4781550"/>
            <a:ext cx="2286000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JSON Documentation (tables)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80310"/>
              </p:ext>
            </p:extLst>
          </p:nvPr>
        </p:nvGraphicFramePr>
        <p:xfrm>
          <a:off x="533400" y="1166299"/>
          <a:ext cx="8153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114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 level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array of menu columns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519171"/>
              </p:ext>
            </p:extLst>
          </p:nvPr>
        </p:nvGraphicFramePr>
        <p:xfrm>
          <a:off x="533400" y="2293205"/>
          <a:ext cx="8153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3915548"/>
                <a:gridCol w="27138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name of the column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list of menu items under the column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array of menu items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895350"/>
            <a:ext cx="3265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Menu object: Represents a menu.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022256"/>
            <a:ext cx="5089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Menu column object: Represents a column in a menu.</a:t>
            </a:r>
            <a:endParaRPr lang="en-US" sz="1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61031"/>
              </p:ext>
            </p:extLst>
          </p:nvPr>
        </p:nvGraphicFramePr>
        <p:xfrm>
          <a:off x="533400" y="3790950"/>
          <a:ext cx="8153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48768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Element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ID of the menu item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label that is displayed</a:t>
                      </a:r>
                      <a:r>
                        <a:rPr lang="en-US" sz="1200" baseline="0" dirty="0" smtClean="0"/>
                        <a:t> in the user interface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3400" y="3520002"/>
            <a:ext cx="6300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Menu item object: Represents something you can select in a menu.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21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JSON: Adding a Comment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95350"/>
            <a:ext cx="8534400" cy="4019550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"comment": 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pgruenbaum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discussionId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964564445654,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"time": "2015-02-28 10:04:32",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"text": "Well said, Barbara!"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Note: </a:t>
            </a:r>
            <a:r>
              <a:rPr lang="en-US" sz="1800" b="1" dirty="0" smtClean="0">
                <a:cs typeface="Courier New" panose="02070309020205020404" pitchFamily="49" charset="0"/>
              </a:rPr>
              <a:t>time</a:t>
            </a:r>
            <a:r>
              <a:rPr lang="en-US" sz="1800" dirty="0" smtClean="0">
                <a:cs typeface="Courier New" panose="02070309020205020404" pitchFamily="49" charset="0"/>
              </a:rPr>
              <a:t> is GMT and also optional. If not included, then it uses the current time when the request is received by the server.</a:t>
            </a:r>
          </a:p>
        </p:txBody>
      </p:sp>
    </p:spTree>
    <p:extLst>
      <p:ext uri="{BB962C8B-B14F-4D97-AF65-F5344CB8AC3E}">
        <p14:creationId xmlns:p14="http://schemas.microsoft.com/office/powerpoint/2010/main" val="31010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Request Documentation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73582"/>
              </p:ext>
            </p:extLst>
          </p:nvPr>
        </p:nvGraphicFramePr>
        <p:xfrm>
          <a:off x="457200" y="1352550"/>
          <a:ext cx="8305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1371600"/>
                <a:gridCol w="1676400"/>
                <a:gridCol w="1219200"/>
                <a:gridCol w="914400"/>
                <a:gridCol w="28956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Element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Required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9055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 dirty="0" smtClean="0"/>
              <a:t>Represents a comment on a blog posting.</a:t>
            </a:r>
          </a:p>
        </p:txBody>
      </p:sp>
    </p:spTree>
    <p:extLst>
      <p:ext uri="{BB962C8B-B14F-4D97-AF65-F5344CB8AC3E}">
        <p14:creationId xmlns:p14="http://schemas.microsoft.com/office/powerpoint/2010/main" val="301941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Request Documentation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61141"/>
              </p:ext>
            </p:extLst>
          </p:nvPr>
        </p:nvGraphicFramePr>
        <p:xfrm>
          <a:off x="457200" y="1352550"/>
          <a:ext cx="83058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1371600"/>
                <a:gridCol w="1676400"/>
                <a:gridCol w="1219200"/>
                <a:gridCol w="914400"/>
                <a:gridCol w="28956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Element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Required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comment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Top level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 data</a:t>
                      </a:r>
                      <a:r>
                        <a:rPr lang="en-US" sz="1200" baseline="0" dirty="0" smtClean="0"/>
                        <a:t> object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Required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userId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ID of the user making the comment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Required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discussion</a:t>
                      </a:r>
                      <a:r>
                        <a:rPr lang="en-US" sz="1200" baseline="0" dirty="0" err="1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</a:t>
                      </a:r>
                      <a:r>
                        <a:rPr lang="en-US" sz="1200" baseline="0" dirty="0" smtClean="0"/>
                        <a:t> ID of the discussion that is being commented 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Required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time the comment was posted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Optional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is GMT. Format is YYYY-MM-DD</a:t>
                      </a:r>
                      <a:r>
                        <a:rPr lang="en-US" sz="1200" baseline="0" dirty="0" smtClean="0"/>
                        <a:t> HH:MM:SS. </a:t>
                      </a:r>
                      <a:r>
                        <a:rPr lang="en-US" sz="1200" dirty="0" smtClean="0"/>
                        <a:t>Default is the time the comment is received by the server.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text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text of the comment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Required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9055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 smtClean="0"/>
              <a:t>Represents a comment on a blog posting.</a:t>
            </a:r>
          </a:p>
        </p:txBody>
      </p:sp>
    </p:spTree>
    <p:extLst>
      <p:ext uri="{BB962C8B-B14F-4D97-AF65-F5344CB8AC3E}">
        <p14:creationId xmlns:p14="http://schemas.microsoft.com/office/powerpoint/2010/main" val="346646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goes in Notes?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Default values</a:t>
            </a:r>
          </a:p>
          <a:p>
            <a:r>
              <a:rPr lang="en-US" dirty="0" smtClean="0"/>
              <a:t>If values are limited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Can have these values: "teacher", "student", "admin".</a:t>
            </a:r>
          </a:p>
          <a:p>
            <a:pPr lvl="2"/>
            <a:r>
              <a:rPr lang="en-US" dirty="0" smtClean="0"/>
              <a:t>Must be between 0 and 100.</a:t>
            </a:r>
          </a:p>
          <a:p>
            <a:r>
              <a:rPr lang="en-US" dirty="0" smtClean="0"/>
              <a:t>Formatting</a:t>
            </a:r>
          </a:p>
          <a:p>
            <a:pPr lvl="1"/>
            <a:r>
              <a:rPr lang="en-US" dirty="0" smtClean="0"/>
              <a:t>Examples:</a:t>
            </a:r>
            <a:endParaRPr lang="en-US" dirty="0"/>
          </a:p>
          <a:p>
            <a:pPr lvl="2"/>
            <a:r>
              <a:rPr lang="en-US" dirty="0" smtClean="0"/>
              <a:t>Date is YYYY-MM-DD</a:t>
            </a:r>
          </a:p>
          <a:p>
            <a:pPr lvl="2"/>
            <a:r>
              <a:rPr lang="en-US" dirty="0" smtClean="0"/>
              <a:t>URL</a:t>
            </a:r>
          </a:p>
          <a:p>
            <a:r>
              <a:rPr lang="en-US" dirty="0" smtClean="0"/>
              <a:t>Anything else important</a:t>
            </a:r>
          </a:p>
        </p:txBody>
      </p:sp>
    </p:spTree>
    <p:extLst>
      <p:ext uri="{BB962C8B-B14F-4D97-AF65-F5344CB8AC3E}">
        <p14:creationId xmlns:p14="http://schemas.microsoft.com/office/powerpoint/2010/main" val="197817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Lecture Covers</a:t>
            </a:r>
          </a:p>
          <a:p>
            <a:pPr lvl="1"/>
            <a:r>
              <a:rPr lang="en-US" dirty="0" smtClean="0"/>
              <a:t>Overall approach</a:t>
            </a:r>
          </a:p>
          <a:p>
            <a:pPr lvl="1"/>
            <a:r>
              <a:rPr lang="en-US" dirty="0" smtClean="0"/>
              <a:t>JSON responses</a:t>
            </a:r>
            <a:endParaRPr lang="en-US" dirty="0"/>
          </a:p>
          <a:p>
            <a:pPr lvl="1"/>
            <a:r>
              <a:rPr lang="en-US" dirty="0" smtClean="0"/>
              <a:t>JSON requests</a:t>
            </a:r>
          </a:p>
          <a:p>
            <a:pPr lvl="1"/>
            <a:r>
              <a:rPr lang="en-US" dirty="0" smtClean="0"/>
              <a:t>How to handle:</a:t>
            </a:r>
          </a:p>
          <a:p>
            <a:pPr lvl="2"/>
            <a:r>
              <a:rPr lang="en-US" dirty="0"/>
              <a:t>Nesting</a:t>
            </a:r>
          </a:p>
          <a:p>
            <a:pPr lvl="2"/>
            <a:r>
              <a:rPr lang="en-US" dirty="0" smtClean="0"/>
              <a:t>Default values</a:t>
            </a:r>
          </a:p>
          <a:p>
            <a:pPr lvl="2"/>
            <a:r>
              <a:rPr lang="en-US" dirty="0" smtClean="0"/>
              <a:t>Valid values</a:t>
            </a:r>
          </a:p>
          <a:p>
            <a:pPr lvl="2"/>
            <a:r>
              <a:rPr lang="en-US" dirty="0" smtClean="0"/>
              <a:t>Formats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one sentence description and a table to document JSON</a:t>
            </a:r>
          </a:p>
          <a:p>
            <a:r>
              <a:rPr lang="en-US" dirty="0" smtClean="0"/>
              <a:t>Response tables include Element, Description, Type, and Notes</a:t>
            </a:r>
          </a:p>
          <a:p>
            <a:r>
              <a:rPr lang="en-US" dirty="0" smtClean="0"/>
              <a:t>Request tables add a Required</a:t>
            </a:r>
          </a:p>
          <a:p>
            <a:r>
              <a:rPr lang="en-US" dirty="0" smtClean="0"/>
              <a:t>Use indentation or separate tables for nested objects</a:t>
            </a:r>
          </a:p>
          <a:p>
            <a:r>
              <a:rPr lang="en-US" dirty="0" smtClean="0"/>
              <a:t>Notes contain default values, value limitations, formatting, and any other information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9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and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71550"/>
            <a:ext cx="8229600" cy="160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Start with a one sentence description</a:t>
            </a:r>
          </a:p>
          <a:p>
            <a:r>
              <a:rPr lang="en-US" dirty="0" smtClean="0"/>
              <a:t>JSON details are best documented in one or more tables</a:t>
            </a:r>
          </a:p>
          <a:p>
            <a:pPr lvl="1"/>
            <a:r>
              <a:rPr lang="en-US" dirty="0" smtClean="0"/>
              <a:t>Columns include key names, description, and type</a:t>
            </a:r>
          </a:p>
          <a:p>
            <a:pPr lvl="1"/>
            <a:r>
              <a:rPr lang="en-US" dirty="0" smtClean="0"/>
              <a:t>Can also include additional information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89279"/>
              </p:ext>
            </p:extLst>
          </p:nvPr>
        </p:nvGraphicFramePr>
        <p:xfrm>
          <a:off x="533400" y="2724150"/>
          <a:ext cx="8305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/>
                <a:gridCol w="3181350"/>
                <a:gridCol w="971550"/>
                <a:gridCol w="2076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2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and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71550"/>
            <a:ext cx="8229600" cy="533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Recall that JSON-based APIs have requests and responses.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3721" y="3333750"/>
            <a:ext cx="8229600" cy="152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Requests sometimes send JSON</a:t>
            </a:r>
          </a:p>
          <a:p>
            <a:r>
              <a:rPr lang="en-US" sz="2400" dirty="0" smtClean="0"/>
              <a:t>Responses </a:t>
            </a:r>
            <a:r>
              <a:rPr lang="en-US" sz="2400" dirty="0"/>
              <a:t>almost always return </a:t>
            </a:r>
            <a:r>
              <a:rPr lang="en-US" sz="2400" dirty="0" smtClean="0"/>
              <a:t>JSON</a:t>
            </a:r>
          </a:p>
          <a:p>
            <a:r>
              <a:rPr lang="en-US" sz="2400" dirty="0" smtClean="0"/>
              <a:t>Documentation is similar, but slightly different</a:t>
            </a:r>
            <a:endParaRPr lang="en-US" sz="2400" dirty="0"/>
          </a:p>
          <a:p>
            <a:endParaRPr lang="en-US" sz="2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43200" y="2088736"/>
            <a:ext cx="342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58106" y="1727017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API request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43200" y="2431636"/>
            <a:ext cx="342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58111" y="268528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API response</a:t>
            </a:r>
            <a:endParaRPr lang="en-US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4200" y="1477444"/>
            <a:ext cx="1447800" cy="190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81150"/>
            <a:ext cx="1233530" cy="126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51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no one way to document JSON files!</a:t>
            </a:r>
          </a:p>
          <a:p>
            <a:r>
              <a:rPr lang="en-US" dirty="0" smtClean="0"/>
              <a:t>The video describes my personal preferences</a:t>
            </a:r>
          </a:p>
          <a:p>
            <a:r>
              <a:rPr lang="en-US" dirty="0" smtClean="0"/>
              <a:t>Get approval from your team before writing all of the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647950"/>
            <a:ext cx="82296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Element: The key of the key/value pair</a:t>
            </a:r>
          </a:p>
          <a:p>
            <a:r>
              <a:rPr lang="en-US" dirty="0" smtClean="0"/>
              <a:t>Description: A sentence fragment, usually a descriptive noun</a:t>
            </a:r>
          </a:p>
          <a:p>
            <a:r>
              <a:rPr lang="en-US" dirty="0" smtClean="0"/>
              <a:t>Type: number, string, Boolean, array, or object</a:t>
            </a:r>
          </a:p>
          <a:p>
            <a:r>
              <a:rPr lang="en-US" dirty="0" smtClean="0"/>
              <a:t>Notes: Additional information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67841"/>
              </p:ext>
            </p:extLst>
          </p:nvPr>
        </p:nvGraphicFramePr>
        <p:xfrm>
          <a:off x="533400" y="971550"/>
          <a:ext cx="830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/>
                <a:gridCol w="3181350"/>
                <a:gridCol w="971550"/>
                <a:gridCol w="2076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89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647950"/>
            <a:ext cx="82296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Same as response table, but…</a:t>
            </a:r>
          </a:p>
          <a:p>
            <a:r>
              <a:rPr lang="en-US" dirty="0" smtClean="0"/>
              <a:t>Add a column called Required</a:t>
            </a:r>
          </a:p>
          <a:p>
            <a:pPr lvl="1"/>
            <a:r>
              <a:rPr lang="en-US" dirty="0" smtClean="0"/>
              <a:t>Indicates whether you have to have that element</a:t>
            </a:r>
          </a:p>
          <a:p>
            <a:pPr lvl="1"/>
            <a:r>
              <a:rPr lang="en-US" dirty="0" smtClean="0"/>
              <a:t>Fill with either “Required” or “Optional"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01189"/>
              </p:ext>
            </p:extLst>
          </p:nvPr>
        </p:nvGraphicFramePr>
        <p:xfrm>
          <a:off x="533400" y="971550"/>
          <a:ext cx="830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998"/>
                <a:gridCol w="2408202"/>
                <a:gridCol w="914400"/>
                <a:gridCol w="1265202"/>
                <a:gridCol w="18589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0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ways to handle nesting</a:t>
            </a:r>
          </a:p>
          <a:p>
            <a:r>
              <a:rPr lang="en-US" dirty="0" smtClean="0"/>
              <a:t>Indentation</a:t>
            </a:r>
          </a:p>
          <a:p>
            <a:pPr lvl="1"/>
            <a:r>
              <a:rPr lang="en-US" dirty="0" smtClean="0"/>
              <a:t>Best for cases where objects are not reused</a:t>
            </a:r>
          </a:p>
          <a:p>
            <a:pPr lvl="1"/>
            <a:r>
              <a:rPr lang="en-US" dirty="0" smtClean="0"/>
              <a:t>Takes up less space</a:t>
            </a:r>
          </a:p>
          <a:p>
            <a:r>
              <a:rPr lang="en-US" dirty="0" smtClean="0"/>
              <a:t>Table for each object type</a:t>
            </a:r>
          </a:p>
          <a:p>
            <a:pPr lvl="1"/>
            <a:r>
              <a:rPr lang="en-US" dirty="0" smtClean="0"/>
              <a:t>Best for cases where objects are reused</a:t>
            </a:r>
          </a:p>
          <a:p>
            <a:pPr lvl="1"/>
            <a:r>
              <a:rPr lang="en-US" dirty="0" smtClean="0"/>
              <a:t>Takes up more space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20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JSON: Describing a song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95350"/>
            <a:ext cx="8534400" cy="4019550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"song":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"title": "Hey Jude",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"artist": "The Beatles",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"musicians": 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["John Lennon", "Paul McCartney", 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"George Harrison", "Ringo Starr"]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4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19619</TotalTime>
  <Words>912</Words>
  <Application>Microsoft Office PowerPoint</Application>
  <PresentationFormat>On-screen Show (16:9)</PresentationFormat>
  <Paragraphs>254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Origin</vt:lpstr>
      <vt:lpstr>Documenting JSON</vt:lpstr>
      <vt:lpstr>Introduction</vt:lpstr>
      <vt:lpstr>Description and Tables</vt:lpstr>
      <vt:lpstr>Request and Response</vt:lpstr>
      <vt:lpstr>Caveat</vt:lpstr>
      <vt:lpstr>JSON Responses</vt:lpstr>
      <vt:lpstr>JSON Requests</vt:lpstr>
      <vt:lpstr>Nesting</vt:lpstr>
      <vt:lpstr>Example JSON: Describing a song</vt:lpstr>
      <vt:lpstr>Song JSON Documentation</vt:lpstr>
      <vt:lpstr>Song JSON Documentation</vt:lpstr>
      <vt:lpstr>Example JSON: Describing a menu</vt:lpstr>
      <vt:lpstr>Menu JSON Documentation</vt:lpstr>
      <vt:lpstr>Menu JSON Documentation</vt:lpstr>
      <vt:lpstr>Menu JSON Documentation (tables)</vt:lpstr>
      <vt:lpstr>Example JSON: Adding a Comment</vt:lpstr>
      <vt:lpstr>Comment Request Documentation</vt:lpstr>
      <vt:lpstr>Comment Request Documentation</vt:lpstr>
      <vt:lpstr> What goes in Notes?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60</cp:revision>
  <dcterms:created xsi:type="dcterms:W3CDTF">2014-12-23T16:50:33Z</dcterms:created>
  <dcterms:modified xsi:type="dcterms:W3CDTF">2015-01-20T18:15:35Z</dcterms:modified>
</cp:coreProperties>
</file>