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22"/>
    <p:sldId id="257" r:id="rId26"/>
    <p:sldId id="258" r:id="rId27"/>
    <p:sldId id="259" r:id="rId28"/>
    <p:sldId id="260" r:id="rId29"/>
    <p:sldId id="261" r:id="rId30"/>
    <p:sldId id="262" r:id="rId31"/>
    <p:sldId id="263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uli Bold" charset="1" panose="00000800000000000000"/>
      <p:regular r:id="rId10"/>
    </p:embeddedFont>
    <p:embeddedFont>
      <p:font typeface="Muli Bold Bold" charset="1" panose="00000900000000000000"/>
      <p:regular r:id="rId11"/>
    </p:embeddedFont>
    <p:embeddedFont>
      <p:font typeface="Muli Bold Italics" charset="1" panose="00000800000000000000"/>
      <p:regular r:id="rId12"/>
    </p:embeddedFont>
    <p:embeddedFont>
      <p:font typeface="Muli Bold Bold Italics" charset="1" panose="00000900000000000000"/>
      <p:regular r:id="rId13"/>
    </p:embeddedFont>
    <p:embeddedFont>
      <p:font typeface="Muli Regular" charset="1" panose="00000500000000000000"/>
      <p:regular r:id="rId14"/>
    </p:embeddedFont>
    <p:embeddedFont>
      <p:font typeface="Muli Regular Bold" charset="1" panose="00000700000000000000"/>
      <p:regular r:id="rId15"/>
    </p:embeddedFont>
    <p:embeddedFont>
      <p:font typeface="Muli Regular Italics" charset="1" panose="00000500000000000000"/>
      <p:regular r:id="rId16"/>
    </p:embeddedFont>
    <p:embeddedFont>
      <p:font typeface="Muli Regular Bold Italics" charset="1" panose="00000700000000000000"/>
      <p:regular r:id="rId17"/>
    </p:embeddedFont>
    <p:embeddedFont>
      <p:font typeface="Space Mono" charset="1" panose="02000509040000020004"/>
      <p:regular r:id="rId18"/>
    </p:embeddedFont>
    <p:embeddedFont>
      <p:font typeface="Space Mono Bold" charset="1" panose="02000809030000020004"/>
      <p:regular r:id="rId19"/>
    </p:embeddedFont>
    <p:embeddedFont>
      <p:font typeface="Space Mono Italics" charset="1" panose="02000509090000090004"/>
      <p:regular r:id="rId20"/>
    </p:embeddedFont>
    <p:embeddedFont>
      <p:font typeface="Space Mono Bold Italics" charset="1" panose="0200080904000009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jpeg" Type="http://schemas.openxmlformats.org/officeDocument/2006/relationships/image"/><Relationship Id="rId6" Target="../media/image4.jpeg" Type="http://schemas.openxmlformats.org/officeDocument/2006/relationships/image"/><Relationship Id="rId7" Target="../media/image5.jpeg" Type="http://schemas.openxmlformats.org/officeDocument/2006/relationships/image"/><Relationship Id="rId8" Target="../media/image6.jpe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434100" y="-399387"/>
            <a:ext cx="2151110" cy="20005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22410" y="7588877"/>
            <a:ext cx="2151110" cy="2000532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332135" y="4760591"/>
            <a:ext cx="1888142" cy="1880767"/>
            <a:chOff x="0" y="0"/>
            <a:chExt cx="6502400" cy="6477000"/>
          </a:xfrm>
        </p:grpSpPr>
        <p:sp>
          <p:nvSpPr>
            <p:cNvPr name="Freeform 5" id="5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6769" r="-11139" t="-4208" b="-12303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307446" y="7081372"/>
            <a:ext cx="1888142" cy="1880767"/>
            <a:chOff x="0" y="0"/>
            <a:chExt cx="6502400" cy="6477000"/>
          </a:xfrm>
        </p:grpSpPr>
        <p:sp>
          <p:nvSpPr>
            <p:cNvPr name="Freeform 8" id="8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26664" r="223" t="0" b="-69342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3342588" y="7081372"/>
            <a:ext cx="1888142" cy="1880767"/>
            <a:chOff x="0" y="0"/>
            <a:chExt cx="6502400" cy="6477000"/>
          </a:xfrm>
        </p:grpSpPr>
        <p:sp>
          <p:nvSpPr>
            <p:cNvPr name="Freeform 11" id="11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9567" r="-253" t="0" b="-3789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5371158" y="7081372"/>
            <a:ext cx="1888142" cy="1880767"/>
            <a:chOff x="0" y="0"/>
            <a:chExt cx="6502400" cy="6477000"/>
          </a:xfrm>
        </p:grpSpPr>
        <p:sp>
          <p:nvSpPr>
            <p:cNvPr name="Freeform 14" id="14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8"/>
              <a:stretch>
                <a:fillRect l="223" r="223" t="0" b="-25983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2749250"/>
            <a:ext cx="9817256" cy="7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20"/>
              </a:lnSpc>
            </a:pPr>
            <a:r>
              <a:rPr lang="en-US" sz="5200" spc="-52">
                <a:solidFill>
                  <a:srgbClr val="FFFFFF"/>
                </a:solidFill>
                <a:latin typeface="Muli Regular"/>
              </a:rPr>
              <a:t>Sprint 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123950"/>
            <a:ext cx="9817256" cy="1232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80"/>
              </a:lnSpc>
            </a:pPr>
            <a:r>
              <a:rPr lang="en-US" sz="8799" spc="-87">
                <a:solidFill>
                  <a:srgbClr val="FFFFFF"/>
                </a:solidFill>
                <a:latin typeface="Muli Bold Italics"/>
              </a:rPr>
              <a:t>&lt;</a:t>
            </a:r>
            <a:r>
              <a:rPr lang="en-US" sz="8799" spc="-87">
                <a:solidFill>
                  <a:srgbClr val="FFFFFF"/>
                </a:solidFill>
                <a:latin typeface="Muli Bold"/>
              </a:rPr>
              <a:t>Perseverance</a:t>
            </a:r>
            <a:r>
              <a:rPr lang="en-US" sz="8799" spc="-87">
                <a:solidFill>
                  <a:srgbClr val="FFFFFF"/>
                </a:solidFill>
                <a:latin typeface="Muli Bold Italics"/>
              </a:rPr>
              <a:t>&gt;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56597" y="8914514"/>
            <a:ext cx="1929161" cy="408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uli Regular"/>
              </a:rPr>
              <a:t>Rafael (PO)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7975" y="8739903"/>
            <a:ext cx="10389226" cy="402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0"/>
              </a:lnSpc>
              <a:spcBef>
                <a:spcPct val="0"/>
              </a:spcBef>
            </a:pPr>
            <a:r>
              <a:rPr lang="en-US" sz="2516" spc="-25">
                <a:solidFill>
                  <a:srgbClr val="FFFFFF"/>
                </a:solidFill>
                <a:latin typeface="Muli Regular"/>
              </a:rPr>
              <a:t>https://github.com/</a:t>
            </a:r>
            <a:r>
              <a:rPr lang="en-US" sz="2516" spc="-25">
                <a:solidFill>
                  <a:srgbClr val="FFFFFF"/>
                </a:solidFill>
                <a:latin typeface="Muli Regular"/>
              </a:rPr>
              <a:t>developersapi/Sistema-Web-com-Regra-de-Negocio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285757" y="6675607"/>
            <a:ext cx="236572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uli Regular"/>
              </a:rPr>
              <a:t>Nicolas (DEV)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71158" y="6675607"/>
            <a:ext cx="207490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uli Regular"/>
              </a:rPr>
              <a:t>Lucas (DEV)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451824" y="8914514"/>
            <a:ext cx="1669670" cy="408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uli Regular"/>
              </a:rPr>
              <a:t>Anna (SM)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10180" y="8914514"/>
            <a:ext cx="1810097" cy="408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uli Regular"/>
              </a:rPr>
              <a:t>Pedro (DEV)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3342588" y="4800340"/>
            <a:ext cx="1888142" cy="1880767"/>
            <a:chOff x="0" y="0"/>
            <a:chExt cx="6502400" cy="6477000"/>
          </a:xfrm>
        </p:grpSpPr>
        <p:sp>
          <p:nvSpPr>
            <p:cNvPr name="Freeform 25" id="25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223" r="223" t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1307446" y="4760591"/>
            <a:ext cx="1888142" cy="1880767"/>
            <a:chOff x="0" y="0"/>
            <a:chExt cx="6502400" cy="6477000"/>
          </a:xfrm>
        </p:grpSpPr>
        <p:sp>
          <p:nvSpPr>
            <p:cNvPr name="Freeform 28" id="28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10"/>
              <a:stretch>
                <a:fillRect l="223" r="223" t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138314" y="6675607"/>
            <a:ext cx="236572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uli Regular"/>
              </a:rPr>
              <a:t>Renan (DEV)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07734"/>
            <a:ext cx="6985367" cy="2088521"/>
            <a:chOff x="0" y="0"/>
            <a:chExt cx="9313822" cy="278469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76200"/>
              <a:ext cx="9313822" cy="13865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Muli Bold"/>
                </a:rPr>
                <a:t>Planejamento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90946"/>
              <a:ext cx="9313822" cy="693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84770" y="7575886"/>
            <a:ext cx="2022066" cy="1880521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-10800000">
            <a:off x="16492091" y="8537985"/>
            <a:ext cx="720315" cy="720315"/>
            <a:chOff x="0" y="0"/>
            <a:chExt cx="960421" cy="96042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25889" y="1028700"/>
            <a:ext cx="2022066" cy="1880521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-5400000">
            <a:off x="10651297" y="2279441"/>
            <a:ext cx="7091536" cy="4590054"/>
            <a:chOff x="0" y="0"/>
            <a:chExt cx="1923367" cy="124491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923367" cy="1244915"/>
            </a:xfrm>
            <a:custGeom>
              <a:avLst/>
              <a:gdLst/>
              <a:ahLst/>
              <a:cxnLst/>
              <a:rect r="r" b="b" t="t" l="l"/>
              <a:pathLst>
                <a:path h="1244915" w="1923367">
                  <a:moveTo>
                    <a:pt x="1798906" y="1244915"/>
                  </a:moveTo>
                  <a:lnTo>
                    <a:pt x="124460" y="1244915"/>
                  </a:lnTo>
                  <a:cubicBezTo>
                    <a:pt x="55880" y="1244915"/>
                    <a:pt x="0" y="1189034"/>
                    <a:pt x="0" y="1120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120455"/>
                  </a:lnTo>
                  <a:cubicBezTo>
                    <a:pt x="1923367" y="1189035"/>
                    <a:pt x="1867487" y="1244915"/>
                    <a:pt x="1798907" y="1244915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18745" y="2390764"/>
            <a:ext cx="6740555" cy="572947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891673" y="8845754"/>
            <a:ext cx="4414450" cy="41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795FF"/>
                </a:solidFill>
                <a:latin typeface="Space Mono"/>
              </a:rPr>
              <a:t>PERSEVERANCE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852071"/>
            <a:ext cx="8565803" cy="590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12"/>
              </a:lnSpc>
            </a:pPr>
            <a:r>
              <a:rPr lang="en-US" sz="3919">
                <a:solidFill>
                  <a:srgbClr val="0048CD"/>
                </a:solidFill>
                <a:latin typeface="Muli Regular"/>
              </a:rPr>
              <a:t>Implementação de Codelist, Tela de Cadastro, Melhorias de Interface, Manipulação de Documentos.</a:t>
            </a:r>
          </a:p>
          <a:p>
            <a:pPr>
              <a:lnSpc>
                <a:spcPts val="5212"/>
              </a:lnSpc>
            </a:pPr>
          </a:p>
          <a:p>
            <a:pPr marL="0" indent="0" lvl="0">
              <a:lnSpc>
                <a:spcPts val="5212"/>
              </a:lnSpc>
            </a:pPr>
            <a:r>
              <a:rPr lang="en-US" sz="3919">
                <a:solidFill>
                  <a:srgbClr val="0048CD"/>
                </a:solidFill>
                <a:latin typeface="Muli Regular"/>
              </a:rPr>
              <a:t>Realizamos melhorias na aplicação a fim de chegar no objetivo final ao qual com o que concordamos com a empresa parceira a quem o projeto ficará entregue.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84770" y="7575886"/>
            <a:ext cx="2022066" cy="188052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10800000">
            <a:off x="16492091" y="8537985"/>
            <a:ext cx="720315" cy="720315"/>
            <a:chOff x="0" y="0"/>
            <a:chExt cx="960421" cy="96042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0" y="4359652"/>
            <a:ext cx="18288000" cy="185166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1028700"/>
            <a:ext cx="6985367" cy="3094118"/>
            <a:chOff x="0" y="0"/>
            <a:chExt cx="9313822" cy="412549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6200"/>
              <a:ext cx="9313822" cy="2727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Muli Bold"/>
                </a:rPr>
                <a:t>Backlog</a:t>
              </a:r>
            </a:p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Muli Bold"/>
                </a:rPr>
                <a:t>Sprint 2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431742"/>
              <a:ext cx="9313822" cy="693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891673" y="8845754"/>
            <a:ext cx="4414450" cy="41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795FF"/>
                </a:solidFill>
                <a:latin typeface="Space Mono"/>
              </a:rPr>
              <a:t>PERSEVERANCE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84770" y="7575886"/>
            <a:ext cx="2022066" cy="188052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10800000">
            <a:off x="16492091" y="8537985"/>
            <a:ext cx="720315" cy="720315"/>
            <a:chOff x="0" y="0"/>
            <a:chExt cx="960421" cy="96042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0" y="2765793"/>
            <a:ext cx="18288000" cy="6127585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578503"/>
            <a:ext cx="6985367" cy="3094118"/>
            <a:chOff x="0" y="0"/>
            <a:chExt cx="9313822" cy="412549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6200"/>
              <a:ext cx="9313822" cy="2727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Muli Bold"/>
                </a:rPr>
                <a:t>Burndown</a:t>
              </a:r>
            </a:p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Muli Bold"/>
                </a:rPr>
                <a:t>Sprint 2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431742"/>
              <a:ext cx="9313822" cy="693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891673" y="8845754"/>
            <a:ext cx="4414450" cy="41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795FF"/>
                </a:solidFill>
                <a:latin typeface="Space Mono"/>
              </a:rPr>
              <a:t>PERSEVERANCE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84770" y="7575886"/>
            <a:ext cx="2022066" cy="188052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10800000">
            <a:off x="16492091" y="8537985"/>
            <a:ext cx="720315" cy="720315"/>
            <a:chOff x="0" y="0"/>
            <a:chExt cx="960421" cy="960421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28700" y="3435831"/>
            <a:ext cx="11587991" cy="602057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1028700"/>
            <a:ext cx="6985367" cy="3094118"/>
            <a:chOff x="0" y="0"/>
            <a:chExt cx="9313822" cy="412549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6200"/>
              <a:ext cx="9313822" cy="2727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Muli Bold"/>
                </a:rPr>
                <a:t>Sprint Card</a:t>
              </a:r>
            </a:p>
            <a:p>
              <a:pPr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Muli Bold"/>
                </a:rPr>
                <a:t>Sprint 2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431742"/>
              <a:ext cx="9313822" cy="693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891673" y="8845754"/>
            <a:ext cx="4414450" cy="41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795FF"/>
                </a:solidFill>
                <a:latin typeface="Space Mono"/>
              </a:rPr>
              <a:t>PERSEVERANCE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538985" y="8537985"/>
            <a:ext cx="720315" cy="720315"/>
            <a:chOff x="0" y="0"/>
            <a:chExt cx="960421" cy="96042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17615" y="5612131"/>
            <a:ext cx="2141685" cy="199176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-5400000">
            <a:off x="12261304" y="2098965"/>
            <a:ext cx="6068260" cy="3927731"/>
            <a:chOff x="0" y="0"/>
            <a:chExt cx="1923367" cy="124491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23367" cy="1244915"/>
            </a:xfrm>
            <a:custGeom>
              <a:avLst/>
              <a:gdLst/>
              <a:ahLst/>
              <a:cxnLst/>
              <a:rect r="r" b="b" t="t" l="l"/>
              <a:pathLst>
                <a:path h="1244915" w="1923367">
                  <a:moveTo>
                    <a:pt x="1798906" y="1244915"/>
                  </a:moveTo>
                  <a:lnTo>
                    <a:pt x="124460" y="1244915"/>
                  </a:lnTo>
                  <a:cubicBezTo>
                    <a:pt x="55880" y="1244915"/>
                    <a:pt x="0" y="1189034"/>
                    <a:pt x="0" y="1120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07" y="0"/>
                  </a:lnTo>
                  <a:cubicBezTo>
                    <a:pt x="1867487" y="0"/>
                    <a:pt x="1923367" y="55880"/>
                    <a:pt x="1923367" y="124460"/>
                  </a:cubicBezTo>
                  <a:lnTo>
                    <a:pt x="1923367" y="1120455"/>
                  </a:lnTo>
                  <a:cubicBezTo>
                    <a:pt x="1923367" y="1189035"/>
                    <a:pt x="1867487" y="1244915"/>
                    <a:pt x="1798907" y="1244915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97169" y="710626"/>
            <a:ext cx="2141685" cy="199176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98193" y="1410707"/>
            <a:ext cx="7561107" cy="6540357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5956117" y="0"/>
            <a:ext cx="6375767" cy="1900081"/>
            <a:chOff x="0" y="0"/>
            <a:chExt cx="8501022" cy="253344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76200"/>
              <a:ext cx="8501022" cy="1379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20"/>
                </a:lnSpc>
              </a:pPr>
              <a:r>
                <a:rPr lang="en-US" sz="7200" spc="-72">
                  <a:solidFill>
                    <a:srgbClr val="0048CD"/>
                  </a:solidFill>
                  <a:latin typeface="Muli Bold"/>
                </a:rPr>
                <a:t>Realizado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093174"/>
              <a:ext cx="8501022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891673" y="8845754"/>
            <a:ext cx="4414450" cy="41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795FF"/>
                </a:solidFill>
                <a:latin typeface="Space Mono"/>
              </a:rPr>
              <a:t>PERSEVERANCE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48538" y="257175"/>
            <a:ext cx="239092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spc="-30">
                <a:solidFill>
                  <a:srgbClr val="FFFFFF"/>
                </a:solidFill>
                <a:latin typeface="Muli Regular Bold"/>
              </a:rPr>
              <a:t>Tecnologias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216593" y="5525884"/>
            <a:ext cx="3463890" cy="230926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48783" y="5923442"/>
            <a:ext cx="1514144" cy="151414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811212" y="2657340"/>
            <a:ext cx="2389286" cy="168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902131" y="2657340"/>
            <a:ext cx="2092815" cy="18783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07077" y="1411733"/>
            <a:ext cx="2022066" cy="188052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-5400000">
            <a:off x="11373404" y="2641391"/>
            <a:ext cx="6367636" cy="4590054"/>
            <a:chOff x="0" y="0"/>
            <a:chExt cx="1727030" cy="124491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727030" cy="1244915"/>
            </a:xfrm>
            <a:custGeom>
              <a:avLst/>
              <a:gdLst/>
              <a:ahLst/>
              <a:cxnLst/>
              <a:rect r="r" b="b" t="t" l="l"/>
              <a:pathLst>
                <a:path h="1244915" w="1727030">
                  <a:moveTo>
                    <a:pt x="1602570" y="1244915"/>
                  </a:moveTo>
                  <a:lnTo>
                    <a:pt x="124460" y="1244915"/>
                  </a:lnTo>
                  <a:cubicBezTo>
                    <a:pt x="55880" y="1244915"/>
                    <a:pt x="0" y="1189034"/>
                    <a:pt x="0" y="11204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02570" y="0"/>
                  </a:lnTo>
                  <a:cubicBezTo>
                    <a:pt x="1671151" y="0"/>
                    <a:pt x="1727030" y="55880"/>
                    <a:pt x="1727030" y="124460"/>
                  </a:cubicBezTo>
                  <a:lnTo>
                    <a:pt x="1727030" y="1120455"/>
                  </a:lnTo>
                  <a:cubicBezTo>
                    <a:pt x="1727030" y="1189035"/>
                    <a:pt x="1671151" y="1244915"/>
                    <a:pt x="1602570" y="1244915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84770" y="7575886"/>
            <a:ext cx="2022066" cy="1880521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-10800000">
            <a:off x="16492091" y="8537985"/>
            <a:ext cx="720315" cy="720315"/>
            <a:chOff x="0" y="0"/>
            <a:chExt cx="960421" cy="96042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0" y="0"/>
              <a:ext cx="960421" cy="960421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34750" y="234750"/>
              <a:ext cx="490920" cy="490920"/>
            </a:xfrm>
            <a:prstGeom prst="rect">
              <a:avLst/>
            </a:prstGeom>
          </p:spPr>
        </p:pic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676082" y="2257766"/>
            <a:ext cx="7906121" cy="577146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11106" t="0" r="0" b="0"/>
          <a:stretch>
            <a:fillRect/>
          </a:stretch>
        </p:blipFill>
        <p:spPr>
          <a:xfrm flipH="false" flipV="false" rot="0">
            <a:off x="1028700" y="2487930"/>
            <a:ext cx="2439594" cy="131730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28700" y="738505"/>
            <a:ext cx="6985367" cy="101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0"/>
              </a:lnSpc>
            </a:pPr>
            <a:r>
              <a:rPr lang="en-US" sz="7100" spc="-71">
                <a:solidFill>
                  <a:srgbClr val="0048CD"/>
                </a:solidFill>
                <a:latin typeface="Muli Bold"/>
              </a:rPr>
              <a:t>Agradecimentos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91673" y="8860042"/>
            <a:ext cx="4414450" cy="41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795FF"/>
                </a:solidFill>
                <a:latin typeface="Space Mono"/>
              </a:rPr>
              <a:t>PERSEVERANCE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8970632"/>
            <a:ext cx="1336328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spc="-30">
                <a:solidFill>
                  <a:srgbClr val="0048CD"/>
                </a:solidFill>
                <a:latin typeface="Muli Regular"/>
              </a:rPr>
              <a:t>https://github.com/developersapi/Sistema-Web-com-Regra-de-Negocio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rcRect l="0" t="18553" r="0" b="18553"/>
          <a:stretch>
            <a:fillRect/>
          </a:stretch>
        </p:blipFill>
        <p:spPr>
          <a:xfrm flipH="false" flipV="false" rot="0">
            <a:off x="4332927" y="2061324"/>
            <a:ext cx="3914381" cy="24618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DAEXpSc-1q0</dc:identifier>
  <dcterms:modified xsi:type="dcterms:W3CDTF">2011-08-01T06:04:30Z</dcterms:modified>
  <cp:revision>1</cp:revision>
  <dc:title>Apresentação Sprint 2</dc:title>
</cp:coreProperties>
</file>