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Amount</a:t>
            </a:r>
            <a:r>
              <a:rPr lang="en-GB" baseline="0"/>
              <a:t> and PO 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'POs By Customer Over 55k'!$C$1</c:f>
              <c:strCache>
                <c:ptCount val="1"/>
                <c:pt idx="0">
                  <c:v>TotalAmount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'POs By Customer Over 55k'!$A$2:$A$20</c:f>
              <c:strCache>
                <c:ptCount val="19"/>
                <c:pt idx="0">
                  <c:v>Daakshaayaani Sankaramanchi</c:v>
                </c:pt>
                <c:pt idx="1">
                  <c:v>Elina Kaleja</c:v>
                </c:pt>
                <c:pt idx="2">
                  <c:v>Lilli Sokk</c:v>
                </c:pt>
                <c:pt idx="3">
                  <c:v>Nils Kaulins</c:v>
                </c:pt>
                <c:pt idx="4">
                  <c:v>Olya Izmaylov</c:v>
                </c:pt>
                <c:pt idx="5">
                  <c:v>Sabine Alksne</c:v>
                </c:pt>
                <c:pt idx="6">
                  <c:v>Shantanu Huq</c:v>
                </c:pt>
                <c:pt idx="7">
                  <c:v>Tailspin Toys (Cundiyo, NM)</c:v>
                </c:pt>
                <c:pt idx="8">
                  <c:v>Tailspin Toys (Frankewing, TN)</c:v>
                </c:pt>
                <c:pt idx="9">
                  <c:v>Tailspin Toys (Koontzville, WA)</c:v>
                </c:pt>
                <c:pt idx="10">
                  <c:v>Tailspin Toys (La Cueva, NM)</c:v>
                </c:pt>
                <c:pt idx="11">
                  <c:v>Tailspin Toys (Malott, WA)</c:v>
                </c:pt>
                <c:pt idx="12">
                  <c:v>Tailspin Toys (North Cowden, TX)</c:v>
                </c:pt>
                <c:pt idx="13">
                  <c:v>Tailspin Toys (Tavares, FL)</c:v>
                </c:pt>
                <c:pt idx="14">
                  <c:v>Wingtip Toys (Cowlington, OK)</c:v>
                </c:pt>
                <c:pt idx="15">
                  <c:v>Wingtip Toys (Mendoza, TX)</c:v>
                </c:pt>
                <c:pt idx="16">
                  <c:v>Wingtip Toys (Wapinitia, OR)</c:v>
                </c:pt>
                <c:pt idx="17">
                  <c:v>Wingtip Toys (Ware Shoals, SC)</c:v>
                </c:pt>
                <c:pt idx="18">
                  <c:v>Wingtip Toys (Waycross, GA)</c:v>
                </c:pt>
              </c:strCache>
            </c:strRef>
          </c:cat>
          <c:val>
            <c:numRef>
              <c:f>'POs By Customer Over 55k'!$C$2:$C$20</c:f>
              <c:numCache>
                <c:formatCode>General</c:formatCode>
                <c:ptCount val="19"/>
                <c:pt idx="0">
                  <c:v>67713.100000000006</c:v>
                </c:pt>
                <c:pt idx="1">
                  <c:v>65362</c:v>
                </c:pt>
                <c:pt idx="2">
                  <c:v>61245.799999999996</c:v>
                </c:pt>
                <c:pt idx="3">
                  <c:v>61026.35</c:v>
                </c:pt>
                <c:pt idx="4">
                  <c:v>57510.799999999996</c:v>
                </c:pt>
                <c:pt idx="5">
                  <c:v>59008.95</c:v>
                </c:pt>
                <c:pt idx="6">
                  <c:v>85364</c:v>
                </c:pt>
                <c:pt idx="7">
                  <c:v>59720.05</c:v>
                </c:pt>
                <c:pt idx="8">
                  <c:v>64663.15</c:v>
                </c:pt>
                <c:pt idx="9">
                  <c:v>57092.4</c:v>
                </c:pt>
                <c:pt idx="10">
                  <c:v>56861.8</c:v>
                </c:pt>
                <c:pt idx="11">
                  <c:v>58940.799999999996</c:v>
                </c:pt>
                <c:pt idx="12">
                  <c:v>64430.9</c:v>
                </c:pt>
                <c:pt idx="13">
                  <c:v>63333.1</c:v>
                </c:pt>
                <c:pt idx="14">
                  <c:v>61765.799999999996</c:v>
                </c:pt>
                <c:pt idx="15">
                  <c:v>63886.850000000006</c:v>
                </c:pt>
                <c:pt idx="16">
                  <c:v>59524.450000000004</c:v>
                </c:pt>
                <c:pt idx="17">
                  <c:v>58110.3</c:v>
                </c:pt>
                <c:pt idx="18">
                  <c:v>57519.549999999996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3-4210-9116-EBB1889F9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29626943"/>
        <c:axId val="829625503"/>
      </c:barChart>
      <c:lineChart>
        <c:grouping val="standard"/>
        <c:varyColors val="0"/>
        <c:ser>
          <c:idx val="0"/>
          <c:order val="0"/>
          <c:tx>
            <c:strRef>
              <c:f>'POs By Customer Over 55k'!$B$1</c:f>
              <c:strCache>
                <c:ptCount val="1"/>
                <c:pt idx="0">
                  <c:v>CountOfPOs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'POs By Customer Over 55k'!$A$2:$A$20</c:f>
              <c:strCache>
                <c:ptCount val="19"/>
                <c:pt idx="0">
                  <c:v>Daakshaayaani Sankaramanchi</c:v>
                </c:pt>
                <c:pt idx="1">
                  <c:v>Elina Kaleja</c:v>
                </c:pt>
                <c:pt idx="2">
                  <c:v>Lilli Sokk</c:v>
                </c:pt>
                <c:pt idx="3">
                  <c:v>Nils Kaulins</c:v>
                </c:pt>
                <c:pt idx="4">
                  <c:v>Olya Izmaylov</c:v>
                </c:pt>
                <c:pt idx="5">
                  <c:v>Sabine Alksne</c:v>
                </c:pt>
                <c:pt idx="6">
                  <c:v>Shantanu Huq</c:v>
                </c:pt>
                <c:pt idx="7">
                  <c:v>Tailspin Toys (Cundiyo, NM)</c:v>
                </c:pt>
                <c:pt idx="8">
                  <c:v>Tailspin Toys (Frankewing, TN)</c:v>
                </c:pt>
                <c:pt idx="9">
                  <c:v>Tailspin Toys (Koontzville, WA)</c:v>
                </c:pt>
                <c:pt idx="10">
                  <c:v>Tailspin Toys (La Cueva, NM)</c:v>
                </c:pt>
                <c:pt idx="11">
                  <c:v>Tailspin Toys (Malott, WA)</c:v>
                </c:pt>
                <c:pt idx="12">
                  <c:v>Tailspin Toys (North Cowden, TX)</c:v>
                </c:pt>
                <c:pt idx="13">
                  <c:v>Tailspin Toys (Tavares, FL)</c:v>
                </c:pt>
                <c:pt idx="14">
                  <c:v>Wingtip Toys (Cowlington, OK)</c:v>
                </c:pt>
                <c:pt idx="15">
                  <c:v>Wingtip Toys (Mendoza, TX)</c:v>
                </c:pt>
                <c:pt idx="16">
                  <c:v>Wingtip Toys (Wapinitia, OR)</c:v>
                </c:pt>
                <c:pt idx="17">
                  <c:v>Wingtip Toys (Ware Shoals, SC)</c:v>
                </c:pt>
                <c:pt idx="18">
                  <c:v>Wingtip Toys (Waycross, GA)</c:v>
                </c:pt>
              </c:strCache>
            </c:strRef>
          </c:cat>
          <c:val>
            <c:numRef>
              <c:f>'POs By Customer Over 55k'!$B$2:$B$20</c:f>
              <c:numCache>
                <c:formatCode>General</c:formatCode>
                <c:ptCount val="19"/>
                <c:pt idx="0">
                  <c:v>15</c:v>
                </c:pt>
                <c:pt idx="1">
                  <c:v>20</c:v>
                </c:pt>
                <c:pt idx="2">
                  <c:v>20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12</c:v>
                </c:pt>
                <c:pt idx="8">
                  <c:v>17</c:v>
                </c:pt>
                <c:pt idx="9">
                  <c:v>17</c:v>
                </c:pt>
                <c:pt idx="10">
                  <c:v>15</c:v>
                </c:pt>
                <c:pt idx="11">
                  <c:v>20</c:v>
                </c:pt>
                <c:pt idx="12">
                  <c:v>17</c:v>
                </c:pt>
                <c:pt idx="13">
                  <c:v>19</c:v>
                </c:pt>
                <c:pt idx="14">
                  <c:v>17</c:v>
                </c:pt>
                <c:pt idx="15">
                  <c:v>15</c:v>
                </c:pt>
                <c:pt idx="16">
                  <c:v>9</c:v>
                </c:pt>
                <c:pt idx="17">
                  <c:v>17</c:v>
                </c:pt>
                <c:pt idx="1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13-4210-9116-EBB1889F9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4098703"/>
        <c:axId val="1054100623"/>
      </c:lineChart>
      <c:catAx>
        <c:axId val="82962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625503"/>
        <c:crosses val="autoZero"/>
        <c:auto val="1"/>
        <c:lblAlgn val="ctr"/>
        <c:lblOffset val="100"/>
        <c:noMultiLvlLbl val="0"/>
      </c:catAx>
      <c:valAx>
        <c:axId val="82962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626943"/>
        <c:crosses val="autoZero"/>
        <c:crossBetween val="between"/>
      </c:valAx>
      <c:valAx>
        <c:axId val="105410062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098703"/>
        <c:crosses val="max"/>
        <c:crossBetween val="between"/>
      </c:valAx>
      <c:catAx>
        <c:axId val="10540987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541006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B3E0-5D14-642D-59CE-EF94E149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B8FF6-B547-FD11-DE56-4766E65C5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AED8-3502-F24E-E8C1-983A9CB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07D1-423B-745A-B84E-D7612419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389D-1D77-F6A6-42BB-6EBBAC1A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ABAE-7E03-8F9D-8404-723CC1DD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A194-5B7A-BF2A-72E5-EE336E52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60D5-8796-ABE0-E1B8-C5AC6017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3833-8BFA-7FFC-98F3-143CE5B2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9AFE-D40D-C336-0628-36FCE04A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7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FF88D-2E94-11EA-7C42-58D84C5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BB9CE-0C83-9B3F-3767-26FF19AE8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AAF2-0C77-1911-8578-EEC37895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CD4B-1945-2B04-8DFA-36C02F9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CDEA-6115-BF20-BA65-DF5522A5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4B50-2EE0-AA5E-196B-008E1A06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2E3F-786E-2180-B72E-78A10642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8AE9-0490-4586-ED3E-452B146C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1F4B-908B-4117-33D6-5A65D189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02C2-442F-4C6A-256F-4726CBCC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2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DDCD-F2FB-B8B0-FBDF-77F08927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F828-5864-7952-E53D-A7B6DD0B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BBDB-9FE4-E3F7-776F-47978824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DD58-C06E-9DFA-9FC9-2008931A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3FCF-8631-239C-5AB5-A9F17D8B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0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7B73-D9BD-8CD3-2605-B5223A96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55C2-DFA4-0044-29D9-1EE534C2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FA143-E2A2-E234-1207-1E96A67BA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90B3-32A6-DFA9-97B2-CB1292F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BC586-3849-EEE3-B908-F7E9E13C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9FD9-3471-2391-89FE-8F85B706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5E0-B654-5A8F-BFD8-A751E231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E324-6AE9-A2FB-74C5-24BB1FE0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EF8B-07FC-F2CC-98D4-9A56BDF5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2DEB8-BBA4-031F-501E-5137409AA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C44E3-A064-6D08-C2EB-2231B6CE2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E26CB-ABE3-D2AE-EF94-65714F30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7BCA1-8C42-D38F-64B8-62AFF2F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A78A4-B445-C9D3-ED50-874278F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4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1E3-3365-F728-BC03-72FC0D83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FD414-5935-F99E-BCFE-220E893D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BDFB4-22AE-A8CD-F607-E4D3E6F2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A02F0-2CEE-FF3A-7CA5-9B291AA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9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CC4AC-F3BF-7D7A-B774-02F8E762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AD5F0-FC66-F36E-1E69-28B0A252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F65AB-62EC-0986-A4CA-91DA419C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F747-02F4-A952-2A19-99BCD3E4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DEED-129E-5420-B857-40CDD380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ACEFA-F153-AA2C-D67D-31E89966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6328-D0EC-5C4B-E8DF-12942093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E682-62A0-075F-A7FB-3BE82CE7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D5AE6-69F4-9FF4-7C99-D934AEF1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2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C0C5-C234-50CC-BB65-74DFC1A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70571-95E3-3764-6A4D-55C25398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F3D8F-8BFC-10F5-8739-E9BB8C8F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7E27-69C3-0F61-E17B-747D670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BB14-E688-42E6-8F0F-7F0A4605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45FD-00C5-448C-B8C6-2C47AE70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4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58EAB-F3C8-458E-F311-2E43E9DB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969F0-E972-819E-5BFF-6735337D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A918-A9E9-1250-9CA6-CB646EAAC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95D8-A05C-4117-8BA6-ED636073855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0A87-C838-7674-D34E-48CA1DB40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DE86-B518-4F56-F21C-B90A07232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C79A-307F-45BA-AEE7-A16B605B7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6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54DA-A19E-8ED2-CC11-97E472FA9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Charts and Meeting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51F82-C39C-5DA7-8127-B0E778658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3D5BA5-3044-B51E-31A9-1AF352345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58" y="387349"/>
            <a:ext cx="8770817" cy="58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CC9600-48C1-A3C1-0DAB-ED6AB7D5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56207"/>
              </p:ext>
            </p:extLst>
          </p:nvPr>
        </p:nvGraphicFramePr>
        <p:xfrm>
          <a:off x="838200" y="742950"/>
          <a:ext cx="10515600" cy="543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272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 Charts and Meeting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Charts and Meeting</dc:title>
  <dc:creator>PRANOY CHAKRABORTY</dc:creator>
  <cp:lastModifiedBy>PRANOY CHAKRABORTY</cp:lastModifiedBy>
  <cp:revision>2</cp:revision>
  <dcterms:created xsi:type="dcterms:W3CDTF">2024-06-01T11:28:14Z</dcterms:created>
  <dcterms:modified xsi:type="dcterms:W3CDTF">2024-06-01T11:32:35Z</dcterms:modified>
</cp:coreProperties>
</file>