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1" r:id="rId6"/>
    <p:sldId id="257" r:id="rId7"/>
    <p:sldId id="269" r:id="rId8"/>
    <p:sldId id="274" r:id="rId9"/>
    <p:sldId id="258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3" r:id="rId20"/>
    <p:sldId id="280" r:id="rId21"/>
    <p:sldId id="286" r:id="rId22"/>
    <p:sldId id="284" r:id="rId23"/>
    <p:sldId id="285" r:id="rId24"/>
    <p:sldId id="287" r:id="rId25"/>
    <p:sldId id="294" r:id="rId26"/>
    <p:sldId id="288" r:id="rId27"/>
    <p:sldId id="289" r:id="rId28"/>
    <p:sldId id="290" r:id="rId29"/>
    <p:sldId id="291" r:id="rId30"/>
    <p:sldId id="292" r:id="rId31"/>
    <p:sldId id="293" r:id="rId32"/>
    <p:sldId id="259" r:id="rId33"/>
    <p:sldId id="260" r:id="rId34"/>
    <p:sldId id="261" r:id="rId35"/>
    <p:sldId id="262" r:id="rId36"/>
    <p:sldId id="268" r:id="rId37"/>
    <p:sldId id="264" r:id="rId38"/>
    <p:sldId id="265" r:id="rId39"/>
    <p:sldId id="267" r:id="rId40"/>
    <p:sldId id="266" r:id="rId41"/>
    <p:sldId id="263" r:id="rId42"/>
    <p:sldId id="28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9" autoAdjust="0"/>
    <p:restoredTop sz="94660"/>
  </p:normalViewPr>
  <p:slideViewPr>
    <p:cSldViewPr snapToGrid="0">
      <p:cViewPr>
        <p:scale>
          <a:sx n="70" d="100"/>
          <a:sy n="70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4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2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3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2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6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6116-65C2-4F74-A8CA-F2995D394108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4380-E90D-4CD5-866A-0D50C318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2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eeing-theory.brown.edu/probability-distributions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iro.medium.com/max/24000/1*IdGgdrY_n_9_YfkaCh-dag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oogle.com/url?sa=i&amp;url=https%3A%2F%2Frishy.github.io%2Fstats%2F2015%2F07%2F21%2Fnormal-distributions%2F&amp;psig=AOvVaw3kPLvbcW96cB2P0z4M_0Qg&amp;ust=1600572839160000&amp;source=images&amp;cd=vfe&amp;ved=0CAIQjRxqFwoTCLC4iM6k9OsCFQAAAAAdAAAAABA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eeing-theory.brown.edu/probability-distributions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cstep.com/wp-content/uploads/2016/10/central-limit-theorem-5.p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researchgate.net/profile/Marco_Faria/publication/294890337/figure/fig5/AS:668873900716049@1536483373457/a-Negative-skewness-b-Normal-curve-c-Positive-skewness-Durkhure-and-Lodwal-2014.pp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interactive/2020/us/massachusetts-coronavirus-case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ss.gov/doc/covid-19-dashboard-september-18-2020/downloa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vidence.edu/coronavirus/" TargetMode="External"/><Relationship Id="rId2" Type="http://schemas.openxmlformats.org/officeDocument/2006/relationships/hyperlink" Target="https://www.stonehill.edu/news/emergencies/updates/coronavirus/coronavirus-faqs/dashboard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tracking.com/data/downloa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DAN602</a:t>
            </a:r>
            <a:br>
              <a:rPr lang="en-US" dirty="0" smtClean="0"/>
            </a:br>
            <a:r>
              <a:rPr lang="en-US" dirty="0" smtClean="0"/>
              <a:t>Module 1: An Abridged Introduction to Probability and Distributions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 Harbert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8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distributions for discrete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Bernoulli/Binomial</a:t>
            </a:r>
            <a:endParaRPr lang="en-US" altLang="en-US" dirty="0"/>
          </a:p>
          <a:p>
            <a:pPr lvl="1"/>
            <a:r>
              <a:rPr lang="en-US" altLang="en-US" dirty="0"/>
              <a:t>Yes/no outcomes (dead/alive, treated/untreated, smoker/non-smoker, sick/well, etc</a:t>
            </a:r>
            <a:r>
              <a:rPr lang="en-US" altLang="en-US" dirty="0" smtClean="0"/>
              <a:t>.)</a:t>
            </a:r>
          </a:p>
          <a:p>
            <a:pPr lvl="1"/>
            <a:r>
              <a:rPr lang="en-US" altLang="en-US" dirty="0" smtClean="0"/>
              <a:t>Ordinal categories (survey rating scales, 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Poisson</a:t>
            </a:r>
          </a:p>
          <a:p>
            <a:pPr lvl="1"/>
            <a:r>
              <a:rPr lang="en-US" altLang="en-US" dirty="0"/>
              <a:t>Counts (e.g., how many cases of disease in a given area)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seeing-theory.brown.edu/probability-distributions/index.html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Relatively rare to use directly in hypothesis testing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99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functions for continuous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probability function that accompanies a continuous random variable is a continuous mathematical function that integrates to 1.  </a:t>
            </a:r>
          </a:p>
          <a:p>
            <a:pPr marL="533400" indent="-533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probabilities associated with continuous functions are just areas under the curve </a:t>
            </a:r>
            <a:r>
              <a:rPr lang="en-US" alt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a finite range.</a:t>
            </a:r>
            <a:endParaRPr lang="en-US" alt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33400" indent="-533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Probabilities are given for a range of values, rather than a particular value (e.g., the probability of getting a math SAT score between 700 and 800 is 2%).</a:t>
            </a:r>
            <a:endParaRPr lang="en-US" alt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404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2016" cy="4351338"/>
          </a:xfrm>
        </p:spPr>
        <p:txBody>
          <a:bodyPr/>
          <a:lstStyle/>
          <a:p>
            <a:r>
              <a:rPr lang="en-US" dirty="0" smtClean="0"/>
              <a:t>All possible values of X are equally likely.</a:t>
            </a:r>
          </a:p>
          <a:p>
            <a:r>
              <a:rPr lang="en-US" dirty="0" smtClean="0"/>
              <a:t>“Random”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1416"/>
          <a:stretch/>
        </p:blipFill>
        <p:spPr>
          <a:xfrm>
            <a:off x="6966970" y="2862645"/>
            <a:ext cx="4576758" cy="3346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17" y="3735801"/>
            <a:ext cx="36671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3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The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4232" cy="4351338"/>
          </a:xfrm>
        </p:spPr>
        <p:txBody>
          <a:bodyPr/>
          <a:lstStyle/>
          <a:p>
            <a:r>
              <a:rPr lang="en-US" dirty="0" smtClean="0"/>
              <a:t>Describes a scenario with random variation around a real optimum.</a:t>
            </a:r>
          </a:p>
          <a:p>
            <a:r>
              <a:rPr lang="en-US" dirty="0" smtClean="0"/>
              <a:t>Many measured and observed variables behave this way.</a:t>
            </a:r>
          </a:p>
          <a:p>
            <a:pPr lvl="1"/>
            <a:r>
              <a:rPr lang="en-US" dirty="0" smtClean="0"/>
              <a:t>e.g., political polling, income, sampling of traffic data, daily monitoring of COVID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01" y="5098923"/>
            <a:ext cx="5257800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58" y="2578608"/>
            <a:ext cx="5665209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948"/>
            <a:ext cx="10396728" cy="6644159"/>
          </a:xfrm>
        </p:spPr>
      </p:pic>
    </p:spTree>
    <p:extLst>
      <p:ext uri="{BB962C8B-B14F-4D97-AF65-F5344CB8AC3E}">
        <p14:creationId xmlns:p14="http://schemas.microsoft.com/office/powerpoint/2010/main" val="169445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34584" cy="4351338"/>
          </a:xfrm>
        </p:spPr>
        <p:txBody>
          <a:bodyPr/>
          <a:lstStyle/>
          <a:p>
            <a:r>
              <a:rPr lang="en-US" dirty="0" smtClean="0"/>
              <a:t>For non-normally distributed data</a:t>
            </a:r>
          </a:p>
          <a:p>
            <a:r>
              <a:rPr lang="en-US" dirty="0" smtClean="0"/>
              <a:t>Useful for visualization </a:t>
            </a:r>
            <a:r>
              <a:rPr lang="en-US" dirty="0"/>
              <a:t>(density </a:t>
            </a:r>
            <a:r>
              <a:rPr lang="en-US" dirty="0" smtClean="0"/>
              <a:t>plots) and informal inference </a:t>
            </a:r>
          </a:p>
          <a:p>
            <a:r>
              <a:rPr lang="en-US" b="1" dirty="0" smtClean="0"/>
              <a:t>Kernel Density Estimation </a:t>
            </a:r>
            <a:r>
              <a:rPr lang="en-US" dirty="0" smtClean="0"/>
              <a:t>– Continuous probability inference using local probability functions of known structure (e.g., normal </a:t>
            </a:r>
            <a:r>
              <a:rPr lang="en-US" dirty="0" err="1" smtClean="0"/>
              <a:t>prob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4" y="1982342"/>
            <a:ext cx="5817872" cy="29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basis for inferential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If we understand the underlying probability function of a certain phenomenon, then we can make informed decisions based on how we expect </a:t>
            </a:r>
            <a:r>
              <a:rPr lang="en-US" altLang="en-US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to behave on-average over the long-run…(so called “frequentist” theory of probability).  </a:t>
            </a:r>
          </a:p>
          <a:p>
            <a:r>
              <a:rPr lang="en-US" dirty="0" smtClean="0"/>
              <a:t>The “Expected Value” is (in various forms) the mean.</a:t>
            </a:r>
          </a:p>
          <a:p>
            <a:pPr lvl="1"/>
            <a:r>
              <a:rPr lang="en-US" dirty="0" smtClean="0"/>
              <a:t>Population mean</a:t>
            </a:r>
          </a:p>
          <a:p>
            <a:pPr lvl="1"/>
            <a:r>
              <a:rPr lang="en-US" dirty="0" smtClean="0"/>
              <a:t>Compare to: Sample mean, median, mode</a:t>
            </a:r>
          </a:p>
          <a:p>
            <a:r>
              <a:rPr lang="en-US" dirty="0" smtClean="0"/>
              <a:t>Variation also matters</a:t>
            </a:r>
          </a:p>
          <a:p>
            <a:pPr lvl="1"/>
            <a:r>
              <a:rPr lang="en-US" dirty="0" smtClean="0"/>
              <a:t>Standard deviation, variance, standard error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These are the kinds of assessments we intuit from histograms, scatterplots,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0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 and Sampling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2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9:00 – 10:00 Refocus &amp; Probability Lecture</a:t>
            </a:r>
          </a:p>
          <a:p>
            <a:r>
              <a:rPr lang="en-US" dirty="0" smtClean="0"/>
              <a:t>10:00 – 10:30 Break</a:t>
            </a:r>
          </a:p>
          <a:p>
            <a:r>
              <a:rPr lang="en-US" dirty="0" smtClean="0"/>
              <a:t>10:30 – 11:30 SAS Studio Distribution Analysis Demo</a:t>
            </a:r>
          </a:p>
          <a:p>
            <a:r>
              <a:rPr lang="en-US" dirty="0" smtClean="0"/>
              <a:t>11:30-12:00 Break 2</a:t>
            </a:r>
          </a:p>
          <a:p>
            <a:r>
              <a:rPr lang="en-US" dirty="0" smtClean="0"/>
              <a:t>12:00-12:30 Work on SAS lab prompts</a:t>
            </a:r>
          </a:p>
          <a:p>
            <a:r>
              <a:rPr lang="en-US" dirty="0" smtClean="0"/>
              <a:t>12:30 </a:t>
            </a:r>
            <a:r>
              <a:rPr lang="en-US" dirty="0" smtClean="0">
                <a:sym typeface="Wingdings" panose="05000000000000000000" pitchFamily="2" charset="2"/>
              </a:rPr>
              <a:t> Lunch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6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central limit theorem</a:t>
            </a:r>
            <a:r>
              <a:rPr lang="en-US" dirty="0"/>
              <a:t> states that if you have a population with mean μ and standard deviation σ and take sufficiently large random samples from the population with replacement , then the distribution of the sample means will be approximately normally </a:t>
            </a:r>
            <a:r>
              <a:rPr lang="en-US" dirty="0" smtClean="0"/>
              <a:t>distributed.</a:t>
            </a:r>
          </a:p>
          <a:p>
            <a:endParaRPr lang="en-US" dirty="0" smtClean="0"/>
          </a:p>
          <a:p>
            <a:r>
              <a:rPr lang="en-US" dirty="0" smtClean="0"/>
              <a:t>How large is “sufficiently large”? (TBD)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seeing-theory.brown.edu/probability-distributions/index.html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7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28" y="45720"/>
            <a:ext cx="5393883" cy="6735219"/>
          </a:xfrm>
        </p:spPr>
      </p:pic>
    </p:spTree>
    <p:extLst>
      <p:ext uri="{BB962C8B-B14F-4D97-AF65-F5344CB8AC3E}">
        <p14:creationId xmlns:p14="http://schemas.microsoft.com/office/powerpoint/2010/main" val="958940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never a complete sampling of the entire population of outcomes</a:t>
            </a:r>
          </a:p>
          <a:p>
            <a:r>
              <a:rPr lang="en-US" dirty="0" smtClean="0"/>
              <a:t>Well sampled events can tell us about the population</a:t>
            </a:r>
          </a:p>
          <a:p>
            <a:r>
              <a:rPr lang="en-US" dirty="0" smtClean="0"/>
              <a:t>That’s why we need statistics!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32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Stats: For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derive meaning from a sample relative to a hypothetical normally distributed population with:</a:t>
            </a:r>
          </a:p>
          <a:p>
            <a:r>
              <a:rPr lang="en-US" dirty="0" smtClean="0"/>
              <a:t>Central Tendency:</a:t>
            </a:r>
          </a:p>
          <a:p>
            <a:pPr lvl="1"/>
            <a:r>
              <a:rPr lang="en-US" b="1" u="sng" dirty="0" smtClean="0"/>
              <a:t>Mean (average)</a:t>
            </a:r>
          </a:p>
          <a:p>
            <a:pPr lvl="1"/>
            <a:r>
              <a:rPr lang="en-US" dirty="0" smtClean="0"/>
              <a:t>Median (middle value)</a:t>
            </a:r>
          </a:p>
          <a:p>
            <a:pPr lvl="1"/>
            <a:r>
              <a:rPr lang="en-US" dirty="0" smtClean="0"/>
              <a:t>Mode (most common value)</a:t>
            </a:r>
          </a:p>
          <a:p>
            <a:r>
              <a:rPr lang="en-US" dirty="0" smtClean="0"/>
              <a:t>Variation around the mean:</a:t>
            </a:r>
          </a:p>
          <a:p>
            <a:pPr lvl="1"/>
            <a:r>
              <a:rPr lang="en-US" dirty="0" smtClean="0"/>
              <a:t>Variance (avg. squared deviation from the mean)</a:t>
            </a:r>
          </a:p>
          <a:p>
            <a:pPr lvl="1"/>
            <a:r>
              <a:rPr lang="en-US" b="1" u="sng" dirty="0" smtClean="0"/>
              <a:t>Standard Deviation (standardize: square root of the variance)</a:t>
            </a:r>
          </a:p>
          <a:p>
            <a:pPr lvl="1"/>
            <a:r>
              <a:rPr lang="en-US" dirty="0" smtClean="0"/>
              <a:t>Standard Error (normalized: SD / square root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61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Consideration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both descriptive and inferential statistics are assuming normality</a:t>
            </a:r>
          </a:p>
          <a:p>
            <a:r>
              <a:rPr lang="en-US" dirty="0" smtClean="0"/>
              <a:t>When normality is violated, things fall apart</a:t>
            </a:r>
          </a:p>
          <a:p>
            <a:r>
              <a:rPr lang="en-US" dirty="0" smtClean="0"/>
              <a:t>What can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24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YOUR DATA!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48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your data (histogram)</a:t>
            </a:r>
          </a:p>
          <a:p>
            <a:r>
              <a:rPr lang="en-US" dirty="0" smtClean="0"/>
              <a:t>Quantile-Quantile plots (look for patterns of skewness)</a:t>
            </a:r>
          </a:p>
          <a:p>
            <a:r>
              <a:rPr lang="en-US" dirty="0" smtClean="0"/>
              <a:t>Measures of distribution shape:</a:t>
            </a:r>
          </a:p>
          <a:p>
            <a:pPr lvl="1"/>
            <a:r>
              <a:rPr lang="en-US" dirty="0" smtClean="0"/>
              <a:t>Skewness</a:t>
            </a:r>
          </a:p>
          <a:p>
            <a:pPr lvl="1"/>
            <a:r>
              <a:rPr lang="en-US" dirty="0" smtClean="0"/>
              <a:t>Kurtosis (sampling of the normal curve)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71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pic>
        <p:nvPicPr>
          <p:cNvPr id="8" name="Content Placeholder 7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3" y="1903888"/>
            <a:ext cx="9901680" cy="3408775"/>
          </a:xfrm>
        </p:spPr>
      </p:pic>
    </p:spTree>
    <p:extLst>
      <p:ext uri="{BB962C8B-B14F-4D97-AF65-F5344CB8AC3E}">
        <p14:creationId xmlns:p14="http://schemas.microsoft.com/office/powerpoint/2010/main" val="3925219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33" y="499744"/>
            <a:ext cx="9585533" cy="5709031"/>
          </a:xfrm>
        </p:spPr>
      </p:pic>
    </p:spTree>
    <p:extLst>
      <p:ext uri="{BB962C8B-B14F-4D97-AF65-F5344CB8AC3E}">
        <p14:creationId xmlns:p14="http://schemas.microsoft.com/office/powerpoint/2010/main" val="3006569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what’s your probability of getting COVID?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(not really, but let’s think about sampling)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8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probability </a:t>
            </a:r>
          </a:p>
          <a:p>
            <a:r>
              <a:rPr lang="en-US" dirty="0" smtClean="0"/>
              <a:t>Get comfortable with terminology </a:t>
            </a:r>
          </a:p>
          <a:p>
            <a:r>
              <a:rPr lang="en-US" dirty="0" smtClean="0"/>
              <a:t>Introduce common probability functions </a:t>
            </a:r>
          </a:p>
          <a:p>
            <a:r>
              <a:rPr lang="en-US" dirty="0" smtClean="0"/>
              <a:t>Discuss the Normal Distribution and its role in inferential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98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can play with some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Recently there have been ~ 400 new positive cases each day in MA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www.nytimes.com/interactive/2020/us/massachusetts-coronavirus-cases.html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population of MA is  ~6.7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62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P(COVID) = 400/6,700,000</a:t>
            </a:r>
            <a:br>
              <a:rPr lang="en-US" dirty="0" smtClean="0"/>
            </a:br>
            <a:r>
              <a:rPr lang="en-US" dirty="0"/>
              <a:t>	= 0.00005970149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bad!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51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 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everyone in the state is tested each day</a:t>
            </a:r>
          </a:p>
          <a:p>
            <a:r>
              <a:rPr lang="en-US" dirty="0" smtClean="0"/>
              <a:t>What is the probability of *testing* positive (pos. tests / total tests)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82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testing 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September </a:t>
            </a:r>
            <a:r>
              <a:rPr lang="en-US" dirty="0"/>
              <a:t>18, </a:t>
            </a:r>
            <a:r>
              <a:rPr lang="en-US" dirty="0" smtClean="0"/>
              <a:t>2020 Massachusetts </a:t>
            </a:r>
            <a:r>
              <a:rPr lang="en-US" dirty="0"/>
              <a:t>had:</a:t>
            </a:r>
          </a:p>
          <a:p>
            <a:pPr lvl="1"/>
            <a:r>
              <a:rPr lang="en-US" dirty="0"/>
              <a:t>421 positive tests</a:t>
            </a:r>
          </a:p>
          <a:p>
            <a:pPr lvl="1"/>
            <a:r>
              <a:rPr lang="en-US" dirty="0"/>
              <a:t>22,217 total tests</a:t>
            </a:r>
          </a:p>
          <a:p>
            <a:pPr lvl="1"/>
            <a:r>
              <a:rPr lang="en-US" dirty="0">
                <a:hlinkClick r:id="rId2"/>
              </a:rPr>
              <a:t>https://www.mass.gov/doc/covid-19-dashboard-september-18-2020/download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68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P(Positive Test) = 421 / 22217 </a:t>
            </a:r>
            <a:br>
              <a:rPr lang="en-US" dirty="0" smtClean="0"/>
            </a:br>
            <a:r>
              <a:rPr lang="en-US" dirty="0"/>
              <a:t>	= </a:t>
            </a:r>
            <a:r>
              <a:rPr lang="en-US" dirty="0" smtClean="0"/>
              <a:t>0.01894945312 = ~1.9%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2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who is getting tested?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general population (all of MA), still mostly those with symptoms.</a:t>
            </a:r>
          </a:p>
          <a:p>
            <a:r>
              <a:rPr lang="en-US" dirty="0" smtClean="0"/>
              <a:t>What happens if we have full population surveillance testing?</a:t>
            </a:r>
          </a:p>
          <a:p>
            <a:pPr lvl="1"/>
            <a:r>
              <a:rPr lang="en-US" dirty="0" smtClean="0"/>
              <a:t>The story changes and we have a full(</a:t>
            </a:r>
            <a:r>
              <a:rPr lang="en-US" dirty="0" err="1" smtClean="0"/>
              <a:t>er</a:t>
            </a:r>
            <a:r>
              <a:rPr lang="en-US" dirty="0" smtClean="0"/>
              <a:t>) picture of risk:</a:t>
            </a:r>
          </a:p>
          <a:p>
            <a:pPr lvl="1"/>
            <a:r>
              <a:rPr lang="en-US" dirty="0" smtClean="0"/>
              <a:t>Stonehill has ~3,000 tests per week, so how many positive tests should we expect?</a:t>
            </a:r>
          </a:p>
          <a:p>
            <a:pPr lvl="2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://www.stonehill.edu/news/emergencies/updates/coronavirus/coronavirus-faqs/dashboard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contrast:</a:t>
            </a:r>
          </a:p>
          <a:p>
            <a:pPr lvl="2"/>
            <a:r>
              <a:rPr lang="en-US" dirty="0">
                <a:hlinkClick r:id="rId3"/>
              </a:rPr>
              <a:t>https://www.providence.edu/coronavirus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53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27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variable events have some inherent distribution (e.g., flipping a coin, election polling, etc.)</a:t>
            </a:r>
          </a:p>
          <a:p>
            <a:r>
              <a:rPr lang="en-US" dirty="0" smtClean="0"/>
              <a:t>Mathematical descriptions of probability distributions aid us in inference</a:t>
            </a:r>
          </a:p>
          <a:p>
            <a:r>
              <a:rPr lang="en-US" dirty="0" smtClean="0"/>
              <a:t>Most inferential statistics for continuous data (that we will be dealing with) rely on reference to the 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19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 distribution analysis with SAS Studio</a:t>
            </a:r>
          </a:p>
          <a:p>
            <a:r>
              <a:rPr lang="en-US" dirty="0" smtClean="0"/>
              <a:t>Work with COVID data to examine distribution and normality</a:t>
            </a:r>
          </a:p>
          <a:p>
            <a:r>
              <a:rPr lang="en-US" dirty="0" smtClean="0"/>
              <a:t>Practice filtering and transforming data</a:t>
            </a:r>
          </a:p>
          <a:p>
            <a:endParaRPr lang="en-US" dirty="0"/>
          </a:p>
          <a:p>
            <a:r>
              <a:rPr lang="en-US" dirty="0" smtClean="0"/>
              <a:t>Will use COVID </a:t>
            </a:r>
            <a:r>
              <a:rPr lang="en-US" dirty="0"/>
              <a:t>tracking data from Our World In Data:</a:t>
            </a:r>
          </a:p>
          <a:p>
            <a:pPr lvl="1"/>
            <a:r>
              <a:rPr lang="en-US" dirty="0">
                <a:hlinkClick r:id="rId2"/>
              </a:rPr>
              <a:t>https://covidtracking.com/data/download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354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9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20" y="496944"/>
            <a:ext cx="3733800" cy="595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2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study probability?</a:t>
            </a:r>
          </a:p>
          <a:p>
            <a:pPr lvl="1"/>
            <a:r>
              <a:rPr lang="en-US" b="1" dirty="0"/>
              <a:t>Really important for hypothesis </a:t>
            </a:r>
            <a:r>
              <a:rPr lang="en-US" b="1" dirty="0" smtClean="0"/>
              <a:t>testing</a:t>
            </a:r>
            <a:endParaRPr lang="en-US" dirty="0"/>
          </a:p>
          <a:p>
            <a:r>
              <a:rPr lang="en-US" dirty="0"/>
              <a:t>We’ll use it to ask:</a:t>
            </a:r>
          </a:p>
          <a:p>
            <a:pPr lvl="1"/>
            <a:r>
              <a:rPr lang="en-US" b="1" i="1" dirty="0"/>
              <a:t>What’s the chance that my hypothesis is true (population) given </a:t>
            </a:r>
            <a:r>
              <a:rPr lang="en-US" b="1" i="1" dirty="0" smtClean="0"/>
              <a:t>my measurements </a:t>
            </a:r>
            <a:r>
              <a:rPr lang="en-US" b="1" i="1" dirty="0"/>
              <a:t>(sample)?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8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Events (variables)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 random variable </a:t>
            </a:r>
            <a:r>
              <a:rPr lang="en-US" altLang="en-US" i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x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takes on a defined set of values with different probabilities.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example, if you roll a die, the outcome is random (not fixed) and there are 6 possible outcomes, each of which occur with probability one-sixth.  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example, if you poll people about their voting preferences, the percentage of the sample that responds </a:t>
            </a:r>
            <a:r>
              <a:rPr lang="en-US" alt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Yes on Proposition 100</a:t>
            </a:r>
            <a:r>
              <a:rPr lang="en-US" altLang="en-US" dirty="0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is a also a random variable (the percentage will be slightly differently every time you poll). </a:t>
            </a:r>
          </a:p>
          <a:p>
            <a:pPr>
              <a:spcBef>
                <a:spcPct val="0"/>
              </a:spcBef>
              <a:buFontTx/>
              <a:buChar char="•"/>
            </a:pPr>
            <a:endParaRPr lang="en-US" altLang="en-US" sz="20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0" hangingPunct="0">
              <a:spcBef>
                <a:spcPct val="0"/>
              </a:spcBef>
              <a:buFontTx/>
              <a:buChar char="•"/>
            </a:pP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Roughly, </a:t>
            </a:r>
            <a:r>
              <a:rPr lang="en-US" altLang="en-US" u="sng" dirty="0">
                <a:cs typeface="Times New Roman" panose="02020603050405020304" pitchFamily="18" charset="0"/>
              </a:rPr>
              <a:t>probability</a:t>
            </a:r>
            <a:r>
              <a:rPr lang="en-US" altLang="en-US" dirty="0">
                <a:cs typeface="Times New Roman" panose="02020603050405020304" pitchFamily="18" charset="0"/>
              </a:rPr>
              <a:t> is how frequently we expect different outcomes to occur if we repeat the experiment over and over 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dirty="0">
                <a:cs typeface="Times New Roman" panose="02020603050405020304" pitchFamily="18" charset="0"/>
              </a:rPr>
              <a:t>frequentist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dirty="0">
                <a:cs typeface="Times New Roman" panose="02020603050405020304" pitchFamily="18" charset="0"/>
              </a:rPr>
              <a:t> view)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5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Discrete</a:t>
            </a:r>
            <a:r>
              <a:rPr lang="en-US" altLang="en-US" dirty="0"/>
              <a:t> random variables have a countable number of outcomes</a:t>
            </a:r>
          </a:p>
          <a:p>
            <a:pPr lvl="1"/>
            <a:r>
              <a:rPr lang="en-US" altLang="en-US" u="sng" dirty="0"/>
              <a:t>Examples</a:t>
            </a:r>
            <a:r>
              <a:rPr lang="en-US" altLang="en-US" dirty="0"/>
              <a:t>: </a:t>
            </a:r>
            <a:r>
              <a:rPr lang="en-US" altLang="en-US" dirty="0" smtClean="0"/>
              <a:t>Heads/Tails, </a:t>
            </a:r>
            <a:r>
              <a:rPr lang="en-US" altLang="en-US" dirty="0"/>
              <a:t>treatment/placebo, dice, counts, etc.</a:t>
            </a:r>
          </a:p>
          <a:p>
            <a:r>
              <a:rPr lang="en-US" altLang="en-US" b="1" dirty="0">
                <a:cs typeface="Times New Roman" panose="02020603050405020304" pitchFamily="18" charset="0"/>
              </a:rPr>
              <a:t>Continuous</a:t>
            </a:r>
            <a:r>
              <a:rPr lang="en-US" altLang="en-US" dirty="0">
                <a:cs typeface="Times New Roman" panose="02020603050405020304" pitchFamily="18" charset="0"/>
              </a:rPr>
              <a:t> random variables have an infinite continuum of possible values.</a:t>
            </a:r>
            <a:r>
              <a:rPr lang="en-US" altLang="en-US" b="1" dirty="0"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Examples:</a:t>
            </a:r>
            <a:r>
              <a:rPr lang="en-US" altLang="en-US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blood pressure, weight, the speed of a car, the real numbers from 1 to 6.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2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altLang="en-US" dirty="0">
                <a:cs typeface="Times New Roman" panose="02020603050405020304" pitchFamily="18" charset="0"/>
              </a:rPr>
              <a:t>A probability function maps the possible values of </a:t>
            </a:r>
            <a:r>
              <a:rPr lang="en-US" altLang="en-US" i="1" dirty="0">
                <a:cs typeface="Times New Roman" panose="02020603050405020304" pitchFamily="18" charset="0"/>
              </a:rPr>
              <a:t>x</a:t>
            </a:r>
            <a:r>
              <a:rPr lang="en-US" altLang="en-US" dirty="0">
                <a:cs typeface="Times New Roman" panose="02020603050405020304" pitchFamily="18" charset="0"/>
              </a:rPr>
              <a:t> against their respective probabilities of occurrence, </a:t>
            </a:r>
            <a:r>
              <a:rPr lang="en-US" altLang="en-US" i="1" dirty="0">
                <a:cs typeface="Times New Roman" panose="02020603050405020304" pitchFamily="18" charset="0"/>
              </a:rPr>
              <a:t>p(x)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eaLnBrk="0" hangingPunct="0"/>
            <a:r>
              <a:rPr lang="en-US" altLang="en-US" i="1" dirty="0">
                <a:cs typeface="Times New Roman" panose="02020603050405020304" pitchFamily="18" charset="0"/>
              </a:rPr>
              <a:t>p(x)</a:t>
            </a:r>
            <a:r>
              <a:rPr lang="en-US" altLang="en-US" dirty="0">
                <a:cs typeface="Times New Roman" panose="02020603050405020304" pitchFamily="18" charset="0"/>
              </a:rPr>
              <a:t> is a number from 0 to 1.0.</a:t>
            </a:r>
          </a:p>
          <a:p>
            <a:pPr eaLnBrk="0" hangingPunct="0"/>
            <a:r>
              <a:rPr lang="en-US" altLang="en-US" dirty="0">
                <a:cs typeface="Times New Roman" panose="02020603050405020304" pitchFamily="18" charset="0"/>
              </a:rPr>
              <a:t>The area under a probability function is always 1</a:t>
            </a:r>
            <a:r>
              <a:rPr lang="en-US" altLang="en-US" dirty="0" smtClean="0">
                <a:cs typeface="Times New Roman" panose="02020603050405020304" pitchFamily="18" charset="0"/>
              </a:rPr>
              <a:t>.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2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fair die</a:t>
            </a:r>
            <a:endParaRPr 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361176" y="1690688"/>
            <a:ext cx="4953000" cy="4572000"/>
            <a:chOff x="-3" y="-3"/>
            <a:chExt cx="1074" cy="331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0" y="0"/>
              <a:ext cx="1068" cy="3308"/>
              <a:chOff x="0" y="0"/>
              <a:chExt cx="1068" cy="3308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53" cy="374"/>
                <a:chOff x="0" y="0"/>
                <a:chExt cx="453" cy="374"/>
              </a:xfrm>
            </p:grpSpPr>
            <p:sp>
              <p:nvSpPr>
                <p:cNvPr id="47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7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Roll</a:t>
                  </a:r>
                  <a:endParaRPr lang="en-US" altLang="en-US" sz="24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pPr algn="ctr"/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3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453" y="0"/>
                <a:ext cx="615" cy="374"/>
                <a:chOff x="453" y="0"/>
                <a:chExt cx="615" cy="374"/>
              </a:xfrm>
            </p:grpSpPr>
            <p:sp>
              <p:nvSpPr>
                <p:cNvPr id="45" name="Rectangle 44"/>
                <p:cNvSpPr>
                  <a:spLocks noChangeArrowheads="1"/>
                </p:cNvSpPr>
                <p:nvPr/>
              </p:nvSpPr>
              <p:spPr bwMode="auto">
                <a:xfrm>
                  <a:off x="496" y="0"/>
                  <a:ext cx="52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P(x=A</a:t>
                  </a:r>
                  <a:r>
                    <a:rPr lang="en-US" altLang="en-US" sz="240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endParaRPr lang="en-US" altLang="en-US" sz="24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  <a:p>
                  <a:pPr algn="ctr"/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/>
                <p:cNvSpPr>
                  <a:spLocks noChangeArrowheads="1"/>
                </p:cNvSpPr>
                <p:nvPr/>
              </p:nvSpPr>
              <p:spPr bwMode="auto">
                <a:xfrm>
                  <a:off x="453" y="0"/>
                  <a:ext cx="61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0" y="374"/>
                <a:ext cx="453" cy="489"/>
                <a:chOff x="0" y="374"/>
                <a:chExt cx="453" cy="489"/>
              </a:xfrm>
            </p:grpSpPr>
            <p:sp>
              <p:nvSpPr>
                <p:cNvPr id="43" name="Rectangle 42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>
                <a:grpSpLocks/>
              </p:cNvGrpSpPr>
              <p:nvPr/>
            </p:nvGrpSpPr>
            <p:grpSpPr bwMode="auto">
              <a:xfrm>
                <a:off x="453" y="374"/>
                <a:ext cx="615" cy="489"/>
                <a:chOff x="453" y="374"/>
                <a:chExt cx="615" cy="489"/>
              </a:xfrm>
            </p:grpSpPr>
            <p:sp>
              <p:nvSpPr>
                <p:cNvPr id="41" name="Rectangle 40"/>
                <p:cNvSpPr>
                  <a:spLocks noChangeArrowheads="1"/>
                </p:cNvSpPr>
                <p:nvPr/>
              </p:nvSpPr>
              <p:spPr bwMode="auto">
                <a:xfrm>
                  <a:off x="496" y="374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P(x=1</a:t>
                  </a:r>
                  <a:r>
                    <a:rPr lang="en-US" altLang="en-US" sz="240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=1/6</a:t>
                  </a:r>
                </a:p>
                <a:p>
                  <a:pPr algn="ctr"/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/>
                <p:cNvSpPr>
                  <a:spLocks noChangeArrowheads="1"/>
                </p:cNvSpPr>
                <p:nvPr/>
              </p:nvSpPr>
              <p:spPr bwMode="auto">
                <a:xfrm>
                  <a:off x="453" y="374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0" y="863"/>
                <a:ext cx="453" cy="489"/>
                <a:chOff x="0" y="863"/>
                <a:chExt cx="453" cy="489"/>
              </a:xfrm>
            </p:grpSpPr>
            <p:sp>
              <p:nvSpPr>
                <p:cNvPr id="39" name="Rectangle 38"/>
                <p:cNvSpPr>
                  <a:spLocks noChangeArrowheads="1"/>
                </p:cNvSpPr>
                <p:nvPr/>
              </p:nvSpPr>
              <p:spPr bwMode="auto">
                <a:xfrm>
                  <a:off x="43" y="863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2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863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>
                <a:grpSpLocks/>
              </p:cNvGrpSpPr>
              <p:nvPr/>
            </p:nvGrpSpPr>
            <p:grpSpPr bwMode="auto">
              <a:xfrm>
                <a:off x="453" y="863"/>
                <a:ext cx="615" cy="489"/>
                <a:chOff x="453" y="863"/>
                <a:chExt cx="615" cy="489"/>
              </a:xfrm>
            </p:grpSpPr>
            <p:sp>
              <p:nvSpPr>
                <p:cNvPr id="37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863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P(x=2</a:t>
                  </a:r>
                  <a:r>
                    <a:rPr lang="en-US" altLang="en-US" sz="240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=2/6</a:t>
                  </a:r>
                </a:p>
                <a:p>
                  <a:pPr algn="ctr"/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37"/>
                <p:cNvSpPr>
                  <a:spLocks noChangeArrowheads="1"/>
                </p:cNvSpPr>
                <p:nvPr/>
              </p:nvSpPr>
              <p:spPr bwMode="auto">
                <a:xfrm>
                  <a:off x="453" y="863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0" y="1352"/>
                <a:ext cx="453" cy="489"/>
                <a:chOff x="0" y="1352"/>
                <a:chExt cx="453" cy="489"/>
              </a:xfrm>
            </p:grpSpPr>
            <p:sp>
              <p:nvSpPr>
                <p:cNvPr id="35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1352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3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352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4" name="Group 13"/>
              <p:cNvGrpSpPr>
                <a:grpSpLocks/>
              </p:cNvGrpSpPr>
              <p:nvPr/>
            </p:nvGrpSpPr>
            <p:grpSpPr bwMode="auto">
              <a:xfrm>
                <a:off x="453" y="1352"/>
                <a:ext cx="615" cy="489"/>
                <a:chOff x="453" y="1352"/>
                <a:chExt cx="615" cy="489"/>
              </a:xfrm>
            </p:grpSpPr>
            <p:sp>
              <p:nvSpPr>
                <p:cNvPr id="33" name="Rectangle 32"/>
                <p:cNvSpPr>
                  <a:spLocks noChangeArrowheads="1"/>
                </p:cNvSpPr>
                <p:nvPr/>
              </p:nvSpPr>
              <p:spPr bwMode="auto">
                <a:xfrm>
                  <a:off x="496" y="1352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P(x=3</a:t>
                  </a:r>
                  <a:r>
                    <a:rPr lang="en-US" altLang="en-US" sz="240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=3/6</a:t>
                  </a:r>
                </a:p>
                <a:p>
                  <a:pPr algn="ctr"/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Rectangle 33"/>
                <p:cNvSpPr>
                  <a:spLocks noChangeArrowheads="1"/>
                </p:cNvSpPr>
                <p:nvPr/>
              </p:nvSpPr>
              <p:spPr bwMode="auto">
                <a:xfrm>
                  <a:off x="453" y="1352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" name="Group 14"/>
              <p:cNvGrpSpPr>
                <a:grpSpLocks/>
              </p:cNvGrpSpPr>
              <p:nvPr/>
            </p:nvGrpSpPr>
            <p:grpSpPr bwMode="auto">
              <a:xfrm>
                <a:off x="0" y="1841"/>
                <a:ext cx="453" cy="489"/>
                <a:chOff x="0" y="1841"/>
                <a:chExt cx="453" cy="489"/>
              </a:xfrm>
            </p:grpSpPr>
            <p:sp>
              <p:nvSpPr>
                <p:cNvPr id="31" name="Rectangle 30"/>
                <p:cNvSpPr>
                  <a:spLocks noChangeArrowheads="1"/>
                </p:cNvSpPr>
                <p:nvPr/>
              </p:nvSpPr>
              <p:spPr bwMode="auto">
                <a:xfrm>
                  <a:off x="43" y="1841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4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841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6" name="Group 15"/>
              <p:cNvGrpSpPr>
                <a:grpSpLocks/>
              </p:cNvGrpSpPr>
              <p:nvPr/>
            </p:nvGrpSpPr>
            <p:grpSpPr bwMode="auto">
              <a:xfrm>
                <a:off x="453" y="1841"/>
                <a:ext cx="615" cy="489"/>
                <a:chOff x="453" y="1841"/>
                <a:chExt cx="615" cy="489"/>
              </a:xfrm>
            </p:grpSpPr>
            <p:sp>
              <p:nvSpPr>
                <p:cNvPr id="29" name="Rectangle 28"/>
                <p:cNvSpPr>
                  <a:spLocks noChangeArrowheads="1"/>
                </p:cNvSpPr>
                <p:nvPr/>
              </p:nvSpPr>
              <p:spPr bwMode="auto">
                <a:xfrm>
                  <a:off x="496" y="1841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P(x=4</a:t>
                  </a:r>
                  <a:r>
                    <a:rPr lang="en-US" altLang="en-US" sz="240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=4/6</a:t>
                  </a:r>
                </a:p>
                <a:p>
                  <a:pPr algn="ctr"/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>
                  <a:spLocks noChangeArrowheads="1"/>
                </p:cNvSpPr>
                <p:nvPr/>
              </p:nvSpPr>
              <p:spPr bwMode="auto">
                <a:xfrm>
                  <a:off x="453" y="1841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7" name="Group 16"/>
              <p:cNvGrpSpPr>
                <a:grpSpLocks/>
              </p:cNvGrpSpPr>
              <p:nvPr/>
            </p:nvGrpSpPr>
            <p:grpSpPr bwMode="auto">
              <a:xfrm>
                <a:off x="0" y="2330"/>
                <a:ext cx="453" cy="489"/>
                <a:chOff x="0" y="2330"/>
                <a:chExt cx="453" cy="489"/>
              </a:xfrm>
            </p:grpSpPr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43" y="2330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5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Rectangle 27"/>
                <p:cNvSpPr>
                  <a:spLocks noChangeArrowheads="1"/>
                </p:cNvSpPr>
                <p:nvPr/>
              </p:nvSpPr>
              <p:spPr bwMode="auto">
                <a:xfrm>
                  <a:off x="0" y="2330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8" name="Group 17"/>
              <p:cNvGrpSpPr>
                <a:grpSpLocks/>
              </p:cNvGrpSpPr>
              <p:nvPr/>
            </p:nvGrpSpPr>
            <p:grpSpPr bwMode="auto">
              <a:xfrm>
                <a:off x="453" y="2330"/>
                <a:ext cx="615" cy="489"/>
                <a:chOff x="453" y="2330"/>
                <a:chExt cx="615" cy="489"/>
              </a:xfrm>
            </p:grpSpPr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2330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P(x=5</a:t>
                  </a:r>
                  <a:r>
                    <a:rPr lang="en-US" altLang="en-US" sz="240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=5/6</a:t>
                  </a:r>
                </a:p>
                <a:p>
                  <a:pPr algn="ctr"/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Rectangle 25"/>
                <p:cNvSpPr>
                  <a:spLocks noChangeArrowheads="1"/>
                </p:cNvSpPr>
                <p:nvPr/>
              </p:nvSpPr>
              <p:spPr bwMode="auto">
                <a:xfrm>
                  <a:off x="453" y="2330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9" name="Group 18"/>
              <p:cNvGrpSpPr>
                <a:grpSpLocks/>
              </p:cNvGrpSpPr>
              <p:nvPr/>
            </p:nvGrpSpPr>
            <p:grpSpPr bwMode="auto">
              <a:xfrm>
                <a:off x="0" y="2819"/>
                <a:ext cx="453" cy="489"/>
                <a:chOff x="0" y="2819"/>
                <a:chExt cx="453" cy="489"/>
              </a:xfrm>
            </p:grpSpPr>
            <p:sp>
              <p:nvSpPr>
                <p:cNvPr id="23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2819"/>
                  <a:ext cx="367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6</a:t>
                  </a:r>
                </a:p>
                <a:p>
                  <a:pPr algn="ctr"/>
                  <a:endParaRPr lang="en-US" alt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2819"/>
                  <a:ext cx="453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453" y="2819"/>
                <a:ext cx="615" cy="489"/>
                <a:chOff x="453" y="2819"/>
                <a:chExt cx="615" cy="489"/>
              </a:xfrm>
            </p:grpSpPr>
            <p:sp>
              <p:nvSpPr>
                <p:cNvPr id="21" name="Rectangle 20"/>
                <p:cNvSpPr>
                  <a:spLocks noChangeArrowheads="1"/>
                </p:cNvSpPr>
                <p:nvPr/>
              </p:nvSpPr>
              <p:spPr bwMode="auto">
                <a:xfrm>
                  <a:off x="496" y="2819"/>
                  <a:ext cx="529" cy="4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en-US" sz="2400" i="1" dirty="0" smtClean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P(x=6</a:t>
                  </a:r>
                  <a:r>
                    <a:rPr lang="en-US" altLang="en-US" sz="2400" i="1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)</a:t>
                  </a:r>
                  <a:r>
                    <a:rPr lang="en-US" altLang="en-US" sz="2400" dirty="0">
                      <a:latin typeface="Arial Unicode MS" panose="020B0604020202020204" pitchFamily="34" charset="-128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=6/6</a:t>
                  </a:r>
                </a:p>
                <a:p>
                  <a:pPr algn="ctr"/>
                  <a:endParaRPr lang="en-US" altLang="en-US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/>
                <p:cNvSpPr>
                  <a:spLocks noChangeArrowheads="1"/>
                </p:cNvSpPr>
                <p:nvPr/>
              </p:nvSpPr>
              <p:spPr bwMode="auto">
                <a:xfrm>
                  <a:off x="453" y="2819"/>
                  <a:ext cx="615" cy="4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bIns="0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3" y="-3"/>
              <a:ext cx="1074" cy="331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eaLnBrk="0" hangingPunct="0"/>
            <a:r>
              <a:rPr lang="en-US" altLang="en-US" dirty="0" smtClean="0">
                <a:cs typeface="Times New Roman" panose="02020603050405020304" pitchFamily="18" charset="0"/>
              </a:rPr>
              <a:t>What is the probability of:</a:t>
            </a:r>
          </a:p>
          <a:p>
            <a:pPr lvl="1" eaLnBrk="0" hangingPunct="0"/>
            <a:r>
              <a:rPr lang="en-US" altLang="en-US" dirty="0" smtClean="0">
                <a:cs typeface="Times New Roman" panose="02020603050405020304" pitchFamily="18" charset="0"/>
              </a:rPr>
              <a:t>Rolling a 1?</a:t>
            </a:r>
          </a:p>
          <a:p>
            <a:pPr lvl="1" eaLnBrk="0" hangingPunct="0"/>
            <a:r>
              <a:rPr lang="en-US" altLang="en-US" dirty="0" smtClean="0">
                <a:cs typeface="Times New Roman" panose="02020603050405020304" pitchFamily="18" charset="0"/>
              </a:rPr>
              <a:t>Rolling a 4 or higher?</a:t>
            </a:r>
          </a:p>
          <a:p>
            <a:pPr lvl="1" eaLnBrk="0" hangingPunct="0"/>
            <a:r>
              <a:rPr lang="en-US" altLang="en-US" dirty="0" smtClean="0">
                <a:cs typeface="Times New Roman" panose="02020603050405020304" pitchFamily="18" charset="0"/>
              </a:rPr>
              <a:t>An odd number?</a:t>
            </a:r>
          </a:p>
          <a:p>
            <a:pPr lvl="1" eaLnBrk="0" hangingPunct="0"/>
            <a:r>
              <a:rPr lang="en-US" altLang="en-US" dirty="0" smtClean="0">
                <a:cs typeface="Times New Roman" panose="02020603050405020304" pitchFamily="18" charset="0"/>
              </a:rPr>
              <a:t>A 6 of lower?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4F4FF194D839419CF6D87A1D0D4018" ma:contentTypeVersion="15" ma:contentTypeDescription="Create a new document." ma:contentTypeScope="" ma:versionID="2f4cd23cc76f0b4b6d90209c593ccd3c">
  <xsd:schema xmlns:xsd="http://www.w3.org/2001/XMLSchema" xmlns:xs="http://www.w3.org/2001/XMLSchema" xmlns:p="http://schemas.microsoft.com/office/2006/metadata/properties" xmlns:ns1="http://schemas.microsoft.com/sharepoint/v3" xmlns:ns3="a2e4c909-b0ad-42ba-bc65-78bddd8ec0cd" xmlns:ns4="b532ef42-ae07-4d73-a9d3-ad6fd33eba7d" targetNamespace="http://schemas.microsoft.com/office/2006/metadata/properties" ma:root="true" ma:fieldsID="aa6e0a84856982068e9fcfbc2b189a3e" ns1:_="" ns3:_="" ns4:_="">
    <xsd:import namespace="http://schemas.microsoft.com/sharepoint/v3"/>
    <xsd:import namespace="a2e4c909-b0ad-42ba-bc65-78bddd8ec0cd"/>
    <xsd:import namespace="b532ef42-ae07-4d73-a9d3-ad6fd33eba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4c909-b0ad-42ba-bc65-78bddd8ec0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32ef42-ae07-4d73-a9d3-ad6fd33eba7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7768FDF-DD2B-4F3F-A231-7DFFC99D44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2e4c909-b0ad-42ba-bc65-78bddd8ec0cd"/>
    <ds:schemaRef ds:uri="b532ef42-ae07-4d73-a9d3-ad6fd33eba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14C2A8-E78B-4CE5-8BE6-A8E65BF256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3CBDDC-AF5D-46E5-9E4F-DF2030F9D50B}">
  <ds:schemaRefs>
    <ds:schemaRef ds:uri="http://schemas.microsoft.com/sharepoint/v3"/>
    <ds:schemaRef ds:uri="http://purl.org/dc/terms/"/>
    <ds:schemaRef ds:uri="http://schemas.openxmlformats.org/package/2006/metadata/core-properties"/>
    <ds:schemaRef ds:uri="b532ef42-ae07-4d73-a9d3-ad6fd33eba7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a2e4c909-b0ad-42ba-bc65-78bddd8ec0c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</TotalTime>
  <Words>1209</Words>
  <Application>Microsoft Office PowerPoint</Application>
  <PresentationFormat>Widescreen</PresentationFormat>
  <Paragraphs>161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 Unicode MS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DAN602 Module 1: An Abridged Introduction to Probability and Distributions</vt:lpstr>
      <vt:lpstr>Schedule</vt:lpstr>
      <vt:lpstr>Objectives</vt:lpstr>
      <vt:lpstr>Probability</vt:lpstr>
      <vt:lpstr>Why?</vt:lpstr>
      <vt:lpstr>Random Events (variables)</vt:lpstr>
      <vt:lpstr>Random Variables</vt:lpstr>
      <vt:lpstr>Probability Functions</vt:lpstr>
      <vt:lpstr>Example: A fair die</vt:lpstr>
      <vt:lpstr>Important distributions for discrete data</vt:lpstr>
      <vt:lpstr>Probability functions for continuous data</vt:lpstr>
      <vt:lpstr>Example: The Uniform Distribution</vt:lpstr>
      <vt:lpstr>Example: The Normal Distribution</vt:lpstr>
      <vt:lpstr>PowerPoint Presentation</vt:lpstr>
      <vt:lpstr>PowerPoint Presentation</vt:lpstr>
      <vt:lpstr>Probability Density Estimation</vt:lpstr>
      <vt:lpstr>The basis for inferential statistics</vt:lpstr>
      <vt:lpstr>Short break</vt:lpstr>
      <vt:lpstr>Central Limit Theorem and Sampling</vt:lpstr>
      <vt:lpstr>Central Limit Theorem</vt:lpstr>
      <vt:lpstr>PowerPoint Presentation</vt:lpstr>
      <vt:lpstr>Samples</vt:lpstr>
      <vt:lpstr>Descriptive Stats: For samples</vt:lpstr>
      <vt:lpstr>Important Consideration</vt:lpstr>
      <vt:lpstr>PLOT YOUR DATA!</vt:lpstr>
      <vt:lpstr>Testing Normality</vt:lpstr>
      <vt:lpstr>Skewness</vt:lpstr>
      <vt:lpstr>PowerPoint Presentation</vt:lpstr>
      <vt:lpstr>So what’s your probability of getting COVID?</vt:lpstr>
      <vt:lpstr>But we can play with some data</vt:lpstr>
      <vt:lpstr>P(COVID) = 400/6,700,000  = 0.00005970149</vt:lpstr>
      <vt:lpstr>What about testing rate?</vt:lpstr>
      <vt:lpstr>What about testing rate?</vt:lpstr>
      <vt:lpstr>P(Positive Test) = 421 / 22217   = 0.01894945312 = ~1.9%</vt:lpstr>
      <vt:lpstr>But who is getting tested?</vt:lpstr>
      <vt:lpstr>In summary</vt:lpstr>
      <vt:lpstr>Distributions</vt:lpstr>
      <vt:lpstr>Lab</vt:lpstr>
      <vt:lpstr>Break</vt:lpstr>
    </vt:vector>
  </TitlesOfParts>
  <Company>Stonehill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DAN602 Module 1: Probability and Distributions</dc:title>
  <dc:creator>Harbert, Robert S.</dc:creator>
  <cp:lastModifiedBy>Harbert, Robert S.</cp:lastModifiedBy>
  <cp:revision>21</cp:revision>
  <dcterms:created xsi:type="dcterms:W3CDTF">2020-09-18T14:39:57Z</dcterms:created>
  <dcterms:modified xsi:type="dcterms:W3CDTF">2020-09-19T04:37:12Z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0x010100B34F4FF194D839419CF6D87A1D0D4018</vt:lpwstr>
  </property>
</Properties>
</file>