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slide" Target="slides/slide80.xml"/><Relationship Id="rId83" Type="http://schemas.openxmlformats.org/officeDocument/2006/relationships/slide" Target="slides/slide79.xml"/><Relationship Id="rId42" Type="http://schemas.openxmlformats.org/officeDocument/2006/relationships/slide" Target="slides/slide38.xml"/><Relationship Id="rId41" Type="http://schemas.openxmlformats.org/officeDocument/2006/relationships/slide" Target="slides/slide37.xml"/><Relationship Id="rId85" Type="http://schemas.openxmlformats.org/officeDocument/2006/relationships/slide" Target="slides/slide81.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g1588f4c38c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 name="Google Shape;25;g1588f4c38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b2e35842_0_13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b2e35842_0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5b2e35842_0_13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5b2e35842_0_1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b2e35842_0_13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b2e35842_0_1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5b2e35842_0_13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5b2e35842_0_1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b2e35842_0_13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b2e35842_0_1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b2e35842_0_14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5b2e35842_0_1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b2e35842_0_14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b2e35842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5b2e35842_0_14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5b2e35842_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b2e35842_0_14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b2e35842_0_1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b2e35842_0_14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b2e35842_0_1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g15b2e35842_0_12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g15b2e35842_0_1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b2e35842_0_14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b2e35842_0_1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b2e35842_0_14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b2e35842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b2e35842_0_14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b2e35842_0_1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b2e35842_0_14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b2e35842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5b2e35842_0_14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b2e35842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b2e35842_0_15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5b2e35842_0_1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5b2e35842_0_15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5b2e35842_0_1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b2e35842_0_15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5b2e35842_0_1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b2e35842_0_15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5b2e35842_0_1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b2e35842_0_15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5b2e35842_0_1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15b2e35842_0_13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15b2e35842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5b2e35842_0_15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5b2e35842_0_1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5b2e35842_0_15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5b2e35842_0_1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b2e35842_0_15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5b2e35842_0_1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b2e35842_0_15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5b2e35842_0_1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5b2e35842_0_15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5b2e35842_0_1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5b2e35842_0_16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5b2e35842_0_1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5b2e35842_0_16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5b2e35842_0_1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5b2e35842_0_16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5b2e35842_0_1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5b2e35842_0_16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5b2e35842_0_1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5b2e35842_0_16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5b2e35842_0_1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15b2e35842_0_13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15b2e35842_0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5b2e35842_0_16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5b2e35842_0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5b2e35842_0_16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5b2e35842_0_1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5b2e35842_0_16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5b2e35842_0_1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5b2e35842_0_16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5b2e35842_0_1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5b2e35842_0_16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5b2e35842_0_1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5b2e35842_0_17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5b2e35842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5b2e35842_0_17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5b2e35842_0_1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5b2e35842_0_17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5b2e35842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5b2e35842_0_17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5b2e35842_0_1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5b2e35842_0_17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5b2e35842_0_1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15b2e35842_0_13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15b2e35842_0_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5b2e35842_0_17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5b2e35842_0_1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5b2e35842_0_17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5b2e35842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5b2e35842_0_17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5b2e35842_0_1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5b2e35842_0_17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5b2e35842_0_1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5b2e35842_0_17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5b2e35842_0_1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5b2e35842_0_17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5b2e35842_0_1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5b2e35842_0_18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5b2e35842_0_1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5b2e35842_0_18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5b2e35842_0_1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5b2e35842_0_18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5b2e35842_0_1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5b2e35842_0_18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5b2e35842_0_1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5b2e35842_0_13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15b2e35842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5b2e35842_0_18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5b2e35842_0_1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5b2e35842_0_18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5b2e35842_0_1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5b2e35842_0_18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5b2e35842_0_1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5b2e35842_0_18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5b2e35842_0_1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5b2e35842_0_18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5b2e35842_0_1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5b2e35842_0_18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5b2e35842_0_1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5b2e35842_0_18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5b2e35842_0_1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5b2e35842_0_18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5b2e35842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5b2e35842_0_19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5b2e35842_0_1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5b2e35842_0_19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5b2e35842_0_1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5b2e35842_0_13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5b2e35842_0_1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5b2e35842_0_19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5b2e35842_0_1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5b2e35842_0_19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5b2e35842_0_1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5b2e35842_0_19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5b2e35842_0_1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5b2e35842_0_19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5b2e35842_0_1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5b2e35842_0_19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5b2e35842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5b2e35842_0_19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5b2e35842_0_1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5bfeade85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5bfeade8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5fa061289f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5fa061289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5bfeade85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5bfeade8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5bfeade85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5bfeade8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5b2e35842_0_13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5b2e35842_0_1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5bfeade85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5bfeade8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5fa061289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5fa06128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5b2e35842_0_13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5b2e35842_0_1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475"/>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685800" y="3786738"/>
            <a:ext cx="7772400" cy="1046317"/>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Google Shape;13;p3"/>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Google Shape;16;p4"/>
          <p:cNvSpPr txBox="1"/>
          <p:nvPr>
            <p:ph idx="1" type="body"/>
          </p:nvPr>
        </p:nvSpPr>
        <p:spPr>
          <a:xfrm>
            <a:off x="457200"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Google Shape;17;p4"/>
          <p:cNvSpPr txBox="1"/>
          <p:nvPr>
            <p:ph idx="2" type="body"/>
          </p:nvPr>
        </p:nvSpPr>
        <p:spPr>
          <a:xfrm>
            <a:off x="4692274"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694"/>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creativecommons.org/licenses/by-sa/3.0/u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0.png"/><Relationship Id="rId8"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9.png"/><Relationship Id="rId9"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7.png"/><Relationship Id="rId8"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 Id="rId4" Type="http://schemas.openxmlformats.org/officeDocument/2006/relationships/image" Target="../media/image9.png"/><Relationship Id="rId10" Type="http://schemas.openxmlformats.org/officeDocument/2006/relationships/image" Target="../media/image12.png"/><Relationship Id="rId9"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7.png"/><Relationship Id="rId8"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8.png"/><Relationship Id="rId4" Type="http://schemas.openxmlformats.org/officeDocument/2006/relationships/image" Target="../media/image9.png"/><Relationship Id="rId10" Type="http://schemas.openxmlformats.org/officeDocument/2006/relationships/image" Target="../media/image12.png"/><Relationship Id="rId9"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7.png"/><Relationship Id="rId8"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png"/><Relationship Id="rId4" Type="http://schemas.openxmlformats.org/officeDocument/2006/relationships/image" Target="../media/image9.png"/><Relationship Id="rId11" Type="http://schemas.openxmlformats.org/officeDocument/2006/relationships/image" Target="../media/image18.png"/><Relationship Id="rId10" Type="http://schemas.openxmlformats.org/officeDocument/2006/relationships/image" Target="../media/image12.png"/><Relationship Id="rId9"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7.png"/><Relationship Id="rId8"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9.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9.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9.png"/><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9.png"/><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5.png"/><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7.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35.png"/><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41.png"/><Relationship Id="rId4" Type="http://schemas.openxmlformats.org/officeDocument/2006/relationships/image" Target="../media/image3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41.png"/><Relationship Id="rId4" Type="http://schemas.openxmlformats.org/officeDocument/2006/relationships/image" Target="../media/image34.png"/><Relationship Id="rId5" Type="http://schemas.openxmlformats.org/officeDocument/2006/relationships/image" Target="../media/image3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41.png"/><Relationship Id="rId4" Type="http://schemas.openxmlformats.org/officeDocument/2006/relationships/image" Target="../media/image34.png"/><Relationship Id="rId5" Type="http://schemas.openxmlformats.org/officeDocument/2006/relationships/image" Target="../media/image32.png"/><Relationship Id="rId6" Type="http://schemas.openxmlformats.org/officeDocument/2006/relationships/image" Target="../media/image3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41.png"/><Relationship Id="rId4" Type="http://schemas.openxmlformats.org/officeDocument/2006/relationships/image" Target="../media/image34.png"/><Relationship Id="rId5" Type="http://schemas.openxmlformats.org/officeDocument/2006/relationships/image" Target="../media/image32.png"/><Relationship Id="rId6" Type="http://schemas.openxmlformats.org/officeDocument/2006/relationships/image" Target="../media/image36.png"/><Relationship Id="rId7" Type="http://schemas.openxmlformats.org/officeDocument/2006/relationships/image" Target="../media/image3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41.png"/><Relationship Id="rId4" Type="http://schemas.openxmlformats.org/officeDocument/2006/relationships/image" Target="../media/image34.png"/><Relationship Id="rId5" Type="http://schemas.openxmlformats.org/officeDocument/2006/relationships/image" Target="../media/image32.png"/><Relationship Id="rId6" Type="http://schemas.openxmlformats.org/officeDocument/2006/relationships/image" Target="../media/image36.png"/><Relationship Id="rId7" Type="http://schemas.openxmlformats.org/officeDocument/2006/relationships/image" Target="../media/image3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3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3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40.png"/><Relationship Id="rId4" Type="http://schemas.openxmlformats.org/officeDocument/2006/relationships/image" Target="../media/image3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40.png"/><Relationship Id="rId4" Type="http://schemas.openxmlformats.org/officeDocument/2006/relationships/image" Target="../media/image38.png"/><Relationship Id="rId5" Type="http://schemas.openxmlformats.org/officeDocument/2006/relationships/image" Target="../media/image3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3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1.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pic>
        <p:nvPicPr>
          <p:cNvPr id="27" name="Google Shape;27;p8"/>
          <p:cNvPicPr preferRelativeResize="0"/>
          <p:nvPr/>
        </p:nvPicPr>
        <p:blipFill>
          <a:blip r:embed="rId3">
            <a:alphaModFix/>
          </a:blip>
          <a:stretch>
            <a:fillRect/>
          </a:stretch>
        </p:blipFill>
        <p:spPr>
          <a:xfrm>
            <a:off x="766750" y="2386250"/>
            <a:ext cx="5461301" cy="3992331"/>
          </a:xfrm>
          <a:prstGeom prst="rect">
            <a:avLst/>
          </a:prstGeom>
          <a:noFill/>
          <a:ln>
            <a:noFill/>
          </a:ln>
        </p:spPr>
      </p:pic>
      <p:sp>
        <p:nvSpPr>
          <p:cNvPr id="28" name="Google Shape;28;p8"/>
          <p:cNvSpPr txBox="1"/>
          <p:nvPr/>
        </p:nvSpPr>
        <p:spPr>
          <a:xfrm>
            <a:off x="683550" y="3894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29" name="Google Shape;29;p8"/>
          <p:cNvSpPr/>
          <p:nvPr/>
        </p:nvSpPr>
        <p:spPr>
          <a:xfrm>
            <a:off x="766750" y="2387464"/>
            <a:ext cx="5461200" cy="399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Research question</a:t>
            </a:r>
            <a:endParaRPr b="1" sz="3000">
              <a:solidFill>
                <a:srgbClr val="3A81BA"/>
              </a:solidFill>
            </a:endParaRPr>
          </a:p>
        </p:txBody>
      </p:sp>
      <p:sp>
        <p:nvSpPr>
          <p:cNvPr id="85" name="Google Shape;85;p17"/>
          <p:cNvSpPr txBox="1"/>
          <p:nvPr/>
        </p:nvSpPr>
        <p:spPr>
          <a:xfrm flipH="1">
            <a:off x="457250" y="8782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mean aldrin concentrations among the three levels? </a:t>
            </a:r>
            <a:endParaRPr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n" sz="2200"/>
              <a:t>To compare means of 2 groups we use a Z or a T statistic</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Research question</a:t>
            </a:r>
            <a:endParaRPr b="1" sz="3000">
              <a:solidFill>
                <a:srgbClr val="3A81BA"/>
              </a:solidFill>
            </a:endParaRPr>
          </a:p>
        </p:txBody>
      </p:sp>
      <p:sp>
        <p:nvSpPr>
          <p:cNvPr id="91" name="Google Shape;91;p18"/>
          <p:cNvSpPr txBox="1"/>
          <p:nvPr/>
        </p:nvSpPr>
        <p:spPr>
          <a:xfrm flipH="1">
            <a:off x="457250" y="8782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mean aldrin concentrations among the three levels? </a:t>
            </a:r>
            <a:endParaRPr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n" sz="2200"/>
              <a:t>To compare means of 2 groups we use a </a:t>
            </a:r>
            <a:r>
              <a:rPr i="1" lang="en" sz="2200"/>
              <a:t>Z</a:t>
            </a:r>
            <a:r>
              <a:rPr lang="en" sz="2200"/>
              <a:t> or a </a:t>
            </a:r>
            <a:r>
              <a:rPr i="1" lang="en" sz="2200"/>
              <a:t>T</a:t>
            </a:r>
            <a:r>
              <a:rPr lang="en" sz="2200"/>
              <a:t> statistic</a:t>
            </a:r>
            <a:endParaRPr sz="2200"/>
          </a:p>
          <a:p>
            <a:pPr indent="-368300" lvl="0" marL="457200" rtl="0" algn="l">
              <a:lnSpc>
                <a:spcPct val="115000"/>
              </a:lnSpc>
              <a:spcBef>
                <a:spcPts val="0"/>
              </a:spcBef>
              <a:spcAft>
                <a:spcPts val="0"/>
              </a:spcAft>
              <a:buSzPts val="2200"/>
              <a:buChar char="●"/>
            </a:pPr>
            <a:r>
              <a:rPr lang="en" sz="2200"/>
              <a:t>To compare means of 3+ groups we use a new test called </a:t>
            </a:r>
            <a:r>
              <a:rPr i="1" lang="en" sz="2200">
                <a:solidFill>
                  <a:schemeClr val="accent1"/>
                </a:solidFill>
              </a:rPr>
              <a:t>ANOVA</a:t>
            </a:r>
            <a:r>
              <a:rPr lang="en" sz="2200"/>
              <a:t> and a new statistic called </a:t>
            </a:r>
            <a:r>
              <a:rPr i="1" lang="en" sz="2200">
                <a:solidFill>
                  <a:schemeClr val="accent1"/>
                </a:solidFill>
              </a:rPr>
              <a:t>F</a:t>
            </a:r>
            <a:endParaRPr i="1"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ANOVA</a:t>
            </a:r>
            <a:endParaRPr b="1" sz="3000">
              <a:solidFill>
                <a:srgbClr val="3A81BA"/>
              </a:solidFill>
            </a:endParaRPr>
          </a:p>
        </p:txBody>
      </p:sp>
      <p:sp>
        <p:nvSpPr>
          <p:cNvPr id="97" name="Google Shape;97;p19"/>
          <p:cNvSpPr txBox="1"/>
          <p:nvPr/>
        </p:nvSpPr>
        <p:spPr>
          <a:xfrm flipH="1">
            <a:off x="457250" y="8782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ANOVA is used to assess whether the mean of the outcome variable is different for different levels of a categorical variable</a:t>
            </a:r>
            <a:endParaRPr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i="1"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ANOVA</a:t>
            </a:r>
            <a:endParaRPr b="1" sz="3000">
              <a:solidFill>
                <a:srgbClr val="3A81BA"/>
              </a:solidFill>
            </a:endParaRPr>
          </a:p>
        </p:txBody>
      </p:sp>
      <p:sp>
        <p:nvSpPr>
          <p:cNvPr id="103" name="Google Shape;103;p20"/>
          <p:cNvSpPr txBox="1"/>
          <p:nvPr/>
        </p:nvSpPr>
        <p:spPr>
          <a:xfrm flipH="1">
            <a:off x="457250" y="8782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ANOVA is used to assess whether the mean of the outcome variable is different for different levels of a categorical variable</a:t>
            </a:r>
            <a:endParaRPr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	</a:t>
            </a:r>
            <a:r>
              <a:rPr i="1" lang="en" sz="2200">
                <a:solidFill>
                  <a:schemeClr val="accent1"/>
                </a:solidFill>
              </a:rPr>
              <a:t>H</a:t>
            </a:r>
            <a:r>
              <a:rPr baseline="-25000" i="1" lang="en" sz="2200">
                <a:solidFill>
                  <a:schemeClr val="accent1"/>
                </a:solidFill>
              </a:rPr>
              <a:t>0 </a:t>
            </a:r>
            <a:r>
              <a:rPr lang="en" sz="2200"/>
              <a:t>: The mean outcome is the same across all categories,</a:t>
            </a:r>
            <a:endParaRPr sz="2200"/>
          </a:p>
          <a:p>
            <a:pPr indent="0" lvl="0" marL="0" rtl="0" algn="l">
              <a:lnSpc>
                <a:spcPct val="115000"/>
              </a:lnSpc>
              <a:spcBef>
                <a:spcPts val="0"/>
              </a:spcBef>
              <a:spcAft>
                <a:spcPts val="0"/>
              </a:spcAft>
              <a:buNone/>
            </a:pPr>
            <a:r>
              <a:t/>
            </a:r>
            <a:endParaRPr sz="2200"/>
          </a:p>
          <a:p>
            <a:pPr indent="0" lvl="0" marL="0" rtl="0" algn="ctr">
              <a:lnSpc>
                <a:spcPct val="115000"/>
              </a:lnSpc>
              <a:spcBef>
                <a:spcPts val="0"/>
              </a:spcBef>
              <a:spcAft>
                <a:spcPts val="0"/>
              </a:spcAft>
              <a:buNone/>
            </a:pPr>
            <a:r>
              <a:rPr lang="en" sz="2200"/>
              <a:t>𝜇</a:t>
            </a:r>
            <a:r>
              <a:rPr baseline="-25000" lang="en" sz="2200"/>
              <a:t>1</a:t>
            </a:r>
            <a:r>
              <a:rPr lang="en" sz="2200"/>
              <a:t> = 𝜇</a:t>
            </a:r>
            <a:r>
              <a:rPr baseline="-25000" lang="en" sz="2200"/>
              <a:t>2</a:t>
            </a:r>
            <a:r>
              <a:rPr lang="en" sz="2200"/>
              <a:t> = … = 𝜇</a:t>
            </a:r>
            <a:r>
              <a:rPr baseline="-25000" lang="en" sz="2200"/>
              <a:t>k</a:t>
            </a:r>
            <a:r>
              <a:rPr lang="en" sz="2200"/>
              <a:t>,</a:t>
            </a:r>
            <a:endParaRPr sz="2200"/>
          </a:p>
          <a:p>
            <a:pPr indent="0" lvl="0" marL="0" rtl="0" algn="ctr">
              <a:lnSpc>
                <a:spcPct val="115000"/>
              </a:lnSpc>
              <a:spcBef>
                <a:spcPts val="0"/>
              </a:spcBef>
              <a:spcAft>
                <a:spcPts val="0"/>
              </a:spcAft>
              <a:buNone/>
            </a:pPr>
            <a:r>
              <a:t/>
            </a:r>
            <a:endParaRPr sz="2200"/>
          </a:p>
          <a:p>
            <a:pPr indent="0" lvl="0" marL="457200" rtl="0" algn="l">
              <a:lnSpc>
                <a:spcPct val="115000"/>
              </a:lnSpc>
              <a:spcBef>
                <a:spcPts val="0"/>
              </a:spcBef>
              <a:spcAft>
                <a:spcPts val="0"/>
              </a:spcAft>
              <a:buNone/>
            </a:pPr>
            <a:r>
              <a:rPr lang="en" sz="2200"/>
              <a:t>where  </a:t>
            </a:r>
            <a:r>
              <a:rPr lang="en" sz="2200">
                <a:solidFill>
                  <a:schemeClr val="dk1"/>
                </a:solidFill>
              </a:rPr>
              <a:t>𝜇</a:t>
            </a:r>
            <a:r>
              <a:rPr baseline="-25000" lang="en" sz="2200">
                <a:solidFill>
                  <a:schemeClr val="dk1"/>
                </a:solidFill>
              </a:rPr>
              <a:t>i</a:t>
            </a:r>
            <a:r>
              <a:rPr lang="en" sz="2200"/>
              <a:t> represents the mean of the outcome for observations      in category </a:t>
            </a:r>
            <a:r>
              <a:rPr i="1" lang="en" sz="2200"/>
              <a:t>i</a:t>
            </a:r>
            <a:endParaRPr i="1" sz="2200"/>
          </a:p>
          <a:p>
            <a:pPr indent="0" lvl="0" marL="0" rtl="0" algn="l">
              <a:lnSpc>
                <a:spcPct val="115000"/>
              </a:lnSpc>
              <a:spcBef>
                <a:spcPts val="0"/>
              </a:spcBef>
              <a:spcAft>
                <a:spcPts val="0"/>
              </a:spcAft>
              <a:buNone/>
            </a:pPr>
            <a:r>
              <a:t/>
            </a:r>
            <a:endParaRPr i="1" sz="2200">
              <a:solidFill>
                <a:schemeClr val="accent1"/>
              </a:solidFill>
            </a:endParaRPr>
          </a:p>
          <a:p>
            <a:pPr indent="0" lvl="0" marL="0" rtl="0" algn="l">
              <a:lnSpc>
                <a:spcPct val="115000"/>
              </a:lnSpc>
              <a:spcBef>
                <a:spcPts val="0"/>
              </a:spcBef>
              <a:spcAft>
                <a:spcPts val="0"/>
              </a:spcAft>
              <a:buNone/>
            </a:pPr>
            <a:r>
              <a:rPr i="1" lang="en" sz="2200">
                <a:solidFill>
                  <a:schemeClr val="accent1"/>
                </a:solidFill>
              </a:rPr>
              <a:t>	H</a:t>
            </a:r>
            <a:r>
              <a:rPr baseline="-25000" i="1" lang="en" sz="2200">
                <a:solidFill>
                  <a:schemeClr val="accent1"/>
                </a:solidFill>
              </a:rPr>
              <a:t>A </a:t>
            </a:r>
            <a:r>
              <a:rPr lang="en" sz="2200"/>
              <a:t>: At least one mean is different than others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Conditions</a:t>
            </a:r>
            <a:endParaRPr b="1" sz="3000">
              <a:solidFill>
                <a:srgbClr val="3A81BA"/>
              </a:solidFill>
            </a:endParaRPr>
          </a:p>
        </p:txBody>
      </p:sp>
      <p:sp>
        <p:nvSpPr>
          <p:cNvPr id="109" name="Google Shape;109;p21"/>
          <p:cNvSpPr txBox="1"/>
          <p:nvPr/>
        </p:nvSpPr>
        <p:spPr>
          <a:xfrm flipH="1">
            <a:off x="457250" y="881625"/>
            <a:ext cx="8545500" cy="5090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AutoNum type="arabicPeriod"/>
            </a:pPr>
            <a:r>
              <a:rPr lang="en" sz="2000"/>
              <a:t>The observations should be independent within and between groups </a:t>
            </a:r>
            <a:endParaRPr sz="2000"/>
          </a:p>
          <a:p>
            <a:pPr indent="-355600" lvl="0" marL="914400" rtl="0" algn="l">
              <a:lnSpc>
                <a:spcPct val="115000"/>
              </a:lnSpc>
              <a:spcBef>
                <a:spcPts val="0"/>
              </a:spcBef>
              <a:spcAft>
                <a:spcPts val="0"/>
              </a:spcAft>
              <a:buSzPts val="2000"/>
              <a:buChar char="●"/>
            </a:pPr>
            <a:r>
              <a:rPr lang="en" sz="2000"/>
              <a:t>If the data are a simple random sample from less than 10% of the population, this condition is satisfied</a:t>
            </a:r>
            <a:endParaRPr sz="2000"/>
          </a:p>
          <a:p>
            <a:pPr indent="-355600" lvl="0" marL="914400" rtl="0" algn="l">
              <a:lnSpc>
                <a:spcPct val="115000"/>
              </a:lnSpc>
              <a:spcBef>
                <a:spcPts val="0"/>
              </a:spcBef>
              <a:spcAft>
                <a:spcPts val="0"/>
              </a:spcAft>
              <a:buSzPts val="2000"/>
              <a:buChar char="●"/>
            </a:pPr>
            <a:r>
              <a:rPr lang="en" sz="2000"/>
              <a:t>Carefully consider whether the data may be independent (e.g. no pairing)</a:t>
            </a:r>
            <a:endParaRPr sz="2000"/>
          </a:p>
          <a:p>
            <a:pPr indent="-355600" lvl="0" marL="914400" rtl="0" algn="l">
              <a:lnSpc>
                <a:spcPct val="115000"/>
              </a:lnSpc>
              <a:spcBef>
                <a:spcPts val="0"/>
              </a:spcBef>
              <a:spcAft>
                <a:spcPts val="0"/>
              </a:spcAft>
              <a:buSzPts val="2000"/>
              <a:buChar char="●"/>
            </a:pPr>
            <a:r>
              <a:rPr lang="en" sz="2000"/>
              <a:t>Always important, but sometimes difficult to check</a:t>
            </a:r>
            <a:endParaRPr sz="20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Conditions</a:t>
            </a:r>
            <a:endParaRPr b="1" sz="3000">
              <a:solidFill>
                <a:srgbClr val="3A81BA"/>
              </a:solidFill>
            </a:endParaRPr>
          </a:p>
        </p:txBody>
      </p:sp>
      <p:sp>
        <p:nvSpPr>
          <p:cNvPr id="115" name="Google Shape;115;p22"/>
          <p:cNvSpPr txBox="1"/>
          <p:nvPr/>
        </p:nvSpPr>
        <p:spPr>
          <a:xfrm flipH="1">
            <a:off x="457250" y="881625"/>
            <a:ext cx="8545500" cy="5682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AutoNum type="arabicPeriod"/>
            </a:pPr>
            <a:r>
              <a:rPr lang="en" sz="2000"/>
              <a:t>The observations should be independent within and between groups </a:t>
            </a:r>
            <a:endParaRPr sz="2000"/>
          </a:p>
          <a:p>
            <a:pPr indent="-355600" lvl="0" marL="914400" rtl="0" algn="l">
              <a:lnSpc>
                <a:spcPct val="115000"/>
              </a:lnSpc>
              <a:spcBef>
                <a:spcPts val="0"/>
              </a:spcBef>
              <a:spcAft>
                <a:spcPts val="0"/>
              </a:spcAft>
              <a:buSzPts val="2000"/>
              <a:buChar char="●"/>
            </a:pPr>
            <a:r>
              <a:rPr lang="en" sz="2000"/>
              <a:t>If the data are a simple random sample from less than 10% of the population, this condition is satisfied</a:t>
            </a:r>
            <a:endParaRPr sz="2000"/>
          </a:p>
          <a:p>
            <a:pPr indent="-355600" lvl="0" marL="914400" rtl="0" algn="l">
              <a:lnSpc>
                <a:spcPct val="115000"/>
              </a:lnSpc>
              <a:spcBef>
                <a:spcPts val="0"/>
              </a:spcBef>
              <a:spcAft>
                <a:spcPts val="0"/>
              </a:spcAft>
              <a:buSzPts val="2000"/>
              <a:buChar char="●"/>
            </a:pPr>
            <a:r>
              <a:rPr lang="en" sz="2000"/>
              <a:t>Carefully consider whether the data may be independent (e.g. no pairing)</a:t>
            </a:r>
            <a:endParaRPr sz="2000"/>
          </a:p>
          <a:p>
            <a:pPr indent="-355600" lvl="0" marL="914400" rtl="0" algn="l">
              <a:lnSpc>
                <a:spcPct val="115000"/>
              </a:lnSpc>
              <a:spcBef>
                <a:spcPts val="0"/>
              </a:spcBef>
              <a:spcAft>
                <a:spcPts val="0"/>
              </a:spcAft>
              <a:buSzPts val="2000"/>
              <a:buChar char="●"/>
            </a:pPr>
            <a:r>
              <a:rPr lang="en" sz="2000"/>
              <a:t>Always important, but sometimes difficult to check</a:t>
            </a:r>
            <a:endParaRPr sz="2000"/>
          </a:p>
          <a:p>
            <a:pPr indent="0" lvl="0" marL="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AutoNum type="arabicPeriod" startAt="2"/>
            </a:pPr>
            <a:r>
              <a:rPr lang="en" sz="2000"/>
              <a:t>The observations within each group should be nearly normal</a:t>
            </a:r>
            <a:endParaRPr sz="2000"/>
          </a:p>
          <a:p>
            <a:pPr indent="-355600" lvl="0" marL="914400" rtl="0" algn="l">
              <a:lnSpc>
                <a:spcPct val="115000"/>
              </a:lnSpc>
              <a:spcBef>
                <a:spcPts val="0"/>
              </a:spcBef>
              <a:spcAft>
                <a:spcPts val="0"/>
              </a:spcAft>
              <a:buSzPts val="2000"/>
              <a:buChar char="●"/>
            </a:pPr>
            <a:r>
              <a:rPr lang="en" sz="2000"/>
              <a:t>Especially important when the sample sizes are small</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 sz="2000">
                <a:solidFill>
                  <a:schemeClr val="accent1"/>
                </a:solidFill>
              </a:rPr>
              <a:t>How do we check for normality?</a:t>
            </a:r>
            <a:endParaRPr sz="20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Conditions</a:t>
            </a:r>
            <a:endParaRPr b="1" sz="3000">
              <a:solidFill>
                <a:srgbClr val="3A81BA"/>
              </a:solidFill>
            </a:endParaRPr>
          </a:p>
        </p:txBody>
      </p:sp>
      <p:sp>
        <p:nvSpPr>
          <p:cNvPr id="121" name="Google Shape;121;p23"/>
          <p:cNvSpPr txBox="1"/>
          <p:nvPr/>
        </p:nvSpPr>
        <p:spPr>
          <a:xfrm flipH="1">
            <a:off x="457250" y="881625"/>
            <a:ext cx="8545500" cy="5976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AutoNum type="arabicPeriod"/>
            </a:pPr>
            <a:r>
              <a:rPr lang="en" sz="2000"/>
              <a:t>The observations should be independent within and between groups </a:t>
            </a:r>
            <a:endParaRPr sz="2000"/>
          </a:p>
          <a:p>
            <a:pPr indent="-355600" lvl="0" marL="914400" rtl="0" algn="l">
              <a:lnSpc>
                <a:spcPct val="115000"/>
              </a:lnSpc>
              <a:spcBef>
                <a:spcPts val="0"/>
              </a:spcBef>
              <a:spcAft>
                <a:spcPts val="0"/>
              </a:spcAft>
              <a:buSzPts val="2000"/>
              <a:buChar char="●"/>
            </a:pPr>
            <a:r>
              <a:rPr lang="en" sz="2000"/>
              <a:t>If the data are a simple random sample from less than 10% of the population, this condition is satisfied</a:t>
            </a:r>
            <a:endParaRPr sz="2000"/>
          </a:p>
          <a:p>
            <a:pPr indent="-355600" lvl="0" marL="914400" rtl="0" algn="l">
              <a:lnSpc>
                <a:spcPct val="115000"/>
              </a:lnSpc>
              <a:spcBef>
                <a:spcPts val="0"/>
              </a:spcBef>
              <a:spcAft>
                <a:spcPts val="0"/>
              </a:spcAft>
              <a:buSzPts val="2000"/>
              <a:buChar char="●"/>
            </a:pPr>
            <a:r>
              <a:rPr lang="en" sz="2000"/>
              <a:t>Carefully consider whether the data may be independent (e.g. no pairing)</a:t>
            </a:r>
            <a:endParaRPr sz="2000"/>
          </a:p>
          <a:p>
            <a:pPr indent="-355600" lvl="0" marL="914400" rtl="0" algn="l">
              <a:lnSpc>
                <a:spcPct val="115000"/>
              </a:lnSpc>
              <a:spcBef>
                <a:spcPts val="0"/>
              </a:spcBef>
              <a:spcAft>
                <a:spcPts val="0"/>
              </a:spcAft>
              <a:buSzPts val="2000"/>
              <a:buChar char="●"/>
            </a:pPr>
            <a:r>
              <a:rPr lang="en" sz="2000"/>
              <a:t>Always important, but sometimes difficult to check</a:t>
            </a:r>
            <a:endParaRPr sz="2000"/>
          </a:p>
          <a:p>
            <a:pPr indent="0" lvl="0" marL="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AutoNum type="arabicPeriod" startAt="2"/>
            </a:pPr>
            <a:r>
              <a:rPr lang="en" sz="2000"/>
              <a:t>The observations within each group should be nearly normal</a:t>
            </a:r>
            <a:endParaRPr sz="2000"/>
          </a:p>
          <a:p>
            <a:pPr indent="-355600" lvl="0" marL="914400" rtl="0" algn="l">
              <a:lnSpc>
                <a:spcPct val="115000"/>
              </a:lnSpc>
              <a:spcBef>
                <a:spcPts val="0"/>
              </a:spcBef>
              <a:spcAft>
                <a:spcPts val="0"/>
              </a:spcAft>
              <a:buSzPts val="2000"/>
              <a:buChar char="●"/>
            </a:pPr>
            <a:r>
              <a:rPr lang="en" sz="2000"/>
              <a:t>Especially important when the sample sizes are small</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 sz="2000">
                <a:solidFill>
                  <a:schemeClr val="accent1"/>
                </a:solidFill>
              </a:rPr>
              <a:t>How do we check for normality?</a:t>
            </a:r>
            <a:endParaRPr sz="2000">
              <a:solidFill>
                <a:schemeClr val="accent1"/>
              </a:solidFill>
            </a:endParaRPr>
          </a:p>
          <a:p>
            <a:pPr indent="0" lvl="0" marL="0" rtl="0" algn="l">
              <a:lnSpc>
                <a:spcPct val="115000"/>
              </a:lnSpc>
              <a:spcBef>
                <a:spcPts val="0"/>
              </a:spcBef>
              <a:spcAft>
                <a:spcPts val="0"/>
              </a:spcAft>
              <a:buNone/>
            </a:pPr>
            <a:r>
              <a:t/>
            </a:r>
            <a:endParaRPr sz="2000">
              <a:solidFill>
                <a:schemeClr val="accent1"/>
              </a:solidFill>
            </a:endParaRPr>
          </a:p>
          <a:p>
            <a:pPr indent="-355600" lvl="0" marL="457200" rtl="0" algn="l">
              <a:lnSpc>
                <a:spcPct val="115000"/>
              </a:lnSpc>
              <a:spcBef>
                <a:spcPts val="0"/>
              </a:spcBef>
              <a:spcAft>
                <a:spcPts val="0"/>
              </a:spcAft>
              <a:buSzPts val="2000"/>
              <a:buAutoNum type="arabicPeriod" startAt="3"/>
            </a:pPr>
            <a:r>
              <a:rPr lang="en" sz="2000"/>
              <a:t>The variability across the groups should be about equal</a:t>
            </a:r>
            <a:endParaRPr sz="2000"/>
          </a:p>
          <a:p>
            <a:pPr indent="-355600" lvl="0" marL="914400" rtl="0" algn="l">
              <a:lnSpc>
                <a:spcPct val="115000"/>
              </a:lnSpc>
              <a:spcBef>
                <a:spcPts val="0"/>
              </a:spcBef>
              <a:spcAft>
                <a:spcPts val="0"/>
              </a:spcAft>
              <a:buSzPts val="2000"/>
              <a:buChar char="●"/>
            </a:pPr>
            <a:r>
              <a:rPr lang="en" sz="2000"/>
              <a:t>Especially important when the sample sizes differ between groups</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 sz="2000">
                <a:solidFill>
                  <a:schemeClr val="accent1"/>
                </a:solidFill>
              </a:rPr>
              <a:t>How can we check this condition?</a:t>
            </a:r>
            <a:endParaRPr sz="2000">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i="1" lang="en" sz="3000">
                <a:solidFill>
                  <a:srgbClr val="3A81BA"/>
                </a:solidFill>
              </a:rPr>
              <a:t>z</a:t>
            </a:r>
            <a:r>
              <a:rPr b="1" lang="en" sz="3000">
                <a:solidFill>
                  <a:srgbClr val="3A81BA"/>
                </a:solidFill>
              </a:rPr>
              <a:t>/𝘵 test vs. ANOVA - Purpose</a:t>
            </a:r>
            <a:endParaRPr b="1" sz="3000">
              <a:solidFill>
                <a:srgbClr val="3A81BA"/>
              </a:solidFill>
            </a:endParaRPr>
          </a:p>
        </p:txBody>
      </p:sp>
      <p:sp>
        <p:nvSpPr>
          <p:cNvPr id="127" name="Google Shape;127;p24"/>
          <p:cNvSpPr txBox="1"/>
          <p:nvPr/>
        </p:nvSpPr>
        <p:spPr>
          <a:xfrm>
            <a:off x="264350" y="1098325"/>
            <a:ext cx="4211700" cy="52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2000">
                <a:solidFill>
                  <a:schemeClr val="accent1"/>
                </a:solidFill>
              </a:rPr>
              <a:t>z</a:t>
            </a:r>
            <a:r>
              <a:rPr b="1" lang="en" sz="2000">
                <a:solidFill>
                  <a:schemeClr val="accent1"/>
                </a:solidFill>
              </a:rPr>
              <a:t>/𝘵 test</a:t>
            </a:r>
            <a:endParaRPr b="1" sz="2000">
              <a:solidFill>
                <a:schemeClr val="accent1"/>
              </a:solidFill>
            </a:endParaRPr>
          </a:p>
          <a:p>
            <a:pPr indent="0" lvl="0" marL="0" rtl="0" algn="l">
              <a:spcBef>
                <a:spcPts val="0"/>
              </a:spcBef>
              <a:spcAft>
                <a:spcPts val="0"/>
              </a:spcAft>
              <a:buNone/>
            </a:pPr>
            <a:r>
              <a:t/>
            </a:r>
            <a:endParaRPr sz="2000"/>
          </a:p>
          <a:p>
            <a:pPr indent="0" lvl="0" marL="0" rtl="0" algn="l">
              <a:spcBef>
                <a:spcPts val="0"/>
              </a:spcBef>
              <a:spcAft>
                <a:spcPts val="0"/>
              </a:spcAft>
              <a:buNone/>
            </a:pPr>
            <a:r>
              <a:rPr lang="en" sz="2000"/>
              <a:t>Compare means from </a:t>
            </a:r>
            <a:r>
              <a:rPr lang="en" sz="2000">
                <a:solidFill>
                  <a:schemeClr val="accent1"/>
                </a:solidFill>
              </a:rPr>
              <a:t>two </a:t>
            </a:r>
            <a:r>
              <a:rPr lang="en" sz="2000"/>
              <a:t>groups to see whether they are so far apart that the observed difference cannot reasonably be attributed to sampling variability</a:t>
            </a:r>
            <a:endParaRPr sz="2000"/>
          </a:p>
          <a:p>
            <a:pPr indent="0" lvl="0" marL="0" rtl="0" algn="l">
              <a:spcBef>
                <a:spcPts val="0"/>
              </a:spcBef>
              <a:spcAft>
                <a:spcPts val="0"/>
              </a:spcAft>
              <a:buNone/>
            </a:pPr>
            <a:r>
              <a:t/>
            </a:r>
            <a:endParaRPr sz="2000"/>
          </a:p>
          <a:p>
            <a:pPr indent="0" lvl="0" marL="0" rtl="0" algn="ctr">
              <a:spcBef>
                <a:spcPts val="0"/>
              </a:spcBef>
              <a:spcAft>
                <a:spcPts val="0"/>
              </a:spcAft>
              <a:buClr>
                <a:schemeClr val="dk1"/>
              </a:buClr>
              <a:buSzPts val="1100"/>
              <a:buFont typeface="Arial"/>
              <a:buNone/>
            </a:pPr>
            <a:r>
              <a:rPr i="1" lang="en" sz="2000"/>
              <a:t>H</a:t>
            </a:r>
            <a:r>
              <a:rPr baseline="-25000" i="1" lang="en" sz="2000"/>
              <a:t>0</a:t>
            </a:r>
            <a:r>
              <a:rPr lang="en" sz="2000"/>
              <a:t> : 𝜇</a:t>
            </a:r>
            <a:r>
              <a:rPr baseline="-25000" lang="en" sz="2000"/>
              <a:t>1</a:t>
            </a:r>
            <a:r>
              <a:rPr lang="en" sz="2000"/>
              <a:t> = 𝜇</a:t>
            </a:r>
            <a:r>
              <a:rPr baseline="-25000" lang="en" sz="2000"/>
              <a:t>2</a:t>
            </a:r>
            <a:endParaRPr baseline="-25000" sz="2000"/>
          </a:p>
        </p:txBody>
      </p:sp>
      <p:sp>
        <p:nvSpPr>
          <p:cNvPr id="128" name="Google Shape;128;p24"/>
          <p:cNvSpPr txBox="1"/>
          <p:nvPr/>
        </p:nvSpPr>
        <p:spPr>
          <a:xfrm>
            <a:off x="4618150" y="1098325"/>
            <a:ext cx="4211700" cy="52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rPr>
              <a:t>ANOVA</a:t>
            </a:r>
            <a:endParaRPr b="1" sz="2000">
              <a:solidFill>
                <a:schemeClr val="accent1"/>
              </a:solidFill>
            </a:endParaRPr>
          </a:p>
          <a:p>
            <a:pPr indent="0" lvl="0" marL="0" rtl="0" algn="l">
              <a:spcBef>
                <a:spcPts val="0"/>
              </a:spcBef>
              <a:spcAft>
                <a:spcPts val="0"/>
              </a:spcAft>
              <a:buNone/>
            </a:pPr>
            <a:r>
              <a:t/>
            </a:r>
            <a:endParaRPr sz="2000"/>
          </a:p>
          <a:p>
            <a:pPr indent="0" lvl="0" marL="0" rtl="0" algn="l">
              <a:spcBef>
                <a:spcPts val="0"/>
              </a:spcBef>
              <a:spcAft>
                <a:spcPts val="0"/>
              </a:spcAft>
              <a:buNone/>
            </a:pPr>
            <a:r>
              <a:rPr lang="en" sz="2000"/>
              <a:t>Compare the means from two or more groups to see whether they are so far apart that the observed differences cannot all reasonably be attributed to sampling variability</a:t>
            </a:r>
            <a:endParaRPr sz="2000"/>
          </a:p>
          <a:p>
            <a:pPr indent="0" lvl="0" marL="0" rtl="0" algn="l">
              <a:spcBef>
                <a:spcPts val="0"/>
              </a:spcBef>
              <a:spcAft>
                <a:spcPts val="0"/>
              </a:spcAft>
              <a:buNone/>
            </a:pPr>
            <a:r>
              <a:t/>
            </a:r>
            <a:endParaRPr sz="2000"/>
          </a:p>
          <a:p>
            <a:pPr indent="0" lvl="0" marL="0" rtl="0" algn="ctr">
              <a:spcBef>
                <a:spcPts val="0"/>
              </a:spcBef>
              <a:spcAft>
                <a:spcPts val="0"/>
              </a:spcAft>
              <a:buNone/>
            </a:pPr>
            <a:r>
              <a:rPr i="1" lang="en" sz="2000"/>
              <a:t>H</a:t>
            </a:r>
            <a:r>
              <a:rPr baseline="-25000" i="1" lang="en" sz="2000"/>
              <a:t>0</a:t>
            </a:r>
            <a:r>
              <a:rPr lang="en" sz="2000"/>
              <a:t> : 𝜇</a:t>
            </a:r>
            <a:r>
              <a:rPr baseline="-25000" lang="en" sz="2000"/>
              <a:t>1</a:t>
            </a:r>
            <a:r>
              <a:rPr lang="en" sz="2000"/>
              <a:t> = 𝜇</a:t>
            </a:r>
            <a:r>
              <a:rPr baseline="-25000" lang="en" sz="2000"/>
              <a:t>2</a:t>
            </a:r>
            <a:r>
              <a:rPr lang="en" sz="2000"/>
              <a:t> = … = 𝜇</a:t>
            </a:r>
            <a:r>
              <a:rPr baseline="-25000" lang="en" sz="2000"/>
              <a:t>k</a:t>
            </a:r>
            <a:endParaRPr baseline="-25000"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i="1" lang="en" sz="3000">
                <a:solidFill>
                  <a:srgbClr val="3A81BA"/>
                </a:solidFill>
              </a:rPr>
              <a:t>z</a:t>
            </a:r>
            <a:r>
              <a:rPr b="1" lang="en" sz="3000">
                <a:solidFill>
                  <a:srgbClr val="3A81BA"/>
                </a:solidFill>
              </a:rPr>
              <a:t>/𝘵 test vs. ANOVA - Method</a:t>
            </a:r>
            <a:endParaRPr b="1" sz="3000">
              <a:solidFill>
                <a:srgbClr val="3A81BA"/>
              </a:solidFill>
            </a:endParaRPr>
          </a:p>
        </p:txBody>
      </p:sp>
      <p:sp>
        <p:nvSpPr>
          <p:cNvPr id="134" name="Google Shape;134;p25"/>
          <p:cNvSpPr txBox="1"/>
          <p:nvPr/>
        </p:nvSpPr>
        <p:spPr>
          <a:xfrm>
            <a:off x="264350" y="1098325"/>
            <a:ext cx="4211700" cy="52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2000">
                <a:solidFill>
                  <a:schemeClr val="accent1"/>
                </a:solidFill>
              </a:rPr>
              <a:t>z</a:t>
            </a:r>
            <a:r>
              <a:rPr b="1" lang="en" sz="2000">
                <a:solidFill>
                  <a:schemeClr val="accent1"/>
                </a:solidFill>
              </a:rPr>
              <a:t>/𝘵 test</a:t>
            </a:r>
            <a:endParaRPr b="1" sz="2000">
              <a:solidFill>
                <a:schemeClr val="accent1"/>
              </a:solidFill>
            </a:endParaRPr>
          </a:p>
          <a:p>
            <a:pPr indent="0" lvl="0" marL="0" rtl="0" algn="l">
              <a:spcBef>
                <a:spcPts val="0"/>
              </a:spcBef>
              <a:spcAft>
                <a:spcPts val="0"/>
              </a:spcAft>
              <a:buNone/>
            </a:pPr>
            <a:r>
              <a:t/>
            </a:r>
            <a:endParaRPr sz="2000"/>
          </a:p>
          <a:p>
            <a:pPr indent="0" lvl="0" marL="0" rtl="0" algn="l">
              <a:spcBef>
                <a:spcPts val="0"/>
              </a:spcBef>
              <a:spcAft>
                <a:spcPts val="0"/>
              </a:spcAft>
              <a:buNone/>
            </a:pPr>
            <a:r>
              <a:rPr lang="en" sz="2000"/>
              <a:t>Compute a test statistic (a ratio)</a:t>
            </a:r>
            <a:endParaRPr sz="2000"/>
          </a:p>
          <a:p>
            <a:pPr indent="0" lvl="0" marL="0" rtl="0" algn="l">
              <a:spcBef>
                <a:spcPts val="0"/>
              </a:spcBef>
              <a:spcAft>
                <a:spcPts val="0"/>
              </a:spcAft>
              <a:buNone/>
            </a:pPr>
            <a:r>
              <a:t/>
            </a:r>
            <a:endParaRPr baseline="-25000" sz="2000"/>
          </a:p>
        </p:txBody>
      </p:sp>
      <p:sp>
        <p:nvSpPr>
          <p:cNvPr id="135" name="Google Shape;135;p25"/>
          <p:cNvSpPr txBox="1"/>
          <p:nvPr/>
        </p:nvSpPr>
        <p:spPr>
          <a:xfrm>
            <a:off x="4618150" y="1098325"/>
            <a:ext cx="4211700" cy="52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rPr>
              <a:t>ANOVA</a:t>
            </a:r>
            <a:endParaRPr b="1" sz="2000">
              <a:solidFill>
                <a:schemeClr val="accent1"/>
              </a:solidFill>
            </a:endParaRPr>
          </a:p>
          <a:p>
            <a:pPr indent="0" lvl="0" marL="0" rtl="0" algn="l">
              <a:spcBef>
                <a:spcPts val="0"/>
              </a:spcBef>
              <a:spcAft>
                <a:spcPts val="0"/>
              </a:spcAft>
              <a:buNone/>
            </a:pPr>
            <a:r>
              <a:t/>
            </a:r>
            <a:endParaRPr sz="2000"/>
          </a:p>
          <a:p>
            <a:pPr indent="0" lvl="0" marL="0" rtl="0" algn="l">
              <a:spcBef>
                <a:spcPts val="0"/>
              </a:spcBef>
              <a:spcAft>
                <a:spcPts val="0"/>
              </a:spcAft>
              <a:buNone/>
            </a:pPr>
            <a:r>
              <a:rPr lang="en" sz="2000"/>
              <a:t>Compute a test statistic (a ratio)</a:t>
            </a:r>
            <a:endParaRPr sz="2000"/>
          </a:p>
          <a:p>
            <a:pPr indent="0" lvl="0" marL="0" rtl="0" algn="l">
              <a:spcBef>
                <a:spcPts val="0"/>
              </a:spcBef>
              <a:spcAft>
                <a:spcPts val="0"/>
              </a:spcAft>
              <a:buNone/>
            </a:pPr>
            <a:r>
              <a:t/>
            </a:r>
            <a:endParaRPr baseline="-25000" sz="2000"/>
          </a:p>
        </p:txBody>
      </p:sp>
      <p:pic>
        <p:nvPicPr>
          <p:cNvPr id="136" name="Google Shape;136;p25"/>
          <p:cNvPicPr preferRelativeResize="0"/>
          <p:nvPr/>
        </p:nvPicPr>
        <p:blipFill>
          <a:blip r:embed="rId3">
            <a:alphaModFix/>
          </a:blip>
          <a:stretch>
            <a:fillRect/>
          </a:stretch>
        </p:blipFill>
        <p:spPr>
          <a:xfrm>
            <a:off x="931925" y="2469950"/>
            <a:ext cx="2876550" cy="608800"/>
          </a:xfrm>
          <a:prstGeom prst="rect">
            <a:avLst/>
          </a:prstGeom>
          <a:noFill/>
          <a:ln>
            <a:noFill/>
          </a:ln>
        </p:spPr>
      </p:pic>
      <p:pic>
        <p:nvPicPr>
          <p:cNvPr id="137" name="Google Shape;137;p25"/>
          <p:cNvPicPr preferRelativeResize="0"/>
          <p:nvPr/>
        </p:nvPicPr>
        <p:blipFill>
          <a:blip r:embed="rId4">
            <a:alphaModFix/>
          </a:blip>
          <a:stretch>
            <a:fillRect/>
          </a:stretch>
        </p:blipFill>
        <p:spPr>
          <a:xfrm>
            <a:off x="5104750" y="2469950"/>
            <a:ext cx="3238500" cy="70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i="1" lang="en" sz="3000">
                <a:solidFill>
                  <a:srgbClr val="3A81BA"/>
                </a:solidFill>
              </a:rPr>
              <a:t>z</a:t>
            </a:r>
            <a:r>
              <a:rPr b="1" lang="en" sz="3000">
                <a:solidFill>
                  <a:srgbClr val="3A81BA"/>
                </a:solidFill>
              </a:rPr>
              <a:t>/𝘵 test vs. ANOVA - Method</a:t>
            </a:r>
            <a:endParaRPr b="1" sz="3000">
              <a:solidFill>
                <a:srgbClr val="3A81BA"/>
              </a:solidFill>
            </a:endParaRPr>
          </a:p>
        </p:txBody>
      </p:sp>
      <p:sp>
        <p:nvSpPr>
          <p:cNvPr id="143" name="Google Shape;143;p26"/>
          <p:cNvSpPr txBox="1"/>
          <p:nvPr/>
        </p:nvSpPr>
        <p:spPr>
          <a:xfrm>
            <a:off x="264350" y="1098325"/>
            <a:ext cx="4211700" cy="52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2000">
                <a:solidFill>
                  <a:schemeClr val="accent1"/>
                </a:solidFill>
              </a:rPr>
              <a:t>z</a:t>
            </a:r>
            <a:r>
              <a:rPr b="1" lang="en" sz="2000">
                <a:solidFill>
                  <a:schemeClr val="accent1"/>
                </a:solidFill>
              </a:rPr>
              <a:t>/𝘵 test</a:t>
            </a:r>
            <a:endParaRPr b="1" sz="2000">
              <a:solidFill>
                <a:schemeClr val="accent1"/>
              </a:solidFill>
            </a:endParaRPr>
          </a:p>
          <a:p>
            <a:pPr indent="0" lvl="0" marL="0" rtl="0" algn="l">
              <a:spcBef>
                <a:spcPts val="0"/>
              </a:spcBef>
              <a:spcAft>
                <a:spcPts val="0"/>
              </a:spcAft>
              <a:buNone/>
            </a:pPr>
            <a:r>
              <a:t/>
            </a:r>
            <a:endParaRPr sz="2000"/>
          </a:p>
          <a:p>
            <a:pPr indent="0" lvl="0" marL="0" rtl="0" algn="l">
              <a:spcBef>
                <a:spcPts val="0"/>
              </a:spcBef>
              <a:spcAft>
                <a:spcPts val="0"/>
              </a:spcAft>
              <a:buNone/>
            </a:pPr>
            <a:r>
              <a:rPr lang="en" sz="2000"/>
              <a:t>Compute a test statistic (a ratio)</a:t>
            </a:r>
            <a:endParaRPr sz="2000"/>
          </a:p>
          <a:p>
            <a:pPr indent="0" lvl="0" marL="0" rtl="0" algn="l">
              <a:spcBef>
                <a:spcPts val="0"/>
              </a:spcBef>
              <a:spcAft>
                <a:spcPts val="0"/>
              </a:spcAft>
              <a:buNone/>
            </a:pPr>
            <a:r>
              <a:t/>
            </a:r>
            <a:endParaRPr baseline="-25000" sz="2000"/>
          </a:p>
        </p:txBody>
      </p:sp>
      <p:sp>
        <p:nvSpPr>
          <p:cNvPr id="144" name="Google Shape;144;p26"/>
          <p:cNvSpPr txBox="1"/>
          <p:nvPr/>
        </p:nvSpPr>
        <p:spPr>
          <a:xfrm>
            <a:off x="4618150" y="1098325"/>
            <a:ext cx="4211700" cy="52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rPr>
              <a:t>ANOVA</a:t>
            </a:r>
            <a:endParaRPr b="1" sz="2000">
              <a:solidFill>
                <a:schemeClr val="accent1"/>
              </a:solidFill>
            </a:endParaRPr>
          </a:p>
          <a:p>
            <a:pPr indent="0" lvl="0" marL="0" rtl="0" algn="l">
              <a:spcBef>
                <a:spcPts val="0"/>
              </a:spcBef>
              <a:spcAft>
                <a:spcPts val="0"/>
              </a:spcAft>
              <a:buNone/>
            </a:pPr>
            <a:r>
              <a:t/>
            </a:r>
            <a:endParaRPr sz="2000"/>
          </a:p>
          <a:p>
            <a:pPr indent="0" lvl="0" marL="0" rtl="0" algn="l">
              <a:spcBef>
                <a:spcPts val="0"/>
              </a:spcBef>
              <a:spcAft>
                <a:spcPts val="0"/>
              </a:spcAft>
              <a:buNone/>
            </a:pPr>
            <a:r>
              <a:rPr lang="en" sz="2000"/>
              <a:t>Compute a test statistic (a ratio)</a:t>
            </a:r>
            <a:endParaRPr sz="2000"/>
          </a:p>
          <a:p>
            <a:pPr indent="0" lvl="0" marL="0" rtl="0" algn="l">
              <a:spcBef>
                <a:spcPts val="0"/>
              </a:spcBef>
              <a:spcAft>
                <a:spcPts val="0"/>
              </a:spcAft>
              <a:buNone/>
            </a:pPr>
            <a:r>
              <a:t/>
            </a:r>
            <a:endParaRPr baseline="-25000" sz="2000"/>
          </a:p>
        </p:txBody>
      </p:sp>
      <p:pic>
        <p:nvPicPr>
          <p:cNvPr id="145" name="Google Shape;145;p26"/>
          <p:cNvPicPr preferRelativeResize="0"/>
          <p:nvPr/>
        </p:nvPicPr>
        <p:blipFill>
          <a:blip r:embed="rId3">
            <a:alphaModFix/>
          </a:blip>
          <a:stretch>
            <a:fillRect/>
          </a:stretch>
        </p:blipFill>
        <p:spPr>
          <a:xfrm>
            <a:off x="931925" y="2469950"/>
            <a:ext cx="2876550" cy="608800"/>
          </a:xfrm>
          <a:prstGeom prst="rect">
            <a:avLst/>
          </a:prstGeom>
          <a:noFill/>
          <a:ln>
            <a:noFill/>
          </a:ln>
        </p:spPr>
      </p:pic>
      <p:pic>
        <p:nvPicPr>
          <p:cNvPr id="146" name="Google Shape;146;p26"/>
          <p:cNvPicPr preferRelativeResize="0"/>
          <p:nvPr/>
        </p:nvPicPr>
        <p:blipFill>
          <a:blip r:embed="rId4">
            <a:alphaModFix/>
          </a:blip>
          <a:stretch>
            <a:fillRect/>
          </a:stretch>
        </p:blipFill>
        <p:spPr>
          <a:xfrm>
            <a:off x="5104750" y="2469950"/>
            <a:ext cx="3238500" cy="704850"/>
          </a:xfrm>
          <a:prstGeom prst="rect">
            <a:avLst/>
          </a:prstGeom>
          <a:noFill/>
          <a:ln>
            <a:noFill/>
          </a:ln>
        </p:spPr>
      </p:pic>
      <p:sp>
        <p:nvSpPr>
          <p:cNvPr id="147" name="Google Shape;147;p26"/>
          <p:cNvSpPr txBox="1"/>
          <p:nvPr/>
        </p:nvSpPr>
        <p:spPr>
          <a:xfrm>
            <a:off x="432400" y="3741400"/>
            <a:ext cx="8229600" cy="2646300"/>
          </a:xfrm>
          <a:prstGeom prst="rect">
            <a:avLst/>
          </a:prstGeom>
          <a:noFill/>
          <a:ln>
            <a:noFill/>
          </a:ln>
        </p:spPr>
        <p:txBody>
          <a:bodyPr anchorCtr="0" anchor="t" bIns="91425" lIns="91425" spcFirstLastPara="1" rIns="91425" wrap="square" tIns="91425">
            <a:noAutofit/>
          </a:bodyPr>
          <a:lstStyle/>
          <a:p>
            <a:pPr indent="-368300" lvl="0" marL="914400" rtl="0" algn="l">
              <a:spcBef>
                <a:spcPts val="0"/>
              </a:spcBef>
              <a:spcAft>
                <a:spcPts val="0"/>
              </a:spcAft>
              <a:buSzPts val="2200"/>
              <a:buChar char="●"/>
            </a:pPr>
            <a:r>
              <a:rPr lang="en" sz="2200"/>
              <a:t>Large test statistics lead to small p-values</a:t>
            </a:r>
            <a:endParaRPr sz="2200"/>
          </a:p>
          <a:p>
            <a:pPr indent="-368300" lvl="0" marL="914400" rtl="0" algn="l">
              <a:spcBef>
                <a:spcPts val="0"/>
              </a:spcBef>
              <a:spcAft>
                <a:spcPts val="0"/>
              </a:spcAft>
              <a:buSzPts val="2200"/>
              <a:buChar char="●"/>
            </a:pPr>
            <a:r>
              <a:rPr lang="en" sz="2200"/>
              <a:t>If the p-value is small enough </a:t>
            </a:r>
            <a:r>
              <a:rPr i="1" lang="en" sz="2200"/>
              <a:t>H</a:t>
            </a:r>
            <a:r>
              <a:rPr baseline="-25000" i="1" lang="en" sz="2200"/>
              <a:t>0</a:t>
            </a:r>
            <a:r>
              <a:rPr lang="en" sz="2200"/>
              <a:t> is rejected, we conclude that the population means are not equal</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9"/>
          <p:cNvSpPr txBox="1"/>
          <p:nvPr/>
        </p:nvSpPr>
        <p:spPr>
          <a:xfrm>
            <a:off x="821575" y="2111125"/>
            <a:ext cx="7636500" cy="2281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800">
                <a:solidFill>
                  <a:srgbClr val="3A81BA"/>
                </a:solidFill>
              </a:rPr>
              <a:t>Comparing means with ANOVA</a:t>
            </a:r>
            <a:endParaRPr b="1" sz="4800">
              <a:solidFill>
                <a:srgbClr val="3A81BA"/>
              </a:solidFill>
            </a:endParaRPr>
          </a:p>
          <a:p>
            <a:pPr indent="0" lvl="0" marL="0" rtl="0" algn="l">
              <a:spcBef>
                <a:spcPts val="0"/>
              </a:spcBef>
              <a:spcAft>
                <a:spcPts val="0"/>
              </a:spcAft>
              <a:buNone/>
            </a:pPr>
            <a:r>
              <a:t/>
            </a:r>
            <a:endParaRPr b="1" sz="4800">
              <a:solidFill>
                <a:srgbClr val="3A81BA"/>
              </a:solidFill>
            </a:endParaRPr>
          </a:p>
        </p:txBody>
      </p:sp>
      <p:sp>
        <p:nvSpPr>
          <p:cNvPr id="35" name="Google Shape;35;p9"/>
          <p:cNvSpPr txBox="1"/>
          <p:nvPr/>
        </p:nvSpPr>
        <p:spPr>
          <a:xfrm>
            <a:off x="721900" y="5457000"/>
            <a:ext cx="7776900" cy="10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Slides developed by Mine Çetinkaya-Rundel of OpenIntro</a:t>
            </a:r>
            <a:endParaRPr/>
          </a:p>
          <a:p>
            <a:pPr indent="0" lvl="0" marL="0" rtl="0" algn="l">
              <a:spcBef>
                <a:spcPts val="0"/>
              </a:spcBef>
              <a:spcAft>
                <a:spcPts val="0"/>
              </a:spcAft>
              <a:buClr>
                <a:srgbClr val="000000"/>
              </a:buClr>
              <a:buSzPts val="1100"/>
              <a:buFont typeface="Arial"/>
              <a:buNone/>
            </a:pPr>
            <a:r>
              <a:rPr lang="en">
                <a:solidFill>
                  <a:srgbClr val="000000"/>
                </a:solidFill>
              </a:rPr>
              <a:t>Translated from LaTeX to Google Slides by Curry W. Hilton of OpenIntro.</a:t>
            </a:r>
            <a:endParaRPr/>
          </a:p>
          <a:p>
            <a:pPr indent="0" lvl="0" marL="0" rtl="0" algn="l">
              <a:spcBef>
                <a:spcPts val="0"/>
              </a:spcBef>
              <a:spcAft>
                <a:spcPts val="0"/>
              </a:spcAft>
              <a:buNone/>
            </a:pPr>
            <a:r>
              <a:rPr lang="en"/>
              <a:t>The slides may be copied, edited, and/or shared via the </a:t>
            </a:r>
            <a:r>
              <a:rPr lang="en" u="sng">
                <a:solidFill>
                  <a:srgbClr val="1155CC"/>
                </a:solidFill>
                <a:hlinkClick r:id="rId3">
                  <a:extLst>
                    <a:ext uri="{A12FA001-AC4F-418D-AE19-62706E023703}">
                      <ahyp:hlinkClr val="tx"/>
                    </a:ext>
                  </a:extLst>
                </a:hlinkClick>
              </a:rPr>
              <a:t>CC BY-SA license</a:t>
            </a:r>
            <a:endParaRPr sz="2600">
              <a:solidFill>
                <a:srgbClr val="FF0000"/>
              </a:solidFill>
            </a:endParaRPr>
          </a:p>
          <a:p>
            <a:pPr indent="0" lvl="0" marL="0" rtl="0" algn="l">
              <a:spcBef>
                <a:spcPts val="0"/>
              </a:spcBef>
              <a:spcAft>
                <a:spcPts val="0"/>
              </a:spcAft>
              <a:buNone/>
            </a:pPr>
            <a:r>
              <a:rPr lang="en"/>
              <a:t>Some images may be included under fair use guidelines (educational purposes)</a:t>
            </a:r>
            <a:endParaRPr sz="260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i="1" lang="en" sz="3000">
                <a:solidFill>
                  <a:srgbClr val="3A81BA"/>
                </a:solidFill>
              </a:rPr>
              <a:t>z</a:t>
            </a:r>
            <a:r>
              <a:rPr b="1" lang="en" sz="3000">
                <a:solidFill>
                  <a:srgbClr val="3A81BA"/>
                </a:solidFill>
              </a:rPr>
              <a:t>/𝘵 test vs. ANOVA </a:t>
            </a:r>
            <a:endParaRPr b="1" sz="3000">
              <a:solidFill>
                <a:srgbClr val="3A81BA"/>
              </a:solidFill>
            </a:endParaRPr>
          </a:p>
        </p:txBody>
      </p:sp>
      <p:sp>
        <p:nvSpPr>
          <p:cNvPr id="153" name="Google Shape;153;p27"/>
          <p:cNvSpPr txBox="1"/>
          <p:nvPr/>
        </p:nvSpPr>
        <p:spPr>
          <a:xfrm flipH="1">
            <a:off x="457250" y="1110225"/>
            <a:ext cx="8545500" cy="53970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With only two groups t-test and ANOVA are equivalent, but only if we use a pooled standard variance in the denominator of the test statistic</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i="1" lang="en" sz="3000">
                <a:solidFill>
                  <a:srgbClr val="3A81BA"/>
                </a:solidFill>
              </a:rPr>
              <a:t>z</a:t>
            </a:r>
            <a:r>
              <a:rPr b="1" lang="en" sz="3000">
                <a:solidFill>
                  <a:srgbClr val="3A81BA"/>
                </a:solidFill>
              </a:rPr>
              <a:t>/𝘵 test vs. ANOVA </a:t>
            </a:r>
            <a:endParaRPr b="1" sz="3000">
              <a:solidFill>
                <a:srgbClr val="3A81BA"/>
              </a:solidFill>
            </a:endParaRPr>
          </a:p>
        </p:txBody>
      </p:sp>
      <p:sp>
        <p:nvSpPr>
          <p:cNvPr id="159" name="Google Shape;159;p28"/>
          <p:cNvSpPr txBox="1"/>
          <p:nvPr/>
        </p:nvSpPr>
        <p:spPr>
          <a:xfrm flipH="1">
            <a:off x="457250" y="1110225"/>
            <a:ext cx="8545500" cy="53970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With only two groups t-test and ANOVA are equivalent, but only if we use a pooled standard variance in the denominator of the test statistic</a:t>
            </a:r>
            <a:endParaRPr sz="2200"/>
          </a:p>
          <a:p>
            <a:pPr indent="-368300" lvl="0" marL="457200" rtl="0" algn="l">
              <a:lnSpc>
                <a:spcPct val="115000"/>
              </a:lnSpc>
              <a:spcBef>
                <a:spcPts val="0"/>
              </a:spcBef>
              <a:spcAft>
                <a:spcPts val="0"/>
              </a:spcAft>
              <a:buSzPts val="2200"/>
              <a:buChar char="●"/>
            </a:pPr>
            <a:r>
              <a:rPr lang="en" sz="2200"/>
              <a:t>With more than two groups, ANOVA compares the sample means to an overall </a:t>
            </a:r>
            <a:r>
              <a:rPr lang="en" sz="2200">
                <a:solidFill>
                  <a:schemeClr val="accent1"/>
                </a:solidFill>
              </a:rPr>
              <a:t>grand mean</a:t>
            </a:r>
            <a:endParaRPr sz="2200">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Hypotheses </a:t>
            </a:r>
            <a:endParaRPr b="1" sz="3000">
              <a:solidFill>
                <a:srgbClr val="3A81BA"/>
              </a:solidFill>
            </a:endParaRPr>
          </a:p>
        </p:txBody>
      </p:sp>
      <p:sp>
        <p:nvSpPr>
          <p:cNvPr id="165" name="Google Shape;165;p29"/>
          <p:cNvSpPr txBox="1"/>
          <p:nvPr/>
        </p:nvSpPr>
        <p:spPr>
          <a:xfrm flipH="1">
            <a:off x="457250" y="1034025"/>
            <a:ext cx="8545500" cy="55056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AutoNum type="alphaUcPeriod"/>
            </a:pPr>
            <a:r>
              <a:rPr i="1" lang="en" sz="2200"/>
              <a:t>H</a:t>
            </a:r>
            <a:r>
              <a:rPr baseline="-25000" i="1" lang="en" sz="2200"/>
              <a:t>0</a:t>
            </a:r>
            <a:r>
              <a:rPr lang="en" sz="2200"/>
              <a:t> : 𝜇</a:t>
            </a:r>
            <a:r>
              <a:rPr baseline="-25000" lang="en" sz="2200"/>
              <a:t>B</a:t>
            </a:r>
            <a:r>
              <a:rPr lang="en" sz="2200"/>
              <a:t> = </a:t>
            </a:r>
            <a:r>
              <a:rPr lang="en" sz="2200">
                <a:solidFill>
                  <a:schemeClr val="dk1"/>
                </a:solidFill>
              </a:rPr>
              <a:t>𝜇</a:t>
            </a:r>
            <a:r>
              <a:rPr baseline="-25000" lang="en" sz="2200">
                <a:solidFill>
                  <a:schemeClr val="dk1"/>
                </a:solidFill>
              </a:rPr>
              <a:t>M</a:t>
            </a:r>
            <a:r>
              <a:rPr lang="en" sz="2200">
                <a:solidFill>
                  <a:schemeClr val="dk1"/>
                </a:solidFill>
              </a:rPr>
              <a:t> = 𝜇</a:t>
            </a:r>
            <a:r>
              <a:rPr baseline="-25000" lang="en" sz="2200">
                <a:solidFill>
                  <a:schemeClr val="dk1"/>
                </a:solidFill>
              </a:rPr>
              <a:t>S</a:t>
            </a:r>
            <a:endParaRPr baseline="-25000" sz="2200">
              <a:solidFill>
                <a:schemeClr val="dk1"/>
              </a:solidFill>
            </a:endParaRPr>
          </a:p>
          <a:p>
            <a:pPr indent="0" lvl="0" marL="0" rtl="0" algn="l">
              <a:lnSpc>
                <a:spcPct val="115000"/>
              </a:lnSpc>
              <a:spcBef>
                <a:spcPts val="0"/>
              </a:spcBef>
              <a:spcAft>
                <a:spcPts val="0"/>
              </a:spcAft>
              <a:buNone/>
            </a:pPr>
            <a:r>
              <a:rPr lang="en" sz="2200">
                <a:solidFill>
                  <a:schemeClr val="dk1"/>
                </a:solidFill>
              </a:rPr>
              <a:t>	</a:t>
            </a:r>
            <a:r>
              <a:rPr i="1" lang="en" sz="2200">
                <a:solidFill>
                  <a:schemeClr val="dk1"/>
                </a:solidFill>
              </a:rPr>
              <a:t>H</a:t>
            </a:r>
            <a:r>
              <a:rPr baseline="-25000" i="1" lang="en" sz="2200">
                <a:solidFill>
                  <a:schemeClr val="dk1"/>
                </a:solidFill>
              </a:rPr>
              <a:t>A</a:t>
            </a:r>
            <a:r>
              <a:rPr lang="en" sz="2200">
                <a:solidFill>
                  <a:schemeClr val="dk1"/>
                </a:solidFill>
              </a:rPr>
              <a:t> : 𝜇</a:t>
            </a:r>
            <a:r>
              <a:rPr baseline="-25000" lang="en" sz="2200">
                <a:solidFill>
                  <a:schemeClr val="dk1"/>
                </a:solidFill>
              </a:rPr>
              <a:t>B</a:t>
            </a:r>
            <a:r>
              <a:rPr lang="en" sz="2200">
                <a:solidFill>
                  <a:schemeClr val="dk1"/>
                </a:solidFill>
              </a:rPr>
              <a:t> ≠ 𝜇</a:t>
            </a:r>
            <a:r>
              <a:rPr baseline="-25000" lang="en" sz="2200">
                <a:solidFill>
                  <a:schemeClr val="dk1"/>
                </a:solidFill>
              </a:rPr>
              <a:t>M</a:t>
            </a:r>
            <a:r>
              <a:rPr lang="en" sz="2200">
                <a:solidFill>
                  <a:schemeClr val="dk1"/>
                </a:solidFill>
              </a:rPr>
              <a:t> ≠ 𝜇</a:t>
            </a:r>
            <a:r>
              <a:rPr baseline="-25000" lang="en" sz="2200">
                <a:solidFill>
                  <a:schemeClr val="dk1"/>
                </a:solidFill>
              </a:rPr>
              <a:t>S</a:t>
            </a:r>
            <a:endParaRPr baseline="-25000" sz="2200">
              <a:solidFill>
                <a:schemeClr val="dk1"/>
              </a:solidFill>
            </a:endParaRPr>
          </a:p>
          <a:p>
            <a:pPr indent="0" lvl="0" marL="0" rtl="0" algn="l">
              <a:lnSpc>
                <a:spcPct val="115000"/>
              </a:lnSpc>
              <a:spcBef>
                <a:spcPts val="0"/>
              </a:spcBef>
              <a:spcAft>
                <a:spcPts val="0"/>
              </a:spcAft>
              <a:buNone/>
            </a:pPr>
            <a:r>
              <a:t/>
            </a:r>
            <a:endParaRPr baseline="-25000" sz="2200">
              <a:solidFill>
                <a:schemeClr val="dk1"/>
              </a:solidFill>
            </a:endParaRPr>
          </a:p>
          <a:p>
            <a:pPr indent="-368300" lvl="0" marL="457200" rtl="0" algn="l">
              <a:lnSpc>
                <a:spcPct val="115000"/>
              </a:lnSpc>
              <a:spcBef>
                <a:spcPts val="0"/>
              </a:spcBef>
              <a:spcAft>
                <a:spcPts val="0"/>
              </a:spcAft>
              <a:buClr>
                <a:schemeClr val="dk1"/>
              </a:buClr>
              <a:buSzPts val="2200"/>
              <a:buAutoNum type="alphaUcPeriod" startAt="2"/>
            </a:pPr>
            <a:r>
              <a:rPr i="1" lang="en" sz="2200">
                <a:solidFill>
                  <a:schemeClr val="dk1"/>
                </a:solidFill>
              </a:rPr>
              <a:t>H</a:t>
            </a:r>
            <a:r>
              <a:rPr baseline="-25000" i="1" lang="en" sz="2200">
                <a:solidFill>
                  <a:schemeClr val="dk1"/>
                </a:solidFill>
              </a:rPr>
              <a:t>0</a:t>
            </a:r>
            <a:r>
              <a:rPr lang="en" sz="2200">
                <a:solidFill>
                  <a:schemeClr val="dk1"/>
                </a:solidFill>
              </a:rPr>
              <a:t> : 𝜇</a:t>
            </a:r>
            <a:r>
              <a:rPr baseline="-25000" lang="en" sz="2200">
                <a:solidFill>
                  <a:schemeClr val="dk1"/>
                </a:solidFill>
              </a:rPr>
              <a:t>B</a:t>
            </a:r>
            <a:r>
              <a:rPr lang="en" sz="2200">
                <a:solidFill>
                  <a:schemeClr val="dk1"/>
                </a:solidFill>
              </a:rPr>
              <a:t> ≠ 𝜇</a:t>
            </a:r>
            <a:r>
              <a:rPr baseline="-25000" lang="en" sz="2200">
                <a:solidFill>
                  <a:schemeClr val="dk1"/>
                </a:solidFill>
              </a:rPr>
              <a:t>M</a:t>
            </a:r>
            <a:r>
              <a:rPr lang="en" sz="2200">
                <a:solidFill>
                  <a:schemeClr val="dk1"/>
                </a:solidFill>
              </a:rPr>
              <a:t> ≠ 𝜇</a:t>
            </a:r>
            <a:r>
              <a:rPr baseline="-25000" lang="en" sz="2200">
                <a:solidFill>
                  <a:schemeClr val="dk1"/>
                </a:solidFill>
              </a:rPr>
              <a:t>S</a:t>
            </a:r>
            <a:endParaRPr sz="2200">
              <a:solidFill>
                <a:schemeClr val="dk1"/>
              </a:solidFill>
            </a:endParaRPr>
          </a:p>
          <a:p>
            <a:pPr indent="0" lvl="0" marL="0" rtl="0" algn="l">
              <a:lnSpc>
                <a:spcPct val="115000"/>
              </a:lnSpc>
              <a:spcBef>
                <a:spcPts val="0"/>
              </a:spcBef>
              <a:spcAft>
                <a:spcPts val="0"/>
              </a:spcAft>
              <a:buNone/>
            </a:pPr>
            <a:r>
              <a:rPr lang="en" sz="2200">
                <a:solidFill>
                  <a:schemeClr val="dk1"/>
                </a:solidFill>
              </a:rPr>
              <a:t>	</a:t>
            </a:r>
            <a:r>
              <a:rPr i="1" lang="en" sz="2200">
                <a:solidFill>
                  <a:schemeClr val="dk1"/>
                </a:solidFill>
              </a:rPr>
              <a:t>H</a:t>
            </a:r>
            <a:r>
              <a:rPr baseline="-25000" i="1" lang="en" sz="2200">
                <a:solidFill>
                  <a:schemeClr val="dk1"/>
                </a:solidFill>
              </a:rPr>
              <a:t>A</a:t>
            </a:r>
            <a:r>
              <a:rPr lang="en" sz="2200">
                <a:solidFill>
                  <a:schemeClr val="dk1"/>
                </a:solidFill>
              </a:rPr>
              <a:t> : 𝜇</a:t>
            </a:r>
            <a:r>
              <a:rPr baseline="-25000" lang="en" sz="2200">
                <a:solidFill>
                  <a:schemeClr val="dk1"/>
                </a:solidFill>
              </a:rPr>
              <a:t>B</a:t>
            </a:r>
            <a:r>
              <a:rPr lang="en" sz="2200">
                <a:solidFill>
                  <a:schemeClr val="dk1"/>
                </a:solidFill>
              </a:rPr>
              <a:t> = 𝜇</a:t>
            </a:r>
            <a:r>
              <a:rPr baseline="-25000" lang="en" sz="2200">
                <a:solidFill>
                  <a:schemeClr val="dk1"/>
                </a:solidFill>
              </a:rPr>
              <a:t>M</a:t>
            </a:r>
            <a:r>
              <a:rPr lang="en" sz="2200">
                <a:solidFill>
                  <a:schemeClr val="dk1"/>
                </a:solidFill>
              </a:rPr>
              <a:t> = 𝜇</a:t>
            </a:r>
            <a:r>
              <a:rPr baseline="-25000" lang="en" sz="2200">
                <a:solidFill>
                  <a:schemeClr val="dk1"/>
                </a:solidFill>
              </a:rPr>
              <a:t>S</a:t>
            </a:r>
            <a:endParaRPr sz="2200">
              <a:solidFill>
                <a:schemeClr val="dk1"/>
              </a:solidFill>
            </a:endParaRPr>
          </a:p>
          <a:p>
            <a:pPr indent="0" lvl="0" marL="0" rtl="0" algn="l">
              <a:lnSpc>
                <a:spcPct val="115000"/>
              </a:lnSpc>
              <a:spcBef>
                <a:spcPts val="0"/>
              </a:spcBef>
              <a:spcAft>
                <a:spcPts val="0"/>
              </a:spcAft>
              <a:buNone/>
            </a:pPr>
            <a:r>
              <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lphaUcPeriod" startAt="3"/>
            </a:pPr>
            <a:r>
              <a:rPr i="1" lang="en" sz="2200">
                <a:solidFill>
                  <a:schemeClr val="dk1"/>
                </a:solidFill>
              </a:rPr>
              <a:t>H</a:t>
            </a:r>
            <a:r>
              <a:rPr baseline="-25000" i="1" lang="en" sz="2200">
                <a:solidFill>
                  <a:schemeClr val="dk1"/>
                </a:solidFill>
              </a:rPr>
              <a:t>0</a:t>
            </a:r>
            <a:r>
              <a:rPr lang="en" sz="2200">
                <a:solidFill>
                  <a:schemeClr val="dk1"/>
                </a:solidFill>
              </a:rPr>
              <a:t> : 𝜇</a:t>
            </a:r>
            <a:r>
              <a:rPr baseline="-25000" lang="en" sz="2200">
                <a:solidFill>
                  <a:schemeClr val="dk1"/>
                </a:solidFill>
              </a:rPr>
              <a:t>B</a:t>
            </a:r>
            <a:r>
              <a:rPr lang="en" sz="2200">
                <a:solidFill>
                  <a:schemeClr val="dk1"/>
                </a:solidFill>
              </a:rPr>
              <a:t> = 𝜇</a:t>
            </a:r>
            <a:r>
              <a:rPr baseline="-25000" lang="en" sz="2200">
                <a:solidFill>
                  <a:schemeClr val="dk1"/>
                </a:solidFill>
              </a:rPr>
              <a:t>M</a:t>
            </a:r>
            <a:r>
              <a:rPr lang="en" sz="2200">
                <a:solidFill>
                  <a:schemeClr val="dk1"/>
                </a:solidFill>
              </a:rPr>
              <a:t> = 𝜇</a:t>
            </a:r>
            <a:r>
              <a:rPr baseline="-25000" lang="en" sz="2200">
                <a:solidFill>
                  <a:schemeClr val="dk1"/>
                </a:solidFill>
              </a:rPr>
              <a:t>S</a:t>
            </a:r>
            <a:endParaRPr sz="2200">
              <a:solidFill>
                <a:schemeClr val="dk1"/>
              </a:solidFill>
            </a:endParaRPr>
          </a:p>
          <a:p>
            <a:pPr indent="0" lvl="0" marL="0" rtl="0" algn="l">
              <a:lnSpc>
                <a:spcPct val="115000"/>
              </a:lnSpc>
              <a:spcBef>
                <a:spcPts val="0"/>
              </a:spcBef>
              <a:spcAft>
                <a:spcPts val="0"/>
              </a:spcAft>
              <a:buNone/>
            </a:pPr>
            <a:r>
              <a:rPr lang="en" sz="2200">
                <a:solidFill>
                  <a:schemeClr val="dk1"/>
                </a:solidFill>
              </a:rPr>
              <a:t>	</a:t>
            </a:r>
            <a:r>
              <a:rPr i="1" lang="en" sz="2200">
                <a:solidFill>
                  <a:schemeClr val="dk1"/>
                </a:solidFill>
              </a:rPr>
              <a:t>H</a:t>
            </a:r>
            <a:r>
              <a:rPr baseline="-25000" i="1" lang="en" sz="2200">
                <a:solidFill>
                  <a:schemeClr val="dk1"/>
                </a:solidFill>
              </a:rPr>
              <a:t>A</a:t>
            </a:r>
            <a:r>
              <a:rPr lang="en" sz="2200">
                <a:solidFill>
                  <a:schemeClr val="dk1"/>
                </a:solidFill>
              </a:rPr>
              <a:t> : At least one mean is different</a:t>
            </a:r>
            <a:endParaRPr sz="2200">
              <a:solidFill>
                <a:schemeClr val="dk1"/>
              </a:solidFill>
            </a:endParaRPr>
          </a:p>
          <a:p>
            <a:pPr indent="0" lvl="0" marL="0" rtl="0" algn="l">
              <a:lnSpc>
                <a:spcPct val="115000"/>
              </a:lnSpc>
              <a:spcBef>
                <a:spcPts val="0"/>
              </a:spcBef>
              <a:spcAft>
                <a:spcPts val="0"/>
              </a:spcAft>
              <a:buNone/>
            </a:pPr>
            <a:r>
              <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lphaUcPeriod" startAt="4"/>
            </a:pPr>
            <a:r>
              <a:rPr i="1" lang="en" sz="2200">
                <a:solidFill>
                  <a:schemeClr val="dk1"/>
                </a:solidFill>
              </a:rPr>
              <a:t>H</a:t>
            </a:r>
            <a:r>
              <a:rPr baseline="-25000" i="1" lang="en" sz="2200">
                <a:solidFill>
                  <a:schemeClr val="dk1"/>
                </a:solidFill>
              </a:rPr>
              <a:t>0</a:t>
            </a:r>
            <a:r>
              <a:rPr lang="en" sz="2200">
                <a:solidFill>
                  <a:schemeClr val="dk1"/>
                </a:solidFill>
              </a:rPr>
              <a:t> : 𝜇</a:t>
            </a:r>
            <a:r>
              <a:rPr baseline="-25000" lang="en" sz="2200">
                <a:solidFill>
                  <a:schemeClr val="dk1"/>
                </a:solidFill>
              </a:rPr>
              <a:t>B</a:t>
            </a:r>
            <a:r>
              <a:rPr lang="en" sz="2200">
                <a:solidFill>
                  <a:schemeClr val="dk1"/>
                </a:solidFill>
              </a:rPr>
              <a:t> = 𝜇</a:t>
            </a:r>
            <a:r>
              <a:rPr baseline="-25000" lang="en" sz="2200">
                <a:solidFill>
                  <a:schemeClr val="dk1"/>
                </a:solidFill>
              </a:rPr>
              <a:t>M</a:t>
            </a:r>
            <a:r>
              <a:rPr lang="en" sz="2200">
                <a:solidFill>
                  <a:schemeClr val="dk1"/>
                </a:solidFill>
              </a:rPr>
              <a:t> = 𝜇</a:t>
            </a:r>
            <a:r>
              <a:rPr baseline="-25000" lang="en" sz="2200">
                <a:solidFill>
                  <a:schemeClr val="dk1"/>
                </a:solidFill>
              </a:rPr>
              <a:t>S</a:t>
            </a:r>
            <a:r>
              <a:rPr lang="en" sz="2200">
                <a:solidFill>
                  <a:schemeClr val="dk1"/>
                </a:solidFill>
              </a:rPr>
              <a:t> = 0</a:t>
            </a:r>
            <a:endParaRPr sz="2200">
              <a:solidFill>
                <a:schemeClr val="dk1"/>
              </a:solidFill>
            </a:endParaRPr>
          </a:p>
          <a:p>
            <a:pPr indent="0" lvl="0" marL="0" rtl="0" algn="l">
              <a:lnSpc>
                <a:spcPct val="115000"/>
              </a:lnSpc>
              <a:spcBef>
                <a:spcPts val="0"/>
              </a:spcBef>
              <a:spcAft>
                <a:spcPts val="0"/>
              </a:spcAft>
              <a:buNone/>
            </a:pPr>
            <a:r>
              <a:rPr lang="en" sz="2200">
                <a:solidFill>
                  <a:schemeClr val="dk1"/>
                </a:solidFill>
              </a:rPr>
              <a:t>	</a:t>
            </a:r>
            <a:r>
              <a:rPr i="1" lang="en" sz="2200">
                <a:solidFill>
                  <a:schemeClr val="dk1"/>
                </a:solidFill>
              </a:rPr>
              <a:t>H</a:t>
            </a:r>
            <a:r>
              <a:rPr baseline="-25000" i="1" lang="en" sz="2200">
                <a:solidFill>
                  <a:schemeClr val="dk1"/>
                </a:solidFill>
              </a:rPr>
              <a:t>A</a:t>
            </a:r>
            <a:r>
              <a:rPr lang="en" sz="2200">
                <a:solidFill>
                  <a:schemeClr val="dk1"/>
                </a:solidFill>
              </a:rPr>
              <a:t> : At least one mean is different</a:t>
            </a:r>
            <a:endParaRPr sz="2200">
              <a:solidFill>
                <a:schemeClr val="dk1"/>
              </a:solidFill>
            </a:endParaRPr>
          </a:p>
          <a:p>
            <a:pPr indent="0" lvl="0" marL="0" rtl="0" algn="l">
              <a:lnSpc>
                <a:spcPct val="115000"/>
              </a:lnSpc>
              <a:spcBef>
                <a:spcPts val="0"/>
              </a:spcBef>
              <a:spcAft>
                <a:spcPts val="0"/>
              </a:spcAft>
              <a:buNone/>
            </a:pPr>
            <a:r>
              <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lphaUcPeriod" startAt="5"/>
            </a:pPr>
            <a:r>
              <a:rPr i="1" lang="en" sz="2200">
                <a:solidFill>
                  <a:schemeClr val="dk1"/>
                </a:solidFill>
              </a:rPr>
              <a:t>H</a:t>
            </a:r>
            <a:r>
              <a:rPr baseline="-25000" i="1" lang="en" sz="2200">
                <a:solidFill>
                  <a:schemeClr val="dk1"/>
                </a:solidFill>
              </a:rPr>
              <a:t>0</a:t>
            </a:r>
            <a:r>
              <a:rPr lang="en" sz="2200">
                <a:solidFill>
                  <a:schemeClr val="dk1"/>
                </a:solidFill>
              </a:rPr>
              <a:t> : 𝜇</a:t>
            </a:r>
            <a:r>
              <a:rPr baseline="-25000" lang="en" sz="2200">
                <a:solidFill>
                  <a:schemeClr val="dk1"/>
                </a:solidFill>
              </a:rPr>
              <a:t>B</a:t>
            </a:r>
            <a:r>
              <a:rPr lang="en" sz="2200">
                <a:solidFill>
                  <a:schemeClr val="dk1"/>
                </a:solidFill>
              </a:rPr>
              <a:t> = 𝜇</a:t>
            </a:r>
            <a:r>
              <a:rPr baseline="-25000" lang="en" sz="2200">
                <a:solidFill>
                  <a:schemeClr val="dk1"/>
                </a:solidFill>
              </a:rPr>
              <a:t>M</a:t>
            </a:r>
            <a:r>
              <a:rPr lang="en" sz="2200">
                <a:solidFill>
                  <a:schemeClr val="dk1"/>
                </a:solidFill>
              </a:rPr>
              <a:t> = 𝜇</a:t>
            </a:r>
            <a:r>
              <a:rPr baseline="-25000" lang="en" sz="2200">
                <a:solidFill>
                  <a:schemeClr val="dk1"/>
                </a:solidFill>
              </a:rPr>
              <a:t>S</a:t>
            </a:r>
            <a:endParaRPr sz="2200">
              <a:solidFill>
                <a:schemeClr val="dk1"/>
              </a:solidFill>
            </a:endParaRPr>
          </a:p>
          <a:p>
            <a:pPr indent="0" lvl="0" marL="0" rtl="0" algn="l">
              <a:lnSpc>
                <a:spcPct val="115000"/>
              </a:lnSpc>
              <a:spcBef>
                <a:spcPts val="0"/>
              </a:spcBef>
              <a:spcAft>
                <a:spcPts val="0"/>
              </a:spcAft>
              <a:buNone/>
            </a:pPr>
            <a:r>
              <a:rPr lang="en" sz="2200">
                <a:solidFill>
                  <a:schemeClr val="dk1"/>
                </a:solidFill>
              </a:rPr>
              <a:t>	</a:t>
            </a:r>
            <a:r>
              <a:rPr i="1" lang="en" sz="2200">
                <a:solidFill>
                  <a:schemeClr val="dk1"/>
                </a:solidFill>
              </a:rPr>
              <a:t>H</a:t>
            </a:r>
            <a:r>
              <a:rPr baseline="-25000" i="1" lang="en" sz="2200">
                <a:solidFill>
                  <a:schemeClr val="dk1"/>
                </a:solidFill>
              </a:rPr>
              <a:t>A</a:t>
            </a:r>
            <a:r>
              <a:rPr lang="en" sz="2200">
                <a:solidFill>
                  <a:schemeClr val="dk1"/>
                </a:solidFill>
              </a:rPr>
              <a:t> : 𝜇</a:t>
            </a:r>
            <a:r>
              <a:rPr baseline="-25000" lang="en" sz="2200">
                <a:solidFill>
                  <a:schemeClr val="dk1"/>
                </a:solidFill>
              </a:rPr>
              <a:t>B</a:t>
            </a:r>
            <a:r>
              <a:rPr lang="en" sz="2200">
                <a:solidFill>
                  <a:schemeClr val="dk1"/>
                </a:solidFill>
              </a:rPr>
              <a:t> &gt; 𝜇</a:t>
            </a:r>
            <a:r>
              <a:rPr baseline="-25000" lang="en" sz="2200">
                <a:solidFill>
                  <a:schemeClr val="dk1"/>
                </a:solidFill>
              </a:rPr>
              <a:t>M</a:t>
            </a:r>
            <a:r>
              <a:rPr lang="en" sz="2200">
                <a:solidFill>
                  <a:schemeClr val="dk1"/>
                </a:solidFill>
              </a:rPr>
              <a:t> &gt; 𝜇</a:t>
            </a:r>
            <a:r>
              <a:rPr baseline="-25000" lang="en" sz="2200">
                <a:solidFill>
                  <a:schemeClr val="dk1"/>
                </a:solidFill>
              </a:rPr>
              <a:t>S</a:t>
            </a:r>
            <a:endParaRPr sz="22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Hypotheses </a:t>
            </a:r>
            <a:endParaRPr b="1" sz="3000">
              <a:solidFill>
                <a:srgbClr val="3A81BA"/>
              </a:solidFill>
            </a:endParaRPr>
          </a:p>
        </p:txBody>
      </p:sp>
      <p:sp>
        <p:nvSpPr>
          <p:cNvPr id="171" name="Google Shape;171;p30"/>
          <p:cNvSpPr txBox="1"/>
          <p:nvPr/>
        </p:nvSpPr>
        <p:spPr>
          <a:xfrm flipH="1">
            <a:off x="457250" y="1034025"/>
            <a:ext cx="8545500" cy="55056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AutoNum type="alphaUcPeriod"/>
            </a:pPr>
            <a:r>
              <a:rPr i="1" lang="en" sz="2200"/>
              <a:t>H</a:t>
            </a:r>
            <a:r>
              <a:rPr baseline="-25000" i="1" lang="en" sz="2200"/>
              <a:t>0</a:t>
            </a:r>
            <a:r>
              <a:rPr lang="en" sz="2200"/>
              <a:t> : 𝜇</a:t>
            </a:r>
            <a:r>
              <a:rPr baseline="-25000" lang="en" sz="2200"/>
              <a:t>B</a:t>
            </a:r>
            <a:r>
              <a:rPr lang="en" sz="2200"/>
              <a:t> = </a:t>
            </a:r>
            <a:r>
              <a:rPr lang="en" sz="2200">
                <a:solidFill>
                  <a:schemeClr val="dk1"/>
                </a:solidFill>
              </a:rPr>
              <a:t>𝜇</a:t>
            </a:r>
            <a:r>
              <a:rPr baseline="-25000" lang="en" sz="2200">
                <a:solidFill>
                  <a:schemeClr val="dk1"/>
                </a:solidFill>
              </a:rPr>
              <a:t>M</a:t>
            </a:r>
            <a:r>
              <a:rPr lang="en" sz="2200">
                <a:solidFill>
                  <a:schemeClr val="dk1"/>
                </a:solidFill>
              </a:rPr>
              <a:t> = 𝜇</a:t>
            </a:r>
            <a:r>
              <a:rPr baseline="-25000" lang="en" sz="2200">
                <a:solidFill>
                  <a:schemeClr val="dk1"/>
                </a:solidFill>
              </a:rPr>
              <a:t>S</a:t>
            </a:r>
            <a:endParaRPr baseline="-25000" sz="2200">
              <a:solidFill>
                <a:schemeClr val="dk1"/>
              </a:solidFill>
            </a:endParaRPr>
          </a:p>
          <a:p>
            <a:pPr indent="0" lvl="0" marL="0" rtl="0" algn="l">
              <a:lnSpc>
                <a:spcPct val="115000"/>
              </a:lnSpc>
              <a:spcBef>
                <a:spcPts val="0"/>
              </a:spcBef>
              <a:spcAft>
                <a:spcPts val="0"/>
              </a:spcAft>
              <a:buNone/>
            </a:pPr>
            <a:r>
              <a:rPr lang="en" sz="2200">
                <a:solidFill>
                  <a:schemeClr val="dk1"/>
                </a:solidFill>
              </a:rPr>
              <a:t>	</a:t>
            </a:r>
            <a:r>
              <a:rPr i="1" lang="en" sz="2200">
                <a:solidFill>
                  <a:schemeClr val="dk1"/>
                </a:solidFill>
              </a:rPr>
              <a:t>H</a:t>
            </a:r>
            <a:r>
              <a:rPr baseline="-25000" i="1" lang="en" sz="2200">
                <a:solidFill>
                  <a:schemeClr val="dk1"/>
                </a:solidFill>
              </a:rPr>
              <a:t>A</a:t>
            </a:r>
            <a:r>
              <a:rPr lang="en" sz="2200">
                <a:solidFill>
                  <a:schemeClr val="dk1"/>
                </a:solidFill>
              </a:rPr>
              <a:t> : 𝜇</a:t>
            </a:r>
            <a:r>
              <a:rPr baseline="-25000" lang="en" sz="2200">
                <a:solidFill>
                  <a:schemeClr val="dk1"/>
                </a:solidFill>
              </a:rPr>
              <a:t>B</a:t>
            </a:r>
            <a:r>
              <a:rPr lang="en" sz="2200">
                <a:solidFill>
                  <a:schemeClr val="dk1"/>
                </a:solidFill>
              </a:rPr>
              <a:t> ≠ 𝜇</a:t>
            </a:r>
            <a:r>
              <a:rPr baseline="-25000" lang="en" sz="2200">
                <a:solidFill>
                  <a:schemeClr val="dk1"/>
                </a:solidFill>
              </a:rPr>
              <a:t>M</a:t>
            </a:r>
            <a:r>
              <a:rPr lang="en" sz="2200">
                <a:solidFill>
                  <a:schemeClr val="dk1"/>
                </a:solidFill>
              </a:rPr>
              <a:t> ≠ 𝜇</a:t>
            </a:r>
            <a:r>
              <a:rPr baseline="-25000" lang="en" sz="2200">
                <a:solidFill>
                  <a:schemeClr val="dk1"/>
                </a:solidFill>
              </a:rPr>
              <a:t>S</a:t>
            </a:r>
            <a:endParaRPr baseline="-25000" sz="2200">
              <a:solidFill>
                <a:schemeClr val="dk1"/>
              </a:solidFill>
            </a:endParaRPr>
          </a:p>
          <a:p>
            <a:pPr indent="0" lvl="0" marL="0" rtl="0" algn="l">
              <a:lnSpc>
                <a:spcPct val="115000"/>
              </a:lnSpc>
              <a:spcBef>
                <a:spcPts val="0"/>
              </a:spcBef>
              <a:spcAft>
                <a:spcPts val="0"/>
              </a:spcAft>
              <a:buNone/>
            </a:pPr>
            <a:r>
              <a:t/>
            </a:r>
            <a:endParaRPr baseline="-25000" sz="2200">
              <a:solidFill>
                <a:schemeClr val="dk1"/>
              </a:solidFill>
            </a:endParaRPr>
          </a:p>
          <a:p>
            <a:pPr indent="-368300" lvl="0" marL="457200" rtl="0" algn="l">
              <a:lnSpc>
                <a:spcPct val="115000"/>
              </a:lnSpc>
              <a:spcBef>
                <a:spcPts val="0"/>
              </a:spcBef>
              <a:spcAft>
                <a:spcPts val="0"/>
              </a:spcAft>
              <a:buClr>
                <a:schemeClr val="dk1"/>
              </a:buClr>
              <a:buSzPts val="2200"/>
              <a:buAutoNum type="alphaUcPeriod" startAt="2"/>
            </a:pPr>
            <a:r>
              <a:rPr i="1" lang="en" sz="2200">
                <a:solidFill>
                  <a:schemeClr val="dk1"/>
                </a:solidFill>
              </a:rPr>
              <a:t>H</a:t>
            </a:r>
            <a:r>
              <a:rPr baseline="-25000" i="1" lang="en" sz="2200">
                <a:solidFill>
                  <a:schemeClr val="dk1"/>
                </a:solidFill>
              </a:rPr>
              <a:t>0</a:t>
            </a:r>
            <a:r>
              <a:rPr lang="en" sz="2200">
                <a:solidFill>
                  <a:schemeClr val="dk1"/>
                </a:solidFill>
              </a:rPr>
              <a:t> : 𝜇</a:t>
            </a:r>
            <a:r>
              <a:rPr baseline="-25000" lang="en" sz="2200">
                <a:solidFill>
                  <a:schemeClr val="dk1"/>
                </a:solidFill>
              </a:rPr>
              <a:t>B</a:t>
            </a:r>
            <a:r>
              <a:rPr lang="en" sz="2200">
                <a:solidFill>
                  <a:schemeClr val="dk1"/>
                </a:solidFill>
              </a:rPr>
              <a:t> ≠ 𝜇</a:t>
            </a:r>
            <a:r>
              <a:rPr baseline="-25000" lang="en" sz="2200">
                <a:solidFill>
                  <a:schemeClr val="dk1"/>
                </a:solidFill>
              </a:rPr>
              <a:t>M</a:t>
            </a:r>
            <a:r>
              <a:rPr lang="en" sz="2200">
                <a:solidFill>
                  <a:schemeClr val="dk1"/>
                </a:solidFill>
              </a:rPr>
              <a:t> ≠ 𝜇</a:t>
            </a:r>
            <a:r>
              <a:rPr baseline="-25000" lang="en" sz="2200">
                <a:solidFill>
                  <a:schemeClr val="dk1"/>
                </a:solidFill>
              </a:rPr>
              <a:t>S</a:t>
            </a:r>
            <a:endParaRPr sz="2200">
              <a:solidFill>
                <a:schemeClr val="dk1"/>
              </a:solidFill>
            </a:endParaRPr>
          </a:p>
          <a:p>
            <a:pPr indent="0" lvl="0" marL="0" rtl="0" algn="l">
              <a:lnSpc>
                <a:spcPct val="115000"/>
              </a:lnSpc>
              <a:spcBef>
                <a:spcPts val="0"/>
              </a:spcBef>
              <a:spcAft>
                <a:spcPts val="0"/>
              </a:spcAft>
              <a:buNone/>
            </a:pPr>
            <a:r>
              <a:rPr lang="en" sz="2200">
                <a:solidFill>
                  <a:schemeClr val="dk1"/>
                </a:solidFill>
              </a:rPr>
              <a:t>	</a:t>
            </a:r>
            <a:r>
              <a:rPr i="1" lang="en" sz="2200">
                <a:solidFill>
                  <a:schemeClr val="dk1"/>
                </a:solidFill>
              </a:rPr>
              <a:t>H</a:t>
            </a:r>
            <a:r>
              <a:rPr baseline="-25000" i="1" lang="en" sz="2200">
                <a:solidFill>
                  <a:schemeClr val="dk1"/>
                </a:solidFill>
              </a:rPr>
              <a:t>A</a:t>
            </a:r>
            <a:r>
              <a:rPr lang="en" sz="2200">
                <a:solidFill>
                  <a:schemeClr val="dk1"/>
                </a:solidFill>
              </a:rPr>
              <a:t> : 𝜇</a:t>
            </a:r>
            <a:r>
              <a:rPr baseline="-25000" lang="en" sz="2200">
                <a:solidFill>
                  <a:schemeClr val="dk1"/>
                </a:solidFill>
              </a:rPr>
              <a:t>B</a:t>
            </a:r>
            <a:r>
              <a:rPr lang="en" sz="2200">
                <a:solidFill>
                  <a:schemeClr val="dk1"/>
                </a:solidFill>
              </a:rPr>
              <a:t> = 𝜇</a:t>
            </a:r>
            <a:r>
              <a:rPr baseline="-25000" lang="en" sz="2200">
                <a:solidFill>
                  <a:schemeClr val="dk1"/>
                </a:solidFill>
              </a:rPr>
              <a:t>M</a:t>
            </a:r>
            <a:r>
              <a:rPr lang="en" sz="2200">
                <a:solidFill>
                  <a:schemeClr val="dk1"/>
                </a:solidFill>
              </a:rPr>
              <a:t> = 𝜇</a:t>
            </a:r>
            <a:r>
              <a:rPr baseline="-25000" lang="en" sz="2200">
                <a:solidFill>
                  <a:schemeClr val="dk1"/>
                </a:solidFill>
              </a:rPr>
              <a:t>S</a:t>
            </a:r>
            <a:endParaRPr sz="2200">
              <a:solidFill>
                <a:schemeClr val="dk1"/>
              </a:solidFill>
            </a:endParaRPr>
          </a:p>
          <a:p>
            <a:pPr indent="0" lvl="0" marL="0" rtl="0" algn="l">
              <a:lnSpc>
                <a:spcPct val="115000"/>
              </a:lnSpc>
              <a:spcBef>
                <a:spcPts val="0"/>
              </a:spcBef>
              <a:spcAft>
                <a:spcPts val="0"/>
              </a:spcAft>
              <a:buNone/>
            </a:pPr>
            <a:r>
              <a:t/>
            </a:r>
            <a:endParaRPr sz="2200">
              <a:solidFill>
                <a:schemeClr val="dk1"/>
              </a:solidFill>
            </a:endParaRPr>
          </a:p>
          <a:p>
            <a:pPr indent="-368300" lvl="0" marL="457200" rtl="0" algn="l">
              <a:lnSpc>
                <a:spcPct val="115000"/>
              </a:lnSpc>
              <a:spcBef>
                <a:spcPts val="0"/>
              </a:spcBef>
              <a:spcAft>
                <a:spcPts val="0"/>
              </a:spcAft>
              <a:buClr>
                <a:srgbClr val="FF9900"/>
              </a:buClr>
              <a:buSzPts val="2200"/>
              <a:buAutoNum type="alphaUcPeriod" startAt="3"/>
            </a:pPr>
            <a:r>
              <a:rPr i="1" lang="en" sz="2200">
                <a:solidFill>
                  <a:srgbClr val="FF9900"/>
                </a:solidFill>
              </a:rPr>
              <a:t>H</a:t>
            </a:r>
            <a:r>
              <a:rPr baseline="-25000" i="1" lang="en" sz="2200">
                <a:solidFill>
                  <a:srgbClr val="FF9900"/>
                </a:solidFill>
              </a:rPr>
              <a:t>0</a:t>
            </a:r>
            <a:r>
              <a:rPr i="1" lang="en" sz="2200">
                <a:solidFill>
                  <a:srgbClr val="FF9900"/>
                </a:solidFill>
              </a:rPr>
              <a:t> : 𝜇</a:t>
            </a:r>
            <a:r>
              <a:rPr baseline="-25000" i="1" lang="en" sz="2200">
                <a:solidFill>
                  <a:srgbClr val="FF9900"/>
                </a:solidFill>
              </a:rPr>
              <a:t>B</a:t>
            </a:r>
            <a:r>
              <a:rPr i="1" lang="en" sz="2200">
                <a:solidFill>
                  <a:srgbClr val="FF9900"/>
                </a:solidFill>
              </a:rPr>
              <a:t> = 𝜇</a:t>
            </a:r>
            <a:r>
              <a:rPr baseline="-25000" i="1" lang="en" sz="2200">
                <a:solidFill>
                  <a:srgbClr val="FF9900"/>
                </a:solidFill>
              </a:rPr>
              <a:t>M</a:t>
            </a:r>
            <a:r>
              <a:rPr i="1" lang="en" sz="2200">
                <a:solidFill>
                  <a:srgbClr val="FF9900"/>
                </a:solidFill>
              </a:rPr>
              <a:t> = 𝜇</a:t>
            </a:r>
            <a:r>
              <a:rPr baseline="-25000" i="1" lang="en" sz="2200">
                <a:solidFill>
                  <a:srgbClr val="FF9900"/>
                </a:solidFill>
              </a:rPr>
              <a:t>S</a:t>
            </a:r>
            <a:endParaRPr i="1" sz="2200">
              <a:solidFill>
                <a:srgbClr val="FF9900"/>
              </a:solidFill>
            </a:endParaRPr>
          </a:p>
          <a:p>
            <a:pPr indent="0" lvl="0" marL="0" rtl="0" algn="l">
              <a:lnSpc>
                <a:spcPct val="115000"/>
              </a:lnSpc>
              <a:spcBef>
                <a:spcPts val="0"/>
              </a:spcBef>
              <a:spcAft>
                <a:spcPts val="0"/>
              </a:spcAft>
              <a:buNone/>
            </a:pPr>
            <a:r>
              <a:rPr i="1" lang="en" sz="2200">
                <a:solidFill>
                  <a:srgbClr val="FF9900"/>
                </a:solidFill>
              </a:rPr>
              <a:t>	H</a:t>
            </a:r>
            <a:r>
              <a:rPr baseline="-25000" i="1" lang="en" sz="2200">
                <a:solidFill>
                  <a:srgbClr val="FF9900"/>
                </a:solidFill>
              </a:rPr>
              <a:t>A</a:t>
            </a:r>
            <a:r>
              <a:rPr i="1" lang="en" sz="2200">
                <a:solidFill>
                  <a:srgbClr val="FF9900"/>
                </a:solidFill>
              </a:rPr>
              <a:t> : At least one mean is different</a:t>
            </a:r>
            <a:endParaRPr i="1" sz="2200">
              <a:solidFill>
                <a:srgbClr val="FF9900"/>
              </a:solidFill>
            </a:endParaRPr>
          </a:p>
          <a:p>
            <a:pPr indent="0" lvl="0" marL="0" rtl="0" algn="l">
              <a:lnSpc>
                <a:spcPct val="115000"/>
              </a:lnSpc>
              <a:spcBef>
                <a:spcPts val="0"/>
              </a:spcBef>
              <a:spcAft>
                <a:spcPts val="0"/>
              </a:spcAft>
              <a:buNone/>
            </a:pPr>
            <a:r>
              <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lphaUcPeriod" startAt="4"/>
            </a:pPr>
            <a:r>
              <a:rPr i="1" lang="en" sz="2200">
                <a:solidFill>
                  <a:schemeClr val="dk1"/>
                </a:solidFill>
              </a:rPr>
              <a:t>H</a:t>
            </a:r>
            <a:r>
              <a:rPr baseline="-25000" i="1" lang="en" sz="2200">
                <a:solidFill>
                  <a:schemeClr val="dk1"/>
                </a:solidFill>
              </a:rPr>
              <a:t>0</a:t>
            </a:r>
            <a:r>
              <a:rPr lang="en" sz="2200">
                <a:solidFill>
                  <a:schemeClr val="dk1"/>
                </a:solidFill>
              </a:rPr>
              <a:t> : 𝜇</a:t>
            </a:r>
            <a:r>
              <a:rPr baseline="-25000" lang="en" sz="2200">
                <a:solidFill>
                  <a:schemeClr val="dk1"/>
                </a:solidFill>
              </a:rPr>
              <a:t>B</a:t>
            </a:r>
            <a:r>
              <a:rPr lang="en" sz="2200">
                <a:solidFill>
                  <a:schemeClr val="dk1"/>
                </a:solidFill>
              </a:rPr>
              <a:t> = 𝜇</a:t>
            </a:r>
            <a:r>
              <a:rPr baseline="-25000" lang="en" sz="2200">
                <a:solidFill>
                  <a:schemeClr val="dk1"/>
                </a:solidFill>
              </a:rPr>
              <a:t>M</a:t>
            </a:r>
            <a:r>
              <a:rPr lang="en" sz="2200">
                <a:solidFill>
                  <a:schemeClr val="dk1"/>
                </a:solidFill>
              </a:rPr>
              <a:t> = 𝜇</a:t>
            </a:r>
            <a:r>
              <a:rPr baseline="-25000" lang="en" sz="2200">
                <a:solidFill>
                  <a:schemeClr val="dk1"/>
                </a:solidFill>
              </a:rPr>
              <a:t>S</a:t>
            </a:r>
            <a:r>
              <a:rPr lang="en" sz="2200">
                <a:solidFill>
                  <a:schemeClr val="dk1"/>
                </a:solidFill>
              </a:rPr>
              <a:t> = 0</a:t>
            </a:r>
            <a:endParaRPr sz="2200">
              <a:solidFill>
                <a:schemeClr val="dk1"/>
              </a:solidFill>
            </a:endParaRPr>
          </a:p>
          <a:p>
            <a:pPr indent="0" lvl="0" marL="0" rtl="0" algn="l">
              <a:lnSpc>
                <a:spcPct val="115000"/>
              </a:lnSpc>
              <a:spcBef>
                <a:spcPts val="0"/>
              </a:spcBef>
              <a:spcAft>
                <a:spcPts val="0"/>
              </a:spcAft>
              <a:buNone/>
            </a:pPr>
            <a:r>
              <a:rPr lang="en" sz="2200">
                <a:solidFill>
                  <a:schemeClr val="dk1"/>
                </a:solidFill>
              </a:rPr>
              <a:t>	</a:t>
            </a:r>
            <a:r>
              <a:rPr i="1" lang="en" sz="2200">
                <a:solidFill>
                  <a:schemeClr val="dk1"/>
                </a:solidFill>
              </a:rPr>
              <a:t>H</a:t>
            </a:r>
            <a:r>
              <a:rPr baseline="-25000" i="1" lang="en" sz="2200">
                <a:solidFill>
                  <a:schemeClr val="dk1"/>
                </a:solidFill>
              </a:rPr>
              <a:t>A</a:t>
            </a:r>
            <a:r>
              <a:rPr lang="en" sz="2200">
                <a:solidFill>
                  <a:schemeClr val="dk1"/>
                </a:solidFill>
              </a:rPr>
              <a:t> : At least one mean is different</a:t>
            </a:r>
            <a:endParaRPr sz="2200">
              <a:solidFill>
                <a:schemeClr val="dk1"/>
              </a:solidFill>
            </a:endParaRPr>
          </a:p>
          <a:p>
            <a:pPr indent="0" lvl="0" marL="0" rtl="0" algn="l">
              <a:lnSpc>
                <a:spcPct val="115000"/>
              </a:lnSpc>
              <a:spcBef>
                <a:spcPts val="0"/>
              </a:spcBef>
              <a:spcAft>
                <a:spcPts val="0"/>
              </a:spcAft>
              <a:buNone/>
            </a:pPr>
            <a:r>
              <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lphaUcPeriod" startAt="5"/>
            </a:pPr>
            <a:r>
              <a:rPr i="1" lang="en" sz="2200">
                <a:solidFill>
                  <a:schemeClr val="dk1"/>
                </a:solidFill>
              </a:rPr>
              <a:t>H</a:t>
            </a:r>
            <a:r>
              <a:rPr baseline="-25000" i="1" lang="en" sz="2200">
                <a:solidFill>
                  <a:schemeClr val="dk1"/>
                </a:solidFill>
              </a:rPr>
              <a:t>0</a:t>
            </a:r>
            <a:r>
              <a:rPr lang="en" sz="2200">
                <a:solidFill>
                  <a:schemeClr val="dk1"/>
                </a:solidFill>
              </a:rPr>
              <a:t> : 𝜇</a:t>
            </a:r>
            <a:r>
              <a:rPr baseline="-25000" lang="en" sz="2200">
                <a:solidFill>
                  <a:schemeClr val="dk1"/>
                </a:solidFill>
              </a:rPr>
              <a:t>B</a:t>
            </a:r>
            <a:r>
              <a:rPr lang="en" sz="2200">
                <a:solidFill>
                  <a:schemeClr val="dk1"/>
                </a:solidFill>
              </a:rPr>
              <a:t> = 𝜇</a:t>
            </a:r>
            <a:r>
              <a:rPr baseline="-25000" lang="en" sz="2200">
                <a:solidFill>
                  <a:schemeClr val="dk1"/>
                </a:solidFill>
              </a:rPr>
              <a:t>M</a:t>
            </a:r>
            <a:r>
              <a:rPr lang="en" sz="2200">
                <a:solidFill>
                  <a:schemeClr val="dk1"/>
                </a:solidFill>
              </a:rPr>
              <a:t> = 𝜇</a:t>
            </a:r>
            <a:r>
              <a:rPr baseline="-25000" lang="en" sz="2200">
                <a:solidFill>
                  <a:schemeClr val="dk1"/>
                </a:solidFill>
              </a:rPr>
              <a:t>S</a:t>
            </a:r>
            <a:endParaRPr sz="2200">
              <a:solidFill>
                <a:schemeClr val="dk1"/>
              </a:solidFill>
            </a:endParaRPr>
          </a:p>
          <a:p>
            <a:pPr indent="0" lvl="0" marL="0" rtl="0" algn="l">
              <a:lnSpc>
                <a:spcPct val="115000"/>
              </a:lnSpc>
              <a:spcBef>
                <a:spcPts val="0"/>
              </a:spcBef>
              <a:spcAft>
                <a:spcPts val="0"/>
              </a:spcAft>
              <a:buNone/>
            </a:pPr>
            <a:r>
              <a:rPr lang="en" sz="2200">
                <a:solidFill>
                  <a:schemeClr val="dk1"/>
                </a:solidFill>
              </a:rPr>
              <a:t>	</a:t>
            </a:r>
            <a:r>
              <a:rPr i="1" lang="en" sz="2200">
                <a:solidFill>
                  <a:schemeClr val="dk1"/>
                </a:solidFill>
              </a:rPr>
              <a:t>H</a:t>
            </a:r>
            <a:r>
              <a:rPr baseline="-25000" i="1" lang="en" sz="2200">
                <a:solidFill>
                  <a:schemeClr val="dk1"/>
                </a:solidFill>
              </a:rPr>
              <a:t>A</a:t>
            </a:r>
            <a:r>
              <a:rPr lang="en" sz="2200">
                <a:solidFill>
                  <a:schemeClr val="dk1"/>
                </a:solidFill>
              </a:rPr>
              <a:t> : 𝜇</a:t>
            </a:r>
            <a:r>
              <a:rPr baseline="-25000" lang="en" sz="2200">
                <a:solidFill>
                  <a:schemeClr val="dk1"/>
                </a:solidFill>
              </a:rPr>
              <a:t>B</a:t>
            </a:r>
            <a:r>
              <a:rPr lang="en" sz="2200">
                <a:solidFill>
                  <a:schemeClr val="dk1"/>
                </a:solidFill>
              </a:rPr>
              <a:t> &gt; 𝜇</a:t>
            </a:r>
            <a:r>
              <a:rPr baseline="-25000" lang="en" sz="2200">
                <a:solidFill>
                  <a:schemeClr val="dk1"/>
                </a:solidFill>
              </a:rPr>
              <a:t>M</a:t>
            </a:r>
            <a:r>
              <a:rPr lang="en" sz="2200">
                <a:solidFill>
                  <a:schemeClr val="dk1"/>
                </a:solidFill>
              </a:rPr>
              <a:t> &gt; 𝜇</a:t>
            </a:r>
            <a:r>
              <a:rPr baseline="-25000" lang="en" sz="2200">
                <a:solidFill>
                  <a:schemeClr val="dk1"/>
                </a:solidFill>
              </a:rPr>
              <a:t>S</a:t>
            </a:r>
            <a:endParaRPr sz="22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Test statistic </a:t>
            </a:r>
            <a:endParaRPr b="1" sz="3000">
              <a:solidFill>
                <a:srgbClr val="3A81BA"/>
              </a:solidFill>
            </a:endParaRPr>
          </a:p>
        </p:txBody>
      </p:sp>
      <p:sp>
        <p:nvSpPr>
          <p:cNvPr id="177" name="Google Shape;177;p31"/>
          <p:cNvSpPr txBox="1"/>
          <p:nvPr/>
        </p:nvSpPr>
        <p:spPr>
          <a:xfrm flipH="1">
            <a:off x="457250" y="1110225"/>
            <a:ext cx="8545500" cy="53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Does there appear to be a lot of variability within groups? How about between groups? </a:t>
            </a:r>
            <a:endParaRPr sz="2200">
              <a:solidFill>
                <a:schemeClr val="accent1"/>
              </a:solidFill>
            </a:endParaRPr>
          </a:p>
        </p:txBody>
      </p:sp>
      <p:pic>
        <p:nvPicPr>
          <p:cNvPr id="178" name="Google Shape;178;p31"/>
          <p:cNvPicPr preferRelativeResize="0"/>
          <p:nvPr/>
        </p:nvPicPr>
        <p:blipFill>
          <a:blip r:embed="rId3">
            <a:alphaModFix/>
          </a:blip>
          <a:stretch>
            <a:fillRect/>
          </a:stretch>
        </p:blipFill>
        <p:spPr>
          <a:xfrm>
            <a:off x="2952750" y="2149950"/>
            <a:ext cx="3238500" cy="704850"/>
          </a:xfrm>
          <a:prstGeom prst="rect">
            <a:avLst/>
          </a:prstGeom>
          <a:noFill/>
          <a:ln>
            <a:noFill/>
          </a:ln>
        </p:spPr>
      </p:pic>
      <p:pic>
        <p:nvPicPr>
          <p:cNvPr id="179" name="Google Shape;179;p31"/>
          <p:cNvPicPr preferRelativeResize="0"/>
          <p:nvPr/>
        </p:nvPicPr>
        <p:blipFill>
          <a:blip r:embed="rId4">
            <a:alphaModFix/>
          </a:blip>
          <a:stretch>
            <a:fillRect/>
          </a:stretch>
        </p:blipFill>
        <p:spPr>
          <a:xfrm>
            <a:off x="1322525" y="3087150"/>
            <a:ext cx="6498935" cy="3117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𝑭 distribution and p-value</a:t>
            </a:r>
            <a:endParaRPr b="1" sz="3000">
              <a:solidFill>
                <a:srgbClr val="3A81BA"/>
              </a:solidFill>
            </a:endParaRPr>
          </a:p>
        </p:txBody>
      </p:sp>
      <p:pic>
        <p:nvPicPr>
          <p:cNvPr id="185" name="Google Shape;185;p32"/>
          <p:cNvPicPr preferRelativeResize="0"/>
          <p:nvPr/>
        </p:nvPicPr>
        <p:blipFill>
          <a:blip r:embed="rId3">
            <a:alphaModFix/>
          </a:blip>
          <a:stretch>
            <a:fillRect/>
          </a:stretch>
        </p:blipFill>
        <p:spPr>
          <a:xfrm>
            <a:off x="2223675" y="1582355"/>
            <a:ext cx="5144575" cy="2055100"/>
          </a:xfrm>
          <a:prstGeom prst="rect">
            <a:avLst/>
          </a:prstGeom>
          <a:noFill/>
          <a:ln>
            <a:noFill/>
          </a:ln>
        </p:spPr>
      </p:pic>
      <p:pic>
        <p:nvPicPr>
          <p:cNvPr id="186" name="Google Shape;186;p32"/>
          <p:cNvPicPr preferRelativeResize="0"/>
          <p:nvPr/>
        </p:nvPicPr>
        <p:blipFill>
          <a:blip r:embed="rId4">
            <a:alphaModFix/>
          </a:blip>
          <a:stretch>
            <a:fillRect/>
          </a:stretch>
        </p:blipFill>
        <p:spPr>
          <a:xfrm>
            <a:off x="2909500" y="1276500"/>
            <a:ext cx="3238500" cy="704850"/>
          </a:xfrm>
          <a:prstGeom prst="rect">
            <a:avLst/>
          </a:prstGeom>
          <a:noFill/>
          <a:ln>
            <a:noFill/>
          </a:ln>
        </p:spPr>
      </p:pic>
      <p:sp>
        <p:nvSpPr>
          <p:cNvPr id="187" name="Google Shape;187;p32"/>
          <p:cNvSpPr txBox="1"/>
          <p:nvPr/>
        </p:nvSpPr>
        <p:spPr>
          <a:xfrm flipH="1">
            <a:off x="457250" y="3957600"/>
            <a:ext cx="8545500" cy="27021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In order to be able to reject </a:t>
            </a:r>
            <a:r>
              <a:rPr i="1" lang="en" sz="2200"/>
              <a:t>H</a:t>
            </a:r>
            <a:r>
              <a:rPr baseline="-25000" i="1" lang="en" sz="2200"/>
              <a:t>0</a:t>
            </a:r>
            <a:r>
              <a:rPr lang="en" sz="2200"/>
              <a:t>, we need a small p-value, which requires a large</a:t>
            </a:r>
            <a:r>
              <a:rPr i="1" lang="en" sz="2200"/>
              <a:t> F</a:t>
            </a:r>
            <a:r>
              <a:rPr lang="en" sz="2200"/>
              <a:t> statistic</a:t>
            </a:r>
            <a:endParaRPr sz="2200"/>
          </a:p>
          <a:p>
            <a:pPr indent="-368300" lvl="0" marL="457200" rtl="0" algn="l">
              <a:lnSpc>
                <a:spcPct val="115000"/>
              </a:lnSpc>
              <a:spcBef>
                <a:spcPts val="0"/>
              </a:spcBef>
              <a:spcAft>
                <a:spcPts val="0"/>
              </a:spcAft>
              <a:buSzPts val="2200"/>
              <a:buChar char="●"/>
            </a:pPr>
            <a:r>
              <a:rPr lang="en" sz="2200"/>
              <a:t>In order to obtain a large </a:t>
            </a:r>
            <a:r>
              <a:rPr i="1" lang="en" sz="2200"/>
              <a:t>F</a:t>
            </a:r>
            <a:r>
              <a:rPr lang="en" sz="2200"/>
              <a:t> statistic, variability between sample means needs to be greater than variability within sample means</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nvSpPr>
        <p:spPr>
          <a:xfrm flipH="1">
            <a:off x="457250" y="2115525"/>
            <a:ext cx="8545500" cy="270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Degrees of freedom associated with ANOVA</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368300" lvl="0" marL="914400" rtl="0" algn="l">
              <a:lnSpc>
                <a:spcPct val="115000"/>
              </a:lnSpc>
              <a:spcBef>
                <a:spcPts val="0"/>
              </a:spcBef>
              <a:spcAft>
                <a:spcPts val="0"/>
              </a:spcAft>
              <a:buSzPts val="2200"/>
              <a:buChar char="●"/>
            </a:pPr>
            <a:r>
              <a:rPr lang="en" sz="2200"/>
              <a:t>groups: </a:t>
            </a:r>
            <a:r>
              <a:rPr i="1" lang="en" sz="2200"/>
              <a:t>df</a:t>
            </a:r>
            <a:r>
              <a:rPr baseline="-25000" i="1" lang="en" sz="2200"/>
              <a:t>G</a:t>
            </a:r>
            <a:r>
              <a:rPr lang="en" sz="2200"/>
              <a:t> = </a:t>
            </a:r>
            <a:r>
              <a:rPr i="1" lang="en" sz="2200"/>
              <a:t>k</a:t>
            </a:r>
            <a:r>
              <a:rPr lang="en" sz="2200"/>
              <a:t> - 1, where </a:t>
            </a:r>
            <a:r>
              <a:rPr i="1" lang="en" sz="2200"/>
              <a:t>k</a:t>
            </a:r>
            <a:r>
              <a:rPr lang="en" sz="2200"/>
              <a:t> is the number of groups</a:t>
            </a:r>
            <a:endParaRPr sz="2200"/>
          </a:p>
          <a:p>
            <a:pPr indent="-368300" lvl="0" marL="914400" rtl="0" algn="l">
              <a:lnSpc>
                <a:spcPct val="115000"/>
              </a:lnSpc>
              <a:spcBef>
                <a:spcPts val="0"/>
              </a:spcBef>
              <a:spcAft>
                <a:spcPts val="0"/>
              </a:spcAft>
              <a:buSzPts val="2200"/>
              <a:buChar char="●"/>
            </a:pPr>
            <a:r>
              <a:rPr lang="en" sz="2200"/>
              <a:t>total: </a:t>
            </a:r>
            <a:r>
              <a:rPr i="1" lang="en" sz="2200"/>
              <a:t>df</a:t>
            </a:r>
            <a:r>
              <a:rPr baseline="-25000" i="1" lang="en" sz="2200"/>
              <a:t>T</a:t>
            </a:r>
            <a:r>
              <a:rPr lang="en" sz="2200"/>
              <a:t> = </a:t>
            </a:r>
            <a:r>
              <a:rPr i="1" lang="en" sz="2200"/>
              <a:t>n</a:t>
            </a:r>
            <a:r>
              <a:rPr lang="en" sz="2200"/>
              <a:t> - 1, where </a:t>
            </a:r>
            <a:r>
              <a:rPr i="1" lang="en" sz="2200"/>
              <a:t>n</a:t>
            </a:r>
            <a:r>
              <a:rPr lang="en" sz="2200"/>
              <a:t> is the total sample size</a:t>
            </a:r>
            <a:endParaRPr sz="2200"/>
          </a:p>
          <a:p>
            <a:pPr indent="-368300" lvl="0" marL="914400" rtl="0" algn="l">
              <a:lnSpc>
                <a:spcPct val="115000"/>
              </a:lnSpc>
              <a:spcBef>
                <a:spcPts val="0"/>
              </a:spcBef>
              <a:spcAft>
                <a:spcPts val="0"/>
              </a:spcAft>
              <a:buSzPts val="2200"/>
              <a:buChar char="●"/>
            </a:pPr>
            <a:r>
              <a:rPr lang="en" sz="2200"/>
              <a:t>error: </a:t>
            </a:r>
            <a:r>
              <a:rPr i="1" lang="en" sz="2200"/>
              <a:t>df</a:t>
            </a:r>
            <a:r>
              <a:rPr baseline="-25000" i="1" lang="en" sz="2200"/>
              <a:t>E</a:t>
            </a:r>
            <a:r>
              <a:rPr lang="en" sz="2200"/>
              <a:t> = </a:t>
            </a:r>
            <a:r>
              <a:rPr i="1" lang="en" sz="2200"/>
              <a:t>df</a:t>
            </a:r>
            <a:r>
              <a:rPr baseline="-25000" i="1" lang="en" sz="2200"/>
              <a:t>T</a:t>
            </a:r>
            <a:r>
              <a:rPr lang="en" sz="2200"/>
              <a:t> - </a:t>
            </a:r>
            <a:r>
              <a:rPr i="1" lang="en" sz="2200"/>
              <a:t>df</a:t>
            </a:r>
            <a:r>
              <a:rPr baseline="-25000" i="1" lang="en" sz="2200"/>
              <a:t>G</a:t>
            </a:r>
            <a:endParaRPr baseline="-25000" i="1" sz="2200"/>
          </a:p>
        </p:txBody>
      </p:sp>
      <p:pic>
        <p:nvPicPr>
          <p:cNvPr id="193" name="Google Shape;193;p33"/>
          <p:cNvPicPr preferRelativeResize="0"/>
          <p:nvPr/>
        </p:nvPicPr>
        <p:blipFill>
          <a:blip r:embed="rId3">
            <a:alphaModFix/>
          </a:blip>
          <a:stretch>
            <a:fillRect/>
          </a:stretch>
        </p:blipFill>
        <p:spPr>
          <a:xfrm>
            <a:off x="633275" y="189500"/>
            <a:ext cx="8193451" cy="1721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nvSpPr>
        <p:spPr>
          <a:xfrm flipH="1">
            <a:off x="457250" y="2115525"/>
            <a:ext cx="8545500" cy="295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Degrees of freedom associated with ANOVA</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368300" lvl="0" marL="914400" rtl="0" algn="l">
              <a:lnSpc>
                <a:spcPct val="115000"/>
              </a:lnSpc>
              <a:spcBef>
                <a:spcPts val="0"/>
              </a:spcBef>
              <a:spcAft>
                <a:spcPts val="0"/>
              </a:spcAft>
              <a:buSzPts val="2200"/>
              <a:buChar char="●"/>
            </a:pPr>
            <a:r>
              <a:rPr lang="en" sz="2200"/>
              <a:t>groups: </a:t>
            </a:r>
            <a:r>
              <a:rPr i="1" lang="en" sz="2200"/>
              <a:t>df</a:t>
            </a:r>
            <a:r>
              <a:rPr baseline="-25000" i="1" lang="en" sz="2200"/>
              <a:t>G</a:t>
            </a:r>
            <a:r>
              <a:rPr lang="en" sz="2200"/>
              <a:t> = </a:t>
            </a:r>
            <a:r>
              <a:rPr i="1" lang="en" sz="2200"/>
              <a:t>k</a:t>
            </a:r>
            <a:r>
              <a:rPr lang="en" sz="2200"/>
              <a:t> - 1, where </a:t>
            </a:r>
            <a:r>
              <a:rPr i="1" lang="en" sz="2200"/>
              <a:t>k</a:t>
            </a:r>
            <a:r>
              <a:rPr lang="en" sz="2200"/>
              <a:t> is the number of groups</a:t>
            </a:r>
            <a:endParaRPr sz="2200"/>
          </a:p>
          <a:p>
            <a:pPr indent="-368300" lvl="0" marL="914400" rtl="0" algn="l">
              <a:lnSpc>
                <a:spcPct val="115000"/>
              </a:lnSpc>
              <a:spcBef>
                <a:spcPts val="0"/>
              </a:spcBef>
              <a:spcAft>
                <a:spcPts val="0"/>
              </a:spcAft>
              <a:buSzPts val="2200"/>
              <a:buChar char="●"/>
            </a:pPr>
            <a:r>
              <a:rPr lang="en" sz="2200"/>
              <a:t>total: </a:t>
            </a:r>
            <a:r>
              <a:rPr i="1" lang="en" sz="2200"/>
              <a:t>df</a:t>
            </a:r>
            <a:r>
              <a:rPr baseline="-25000" i="1" lang="en" sz="2200"/>
              <a:t>T</a:t>
            </a:r>
            <a:r>
              <a:rPr lang="en" sz="2200"/>
              <a:t> = </a:t>
            </a:r>
            <a:r>
              <a:rPr i="1" lang="en" sz="2200"/>
              <a:t>n</a:t>
            </a:r>
            <a:r>
              <a:rPr lang="en" sz="2200"/>
              <a:t> - 1, where </a:t>
            </a:r>
            <a:r>
              <a:rPr i="1" lang="en" sz="2200"/>
              <a:t>n</a:t>
            </a:r>
            <a:r>
              <a:rPr lang="en" sz="2200"/>
              <a:t> is the total sample size</a:t>
            </a:r>
            <a:endParaRPr sz="2200"/>
          </a:p>
          <a:p>
            <a:pPr indent="-368300" lvl="0" marL="914400" rtl="0" algn="l">
              <a:lnSpc>
                <a:spcPct val="115000"/>
              </a:lnSpc>
              <a:spcBef>
                <a:spcPts val="0"/>
              </a:spcBef>
              <a:spcAft>
                <a:spcPts val="0"/>
              </a:spcAft>
              <a:buSzPts val="2200"/>
              <a:buChar char="●"/>
            </a:pPr>
            <a:r>
              <a:rPr lang="en" sz="2200"/>
              <a:t>error: </a:t>
            </a:r>
            <a:r>
              <a:rPr i="1" lang="en" sz="2200"/>
              <a:t>df</a:t>
            </a:r>
            <a:r>
              <a:rPr baseline="-25000" i="1" lang="en" sz="2200"/>
              <a:t>E</a:t>
            </a:r>
            <a:r>
              <a:rPr lang="en" sz="2200"/>
              <a:t> = </a:t>
            </a:r>
            <a:r>
              <a:rPr i="1" lang="en" sz="2200"/>
              <a:t>df</a:t>
            </a:r>
            <a:r>
              <a:rPr baseline="-25000" i="1" lang="en" sz="2200"/>
              <a:t>T</a:t>
            </a:r>
            <a:r>
              <a:rPr lang="en" sz="2200"/>
              <a:t> - </a:t>
            </a:r>
            <a:r>
              <a:rPr i="1" lang="en" sz="2200"/>
              <a:t>df</a:t>
            </a:r>
            <a:r>
              <a:rPr baseline="-25000" i="1" lang="en" sz="2200"/>
              <a:t>G</a:t>
            </a:r>
            <a:endParaRPr i="1" sz="2200"/>
          </a:p>
          <a:p>
            <a:pPr indent="0" lvl="0" marL="0" rtl="0" algn="l">
              <a:lnSpc>
                <a:spcPct val="115000"/>
              </a:lnSpc>
              <a:spcBef>
                <a:spcPts val="0"/>
              </a:spcBef>
              <a:spcAft>
                <a:spcPts val="0"/>
              </a:spcAft>
              <a:buNone/>
            </a:pPr>
            <a:r>
              <a:t/>
            </a:r>
            <a:endParaRPr i="1" sz="2200"/>
          </a:p>
          <a:p>
            <a:pPr indent="-368300" lvl="0" marL="914400" rtl="0" algn="l">
              <a:lnSpc>
                <a:spcPct val="115000"/>
              </a:lnSpc>
              <a:spcBef>
                <a:spcPts val="0"/>
              </a:spcBef>
              <a:spcAft>
                <a:spcPts val="0"/>
              </a:spcAft>
              <a:buSzPts val="2200"/>
              <a:buChar char="●"/>
            </a:pPr>
            <a:r>
              <a:rPr i="1" lang="en" sz="2200">
                <a:solidFill>
                  <a:schemeClr val="dk1"/>
                </a:solidFill>
              </a:rPr>
              <a:t>df</a:t>
            </a:r>
            <a:r>
              <a:rPr baseline="-25000" i="1" lang="en" sz="2200">
                <a:solidFill>
                  <a:schemeClr val="dk1"/>
                </a:solidFill>
              </a:rPr>
              <a:t>G</a:t>
            </a:r>
            <a:r>
              <a:rPr lang="en" sz="2200">
                <a:solidFill>
                  <a:schemeClr val="dk1"/>
                </a:solidFill>
              </a:rPr>
              <a:t> = </a:t>
            </a:r>
            <a:r>
              <a:rPr i="1" lang="en" sz="2200">
                <a:solidFill>
                  <a:schemeClr val="dk1"/>
                </a:solidFill>
              </a:rPr>
              <a:t>k</a:t>
            </a:r>
            <a:r>
              <a:rPr lang="en" sz="2200">
                <a:solidFill>
                  <a:schemeClr val="dk1"/>
                </a:solidFill>
              </a:rPr>
              <a:t> - 1 = 3 - 1 = 2</a:t>
            </a:r>
            <a:endParaRPr sz="2200"/>
          </a:p>
        </p:txBody>
      </p:sp>
      <p:pic>
        <p:nvPicPr>
          <p:cNvPr id="199" name="Google Shape;199;p34"/>
          <p:cNvPicPr preferRelativeResize="0"/>
          <p:nvPr/>
        </p:nvPicPr>
        <p:blipFill>
          <a:blip r:embed="rId3">
            <a:alphaModFix/>
          </a:blip>
          <a:stretch>
            <a:fillRect/>
          </a:stretch>
        </p:blipFill>
        <p:spPr>
          <a:xfrm>
            <a:off x="633275" y="189500"/>
            <a:ext cx="8193451" cy="1721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nvSpPr>
        <p:spPr>
          <a:xfrm flipH="1">
            <a:off x="457250" y="2115525"/>
            <a:ext cx="8545500" cy="36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Degrees of freedom associated with ANOVA</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368300" lvl="0" marL="914400" rtl="0" algn="l">
              <a:lnSpc>
                <a:spcPct val="115000"/>
              </a:lnSpc>
              <a:spcBef>
                <a:spcPts val="0"/>
              </a:spcBef>
              <a:spcAft>
                <a:spcPts val="0"/>
              </a:spcAft>
              <a:buSzPts val="2200"/>
              <a:buChar char="●"/>
            </a:pPr>
            <a:r>
              <a:rPr lang="en" sz="2200"/>
              <a:t>groups: </a:t>
            </a:r>
            <a:r>
              <a:rPr i="1" lang="en" sz="2200"/>
              <a:t>df</a:t>
            </a:r>
            <a:r>
              <a:rPr baseline="-25000" i="1" lang="en" sz="2200"/>
              <a:t>G</a:t>
            </a:r>
            <a:r>
              <a:rPr lang="en" sz="2200"/>
              <a:t> = </a:t>
            </a:r>
            <a:r>
              <a:rPr i="1" lang="en" sz="2200"/>
              <a:t>k</a:t>
            </a:r>
            <a:r>
              <a:rPr lang="en" sz="2200"/>
              <a:t> - 1, where </a:t>
            </a:r>
            <a:r>
              <a:rPr i="1" lang="en" sz="2200"/>
              <a:t>k</a:t>
            </a:r>
            <a:r>
              <a:rPr lang="en" sz="2200"/>
              <a:t> is the number of groups</a:t>
            </a:r>
            <a:endParaRPr sz="2200"/>
          </a:p>
          <a:p>
            <a:pPr indent="-368300" lvl="0" marL="914400" rtl="0" algn="l">
              <a:lnSpc>
                <a:spcPct val="115000"/>
              </a:lnSpc>
              <a:spcBef>
                <a:spcPts val="0"/>
              </a:spcBef>
              <a:spcAft>
                <a:spcPts val="0"/>
              </a:spcAft>
              <a:buSzPts val="2200"/>
              <a:buChar char="●"/>
            </a:pPr>
            <a:r>
              <a:rPr lang="en" sz="2200"/>
              <a:t>total: </a:t>
            </a:r>
            <a:r>
              <a:rPr i="1" lang="en" sz="2200"/>
              <a:t>df</a:t>
            </a:r>
            <a:r>
              <a:rPr baseline="-25000" i="1" lang="en" sz="2200"/>
              <a:t>T</a:t>
            </a:r>
            <a:r>
              <a:rPr lang="en" sz="2200"/>
              <a:t> = </a:t>
            </a:r>
            <a:r>
              <a:rPr i="1" lang="en" sz="2200"/>
              <a:t>n</a:t>
            </a:r>
            <a:r>
              <a:rPr lang="en" sz="2200"/>
              <a:t> - 1, where </a:t>
            </a:r>
            <a:r>
              <a:rPr i="1" lang="en" sz="2200"/>
              <a:t>n</a:t>
            </a:r>
            <a:r>
              <a:rPr lang="en" sz="2200"/>
              <a:t> is the total sample size</a:t>
            </a:r>
            <a:endParaRPr sz="2200"/>
          </a:p>
          <a:p>
            <a:pPr indent="-368300" lvl="0" marL="914400" rtl="0" algn="l">
              <a:lnSpc>
                <a:spcPct val="115000"/>
              </a:lnSpc>
              <a:spcBef>
                <a:spcPts val="0"/>
              </a:spcBef>
              <a:spcAft>
                <a:spcPts val="0"/>
              </a:spcAft>
              <a:buSzPts val="2200"/>
              <a:buChar char="●"/>
            </a:pPr>
            <a:r>
              <a:rPr lang="en" sz="2200"/>
              <a:t>error: </a:t>
            </a:r>
            <a:r>
              <a:rPr i="1" lang="en" sz="2200"/>
              <a:t>df</a:t>
            </a:r>
            <a:r>
              <a:rPr baseline="-25000" i="1" lang="en" sz="2200"/>
              <a:t>E</a:t>
            </a:r>
            <a:r>
              <a:rPr lang="en" sz="2200"/>
              <a:t> = </a:t>
            </a:r>
            <a:r>
              <a:rPr i="1" lang="en" sz="2200"/>
              <a:t>df</a:t>
            </a:r>
            <a:r>
              <a:rPr baseline="-25000" i="1" lang="en" sz="2200"/>
              <a:t>T</a:t>
            </a:r>
            <a:r>
              <a:rPr lang="en" sz="2200"/>
              <a:t> - </a:t>
            </a:r>
            <a:r>
              <a:rPr i="1" lang="en" sz="2200"/>
              <a:t>df</a:t>
            </a:r>
            <a:r>
              <a:rPr baseline="-25000" i="1" lang="en" sz="2200"/>
              <a:t>G</a:t>
            </a:r>
            <a:endParaRPr i="1" sz="2200"/>
          </a:p>
          <a:p>
            <a:pPr indent="0" lvl="0" marL="0" rtl="0" algn="l">
              <a:lnSpc>
                <a:spcPct val="115000"/>
              </a:lnSpc>
              <a:spcBef>
                <a:spcPts val="0"/>
              </a:spcBef>
              <a:spcAft>
                <a:spcPts val="0"/>
              </a:spcAft>
              <a:buNone/>
            </a:pPr>
            <a:r>
              <a:t/>
            </a:r>
            <a:endParaRPr i="1" sz="2200"/>
          </a:p>
          <a:p>
            <a:pPr indent="-368300" lvl="0" marL="914400" rtl="0" algn="l">
              <a:lnSpc>
                <a:spcPct val="115000"/>
              </a:lnSpc>
              <a:spcBef>
                <a:spcPts val="0"/>
              </a:spcBef>
              <a:spcAft>
                <a:spcPts val="0"/>
              </a:spcAft>
              <a:buSzPts val="2200"/>
              <a:buChar char="●"/>
            </a:pPr>
            <a:r>
              <a:rPr i="1" lang="en" sz="2200">
                <a:solidFill>
                  <a:schemeClr val="dk1"/>
                </a:solidFill>
              </a:rPr>
              <a:t>df</a:t>
            </a:r>
            <a:r>
              <a:rPr baseline="-25000" i="1" lang="en" sz="2200">
                <a:solidFill>
                  <a:schemeClr val="dk1"/>
                </a:solidFill>
              </a:rPr>
              <a:t>G</a:t>
            </a:r>
            <a:r>
              <a:rPr lang="en" sz="2200">
                <a:solidFill>
                  <a:schemeClr val="dk1"/>
                </a:solidFill>
              </a:rPr>
              <a:t> = </a:t>
            </a:r>
            <a:r>
              <a:rPr i="1" lang="en" sz="2200">
                <a:solidFill>
                  <a:schemeClr val="dk1"/>
                </a:solidFill>
              </a:rPr>
              <a:t>k</a:t>
            </a:r>
            <a:r>
              <a:rPr lang="en" sz="2200">
                <a:solidFill>
                  <a:schemeClr val="dk1"/>
                </a:solidFill>
              </a:rPr>
              <a:t> - 1 = 3 - 1 = 2</a:t>
            </a:r>
            <a:endParaRPr sz="2200">
              <a:solidFill>
                <a:schemeClr val="dk1"/>
              </a:solidFill>
            </a:endParaRPr>
          </a:p>
          <a:p>
            <a:pPr indent="-368300" lvl="0" marL="914400" rtl="0" algn="l">
              <a:lnSpc>
                <a:spcPct val="115000"/>
              </a:lnSpc>
              <a:spcBef>
                <a:spcPts val="0"/>
              </a:spcBef>
              <a:spcAft>
                <a:spcPts val="0"/>
              </a:spcAft>
              <a:buClr>
                <a:schemeClr val="dk1"/>
              </a:buClr>
              <a:buSzPts val="2200"/>
              <a:buChar char="●"/>
            </a:pPr>
            <a:r>
              <a:rPr i="1" lang="en" sz="2200">
                <a:solidFill>
                  <a:schemeClr val="dk1"/>
                </a:solidFill>
              </a:rPr>
              <a:t>df</a:t>
            </a:r>
            <a:r>
              <a:rPr baseline="-25000" i="1" lang="en" sz="2200">
                <a:solidFill>
                  <a:schemeClr val="dk1"/>
                </a:solidFill>
              </a:rPr>
              <a:t>T</a:t>
            </a:r>
            <a:r>
              <a:rPr lang="en" sz="2200">
                <a:solidFill>
                  <a:schemeClr val="dk1"/>
                </a:solidFill>
              </a:rPr>
              <a:t> = </a:t>
            </a:r>
            <a:r>
              <a:rPr i="1" lang="en" sz="2200">
                <a:solidFill>
                  <a:schemeClr val="dk1"/>
                </a:solidFill>
              </a:rPr>
              <a:t>n</a:t>
            </a:r>
            <a:r>
              <a:rPr lang="en" sz="2200">
                <a:solidFill>
                  <a:schemeClr val="dk1"/>
                </a:solidFill>
              </a:rPr>
              <a:t> - 1 = 30 - 1 = 29</a:t>
            </a:r>
            <a:endParaRPr sz="2200">
              <a:solidFill>
                <a:schemeClr val="dk1"/>
              </a:solidFill>
            </a:endParaRPr>
          </a:p>
        </p:txBody>
      </p:sp>
      <p:pic>
        <p:nvPicPr>
          <p:cNvPr id="205" name="Google Shape;205;p35"/>
          <p:cNvPicPr preferRelativeResize="0"/>
          <p:nvPr/>
        </p:nvPicPr>
        <p:blipFill>
          <a:blip r:embed="rId3">
            <a:alphaModFix/>
          </a:blip>
          <a:stretch>
            <a:fillRect/>
          </a:stretch>
        </p:blipFill>
        <p:spPr>
          <a:xfrm>
            <a:off x="633275" y="189500"/>
            <a:ext cx="8193451" cy="1721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nvSpPr>
        <p:spPr>
          <a:xfrm flipH="1">
            <a:off x="457250" y="2115525"/>
            <a:ext cx="8545500" cy="36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Degrees of freedom associated with ANOVA</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368300" lvl="0" marL="914400" rtl="0" algn="l">
              <a:lnSpc>
                <a:spcPct val="115000"/>
              </a:lnSpc>
              <a:spcBef>
                <a:spcPts val="0"/>
              </a:spcBef>
              <a:spcAft>
                <a:spcPts val="0"/>
              </a:spcAft>
              <a:buSzPts val="2200"/>
              <a:buChar char="●"/>
            </a:pPr>
            <a:r>
              <a:rPr lang="en" sz="2200"/>
              <a:t>groups: </a:t>
            </a:r>
            <a:r>
              <a:rPr i="1" lang="en" sz="2200"/>
              <a:t>df</a:t>
            </a:r>
            <a:r>
              <a:rPr baseline="-25000" i="1" lang="en" sz="2200"/>
              <a:t>G</a:t>
            </a:r>
            <a:r>
              <a:rPr lang="en" sz="2200"/>
              <a:t> = </a:t>
            </a:r>
            <a:r>
              <a:rPr i="1" lang="en" sz="2200"/>
              <a:t>k</a:t>
            </a:r>
            <a:r>
              <a:rPr lang="en" sz="2200"/>
              <a:t> - 1, where </a:t>
            </a:r>
            <a:r>
              <a:rPr i="1" lang="en" sz="2200"/>
              <a:t>k</a:t>
            </a:r>
            <a:r>
              <a:rPr lang="en" sz="2200"/>
              <a:t> is the number of groups</a:t>
            </a:r>
            <a:endParaRPr sz="2200"/>
          </a:p>
          <a:p>
            <a:pPr indent="-368300" lvl="0" marL="914400" rtl="0" algn="l">
              <a:lnSpc>
                <a:spcPct val="115000"/>
              </a:lnSpc>
              <a:spcBef>
                <a:spcPts val="0"/>
              </a:spcBef>
              <a:spcAft>
                <a:spcPts val="0"/>
              </a:spcAft>
              <a:buSzPts val="2200"/>
              <a:buChar char="●"/>
            </a:pPr>
            <a:r>
              <a:rPr lang="en" sz="2200"/>
              <a:t>total: </a:t>
            </a:r>
            <a:r>
              <a:rPr i="1" lang="en" sz="2200"/>
              <a:t>df</a:t>
            </a:r>
            <a:r>
              <a:rPr baseline="-25000" i="1" lang="en" sz="2200"/>
              <a:t>T</a:t>
            </a:r>
            <a:r>
              <a:rPr lang="en" sz="2200"/>
              <a:t> = </a:t>
            </a:r>
            <a:r>
              <a:rPr i="1" lang="en" sz="2200"/>
              <a:t>n</a:t>
            </a:r>
            <a:r>
              <a:rPr lang="en" sz="2200"/>
              <a:t> - 1, where </a:t>
            </a:r>
            <a:r>
              <a:rPr i="1" lang="en" sz="2200"/>
              <a:t>n</a:t>
            </a:r>
            <a:r>
              <a:rPr lang="en" sz="2200"/>
              <a:t> is the total sample size</a:t>
            </a:r>
            <a:endParaRPr sz="2200"/>
          </a:p>
          <a:p>
            <a:pPr indent="-368300" lvl="0" marL="914400" rtl="0" algn="l">
              <a:lnSpc>
                <a:spcPct val="115000"/>
              </a:lnSpc>
              <a:spcBef>
                <a:spcPts val="0"/>
              </a:spcBef>
              <a:spcAft>
                <a:spcPts val="0"/>
              </a:spcAft>
              <a:buSzPts val="2200"/>
              <a:buChar char="●"/>
            </a:pPr>
            <a:r>
              <a:rPr lang="en" sz="2200"/>
              <a:t>error: </a:t>
            </a:r>
            <a:r>
              <a:rPr i="1" lang="en" sz="2200"/>
              <a:t>df</a:t>
            </a:r>
            <a:r>
              <a:rPr baseline="-25000" i="1" lang="en" sz="2200"/>
              <a:t>E</a:t>
            </a:r>
            <a:r>
              <a:rPr lang="en" sz="2200"/>
              <a:t> = </a:t>
            </a:r>
            <a:r>
              <a:rPr i="1" lang="en" sz="2200"/>
              <a:t>df</a:t>
            </a:r>
            <a:r>
              <a:rPr baseline="-25000" i="1" lang="en" sz="2200"/>
              <a:t>T</a:t>
            </a:r>
            <a:r>
              <a:rPr lang="en" sz="2200"/>
              <a:t> - </a:t>
            </a:r>
            <a:r>
              <a:rPr i="1" lang="en" sz="2200"/>
              <a:t>df</a:t>
            </a:r>
            <a:r>
              <a:rPr baseline="-25000" i="1" lang="en" sz="2200"/>
              <a:t>G</a:t>
            </a:r>
            <a:endParaRPr i="1" sz="2200"/>
          </a:p>
          <a:p>
            <a:pPr indent="0" lvl="0" marL="0" rtl="0" algn="l">
              <a:lnSpc>
                <a:spcPct val="115000"/>
              </a:lnSpc>
              <a:spcBef>
                <a:spcPts val="0"/>
              </a:spcBef>
              <a:spcAft>
                <a:spcPts val="0"/>
              </a:spcAft>
              <a:buNone/>
            </a:pPr>
            <a:r>
              <a:t/>
            </a:r>
            <a:endParaRPr i="1" sz="2200"/>
          </a:p>
          <a:p>
            <a:pPr indent="-368300" lvl="0" marL="914400" rtl="0" algn="l">
              <a:lnSpc>
                <a:spcPct val="115000"/>
              </a:lnSpc>
              <a:spcBef>
                <a:spcPts val="0"/>
              </a:spcBef>
              <a:spcAft>
                <a:spcPts val="0"/>
              </a:spcAft>
              <a:buSzPts val="2200"/>
              <a:buChar char="●"/>
            </a:pPr>
            <a:r>
              <a:rPr i="1" lang="en" sz="2200">
                <a:solidFill>
                  <a:schemeClr val="dk1"/>
                </a:solidFill>
              </a:rPr>
              <a:t>df</a:t>
            </a:r>
            <a:r>
              <a:rPr baseline="-25000" i="1" lang="en" sz="2200">
                <a:solidFill>
                  <a:schemeClr val="dk1"/>
                </a:solidFill>
              </a:rPr>
              <a:t>G</a:t>
            </a:r>
            <a:r>
              <a:rPr lang="en" sz="2200">
                <a:solidFill>
                  <a:schemeClr val="dk1"/>
                </a:solidFill>
              </a:rPr>
              <a:t> = </a:t>
            </a:r>
            <a:r>
              <a:rPr i="1" lang="en" sz="2200">
                <a:solidFill>
                  <a:schemeClr val="dk1"/>
                </a:solidFill>
              </a:rPr>
              <a:t>k</a:t>
            </a:r>
            <a:r>
              <a:rPr lang="en" sz="2200">
                <a:solidFill>
                  <a:schemeClr val="dk1"/>
                </a:solidFill>
              </a:rPr>
              <a:t> - 1 = 3 - 1 = 2</a:t>
            </a:r>
            <a:endParaRPr sz="2200">
              <a:solidFill>
                <a:schemeClr val="dk1"/>
              </a:solidFill>
            </a:endParaRPr>
          </a:p>
          <a:p>
            <a:pPr indent="-368300" lvl="0" marL="914400" rtl="0" algn="l">
              <a:lnSpc>
                <a:spcPct val="115000"/>
              </a:lnSpc>
              <a:spcBef>
                <a:spcPts val="0"/>
              </a:spcBef>
              <a:spcAft>
                <a:spcPts val="0"/>
              </a:spcAft>
              <a:buClr>
                <a:schemeClr val="dk1"/>
              </a:buClr>
              <a:buSzPts val="2200"/>
              <a:buChar char="●"/>
            </a:pPr>
            <a:r>
              <a:rPr i="1" lang="en" sz="2200">
                <a:solidFill>
                  <a:schemeClr val="dk1"/>
                </a:solidFill>
              </a:rPr>
              <a:t>df</a:t>
            </a:r>
            <a:r>
              <a:rPr baseline="-25000" i="1" lang="en" sz="2200">
                <a:solidFill>
                  <a:schemeClr val="dk1"/>
                </a:solidFill>
              </a:rPr>
              <a:t>T</a:t>
            </a:r>
            <a:r>
              <a:rPr lang="en" sz="2200">
                <a:solidFill>
                  <a:schemeClr val="dk1"/>
                </a:solidFill>
              </a:rPr>
              <a:t> = </a:t>
            </a:r>
            <a:r>
              <a:rPr i="1" lang="en" sz="2200">
                <a:solidFill>
                  <a:schemeClr val="dk1"/>
                </a:solidFill>
              </a:rPr>
              <a:t>n</a:t>
            </a:r>
            <a:r>
              <a:rPr lang="en" sz="2200">
                <a:solidFill>
                  <a:schemeClr val="dk1"/>
                </a:solidFill>
              </a:rPr>
              <a:t> - 1 = 30 - 1 = 29</a:t>
            </a:r>
            <a:endParaRPr sz="2200">
              <a:solidFill>
                <a:schemeClr val="dk1"/>
              </a:solidFill>
            </a:endParaRPr>
          </a:p>
          <a:p>
            <a:pPr indent="-368300" lvl="0" marL="914400" rtl="0" algn="l">
              <a:lnSpc>
                <a:spcPct val="115000"/>
              </a:lnSpc>
              <a:spcBef>
                <a:spcPts val="0"/>
              </a:spcBef>
              <a:spcAft>
                <a:spcPts val="0"/>
              </a:spcAft>
              <a:buClr>
                <a:schemeClr val="dk1"/>
              </a:buClr>
              <a:buSzPts val="2200"/>
              <a:buChar char="●"/>
            </a:pPr>
            <a:r>
              <a:rPr i="1" lang="en" sz="2200">
                <a:solidFill>
                  <a:schemeClr val="dk1"/>
                </a:solidFill>
              </a:rPr>
              <a:t>df</a:t>
            </a:r>
            <a:r>
              <a:rPr baseline="-25000" i="1" lang="en" sz="2200">
                <a:solidFill>
                  <a:schemeClr val="dk1"/>
                </a:solidFill>
              </a:rPr>
              <a:t>E</a:t>
            </a:r>
            <a:r>
              <a:rPr lang="en" sz="2200">
                <a:solidFill>
                  <a:schemeClr val="dk1"/>
                </a:solidFill>
              </a:rPr>
              <a:t> = 29 - 2 = 27</a:t>
            </a:r>
            <a:endParaRPr sz="2200">
              <a:solidFill>
                <a:schemeClr val="dk1"/>
              </a:solidFill>
            </a:endParaRPr>
          </a:p>
        </p:txBody>
      </p:sp>
      <p:pic>
        <p:nvPicPr>
          <p:cNvPr id="211" name="Google Shape;211;p36"/>
          <p:cNvPicPr preferRelativeResize="0"/>
          <p:nvPr/>
        </p:nvPicPr>
        <p:blipFill>
          <a:blip r:embed="rId3">
            <a:alphaModFix/>
          </a:blip>
          <a:stretch>
            <a:fillRect/>
          </a:stretch>
        </p:blipFill>
        <p:spPr>
          <a:xfrm>
            <a:off x="633275" y="189500"/>
            <a:ext cx="8193451" cy="172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pic>
        <p:nvPicPr>
          <p:cNvPr id="40" name="Google Shape;40;p10"/>
          <p:cNvPicPr preferRelativeResize="0"/>
          <p:nvPr/>
        </p:nvPicPr>
        <p:blipFill>
          <a:blip r:embed="rId3">
            <a:alphaModFix/>
          </a:blip>
          <a:stretch>
            <a:fillRect/>
          </a:stretch>
        </p:blipFill>
        <p:spPr>
          <a:xfrm>
            <a:off x="2110563" y="377400"/>
            <a:ext cx="4922874" cy="2441275"/>
          </a:xfrm>
          <a:prstGeom prst="rect">
            <a:avLst/>
          </a:prstGeom>
          <a:noFill/>
          <a:ln>
            <a:noFill/>
          </a:ln>
        </p:spPr>
      </p:pic>
      <p:sp>
        <p:nvSpPr>
          <p:cNvPr id="41" name="Google Shape;41;p10"/>
          <p:cNvSpPr txBox="1"/>
          <p:nvPr/>
        </p:nvSpPr>
        <p:spPr>
          <a:xfrm flipH="1">
            <a:off x="422650" y="2986900"/>
            <a:ext cx="8545500" cy="1876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The Wolf River in Tennessee flows past an abandoned site once used by the pesticide industry for dumping wastes, including chlordane (pesticide), aldrin, and dieldrin (both insecticides)</a:t>
            </a:r>
            <a:endParaRPr sz="2000"/>
          </a:p>
          <a:p>
            <a:pPr indent="0" lvl="0" marL="0" rtl="0" algn="l">
              <a:lnSpc>
                <a:spcPct val="115000"/>
              </a:lnSpc>
              <a:spcBef>
                <a:spcPts val="0"/>
              </a:spcBef>
              <a:spcAft>
                <a:spcPts val="0"/>
              </a:spcAft>
              <a:buNone/>
            </a:pPr>
            <a:r>
              <a:t/>
            </a:r>
            <a:endParaRPr sz="2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7"/>
          <p:cNvPicPr preferRelativeResize="0"/>
          <p:nvPr/>
        </p:nvPicPr>
        <p:blipFill>
          <a:blip r:embed="rId3">
            <a:alphaModFix/>
          </a:blip>
          <a:stretch>
            <a:fillRect/>
          </a:stretch>
        </p:blipFill>
        <p:spPr>
          <a:xfrm>
            <a:off x="553349" y="204525"/>
            <a:ext cx="8112101" cy="1617250"/>
          </a:xfrm>
          <a:prstGeom prst="rect">
            <a:avLst/>
          </a:prstGeom>
          <a:noFill/>
          <a:ln>
            <a:noFill/>
          </a:ln>
        </p:spPr>
      </p:pic>
      <p:sp>
        <p:nvSpPr>
          <p:cNvPr id="217" name="Google Shape;217;p37"/>
          <p:cNvSpPr txBox="1"/>
          <p:nvPr/>
        </p:nvSpPr>
        <p:spPr>
          <a:xfrm flipH="1">
            <a:off x="457250" y="1886925"/>
            <a:ext cx="8545500" cy="36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between groups, SSG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between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where  is each group size,      is the average for each group,      is the overall (grand) mean</a:t>
            </a:r>
            <a:endParaRPr sz="2200"/>
          </a:p>
        </p:txBody>
      </p:sp>
      <p:pic>
        <p:nvPicPr>
          <p:cNvPr id="218" name="Google Shape;218;p37"/>
          <p:cNvPicPr preferRelativeResize="0"/>
          <p:nvPr/>
        </p:nvPicPr>
        <p:blipFill>
          <a:blip r:embed="rId4">
            <a:alphaModFix/>
          </a:blip>
          <a:stretch>
            <a:fillRect/>
          </a:stretch>
        </p:blipFill>
        <p:spPr>
          <a:xfrm>
            <a:off x="3504500" y="3201325"/>
            <a:ext cx="2209800" cy="693625"/>
          </a:xfrm>
          <a:prstGeom prst="rect">
            <a:avLst/>
          </a:prstGeom>
          <a:noFill/>
          <a:ln>
            <a:noFill/>
          </a:ln>
        </p:spPr>
      </p:pic>
      <p:pic>
        <p:nvPicPr>
          <p:cNvPr id="219" name="Google Shape;219;p37"/>
          <p:cNvPicPr preferRelativeResize="0"/>
          <p:nvPr/>
        </p:nvPicPr>
        <p:blipFill>
          <a:blip r:embed="rId5">
            <a:alphaModFix/>
          </a:blip>
          <a:stretch>
            <a:fillRect/>
          </a:stretch>
        </p:blipFill>
        <p:spPr>
          <a:xfrm>
            <a:off x="3780150" y="3947650"/>
            <a:ext cx="473125" cy="381000"/>
          </a:xfrm>
          <a:prstGeom prst="rect">
            <a:avLst/>
          </a:prstGeom>
          <a:noFill/>
          <a:ln>
            <a:noFill/>
          </a:ln>
        </p:spPr>
      </p:pic>
      <p:pic>
        <p:nvPicPr>
          <p:cNvPr id="220" name="Google Shape;220;p37"/>
          <p:cNvPicPr preferRelativeResize="0"/>
          <p:nvPr/>
        </p:nvPicPr>
        <p:blipFill>
          <a:blip r:embed="rId6">
            <a:alphaModFix/>
          </a:blip>
          <a:stretch>
            <a:fillRect/>
          </a:stretch>
        </p:blipFill>
        <p:spPr>
          <a:xfrm>
            <a:off x="7987275" y="3952413"/>
            <a:ext cx="438150" cy="371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8"/>
          <p:cNvPicPr preferRelativeResize="0"/>
          <p:nvPr/>
        </p:nvPicPr>
        <p:blipFill>
          <a:blip r:embed="rId3">
            <a:alphaModFix/>
          </a:blip>
          <a:stretch>
            <a:fillRect/>
          </a:stretch>
        </p:blipFill>
        <p:spPr>
          <a:xfrm>
            <a:off x="553349" y="204525"/>
            <a:ext cx="8112101" cy="1617250"/>
          </a:xfrm>
          <a:prstGeom prst="rect">
            <a:avLst/>
          </a:prstGeom>
          <a:noFill/>
          <a:ln>
            <a:noFill/>
          </a:ln>
        </p:spPr>
      </p:pic>
      <p:sp>
        <p:nvSpPr>
          <p:cNvPr id="226" name="Google Shape;226;p38"/>
          <p:cNvSpPr txBox="1"/>
          <p:nvPr/>
        </p:nvSpPr>
        <p:spPr>
          <a:xfrm flipH="1">
            <a:off x="457250" y="1886925"/>
            <a:ext cx="8545500" cy="36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between groups, SSG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between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where  is each group size,      is the average for each group,      is the overall (grand) mean</a:t>
            </a:r>
            <a:endParaRPr sz="2200"/>
          </a:p>
        </p:txBody>
      </p:sp>
      <p:pic>
        <p:nvPicPr>
          <p:cNvPr id="227" name="Google Shape;227;p38"/>
          <p:cNvPicPr preferRelativeResize="0"/>
          <p:nvPr/>
        </p:nvPicPr>
        <p:blipFill>
          <a:blip r:embed="rId4">
            <a:alphaModFix/>
          </a:blip>
          <a:stretch>
            <a:fillRect/>
          </a:stretch>
        </p:blipFill>
        <p:spPr>
          <a:xfrm>
            <a:off x="3504500" y="3125125"/>
            <a:ext cx="2209800" cy="693625"/>
          </a:xfrm>
          <a:prstGeom prst="rect">
            <a:avLst/>
          </a:prstGeom>
          <a:noFill/>
          <a:ln>
            <a:noFill/>
          </a:ln>
        </p:spPr>
      </p:pic>
      <p:pic>
        <p:nvPicPr>
          <p:cNvPr id="228" name="Google Shape;228;p38"/>
          <p:cNvPicPr preferRelativeResize="0"/>
          <p:nvPr/>
        </p:nvPicPr>
        <p:blipFill>
          <a:blip r:embed="rId5">
            <a:alphaModFix/>
          </a:blip>
          <a:stretch>
            <a:fillRect/>
          </a:stretch>
        </p:blipFill>
        <p:spPr>
          <a:xfrm>
            <a:off x="3780150" y="3871450"/>
            <a:ext cx="473125" cy="381000"/>
          </a:xfrm>
          <a:prstGeom prst="rect">
            <a:avLst/>
          </a:prstGeom>
          <a:noFill/>
          <a:ln>
            <a:noFill/>
          </a:ln>
        </p:spPr>
      </p:pic>
      <p:pic>
        <p:nvPicPr>
          <p:cNvPr id="229" name="Google Shape;229;p38"/>
          <p:cNvPicPr preferRelativeResize="0"/>
          <p:nvPr/>
        </p:nvPicPr>
        <p:blipFill>
          <a:blip r:embed="rId6">
            <a:alphaModFix/>
          </a:blip>
          <a:stretch>
            <a:fillRect/>
          </a:stretch>
        </p:blipFill>
        <p:spPr>
          <a:xfrm>
            <a:off x="7987275" y="3876213"/>
            <a:ext cx="438150" cy="371475"/>
          </a:xfrm>
          <a:prstGeom prst="rect">
            <a:avLst/>
          </a:prstGeom>
          <a:noFill/>
          <a:ln>
            <a:noFill/>
          </a:ln>
        </p:spPr>
      </p:pic>
      <p:pic>
        <p:nvPicPr>
          <p:cNvPr id="230" name="Google Shape;230;p38"/>
          <p:cNvPicPr preferRelativeResize="0"/>
          <p:nvPr/>
        </p:nvPicPr>
        <p:blipFill>
          <a:blip r:embed="rId7">
            <a:alphaModFix/>
          </a:blip>
          <a:stretch>
            <a:fillRect/>
          </a:stretch>
        </p:blipFill>
        <p:spPr>
          <a:xfrm>
            <a:off x="505200" y="4721385"/>
            <a:ext cx="2999300" cy="197404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9"/>
          <p:cNvPicPr preferRelativeResize="0"/>
          <p:nvPr/>
        </p:nvPicPr>
        <p:blipFill>
          <a:blip r:embed="rId3">
            <a:alphaModFix/>
          </a:blip>
          <a:stretch>
            <a:fillRect/>
          </a:stretch>
        </p:blipFill>
        <p:spPr>
          <a:xfrm>
            <a:off x="553349" y="204525"/>
            <a:ext cx="8112101" cy="1617250"/>
          </a:xfrm>
          <a:prstGeom prst="rect">
            <a:avLst/>
          </a:prstGeom>
          <a:noFill/>
          <a:ln>
            <a:noFill/>
          </a:ln>
        </p:spPr>
      </p:pic>
      <p:sp>
        <p:nvSpPr>
          <p:cNvPr id="236" name="Google Shape;236;p39"/>
          <p:cNvSpPr txBox="1"/>
          <p:nvPr/>
        </p:nvSpPr>
        <p:spPr>
          <a:xfrm flipH="1">
            <a:off x="457250" y="1886925"/>
            <a:ext cx="8545500" cy="36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between groups, SSG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between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where  is each group size,      is the average for each group,      is the overall (grand) mean</a:t>
            </a:r>
            <a:endParaRPr sz="2200"/>
          </a:p>
        </p:txBody>
      </p:sp>
      <p:pic>
        <p:nvPicPr>
          <p:cNvPr id="237" name="Google Shape;237;p39"/>
          <p:cNvPicPr preferRelativeResize="0"/>
          <p:nvPr/>
        </p:nvPicPr>
        <p:blipFill>
          <a:blip r:embed="rId4">
            <a:alphaModFix/>
          </a:blip>
          <a:stretch>
            <a:fillRect/>
          </a:stretch>
        </p:blipFill>
        <p:spPr>
          <a:xfrm>
            <a:off x="3504500" y="3125125"/>
            <a:ext cx="2209800" cy="693625"/>
          </a:xfrm>
          <a:prstGeom prst="rect">
            <a:avLst/>
          </a:prstGeom>
          <a:noFill/>
          <a:ln>
            <a:noFill/>
          </a:ln>
        </p:spPr>
      </p:pic>
      <p:pic>
        <p:nvPicPr>
          <p:cNvPr id="238" name="Google Shape;238;p39"/>
          <p:cNvPicPr preferRelativeResize="0"/>
          <p:nvPr/>
        </p:nvPicPr>
        <p:blipFill>
          <a:blip r:embed="rId5">
            <a:alphaModFix/>
          </a:blip>
          <a:stretch>
            <a:fillRect/>
          </a:stretch>
        </p:blipFill>
        <p:spPr>
          <a:xfrm>
            <a:off x="505200" y="4721385"/>
            <a:ext cx="2999300" cy="1974041"/>
          </a:xfrm>
          <a:prstGeom prst="rect">
            <a:avLst/>
          </a:prstGeom>
          <a:noFill/>
          <a:ln>
            <a:noFill/>
          </a:ln>
        </p:spPr>
      </p:pic>
      <p:pic>
        <p:nvPicPr>
          <p:cNvPr id="239" name="Google Shape;239;p39"/>
          <p:cNvPicPr preferRelativeResize="0"/>
          <p:nvPr/>
        </p:nvPicPr>
        <p:blipFill>
          <a:blip r:embed="rId6">
            <a:alphaModFix/>
          </a:blip>
          <a:stretch>
            <a:fillRect/>
          </a:stretch>
        </p:blipFill>
        <p:spPr>
          <a:xfrm>
            <a:off x="5329725" y="4501375"/>
            <a:ext cx="2819400" cy="304800"/>
          </a:xfrm>
          <a:prstGeom prst="rect">
            <a:avLst/>
          </a:prstGeom>
          <a:noFill/>
          <a:ln>
            <a:noFill/>
          </a:ln>
        </p:spPr>
      </p:pic>
      <p:pic>
        <p:nvPicPr>
          <p:cNvPr id="240" name="Google Shape;240;p39"/>
          <p:cNvPicPr preferRelativeResize="0"/>
          <p:nvPr/>
        </p:nvPicPr>
        <p:blipFill>
          <a:blip r:embed="rId7">
            <a:alphaModFix/>
          </a:blip>
          <a:stretch>
            <a:fillRect/>
          </a:stretch>
        </p:blipFill>
        <p:spPr>
          <a:xfrm>
            <a:off x="3780150" y="3871450"/>
            <a:ext cx="473125" cy="381000"/>
          </a:xfrm>
          <a:prstGeom prst="rect">
            <a:avLst/>
          </a:prstGeom>
          <a:noFill/>
          <a:ln>
            <a:noFill/>
          </a:ln>
        </p:spPr>
      </p:pic>
      <p:pic>
        <p:nvPicPr>
          <p:cNvPr id="241" name="Google Shape;241;p39"/>
          <p:cNvPicPr preferRelativeResize="0"/>
          <p:nvPr/>
        </p:nvPicPr>
        <p:blipFill>
          <a:blip r:embed="rId8">
            <a:alphaModFix/>
          </a:blip>
          <a:stretch>
            <a:fillRect/>
          </a:stretch>
        </p:blipFill>
        <p:spPr>
          <a:xfrm>
            <a:off x="7987275" y="3876213"/>
            <a:ext cx="438150" cy="371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40"/>
          <p:cNvPicPr preferRelativeResize="0"/>
          <p:nvPr/>
        </p:nvPicPr>
        <p:blipFill>
          <a:blip r:embed="rId3">
            <a:alphaModFix/>
          </a:blip>
          <a:stretch>
            <a:fillRect/>
          </a:stretch>
        </p:blipFill>
        <p:spPr>
          <a:xfrm>
            <a:off x="553349" y="204525"/>
            <a:ext cx="8112101" cy="1617250"/>
          </a:xfrm>
          <a:prstGeom prst="rect">
            <a:avLst/>
          </a:prstGeom>
          <a:noFill/>
          <a:ln>
            <a:noFill/>
          </a:ln>
        </p:spPr>
      </p:pic>
      <p:sp>
        <p:nvSpPr>
          <p:cNvPr id="247" name="Google Shape;247;p40"/>
          <p:cNvSpPr txBox="1"/>
          <p:nvPr/>
        </p:nvSpPr>
        <p:spPr>
          <a:xfrm flipH="1">
            <a:off x="457250" y="1886925"/>
            <a:ext cx="8545500" cy="36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between groups, SSG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between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where  is each group size,      is the average for each group,      is the overall (grand) mean</a:t>
            </a:r>
            <a:endParaRPr sz="2200"/>
          </a:p>
        </p:txBody>
      </p:sp>
      <p:pic>
        <p:nvPicPr>
          <p:cNvPr id="248" name="Google Shape;248;p40"/>
          <p:cNvPicPr preferRelativeResize="0"/>
          <p:nvPr/>
        </p:nvPicPr>
        <p:blipFill>
          <a:blip r:embed="rId4">
            <a:alphaModFix/>
          </a:blip>
          <a:stretch>
            <a:fillRect/>
          </a:stretch>
        </p:blipFill>
        <p:spPr>
          <a:xfrm>
            <a:off x="3504500" y="3125125"/>
            <a:ext cx="2209800" cy="693625"/>
          </a:xfrm>
          <a:prstGeom prst="rect">
            <a:avLst/>
          </a:prstGeom>
          <a:noFill/>
          <a:ln>
            <a:noFill/>
          </a:ln>
        </p:spPr>
      </p:pic>
      <p:pic>
        <p:nvPicPr>
          <p:cNvPr id="249" name="Google Shape;249;p40"/>
          <p:cNvPicPr preferRelativeResize="0"/>
          <p:nvPr/>
        </p:nvPicPr>
        <p:blipFill>
          <a:blip r:embed="rId5">
            <a:alphaModFix/>
          </a:blip>
          <a:stretch>
            <a:fillRect/>
          </a:stretch>
        </p:blipFill>
        <p:spPr>
          <a:xfrm>
            <a:off x="505200" y="4721385"/>
            <a:ext cx="2999300" cy="1974041"/>
          </a:xfrm>
          <a:prstGeom prst="rect">
            <a:avLst/>
          </a:prstGeom>
          <a:noFill/>
          <a:ln>
            <a:noFill/>
          </a:ln>
        </p:spPr>
      </p:pic>
      <p:pic>
        <p:nvPicPr>
          <p:cNvPr id="250" name="Google Shape;250;p40"/>
          <p:cNvPicPr preferRelativeResize="0"/>
          <p:nvPr/>
        </p:nvPicPr>
        <p:blipFill>
          <a:blip r:embed="rId6">
            <a:alphaModFix/>
          </a:blip>
          <a:stretch>
            <a:fillRect/>
          </a:stretch>
        </p:blipFill>
        <p:spPr>
          <a:xfrm>
            <a:off x="5329725" y="4501375"/>
            <a:ext cx="2819400" cy="304800"/>
          </a:xfrm>
          <a:prstGeom prst="rect">
            <a:avLst/>
          </a:prstGeom>
          <a:noFill/>
          <a:ln>
            <a:noFill/>
          </a:ln>
        </p:spPr>
      </p:pic>
      <p:pic>
        <p:nvPicPr>
          <p:cNvPr id="251" name="Google Shape;251;p40"/>
          <p:cNvPicPr preferRelativeResize="0"/>
          <p:nvPr/>
        </p:nvPicPr>
        <p:blipFill>
          <a:blip r:embed="rId7">
            <a:alphaModFix/>
          </a:blip>
          <a:stretch>
            <a:fillRect/>
          </a:stretch>
        </p:blipFill>
        <p:spPr>
          <a:xfrm>
            <a:off x="5805975" y="4935425"/>
            <a:ext cx="2343150" cy="304800"/>
          </a:xfrm>
          <a:prstGeom prst="rect">
            <a:avLst/>
          </a:prstGeom>
          <a:noFill/>
          <a:ln>
            <a:noFill/>
          </a:ln>
        </p:spPr>
      </p:pic>
      <p:pic>
        <p:nvPicPr>
          <p:cNvPr id="252" name="Google Shape;252;p40"/>
          <p:cNvPicPr preferRelativeResize="0"/>
          <p:nvPr/>
        </p:nvPicPr>
        <p:blipFill>
          <a:blip r:embed="rId8">
            <a:alphaModFix/>
          </a:blip>
          <a:stretch>
            <a:fillRect/>
          </a:stretch>
        </p:blipFill>
        <p:spPr>
          <a:xfrm>
            <a:off x="3780150" y="3871450"/>
            <a:ext cx="473125" cy="381000"/>
          </a:xfrm>
          <a:prstGeom prst="rect">
            <a:avLst/>
          </a:prstGeom>
          <a:noFill/>
          <a:ln>
            <a:noFill/>
          </a:ln>
        </p:spPr>
      </p:pic>
      <p:pic>
        <p:nvPicPr>
          <p:cNvPr id="253" name="Google Shape;253;p40"/>
          <p:cNvPicPr preferRelativeResize="0"/>
          <p:nvPr/>
        </p:nvPicPr>
        <p:blipFill>
          <a:blip r:embed="rId9">
            <a:alphaModFix/>
          </a:blip>
          <a:stretch>
            <a:fillRect/>
          </a:stretch>
        </p:blipFill>
        <p:spPr>
          <a:xfrm>
            <a:off x="7987275" y="3876213"/>
            <a:ext cx="438150" cy="371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41"/>
          <p:cNvPicPr preferRelativeResize="0"/>
          <p:nvPr/>
        </p:nvPicPr>
        <p:blipFill>
          <a:blip r:embed="rId3">
            <a:alphaModFix/>
          </a:blip>
          <a:stretch>
            <a:fillRect/>
          </a:stretch>
        </p:blipFill>
        <p:spPr>
          <a:xfrm>
            <a:off x="553349" y="204525"/>
            <a:ext cx="8112101" cy="1617250"/>
          </a:xfrm>
          <a:prstGeom prst="rect">
            <a:avLst/>
          </a:prstGeom>
          <a:noFill/>
          <a:ln>
            <a:noFill/>
          </a:ln>
        </p:spPr>
      </p:pic>
      <p:sp>
        <p:nvSpPr>
          <p:cNvPr id="259" name="Google Shape;259;p41"/>
          <p:cNvSpPr txBox="1"/>
          <p:nvPr/>
        </p:nvSpPr>
        <p:spPr>
          <a:xfrm flipH="1">
            <a:off x="457250" y="1886925"/>
            <a:ext cx="8545500" cy="36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between groups, SSG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between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where  is each group size,      is the average for each group,      is the overall (grand) mean</a:t>
            </a:r>
            <a:endParaRPr sz="2200"/>
          </a:p>
        </p:txBody>
      </p:sp>
      <p:pic>
        <p:nvPicPr>
          <p:cNvPr id="260" name="Google Shape;260;p41"/>
          <p:cNvPicPr preferRelativeResize="0"/>
          <p:nvPr/>
        </p:nvPicPr>
        <p:blipFill>
          <a:blip r:embed="rId4">
            <a:alphaModFix/>
          </a:blip>
          <a:stretch>
            <a:fillRect/>
          </a:stretch>
        </p:blipFill>
        <p:spPr>
          <a:xfrm>
            <a:off x="3504500" y="3125125"/>
            <a:ext cx="2209800" cy="693625"/>
          </a:xfrm>
          <a:prstGeom prst="rect">
            <a:avLst/>
          </a:prstGeom>
          <a:noFill/>
          <a:ln>
            <a:noFill/>
          </a:ln>
        </p:spPr>
      </p:pic>
      <p:pic>
        <p:nvPicPr>
          <p:cNvPr id="261" name="Google Shape;261;p41"/>
          <p:cNvPicPr preferRelativeResize="0"/>
          <p:nvPr/>
        </p:nvPicPr>
        <p:blipFill>
          <a:blip r:embed="rId5">
            <a:alphaModFix/>
          </a:blip>
          <a:stretch>
            <a:fillRect/>
          </a:stretch>
        </p:blipFill>
        <p:spPr>
          <a:xfrm>
            <a:off x="505200" y="4721385"/>
            <a:ext cx="2999300" cy="1974041"/>
          </a:xfrm>
          <a:prstGeom prst="rect">
            <a:avLst/>
          </a:prstGeom>
          <a:noFill/>
          <a:ln>
            <a:noFill/>
          </a:ln>
        </p:spPr>
      </p:pic>
      <p:pic>
        <p:nvPicPr>
          <p:cNvPr id="262" name="Google Shape;262;p41"/>
          <p:cNvPicPr preferRelativeResize="0"/>
          <p:nvPr/>
        </p:nvPicPr>
        <p:blipFill>
          <a:blip r:embed="rId6">
            <a:alphaModFix/>
          </a:blip>
          <a:stretch>
            <a:fillRect/>
          </a:stretch>
        </p:blipFill>
        <p:spPr>
          <a:xfrm>
            <a:off x="5329725" y="4501375"/>
            <a:ext cx="2819400" cy="304800"/>
          </a:xfrm>
          <a:prstGeom prst="rect">
            <a:avLst/>
          </a:prstGeom>
          <a:noFill/>
          <a:ln>
            <a:noFill/>
          </a:ln>
        </p:spPr>
      </p:pic>
      <p:pic>
        <p:nvPicPr>
          <p:cNvPr id="263" name="Google Shape;263;p41"/>
          <p:cNvPicPr preferRelativeResize="0"/>
          <p:nvPr/>
        </p:nvPicPr>
        <p:blipFill>
          <a:blip r:embed="rId7">
            <a:alphaModFix/>
          </a:blip>
          <a:stretch>
            <a:fillRect/>
          </a:stretch>
        </p:blipFill>
        <p:spPr>
          <a:xfrm>
            <a:off x="5805975" y="4935425"/>
            <a:ext cx="2343150" cy="304800"/>
          </a:xfrm>
          <a:prstGeom prst="rect">
            <a:avLst/>
          </a:prstGeom>
          <a:noFill/>
          <a:ln>
            <a:noFill/>
          </a:ln>
        </p:spPr>
      </p:pic>
      <p:pic>
        <p:nvPicPr>
          <p:cNvPr id="264" name="Google Shape;264;p41"/>
          <p:cNvPicPr preferRelativeResize="0"/>
          <p:nvPr/>
        </p:nvPicPr>
        <p:blipFill>
          <a:blip r:embed="rId8">
            <a:alphaModFix/>
          </a:blip>
          <a:stretch>
            <a:fillRect/>
          </a:stretch>
        </p:blipFill>
        <p:spPr>
          <a:xfrm>
            <a:off x="5805975" y="5333250"/>
            <a:ext cx="2219325" cy="304800"/>
          </a:xfrm>
          <a:prstGeom prst="rect">
            <a:avLst/>
          </a:prstGeom>
          <a:noFill/>
          <a:ln>
            <a:noFill/>
          </a:ln>
        </p:spPr>
      </p:pic>
      <p:pic>
        <p:nvPicPr>
          <p:cNvPr id="265" name="Google Shape;265;p41"/>
          <p:cNvPicPr preferRelativeResize="0"/>
          <p:nvPr/>
        </p:nvPicPr>
        <p:blipFill>
          <a:blip r:embed="rId9">
            <a:alphaModFix/>
          </a:blip>
          <a:stretch>
            <a:fillRect/>
          </a:stretch>
        </p:blipFill>
        <p:spPr>
          <a:xfrm>
            <a:off x="3780150" y="3871450"/>
            <a:ext cx="473125" cy="381000"/>
          </a:xfrm>
          <a:prstGeom prst="rect">
            <a:avLst/>
          </a:prstGeom>
          <a:noFill/>
          <a:ln>
            <a:noFill/>
          </a:ln>
        </p:spPr>
      </p:pic>
      <p:pic>
        <p:nvPicPr>
          <p:cNvPr id="266" name="Google Shape;266;p41"/>
          <p:cNvPicPr preferRelativeResize="0"/>
          <p:nvPr/>
        </p:nvPicPr>
        <p:blipFill>
          <a:blip r:embed="rId10">
            <a:alphaModFix/>
          </a:blip>
          <a:stretch>
            <a:fillRect/>
          </a:stretch>
        </p:blipFill>
        <p:spPr>
          <a:xfrm>
            <a:off x="7987275" y="3876213"/>
            <a:ext cx="438150" cy="371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42"/>
          <p:cNvPicPr preferRelativeResize="0"/>
          <p:nvPr/>
        </p:nvPicPr>
        <p:blipFill>
          <a:blip r:embed="rId3">
            <a:alphaModFix/>
          </a:blip>
          <a:stretch>
            <a:fillRect/>
          </a:stretch>
        </p:blipFill>
        <p:spPr>
          <a:xfrm>
            <a:off x="553349" y="204525"/>
            <a:ext cx="8112101" cy="1617250"/>
          </a:xfrm>
          <a:prstGeom prst="rect">
            <a:avLst/>
          </a:prstGeom>
          <a:noFill/>
          <a:ln>
            <a:noFill/>
          </a:ln>
        </p:spPr>
      </p:pic>
      <p:sp>
        <p:nvSpPr>
          <p:cNvPr id="272" name="Google Shape;272;p42"/>
          <p:cNvSpPr txBox="1"/>
          <p:nvPr/>
        </p:nvSpPr>
        <p:spPr>
          <a:xfrm flipH="1">
            <a:off x="457250" y="1886925"/>
            <a:ext cx="8545500" cy="36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between groups, SSG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between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where  is each group size,      is the average for each group,      is the overall (grand) mean</a:t>
            </a:r>
            <a:endParaRPr sz="2200"/>
          </a:p>
        </p:txBody>
      </p:sp>
      <p:pic>
        <p:nvPicPr>
          <p:cNvPr id="273" name="Google Shape;273;p42"/>
          <p:cNvPicPr preferRelativeResize="0"/>
          <p:nvPr/>
        </p:nvPicPr>
        <p:blipFill>
          <a:blip r:embed="rId4">
            <a:alphaModFix/>
          </a:blip>
          <a:stretch>
            <a:fillRect/>
          </a:stretch>
        </p:blipFill>
        <p:spPr>
          <a:xfrm>
            <a:off x="3504500" y="3125125"/>
            <a:ext cx="2209800" cy="693625"/>
          </a:xfrm>
          <a:prstGeom prst="rect">
            <a:avLst/>
          </a:prstGeom>
          <a:noFill/>
          <a:ln>
            <a:noFill/>
          </a:ln>
        </p:spPr>
      </p:pic>
      <p:pic>
        <p:nvPicPr>
          <p:cNvPr id="274" name="Google Shape;274;p42"/>
          <p:cNvPicPr preferRelativeResize="0"/>
          <p:nvPr/>
        </p:nvPicPr>
        <p:blipFill>
          <a:blip r:embed="rId5">
            <a:alphaModFix/>
          </a:blip>
          <a:stretch>
            <a:fillRect/>
          </a:stretch>
        </p:blipFill>
        <p:spPr>
          <a:xfrm>
            <a:off x="505200" y="4721385"/>
            <a:ext cx="2999300" cy="1974041"/>
          </a:xfrm>
          <a:prstGeom prst="rect">
            <a:avLst/>
          </a:prstGeom>
          <a:noFill/>
          <a:ln>
            <a:noFill/>
          </a:ln>
        </p:spPr>
      </p:pic>
      <p:pic>
        <p:nvPicPr>
          <p:cNvPr id="275" name="Google Shape;275;p42"/>
          <p:cNvPicPr preferRelativeResize="0"/>
          <p:nvPr/>
        </p:nvPicPr>
        <p:blipFill>
          <a:blip r:embed="rId6">
            <a:alphaModFix/>
          </a:blip>
          <a:stretch>
            <a:fillRect/>
          </a:stretch>
        </p:blipFill>
        <p:spPr>
          <a:xfrm>
            <a:off x="5329725" y="4501375"/>
            <a:ext cx="2819400" cy="304800"/>
          </a:xfrm>
          <a:prstGeom prst="rect">
            <a:avLst/>
          </a:prstGeom>
          <a:noFill/>
          <a:ln>
            <a:noFill/>
          </a:ln>
        </p:spPr>
      </p:pic>
      <p:pic>
        <p:nvPicPr>
          <p:cNvPr id="276" name="Google Shape;276;p42"/>
          <p:cNvPicPr preferRelativeResize="0"/>
          <p:nvPr/>
        </p:nvPicPr>
        <p:blipFill>
          <a:blip r:embed="rId7">
            <a:alphaModFix/>
          </a:blip>
          <a:stretch>
            <a:fillRect/>
          </a:stretch>
        </p:blipFill>
        <p:spPr>
          <a:xfrm>
            <a:off x="5805975" y="4935425"/>
            <a:ext cx="2343150" cy="304800"/>
          </a:xfrm>
          <a:prstGeom prst="rect">
            <a:avLst/>
          </a:prstGeom>
          <a:noFill/>
          <a:ln>
            <a:noFill/>
          </a:ln>
        </p:spPr>
      </p:pic>
      <p:pic>
        <p:nvPicPr>
          <p:cNvPr id="277" name="Google Shape;277;p42"/>
          <p:cNvPicPr preferRelativeResize="0"/>
          <p:nvPr/>
        </p:nvPicPr>
        <p:blipFill>
          <a:blip r:embed="rId8">
            <a:alphaModFix/>
          </a:blip>
          <a:stretch>
            <a:fillRect/>
          </a:stretch>
        </p:blipFill>
        <p:spPr>
          <a:xfrm>
            <a:off x="5805975" y="5333250"/>
            <a:ext cx="2219325" cy="304800"/>
          </a:xfrm>
          <a:prstGeom prst="rect">
            <a:avLst/>
          </a:prstGeom>
          <a:noFill/>
          <a:ln>
            <a:noFill/>
          </a:ln>
        </p:spPr>
      </p:pic>
      <p:pic>
        <p:nvPicPr>
          <p:cNvPr id="278" name="Google Shape;278;p42"/>
          <p:cNvPicPr preferRelativeResize="0"/>
          <p:nvPr/>
        </p:nvPicPr>
        <p:blipFill>
          <a:blip r:embed="rId9">
            <a:alphaModFix/>
          </a:blip>
          <a:stretch>
            <a:fillRect/>
          </a:stretch>
        </p:blipFill>
        <p:spPr>
          <a:xfrm>
            <a:off x="3780150" y="3871450"/>
            <a:ext cx="473125" cy="381000"/>
          </a:xfrm>
          <a:prstGeom prst="rect">
            <a:avLst/>
          </a:prstGeom>
          <a:noFill/>
          <a:ln>
            <a:noFill/>
          </a:ln>
        </p:spPr>
      </p:pic>
      <p:pic>
        <p:nvPicPr>
          <p:cNvPr id="279" name="Google Shape;279;p42"/>
          <p:cNvPicPr preferRelativeResize="0"/>
          <p:nvPr/>
        </p:nvPicPr>
        <p:blipFill>
          <a:blip r:embed="rId10">
            <a:alphaModFix/>
          </a:blip>
          <a:stretch>
            <a:fillRect/>
          </a:stretch>
        </p:blipFill>
        <p:spPr>
          <a:xfrm>
            <a:off x="7987275" y="3876213"/>
            <a:ext cx="438150" cy="371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43"/>
          <p:cNvPicPr preferRelativeResize="0"/>
          <p:nvPr/>
        </p:nvPicPr>
        <p:blipFill>
          <a:blip r:embed="rId3">
            <a:alphaModFix/>
          </a:blip>
          <a:stretch>
            <a:fillRect/>
          </a:stretch>
        </p:blipFill>
        <p:spPr>
          <a:xfrm>
            <a:off x="553349" y="204525"/>
            <a:ext cx="8112101" cy="1617250"/>
          </a:xfrm>
          <a:prstGeom prst="rect">
            <a:avLst/>
          </a:prstGeom>
          <a:noFill/>
          <a:ln>
            <a:noFill/>
          </a:ln>
        </p:spPr>
      </p:pic>
      <p:sp>
        <p:nvSpPr>
          <p:cNvPr id="285" name="Google Shape;285;p43"/>
          <p:cNvSpPr txBox="1"/>
          <p:nvPr/>
        </p:nvSpPr>
        <p:spPr>
          <a:xfrm flipH="1">
            <a:off x="457250" y="1886925"/>
            <a:ext cx="8545500" cy="36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between groups, SSG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between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where  is each group size,      is the average for each group,      is the overall (grand) mean</a:t>
            </a:r>
            <a:endParaRPr sz="2200"/>
          </a:p>
        </p:txBody>
      </p:sp>
      <p:pic>
        <p:nvPicPr>
          <p:cNvPr id="286" name="Google Shape;286;p43"/>
          <p:cNvPicPr preferRelativeResize="0"/>
          <p:nvPr/>
        </p:nvPicPr>
        <p:blipFill>
          <a:blip r:embed="rId4">
            <a:alphaModFix/>
          </a:blip>
          <a:stretch>
            <a:fillRect/>
          </a:stretch>
        </p:blipFill>
        <p:spPr>
          <a:xfrm>
            <a:off x="3504500" y="3125125"/>
            <a:ext cx="2209800" cy="693625"/>
          </a:xfrm>
          <a:prstGeom prst="rect">
            <a:avLst/>
          </a:prstGeom>
          <a:noFill/>
          <a:ln>
            <a:noFill/>
          </a:ln>
        </p:spPr>
      </p:pic>
      <p:pic>
        <p:nvPicPr>
          <p:cNvPr id="287" name="Google Shape;287;p43"/>
          <p:cNvPicPr preferRelativeResize="0"/>
          <p:nvPr/>
        </p:nvPicPr>
        <p:blipFill>
          <a:blip r:embed="rId5">
            <a:alphaModFix/>
          </a:blip>
          <a:stretch>
            <a:fillRect/>
          </a:stretch>
        </p:blipFill>
        <p:spPr>
          <a:xfrm>
            <a:off x="505200" y="4721385"/>
            <a:ext cx="2999300" cy="1974041"/>
          </a:xfrm>
          <a:prstGeom prst="rect">
            <a:avLst/>
          </a:prstGeom>
          <a:noFill/>
          <a:ln>
            <a:noFill/>
          </a:ln>
        </p:spPr>
      </p:pic>
      <p:pic>
        <p:nvPicPr>
          <p:cNvPr id="288" name="Google Shape;288;p43"/>
          <p:cNvPicPr preferRelativeResize="0"/>
          <p:nvPr/>
        </p:nvPicPr>
        <p:blipFill>
          <a:blip r:embed="rId6">
            <a:alphaModFix/>
          </a:blip>
          <a:stretch>
            <a:fillRect/>
          </a:stretch>
        </p:blipFill>
        <p:spPr>
          <a:xfrm>
            <a:off x="5329725" y="4501375"/>
            <a:ext cx="2819400" cy="304800"/>
          </a:xfrm>
          <a:prstGeom prst="rect">
            <a:avLst/>
          </a:prstGeom>
          <a:noFill/>
          <a:ln>
            <a:noFill/>
          </a:ln>
        </p:spPr>
      </p:pic>
      <p:pic>
        <p:nvPicPr>
          <p:cNvPr id="289" name="Google Shape;289;p43"/>
          <p:cNvPicPr preferRelativeResize="0"/>
          <p:nvPr/>
        </p:nvPicPr>
        <p:blipFill>
          <a:blip r:embed="rId7">
            <a:alphaModFix/>
          </a:blip>
          <a:stretch>
            <a:fillRect/>
          </a:stretch>
        </p:blipFill>
        <p:spPr>
          <a:xfrm>
            <a:off x="5805975" y="4935425"/>
            <a:ext cx="2343150" cy="304800"/>
          </a:xfrm>
          <a:prstGeom prst="rect">
            <a:avLst/>
          </a:prstGeom>
          <a:noFill/>
          <a:ln>
            <a:noFill/>
          </a:ln>
        </p:spPr>
      </p:pic>
      <p:pic>
        <p:nvPicPr>
          <p:cNvPr id="290" name="Google Shape;290;p43"/>
          <p:cNvPicPr preferRelativeResize="0"/>
          <p:nvPr/>
        </p:nvPicPr>
        <p:blipFill>
          <a:blip r:embed="rId8">
            <a:alphaModFix/>
          </a:blip>
          <a:stretch>
            <a:fillRect/>
          </a:stretch>
        </p:blipFill>
        <p:spPr>
          <a:xfrm>
            <a:off x="5805975" y="5333250"/>
            <a:ext cx="2219325" cy="304800"/>
          </a:xfrm>
          <a:prstGeom prst="rect">
            <a:avLst/>
          </a:prstGeom>
          <a:noFill/>
          <a:ln>
            <a:noFill/>
          </a:ln>
        </p:spPr>
      </p:pic>
      <p:pic>
        <p:nvPicPr>
          <p:cNvPr id="291" name="Google Shape;291;p43"/>
          <p:cNvPicPr preferRelativeResize="0"/>
          <p:nvPr/>
        </p:nvPicPr>
        <p:blipFill>
          <a:blip r:embed="rId9">
            <a:alphaModFix/>
          </a:blip>
          <a:stretch>
            <a:fillRect/>
          </a:stretch>
        </p:blipFill>
        <p:spPr>
          <a:xfrm>
            <a:off x="3780150" y="3871450"/>
            <a:ext cx="473125" cy="381000"/>
          </a:xfrm>
          <a:prstGeom prst="rect">
            <a:avLst/>
          </a:prstGeom>
          <a:noFill/>
          <a:ln>
            <a:noFill/>
          </a:ln>
        </p:spPr>
      </p:pic>
      <p:pic>
        <p:nvPicPr>
          <p:cNvPr id="292" name="Google Shape;292;p43"/>
          <p:cNvPicPr preferRelativeResize="0"/>
          <p:nvPr/>
        </p:nvPicPr>
        <p:blipFill>
          <a:blip r:embed="rId10">
            <a:alphaModFix/>
          </a:blip>
          <a:stretch>
            <a:fillRect/>
          </a:stretch>
        </p:blipFill>
        <p:spPr>
          <a:xfrm>
            <a:off x="7987275" y="3876213"/>
            <a:ext cx="438150" cy="371475"/>
          </a:xfrm>
          <a:prstGeom prst="rect">
            <a:avLst/>
          </a:prstGeom>
          <a:noFill/>
          <a:ln>
            <a:noFill/>
          </a:ln>
        </p:spPr>
      </p:pic>
      <p:pic>
        <p:nvPicPr>
          <p:cNvPr id="293" name="Google Shape;293;p43"/>
          <p:cNvPicPr preferRelativeResize="0"/>
          <p:nvPr/>
        </p:nvPicPr>
        <p:blipFill>
          <a:blip r:embed="rId11">
            <a:alphaModFix/>
          </a:blip>
          <a:stretch>
            <a:fillRect/>
          </a:stretch>
        </p:blipFill>
        <p:spPr>
          <a:xfrm>
            <a:off x="5805963" y="5781300"/>
            <a:ext cx="923925" cy="304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nvSpPr>
        <p:spPr>
          <a:xfrm flipH="1">
            <a:off x="457250" y="1886925"/>
            <a:ext cx="8545500" cy="36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total, SST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between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where </a:t>
            </a:r>
            <a:r>
              <a:rPr i="1" lang="en" sz="2200"/>
              <a:t>x</a:t>
            </a:r>
            <a:r>
              <a:rPr baseline="-25000" i="1" lang="en" sz="2200"/>
              <a:t>i</a:t>
            </a:r>
            <a:r>
              <a:rPr lang="en" sz="2200"/>
              <a:t> represent each observation in the dataset</a:t>
            </a:r>
            <a:endParaRPr sz="2200"/>
          </a:p>
        </p:txBody>
      </p:sp>
      <p:pic>
        <p:nvPicPr>
          <p:cNvPr id="299" name="Google Shape;299;p44"/>
          <p:cNvPicPr preferRelativeResize="0"/>
          <p:nvPr/>
        </p:nvPicPr>
        <p:blipFill>
          <a:blip r:embed="rId3">
            <a:alphaModFix/>
          </a:blip>
          <a:stretch>
            <a:fillRect/>
          </a:stretch>
        </p:blipFill>
        <p:spPr>
          <a:xfrm>
            <a:off x="3751238" y="3204770"/>
            <a:ext cx="1641526" cy="658375"/>
          </a:xfrm>
          <a:prstGeom prst="rect">
            <a:avLst/>
          </a:prstGeom>
          <a:noFill/>
          <a:ln>
            <a:noFill/>
          </a:ln>
        </p:spPr>
      </p:pic>
      <p:pic>
        <p:nvPicPr>
          <p:cNvPr id="300" name="Google Shape;300;p44"/>
          <p:cNvPicPr preferRelativeResize="0"/>
          <p:nvPr/>
        </p:nvPicPr>
        <p:blipFill>
          <a:blip r:embed="rId4">
            <a:alphaModFix/>
          </a:blip>
          <a:stretch>
            <a:fillRect/>
          </a:stretch>
        </p:blipFill>
        <p:spPr>
          <a:xfrm>
            <a:off x="548950" y="131700"/>
            <a:ext cx="8280824" cy="1719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total, SST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between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where </a:t>
            </a:r>
            <a:r>
              <a:rPr i="1" lang="en" sz="2200"/>
              <a:t>x</a:t>
            </a:r>
            <a:r>
              <a:rPr baseline="-25000" i="1" lang="en" sz="2200"/>
              <a:t>i</a:t>
            </a:r>
            <a:r>
              <a:rPr lang="en" sz="2200"/>
              <a:t> represent each observation in the dataset</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i="1" lang="en" sz="2200"/>
              <a:t>SST</a:t>
            </a:r>
            <a:r>
              <a:rPr lang="en" sz="2200"/>
              <a:t> = (3.8 - 5.1)</a:t>
            </a:r>
            <a:r>
              <a:rPr baseline="30000" lang="en" sz="2200"/>
              <a:t>2</a:t>
            </a:r>
            <a:r>
              <a:rPr lang="en" sz="2200"/>
              <a:t> + (4.8 - 5.1)</a:t>
            </a:r>
            <a:r>
              <a:rPr baseline="30000" lang="en" sz="2200"/>
              <a:t>2</a:t>
            </a:r>
            <a:r>
              <a:rPr lang="en" sz="2200"/>
              <a:t> + (4.9 - 5.1)</a:t>
            </a:r>
            <a:r>
              <a:rPr baseline="30000" lang="en" sz="2200"/>
              <a:t>2</a:t>
            </a:r>
            <a:r>
              <a:rPr lang="en" sz="2200"/>
              <a:t> + … + (5.2 - 5.1)</a:t>
            </a:r>
            <a:r>
              <a:rPr baseline="30000" lang="en" sz="2200"/>
              <a:t>2</a:t>
            </a:r>
            <a:endParaRPr baseline="30000" sz="2200"/>
          </a:p>
        </p:txBody>
      </p:sp>
      <p:pic>
        <p:nvPicPr>
          <p:cNvPr id="306" name="Google Shape;306;p45"/>
          <p:cNvPicPr preferRelativeResize="0"/>
          <p:nvPr/>
        </p:nvPicPr>
        <p:blipFill>
          <a:blip r:embed="rId3">
            <a:alphaModFix/>
          </a:blip>
          <a:stretch>
            <a:fillRect/>
          </a:stretch>
        </p:blipFill>
        <p:spPr>
          <a:xfrm>
            <a:off x="548950" y="131700"/>
            <a:ext cx="8280824" cy="1719000"/>
          </a:xfrm>
          <a:prstGeom prst="rect">
            <a:avLst/>
          </a:prstGeom>
          <a:noFill/>
          <a:ln>
            <a:noFill/>
          </a:ln>
        </p:spPr>
      </p:pic>
      <p:pic>
        <p:nvPicPr>
          <p:cNvPr id="307" name="Google Shape;307;p45"/>
          <p:cNvPicPr preferRelativeResize="0"/>
          <p:nvPr/>
        </p:nvPicPr>
        <p:blipFill>
          <a:blip r:embed="rId4">
            <a:alphaModFix/>
          </a:blip>
          <a:stretch>
            <a:fillRect/>
          </a:stretch>
        </p:blipFill>
        <p:spPr>
          <a:xfrm>
            <a:off x="3751238" y="3204770"/>
            <a:ext cx="1641526" cy="6583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6"/>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total, SST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between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where </a:t>
            </a:r>
            <a:r>
              <a:rPr i="1" lang="en" sz="2200"/>
              <a:t>x</a:t>
            </a:r>
            <a:r>
              <a:rPr baseline="-25000" i="1" lang="en" sz="2200"/>
              <a:t>i</a:t>
            </a:r>
            <a:r>
              <a:rPr lang="en" sz="2200"/>
              <a:t> represent each observation in the dataset</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i="1" lang="en" sz="2200"/>
              <a:t>SST</a:t>
            </a:r>
            <a:r>
              <a:rPr lang="en" sz="2200"/>
              <a:t> = (3.8 - 5.1)</a:t>
            </a:r>
            <a:r>
              <a:rPr baseline="30000" lang="en" sz="2200"/>
              <a:t>2</a:t>
            </a:r>
            <a:r>
              <a:rPr lang="en" sz="2200"/>
              <a:t> + (4.8 - 5.1)</a:t>
            </a:r>
            <a:r>
              <a:rPr baseline="30000" lang="en" sz="2200"/>
              <a:t>2</a:t>
            </a:r>
            <a:r>
              <a:rPr lang="en" sz="2200"/>
              <a:t> + (4.9 - 5.1)</a:t>
            </a:r>
            <a:r>
              <a:rPr baseline="30000" lang="en" sz="2200"/>
              <a:t>2</a:t>
            </a:r>
            <a:r>
              <a:rPr lang="en" sz="2200"/>
              <a:t> + … + (5.2 - 5.1)</a:t>
            </a:r>
            <a:r>
              <a:rPr baseline="30000" lang="en" sz="2200"/>
              <a:t>2</a:t>
            </a:r>
            <a:endParaRPr sz="2200"/>
          </a:p>
          <a:p>
            <a:pPr indent="0" lvl="0" marL="0" rtl="0" algn="l">
              <a:lnSpc>
                <a:spcPct val="115000"/>
              </a:lnSpc>
              <a:spcBef>
                <a:spcPts val="0"/>
              </a:spcBef>
              <a:spcAft>
                <a:spcPts val="0"/>
              </a:spcAft>
              <a:buNone/>
            </a:pPr>
            <a:r>
              <a:rPr lang="en" sz="2200"/>
              <a:t>	  = (-1.3)</a:t>
            </a:r>
            <a:r>
              <a:rPr baseline="30000" lang="en" sz="2200"/>
              <a:t>2</a:t>
            </a:r>
            <a:r>
              <a:rPr lang="en" sz="2200"/>
              <a:t> + (-0.3)</a:t>
            </a:r>
            <a:r>
              <a:rPr baseline="30000" lang="en" sz="2200"/>
              <a:t>2</a:t>
            </a:r>
            <a:r>
              <a:rPr lang="en" sz="2200"/>
              <a:t> + (-0.2)</a:t>
            </a:r>
            <a:r>
              <a:rPr baseline="30000" lang="en" sz="2200"/>
              <a:t>2</a:t>
            </a:r>
            <a:r>
              <a:rPr lang="en" sz="2200"/>
              <a:t> + … + (0.1)</a:t>
            </a:r>
            <a:r>
              <a:rPr baseline="30000" lang="en" sz="2200"/>
              <a:t>2</a:t>
            </a:r>
            <a:endParaRPr baseline="30000" sz="2200"/>
          </a:p>
        </p:txBody>
      </p:sp>
      <p:pic>
        <p:nvPicPr>
          <p:cNvPr id="313" name="Google Shape;313;p46"/>
          <p:cNvPicPr preferRelativeResize="0"/>
          <p:nvPr/>
        </p:nvPicPr>
        <p:blipFill>
          <a:blip r:embed="rId3">
            <a:alphaModFix/>
          </a:blip>
          <a:stretch>
            <a:fillRect/>
          </a:stretch>
        </p:blipFill>
        <p:spPr>
          <a:xfrm>
            <a:off x="548950" y="131700"/>
            <a:ext cx="8280824" cy="1719000"/>
          </a:xfrm>
          <a:prstGeom prst="rect">
            <a:avLst/>
          </a:prstGeom>
          <a:noFill/>
          <a:ln>
            <a:noFill/>
          </a:ln>
        </p:spPr>
      </p:pic>
      <p:pic>
        <p:nvPicPr>
          <p:cNvPr id="314" name="Google Shape;314;p46"/>
          <p:cNvPicPr preferRelativeResize="0"/>
          <p:nvPr/>
        </p:nvPicPr>
        <p:blipFill>
          <a:blip r:embed="rId4">
            <a:alphaModFix/>
          </a:blip>
          <a:stretch>
            <a:fillRect/>
          </a:stretch>
        </p:blipFill>
        <p:spPr>
          <a:xfrm>
            <a:off x="3751238" y="3204770"/>
            <a:ext cx="1641526" cy="658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pic>
        <p:nvPicPr>
          <p:cNvPr id="46" name="Google Shape;46;p11"/>
          <p:cNvPicPr preferRelativeResize="0"/>
          <p:nvPr/>
        </p:nvPicPr>
        <p:blipFill>
          <a:blip r:embed="rId3">
            <a:alphaModFix/>
          </a:blip>
          <a:stretch>
            <a:fillRect/>
          </a:stretch>
        </p:blipFill>
        <p:spPr>
          <a:xfrm>
            <a:off x="2110563" y="377400"/>
            <a:ext cx="4922874" cy="2441275"/>
          </a:xfrm>
          <a:prstGeom prst="rect">
            <a:avLst/>
          </a:prstGeom>
          <a:noFill/>
          <a:ln>
            <a:noFill/>
          </a:ln>
        </p:spPr>
      </p:pic>
      <p:sp>
        <p:nvSpPr>
          <p:cNvPr id="47" name="Google Shape;47;p11"/>
          <p:cNvSpPr txBox="1"/>
          <p:nvPr/>
        </p:nvSpPr>
        <p:spPr>
          <a:xfrm flipH="1">
            <a:off x="422650" y="2986900"/>
            <a:ext cx="8545500" cy="1876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The Wolf River in Tennessee flows past an abandoned site once used by the pesticide industry for dumping wastes, including chlordane (pesticide), aldrin, and dieldrin (both insecticides)</a:t>
            </a:r>
            <a:endParaRPr sz="2000"/>
          </a:p>
          <a:p>
            <a:pPr indent="-355600" lvl="0" marL="457200" rtl="0" algn="l">
              <a:lnSpc>
                <a:spcPct val="115000"/>
              </a:lnSpc>
              <a:spcBef>
                <a:spcPts val="0"/>
              </a:spcBef>
              <a:spcAft>
                <a:spcPts val="0"/>
              </a:spcAft>
              <a:buSzPts val="2000"/>
              <a:buChar char="●"/>
            </a:pPr>
            <a:r>
              <a:rPr lang="en" sz="2000"/>
              <a:t>These highly toxic organic compounds can cause various cancers and birth defects</a:t>
            </a:r>
            <a:endParaRPr sz="2000"/>
          </a:p>
          <a:p>
            <a:pPr indent="0" lvl="0" marL="0" rtl="0" algn="l">
              <a:lnSpc>
                <a:spcPct val="115000"/>
              </a:lnSpc>
              <a:spcBef>
                <a:spcPts val="0"/>
              </a:spcBef>
              <a:spcAft>
                <a:spcPts val="0"/>
              </a:spcAft>
              <a:buNone/>
            </a:pPr>
            <a:r>
              <a:t/>
            </a:r>
            <a:endParaRPr sz="2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7"/>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total, SST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between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where </a:t>
            </a:r>
            <a:r>
              <a:rPr i="1" lang="en" sz="2200"/>
              <a:t>x</a:t>
            </a:r>
            <a:r>
              <a:rPr baseline="-25000" i="1" lang="en" sz="2200"/>
              <a:t>i</a:t>
            </a:r>
            <a:r>
              <a:rPr lang="en" sz="2200"/>
              <a:t> represent each observation in the dataset</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i="1" lang="en" sz="2200"/>
              <a:t>SST</a:t>
            </a:r>
            <a:r>
              <a:rPr lang="en" sz="2200"/>
              <a:t> = (3.8 - 5.1)</a:t>
            </a:r>
            <a:r>
              <a:rPr baseline="30000" lang="en" sz="2200"/>
              <a:t>2</a:t>
            </a:r>
            <a:r>
              <a:rPr lang="en" sz="2200"/>
              <a:t> + (4.8 - 5.1)</a:t>
            </a:r>
            <a:r>
              <a:rPr baseline="30000" lang="en" sz="2200"/>
              <a:t>2</a:t>
            </a:r>
            <a:r>
              <a:rPr lang="en" sz="2200"/>
              <a:t> + (4.9 - 5.1)</a:t>
            </a:r>
            <a:r>
              <a:rPr baseline="30000" lang="en" sz="2200"/>
              <a:t>2</a:t>
            </a:r>
            <a:r>
              <a:rPr lang="en" sz="2200"/>
              <a:t> + … + (5.2 - 5.1)</a:t>
            </a:r>
            <a:r>
              <a:rPr baseline="30000" lang="en" sz="2200"/>
              <a:t>2</a:t>
            </a:r>
            <a:endParaRPr sz="2200"/>
          </a:p>
          <a:p>
            <a:pPr indent="0" lvl="0" marL="0" rtl="0" algn="l">
              <a:lnSpc>
                <a:spcPct val="115000"/>
              </a:lnSpc>
              <a:spcBef>
                <a:spcPts val="0"/>
              </a:spcBef>
              <a:spcAft>
                <a:spcPts val="0"/>
              </a:spcAft>
              <a:buNone/>
            </a:pPr>
            <a:r>
              <a:rPr lang="en" sz="2200"/>
              <a:t>	  = (-1.3)</a:t>
            </a:r>
            <a:r>
              <a:rPr baseline="30000" lang="en" sz="2200"/>
              <a:t>2</a:t>
            </a:r>
            <a:r>
              <a:rPr lang="en" sz="2200"/>
              <a:t> + (-0.3)</a:t>
            </a:r>
            <a:r>
              <a:rPr baseline="30000" lang="en" sz="2200"/>
              <a:t>2</a:t>
            </a:r>
            <a:r>
              <a:rPr lang="en" sz="2200"/>
              <a:t> + (-0.2)</a:t>
            </a:r>
            <a:r>
              <a:rPr baseline="30000" lang="en" sz="2200"/>
              <a:t>2</a:t>
            </a:r>
            <a:r>
              <a:rPr lang="en" sz="2200"/>
              <a:t> + … + (0.1)</a:t>
            </a:r>
            <a:r>
              <a:rPr baseline="30000" lang="en" sz="2200"/>
              <a:t>2</a:t>
            </a:r>
            <a:endParaRPr sz="2200"/>
          </a:p>
          <a:p>
            <a:pPr indent="0" lvl="0" marL="0" rtl="0" algn="l">
              <a:lnSpc>
                <a:spcPct val="115000"/>
              </a:lnSpc>
              <a:spcBef>
                <a:spcPts val="0"/>
              </a:spcBef>
              <a:spcAft>
                <a:spcPts val="0"/>
              </a:spcAft>
              <a:buNone/>
            </a:pPr>
            <a:r>
              <a:rPr lang="en" sz="2200"/>
              <a:t>	  = 1.69 + 0.09 + 0.04 + … + 0.01</a:t>
            </a:r>
            <a:endParaRPr sz="2200"/>
          </a:p>
        </p:txBody>
      </p:sp>
      <p:pic>
        <p:nvPicPr>
          <p:cNvPr id="320" name="Google Shape;320;p47"/>
          <p:cNvPicPr preferRelativeResize="0"/>
          <p:nvPr/>
        </p:nvPicPr>
        <p:blipFill>
          <a:blip r:embed="rId3">
            <a:alphaModFix/>
          </a:blip>
          <a:stretch>
            <a:fillRect/>
          </a:stretch>
        </p:blipFill>
        <p:spPr>
          <a:xfrm>
            <a:off x="548950" y="131700"/>
            <a:ext cx="8280824" cy="1719000"/>
          </a:xfrm>
          <a:prstGeom prst="rect">
            <a:avLst/>
          </a:prstGeom>
          <a:noFill/>
          <a:ln>
            <a:noFill/>
          </a:ln>
        </p:spPr>
      </p:pic>
      <p:pic>
        <p:nvPicPr>
          <p:cNvPr id="321" name="Google Shape;321;p47"/>
          <p:cNvPicPr preferRelativeResize="0"/>
          <p:nvPr/>
        </p:nvPicPr>
        <p:blipFill>
          <a:blip r:embed="rId4">
            <a:alphaModFix/>
          </a:blip>
          <a:stretch>
            <a:fillRect/>
          </a:stretch>
        </p:blipFill>
        <p:spPr>
          <a:xfrm>
            <a:off x="3751238" y="3204770"/>
            <a:ext cx="1641526" cy="658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8"/>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total, SST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between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where </a:t>
            </a:r>
            <a:r>
              <a:rPr i="1" lang="en" sz="2200"/>
              <a:t>x</a:t>
            </a:r>
            <a:r>
              <a:rPr baseline="-25000" i="1" lang="en" sz="2200"/>
              <a:t>i</a:t>
            </a:r>
            <a:r>
              <a:rPr lang="en" sz="2200"/>
              <a:t> represent each observation in the dataset</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i="1" lang="en" sz="2200"/>
              <a:t>SST</a:t>
            </a:r>
            <a:r>
              <a:rPr lang="en" sz="2200"/>
              <a:t> = (3.8 - 5.1)</a:t>
            </a:r>
            <a:r>
              <a:rPr baseline="30000" lang="en" sz="2200"/>
              <a:t>2</a:t>
            </a:r>
            <a:r>
              <a:rPr lang="en" sz="2200"/>
              <a:t> + (4.8 - 5.1)</a:t>
            </a:r>
            <a:r>
              <a:rPr baseline="30000" lang="en" sz="2200"/>
              <a:t>2</a:t>
            </a:r>
            <a:r>
              <a:rPr lang="en" sz="2200"/>
              <a:t> + (4.9 - 5.1)</a:t>
            </a:r>
            <a:r>
              <a:rPr baseline="30000" lang="en" sz="2200"/>
              <a:t>2</a:t>
            </a:r>
            <a:r>
              <a:rPr lang="en" sz="2200"/>
              <a:t> + … + (5.2 - 5.1)</a:t>
            </a:r>
            <a:r>
              <a:rPr baseline="30000" lang="en" sz="2200"/>
              <a:t>2</a:t>
            </a:r>
            <a:endParaRPr sz="2200"/>
          </a:p>
          <a:p>
            <a:pPr indent="0" lvl="0" marL="0" rtl="0" algn="l">
              <a:lnSpc>
                <a:spcPct val="115000"/>
              </a:lnSpc>
              <a:spcBef>
                <a:spcPts val="0"/>
              </a:spcBef>
              <a:spcAft>
                <a:spcPts val="0"/>
              </a:spcAft>
              <a:buNone/>
            </a:pPr>
            <a:r>
              <a:rPr lang="en" sz="2200"/>
              <a:t>	  = (-1.3)</a:t>
            </a:r>
            <a:r>
              <a:rPr baseline="30000" lang="en" sz="2200"/>
              <a:t>2</a:t>
            </a:r>
            <a:r>
              <a:rPr lang="en" sz="2200"/>
              <a:t> + (-0.3)</a:t>
            </a:r>
            <a:r>
              <a:rPr baseline="30000" lang="en" sz="2200"/>
              <a:t>2</a:t>
            </a:r>
            <a:r>
              <a:rPr lang="en" sz="2200"/>
              <a:t> + (-0.2)</a:t>
            </a:r>
            <a:r>
              <a:rPr baseline="30000" lang="en" sz="2200"/>
              <a:t>2</a:t>
            </a:r>
            <a:r>
              <a:rPr lang="en" sz="2200"/>
              <a:t> + … + (0.1)</a:t>
            </a:r>
            <a:r>
              <a:rPr baseline="30000" lang="en" sz="2200"/>
              <a:t>2</a:t>
            </a:r>
            <a:endParaRPr sz="2200"/>
          </a:p>
          <a:p>
            <a:pPr indent="0" lvl="0" marL="0" rtl="0" algn="l">
              <a:lnSpc>
                <a:spcPct val="115000"/>
              </a:lnSpc>
              <a:spcBef>
                <a:spcPts val="0"/>
              </a:spcBef>
              <a:spcAft>
                <a:spcPts val="0"/>
              </a:spcAft>
              <a:buNone/>
            </a:pPr>
            <a:r>
              <a:rPr lang="en" sz="2200"/>
              <a:t>	  = 1.69 + 0.09 + 0.04 + … + 0.01</a:t>
            </a:r>
            <a:endParaRPr sz="2200"/>
          </a:p>
          <a:p>
            <a:pPr indent="0" lvl="0" marL="0" rtl="0" algn="l">
              <a:lnSpc>
                <a:spcPct val="115000"/>
              </a:lnSpc>
              <a:spcBef>
                <a:spcPts val="0"/>
              </a:spcBef>
              <a:spcAft>
                <a:spcPts val="0"/>
              </a:spcAft>
              <a:buNone/>
            </a:pPr>
            <a:r>
              <a:rPr lang="en" sz="2200"/>
              <a:t>	  = 54.29</a:t>
            </a:r>
            <a:endParaRPr sz="2200"/>
          </a:p>
        </p:txBody>
      </p:sp>
      <p:pic>
        <p:nvPicPr>
          <p:cNvPr id="327" name="Google Shape;327;p48"/>
          <p:cNvPicPr preferRelativeResize="0"/>
          <p:nvPr/>
        </p:nvPicPr>
        <p:blipFill>
          <a:blip r:embed="rId3">
            <a:alphaModFix/>
          </a:blip>
          <a:stretch>
            <a:fillRect/>
          </a:stretch>
        </p:blipFill>
        <p:spPr>
          <a:xfrm>
            <a:off x="548950" y="131700"/>
            <a:ext cx="8280824" cy="1719000"/>
          </a:xfrm>
          <a:prstGeom prst="rect">
            <a:avLst/>
          </a:prstGeom>
          <a:noFill/>
          <a:ln>
            <a:noFill/>
          </a:ln>
        </p:spPr>
      </p:pic>
      <p:pic>
        <p:nvPicPr>
          <p:cNvPr id="328" name="Google Shape;328;p48"/>
          <p:cNvPicPr preferRelativeResize="0"/>
          <p:nvPr/>
        </p:nvPicPr>
        <p:blipFill>
          <a:blip r:embed="rId4">
            <a:alphaModFix/>
          </a:blip>
          <a:stretch>
            <a:fillRect/>
          </a:stretch>
        </p:blipFill>
        <p:spPr>
          <a:xfrm>
            <a:off x="3751238" y="3204770"/>
            <a:ext cx="1641526" cy="6583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9"/>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error, SSE</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within groups:</a:t>
            </a:r>
            <a:endParaRPr sz="2200"/>
          </a:p>
          <a:p>
            <a:pPr indent="0" lvl="0" marL="0" rtl="0" algn="l">
              <a:lnSpc>
                <a:spcPct val="115000"/>
              </a:lnSpc>
              <a:spcBef>
                <a:spcPts val="0"/>
              </a:spcBef>
              <a:spcAft>
                <a:spcPts val="0"/>
              </a:spcAft>
              <a:buNone/>
            </a:pPr>
            <a:r>
              <a:t/>
            </a:r>
            <a:endParaRPr sz="2200"/>
          </a:p>
          <a:p>
            <a:pPr indent="0" lvl="0" marL="0" rtl="0" algn="ctr">
              <a:lnSpc>
                <a:spcPct val="115000"/>
              </a:lnSpc>
              <a:spcBef>
                <a:spcPts val="0"/>
              </a:spcBef>
              <a:spcAft>
                <a:spcPts val="0"/>
              </a:spcAft>
              <a:buNone/>
            </a:pPr>
            <a:r>
              <a:rPr i="1" lang="en" sz="2200"/>
              <a:t>SSE </a:t>
            </a:r>
            <a:r>
              <a:rPr lang="en" sz="2200"/>
              <a:t>= </a:t>
            </a:r>
            <a:r>
              <a:rPr i="1" lang="en" sz="2200"/>
              <a:t>SST </a:t>
            </a:r>
            <a:r>
              <a:rPr lang="en" sz="2200"/>
              <a:t>- </a:t>
            </a:r>
            <a:r>
              <a:rPr i="1" lang="en" sz="2200"/>
              <a:t>SSG</a:t>
            </a:r>
            <a:endParaRPr sz="2200"/>
          </a:p>
          <a:p>
            <a:pPr indent="0" lvl="0" marL="0" rtl="0" algn="ctr">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334" name="Google Shape;334;p49"/>
          <p:cNvPicPr preferRelativeResize="0"/>
          <p:nvPr/>
        </p:nvPicPr>
        <p:blipFill>
          <a:blip r:embed="rId3">
            <a:alphaModFix/>
          </a:blip>
          <a:stretch>
            <a:fillRect/>
          </a:stretch>
        </p:blipFill>
        <p:spPr>
          <a:xfrm>
            <a:off x="390774" y="235599"/>
            <a:ext cx="8291976" cy="16513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0"/>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error, SSE</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within groups:</a:t>
            </a:r>
            <a:endParaRPr sz="2200"/>
          </a:p>
          <a:p>
            <a:pPr indent="0" lvl="0" marL="0" rtl="0" algn="l">
              <a:lnSpc>
                <a:spcPct val="115000"/>
              </a:lnSpc>
              <a:spcBef>
                <a:spcPts val="0"/>
              </a:spcBef>
              <a:spcAft>
                <a:spcPts val="0"/>
              </a:spcAft>
              <a:buNone/>
            </a:pPr>
            <a:r>
              <a:t/>
            </a:r>
            <a:endParaRPr sz="2200"/>
          </a:p>
          <a:p>
            <a:pPr indent="0" lvl="0" marL="0" rtl="0" algn="ctr">
              <a:lnSpc>
                <a:spcPct val="115000"/>
              </a:lnSpc>
              <a:spcBef>
                <a:spcPts val="0"/>
              </a:spcBef>
              <a:spcAft>
                <a:spcPts val="0"/>
              </a:spcAft>
              <a:buNone/>
            </a:pPr>
            <a:r>
              <a:rPr i="1" lang="en" sz="2200"/>
              <a:t>SSE </a:t>
            </a:r>
            <a:r>
              <a:rPr lang="en" sz="2200"/>
              <a:t>= </a:t>
            </a:r>
            <a:r>
              <a:rPr i="1" lang="en" sz="2200"/>
              <a:t>SST </a:t>
            </a:r>
            <a:r>
              <a:rPr lang="en" sz="2200"/>
              <a:t>- </a:t>
            </a:r>
            <a:r>
              <a:rPr i="1" lang="en" sz="2200"/>
              <a:t>SSG</a:t>
            </a:r>
            <a:endParaRPr sz="2200"/>
          </a:p>
          <a:p>
            <a:pPr indent="0" lvl="0" marL="0" rtl="0" algn="ctr">
              <a:lnSpc>
                <a:spcPct val="115000"/>
              </a:lnSpc>
              <a:spcBef>
                <a:spcPts val="0"/>
              </a:spcBef>
              <a:spcAft>
                <a:spcPts val="0"/>
              </a:spcAft>
              <a:buNone/>
            </a:pPr>
            <a:r>
              <a:t/>
            </a:r>
            <a:endParaRPr sz="2200"/>
          </a:p>
          <a:p>
            <a:pPr indent="0" lvl="0" marL="0" rtl="0" algn="ctr">
              <a:lnSpc>
                <a:spcPct val="115000"/>
              </a:lnSpc>
              <a:spcBef>
                <a:spcPts val="0"/>
              </a:spcBef>
              <a:spcAft>
                <a:spcPts val="0"/>
              </a:spcAft>
              <a:buNone/>
            </a:pPr>
            <a:r>
              <a:rPr i="1" lang="en" sz="2200"/>
              <a:t>SSE</a:t>
            </a:r>
            <a:r>
              <a:rPr lang="en" sz="2200"/>
              <a:t> = 54.29 - 16.96 = 37.33</a:t>
            </a:r>
            <a:endParaRPr sz="2200"/>
          </a:p>
          <a:p>
            <a:pPr indent="0" lvl="0" marL="0" rtl="0" algn="l">
              <a:lnSpc>
                <a:spcPct val="115000"/>
              </a:lnSpc>
              <a:spcBef>
                <a:spcPts val="0"/>
              </a:spcBef>
              <a:spcAft>
                <a:spcPts val="0"/>
              </a:spcAft>
              <a:buNone/>
            </a:pPr>
            <a:r>
              <a:t/>
            </a:r>
            <a:endParaRPr sz="2200"/>
          </a:p>
        </p:txBody>
      </p:sp>
      <p:pic>
        <p:nvPicPr>
          <p:cNvPr id="340" name="Google Shape;340;p50"/>
          <p:cNvPicPr preferRelativeResize="0"/>
          <p:nvPr/>
        </p:nvPicPr>
        <p:blipFill>
          <a:blip r:embed="rId3">
            <a:alphaModFix/>
          </a:blip>
          <a:stretch>
            <a:fillRect/>
          </a:stretch>
        </p:blipFill>
        <p:spPr>
          <a:xfrm>
            <a:off x="390774" y="235599"/>
            <a:ext cx="8291976" cy="16513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1"/>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Mean square error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Mean square error is calculated as sum of squares divided by the degrees of freedom</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346" name="Google Shape;346;p51"/>
          <p:cNvPicPr preferRelativeResize="0"/>
          <p:nvPr/>
        </p:nvPicPr>
        <p:blipFill>
          <a:blip r:embed="rId3">
            <a:alphaModFix/>
          </a:blip>
          <a:stretch>
            <a:fillRect/>
          </a:stretch>
        </p:blipFill>
        <p:spPr>
          <a:xfrm>
            <a:off x="494325" y="238625"/>
            <a:ext cx="8076826" cy="16034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2"/>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Mean square error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Mean square error is calculated as sum of squares divided by the degrees of freedom</a:t>
            </a:r>
            <a:endParaRPr sz="2200"/>
          </a:p>
          <a:p>
            <a:pPr indent="0" lvl="0" marL="0" rtl="0" algn="l">
              <a:lnSpc>
                <a:spcPct val="115000"/>
              </a:lnSpc>
              <a:spcBef>
                <a:spcPts val="0"/>
              </a:spcBef>
              <a:spcAft>
                <a:spcPts val="0"/>
              </a:spcAft>
              <a:buNone/>
            </a:pPr>
            <a:r>
              <a:t/>
            </a:r>
            <a:endParaRPr sz="2200"/>
          </a:p>
          <a:p>
            <a:pPr indent="0" lvl="0" marL="0" rtl="0" algn="ctr">
              <a:lnSpc>
                <a:spcPct val="115000"/>
              </a:lnSpc>
              <a:spcBef>
                <a:spcPts val="0"/>
              </a:spcBef>
              <a:spcAft>
                <a:spcPts val="0"/>
              </a:spcAft>
              <a:buNone/>
            </a:pPr>
            <a:r>
              <a:rPr i="1" lang="en" sz="2200"/>
              <a:t>MSG</a:t>
            </a:r>
            <a:r>
              <a:rPr lang="en" sz="2200"/>
              <a:t> = 16.96/2 = 8.48</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352" name="Google Shape;352;p52"/>
          <p:cNvPicPr preferRelativeResize="0"/>
          <p:nvPr/>
        </p:nvPicPr>
        <p:blipFill>
          <a:blip r:embed="rId3">
            <a:alphaModFix/>
          </a:blip>
          <a:stretch>
            <a:fillRect/>
          </a:stretch>
        </p:blipFill>
        <p:spPr>
          <a:xfrm>
            <a:off x="494325" y="238625"/>
            <a:ext cx="8076826" cy="16034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3"/>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Mean square error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Mean square error is calculated as sum of squares divided by the degrees of freedom</a:t>
            </a:r>
            <a:endParaRPr sz="2200"/>
          </a:p>
          <a:p>
            <a:pPr indent="0" lvl="0" marL="0" rtl="0" algn="l">
              <a:lnSpc>
                <a:spcPct val="115000"/>
              </a:lnSpc>
              <a:spcBef>
                <a:spcPts val="0"/>
              </a:spcBef>
              <a:spcAft>
                <a:spcPts val="0"/>
              </a:spcAft>
              <a:buNone/>
            </a:pPr>
            <a:r>
              <a:t/>
            </a:r>
            <a:endParaRPr sz="2200"/>
          </a:p>
          <a:p>
            <a:pPr indent="0" lvl="0" marL="0" rtl="0" algn="ctr">
              <a:lnSpc>
                <a:spcPct val="115000"/>
              </a:lnSpc>
              <a:spcBef>
                <a:spcPts val="0"/>
              </a:spcBef>
              <a:spcAft>
                <a:spcPts val="0"/>
              </a:spcAft>
              <a:buNone/>
            </a:pPr>
            <a:r>
              <a:rPr i="1" lang="en" sz="2200"/>
              <a:t>MSG</a:t>
            </a:r>
            <a:r>
              <a:rPr lang="en" sz="2200"/>
              <a:t> = 16.96/2 = 8.48</a:t>
            </a:r>
            <a:endParaRPr sz="2200"/>
          </a:p>
          <a:p>
            <a:pPr indent="0" lvl="0" marL="0" rtl="0" algn="ctr">
              <a:lnSpc>
                <a:spcPct val="115000"/>
              </a:lnSpc>
              <a:spcBef>
                <a:spcPts val="0"/>
              </a:spcBef>
              <a:spcAft>
                <a:spcPts val="0"/>
              </a:spcAft>
              <a:buNone/>
            </a:pPr>
            <a:r>
              <a:rPr i="1" lang="en" sz="2200"/>
              <a:t>MSE</a:t>
            </a:r>
            <a:r>
              <a:rPr lang="en" sz="2200"/>
              <a:t> = 37.33/27 = 1.38</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358" name="Google Shape;358;p53"/>
          <p:cNvPicPr preferRelativeResize="0"/>
          <p:nvPr/>
        </p:nvPicPr>
        <p:blipFill>
          <a:blip r:embed="rId3">
            <a:alphaModFix/>
          </a:blip>
          <a:stretch>
            <a:fillRect/>
          </a:stretch>
        </p:blipFill>
        <p:spPr>
          <a:xfrm>
            <a:off x="494325" y="238625"/>
            <a:ext cx="8076826" cy="16034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4"/>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Test statistic, </a:t>
            </a:r>
            <a:r>
              <a:rPr i="1" lang="en" sz="2200">
                <a:solidFill>
                  <a:schemeClr val="accent1"/>
                </a:solidFill>
              </a:rPr>
              <a:t>F</a:t>
            </a:r>
            <a:r>
              <a:rPr lang="en" sz="2200">
                <a:solidFill>
                  <a:schemeClr val="accent1"/>
                </a:solidFill>
              </a:rPr>
              <a:t> value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As we discussed before, the </a:t>
            </a:r>
            <a:r>
              <a:rPr i="1" lang="en" sz="2200"/>
              <a:t>F</a:t>
            </a:r>
            <a:r>
              <a:rPr lang="en" sz="2200"/>
              <a:t> statistic is the ratio of the between group and within group variability</a:t>
            </a:r>
            <a:endParaRPr sz="2200"/>
          </a:p>
          <a:p>
            <a:pPr indent="0" lvl="0" marL="0" rtl="0" algn="l">
              <a:lnSpc>
                <a:spcPct val="115000"/>
              </a:lnSpc>
              <a:spcBef>
                <a:spcPts val="0"/>
              </a:spcBef>
              <a:spcAft>
                <a:spcPts val="0"/>
              </a:spcAft>
              <a:buNone/>
            </a:pPr>
            <a:r>
              <a:t/>
            </a:r>
            <a:endParaRPr sz="2200"/>
          </a:p>
          <a:p>
            <a:pPr indent="0" lvl="0" marL="0" rtl="0" algn="ctr">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364" name="Google Shape;364;p54"/>
          <p:cNvPicPr preferRelativeResize="0"/>
          <p:nvPr/>
        </p:nvPicPr>
        <p:blipFill>
          <a:blip r:embed="rId3">
            <a:alphaModFix/>
          </a:blip>
          <a:stretch>
            <a:fillRect/>
          </a:stretch>
        </p:blipFill>
        <p:spPr>
          <a:xfrm>
            <a:off x="573400" y="218325"/>
            <a:ext cx="8109351" cy="1598075"/>
          </a:xfrm>
          <a:prstGeom prst="rect">
            <a:avLst/>
          </a:prstGeom>
          <a:noFill/>
          <a:ln>
            <a:noFill/>
          </a:ln>
        </p:spPr>
      </p:pic>
      <p:pic>
        <p:nvPicPr>
          <p:cNvPr id="365" name="Google Shape;365;p54"/>
          <p:cNvPicPr preferRelativeResize="0"/>
          <p:nvPr/>
        </p:nvPicPr>
        <p:blipFill>
          <a:blip r:embed="rId4">
            <a:alphaModFix/>
          </a:blip>
          <a:stretch>
            <a:fillRect/>
          </a:stretch>
        </p:blipFill>
        <p:spPr>
          <a:xfrm>
            <a:off x="4201350" y="3627288"/>
            <a:ext cx="1057275" cy="6000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5"/>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Test statistic, </a:t>
            </a:r>
            <a:r>
              <a:rPr i="1" lang="en" sz="2200">
                <a:solidFill>
                  <a:schemeClr val="accent1"/>
                </a:solidFill>
              </a:rPr>
              <a:t>F</a:t>
            </a:r>
            <a:r>
              <a:rPr lang="en" sz="2200">
                <a:solidFill>
                  <a:schemeClr val="accent1"/>
                </a:solidFill>
              </a:rPr>
              <a:t> value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As we discussed before, the </a:t>
            </a:r>
            <a:r>
              <a:rPr i="1" lang="en" sz="2200"/>
              <a:t>F</a:t>
            </a:r>
            <a:r>
              <a:rPr lang="en" sz="2200"/>
              <a:t> statistic is the ratio of the between group and within group variability</a:t>
            </a:r>
            <a:endParaRPr sz="2200"/>
          </a:p>
          <a:p>
            <a:pPr indent="0" lvl="0" marL="0" rtl="0" algn="l">
              <a:lnSpc>
                <a:spcPct val="115000"/>
              </a:lnSpc>
              <a:spcBef>
                <a:spcPts val="0"/>
              </a:spcBef>
              <a:spcAft>
                <a:spcPts val="0"/>
              </a:spcAft>
              <a:buNone/>
            </a:pPr>
            <a:r>
              <a:t/>
            </a:r>
            <a:endParaRPr sz="2200"/>
          </a:p>
          <a:p>
            <a:pPr indent="0" lvl="0" marL="0" rtl="0" algn="ctr">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371" name="Google Shape;371;p55"/>
          <p:cNvPicPr preferRelativeResize="0"/>
          <p:nvPr/>
        </p:nvPicPr>
        <p:blipFill>
          <a:blip r:embed="rId3">
            <a:alphaModFix/>
          </a:blip>
          <a:stretch>
            <a:fillRect/>
          </a:stretch>
        </p:blipFill>
        <p:spPr>
          <a:xfrm>
            <a:off x="573400" y="218325"/>
            <a:ext cx="8109351" cy="1598075"/>
          </a:xfrm>
          <a:prstGeom prst="rect">
            <a:avLst/>
          </a:prstGeom>
          <a:noFill/>
          <a:ln>
            <a:noFill/>
          </a:ln>
        </p:spPr>
      </p:pic>
      <p:pic>
        <p:nvPicPr>
          <p:cNvPr id="372" name="Google Shape;372;p55"/>
          <p:cNvPicPr preferRelativeResize="0"/>
          <p:nvPr/>
        </p:nvPicPr>
        <p:blipFill>
          <a:blip r:embed="rId4">
            <a:alphaModFix/>
          </a:blip>
          <a:stretch>
            <a:fillRect/>
          </a:stretch>
        </p:blipFill>
        <p:spPr>
          <a:xfrm>
            <a:off x="4201350" y="3627288"/>
            <a:ext cx="1057275" cy="600075"/>
          </a:xfrm>
          <a:prstGeom prst="rect">
            <a:avLst/>
          </a:prstGeom>
          <a:noFill/>
          <a:ln>
            <a:noFill/>
          </a:ln>
        </p:spPr>
      </p:pic>
      <p:pic>
        <p:nvPicPr>
          <p:cNvPr id="373" name="Google Shape;373;p55"/>
          <p:cNvPicPr preferRelativeResize="0"/>
          <p:nvPr/>
        </p:nvPicPr>
        <p:blipFill>
          <a:blip r:embed="rId5">
            <a:alphaModFix/>
          </a:blip>
          <a:stretch>
            <a:fillRect/>
          </a:stretch>
        </p:blipFill>
        <p:spPr>
          <a:xfrm>
            <a:off x="3858450" y="4578588"/>
            <a:ext cx="1743075" cy="6000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6"/>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p-value</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p-value is the probability of at least as large a ratio between the “between group” and “within group” variability, if in fact the means of all groups are equal. It’s calculated as the area under the </a:t>
            </a:r>
            <a:r>
              <a:rPr i="1" lang="en" sz="2200"/>
              <a:t>F</a:t>
            </a:r>
            <a:r>
              <a:rPr lang="en" sz="2200"/>
              <a:t> curve, with degrees of freedom </a:t>
            </a:r>
            <a:r>
              <a:rPr i="1" lang="en" sz="2200"/>
              <a:t>df</a:t>
            </a:r>
            <a:r>
              <a:rPr baseline="-25000" i="1" lang="en" sz="2200"/>
              <a:t>G</a:t>
            </a:r>
            <a:r>
              <a:rPr lang="en" sz="2200"/>
              <a:t> and </a:t>
            </a:r>
            <a:r>
              <a:rPr i="1" lang="en" sz="2200"/>
              <a:t>df</a:t>
            </a:r>
            <a:r>
              <a:rPr baseline="-25000" i="1" lang="en" sz="2200"/>
              <a:t>E</a:t>
            </a:r>
            <a:r>
              <a:rPr lang="en" sz="2200"/>
              <a:t>, above the observed </a:t>
            </a:r>
            <a:r>
              <a:rPr i="1" lang="en" sz="2200"/>
              <a:t>F</a:t>
            </a:r>
            <a:r>
              <a:rPr lang="en" sz="2200"/>
              <a:t> statistic.</a:t>
            </a:r>
            <a:endParaRPr sz="2200"/>
          </a:p>
          <a:p>
            <a:pPr indent="0" lvl="0" marL="0" rtl="0" algn="l">
              <a:lnSpc>
                <a:spcPct val="115000"/>
              </a:lnSpc>
              <a:spcBef>
                <a:spcPts val="0"/>
              </a:spcBef>
              <a:spcAft>
                <a:spcPts val="0"/>
              </a:spcAft>
              <a:buNone/>
            </a:pPr>
            <a:r>
              <a:t/>
            </a:r>
            <a:endParaRPr sz="2200"/>
          </a:p>
          <a:p>
            <a:pPr indent="0" lvl="0" marL="0" rtl="0" algn="ctr">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379" name="Google Shape;379;p56"/>
          <p:cNvPicPr preferRelativeResize="0"/>
          <p:nvPr/>
        </p:nvPicPr>
        <p:blipFill>
          <a:blip r:embed="rId3">
            <a:alphaModFix/>
          </a:blip>
          <a:stretch>
            <a:fillRect/>
          </a:stretch>
        </p:blipFill>
        <p:spPr>
          <a:xfrm>
            <a:off x="457250" y="269700"/>
            <a:ext cx="8349750" cy="1617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pic>
        <p:nvPicPr>
          <p:cNvPr id="52" name="Google Shape;52;p12"/>
          <p:cNvPicPr preferRelativeResize="0"/>
          <p:nvPr/>
        </p:nvPicPr>
        <p:blipFill>
          <a:blip r:embed="rId3">
            <a:alphaModFix/>
          </a:blip>
          <a:stretch>
            <a:fillRect/>
          </a:stretch>
        </p:blipFill>
        <p:spPr>
          <a:xfrm>
            <a:off x="2110563" y="377400"/>
            <a:ext cx="4922874" cy="2441275"/>
          </a:xfrm>
          <a:prstGeom prst="rect">
            <a:avLst/>
          </a:prstGeom>
          <a:noFill/>
          <a:ln>
            <a:noFill/>
          </a:ln>
        </p:spPr>
      </p:pic>
      <p:sp>
        <p:nvSpPr>
          <p:cNvPr id="53" name="Google Shape;53;p12"/>
          <p:cNvSpPr txBox="1"/>
          <p:nvPr/>
        </p:nvSpPr>
        <p:spPr>
          <a:xfrm flipH="1">
            <a:off x="422650" y="2986900"/>
            <a:ext cx="8545500" cy="3654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The Wolf River in Tennessee flows past an abandoned site once used by the pesticide industry for dumping wastes, including chlordane (pesticide), aldrin, and dieldrin (both insecticides)</a:t>
            </a:r>
            <a:endParaRPr sz="2000"/>
          </a:p>
          <a:p>
            <a:pPr indent="-355600" lvl="0" marL="457200" rtl="0" algn="l">
              <a:lnSpc>
                <a:spcPct val="115000"/>
              </a:lnSpc>
              <a:spcBef>
                <a:spcPts val="0"/>
              </a:spcBef>
              <a:spcAft>
                <a:spcPts val="0"/>
              </a:spcAft>
              <a:buSzPts val="2000"/>
              <a:buChar char="●"/>
            </a:pPr>
            <a:r>
              <a:rPr lang="en" sz="2000"/>
              <a:t>These highly toxic organic compounds can cause various cancers and birth defects</a:t>
            </a:r>
            <a:endParaRPr sz="2000"/>
          </a:p>
          <a:p>
            <a:pPr indent="-355600" lvl="0" marL="457200" rtl="0" algn="l">
              <a:lnSpc>
                <a:spcPct val="115000"/>
              </a:lnSpc>
              <a:spcBef>
                <a:spcPts val="0"/>
              </a:spcBef>
              <a:spcAft>
                <a:spcPts val="0"/>
              </a:spcAft>
              <a:buSzPts val="2000"/>
              <a:buChar char="●"/>
            </a:pPr>
            <a:r>
              <a:rPr lang="en" sz="2000"/>
              <a:t>The standard methods to test whether these substances are present in a river is to take samples at six-tenths depth</a:t>
            </a:r>
            <a:endParaRPr sz="2000"/>
          </a:p>
          <a:p>
            <a:pPr indent="0" lvl="0" marL="0" rtl="0" algn="l">
              <a:lnSpc>
                <a:spcPct val="115000"/>
              </a:lnSpc>
              <a:spcBef>
                <a:spcPts val="0"/>
              </a:spcBef>
              <a:spcAft>
                <a:spcPts val="0"/>
              </a:spcAft>
              <a:buNone/>
            </a:pPr>
            <a:r>
              <a:t/>
            </a:r>
            <a:endParaRPr sz="22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7"/>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p-value</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p-value is the probability of at least as large a ratio between the “between group” and “within group” variability, if in fact the means of all groups are equal. It’s calculated as the area under the </a:t>
            </a:r>
            <a:r>
              <a:rPr i="1" lang="en" sz="2200"/>
              <a:t>F</a:t>
            </a:r>
            <a:r>
              <a:rPr lang="en" sz="2200"/>
              <a:t> curve, with degrees of freedom </a:t>
            </a:r>
            <a:r>
              <a:rPr i="1" lang="en" sz="2200"/>
              <a:t>df</a:t>
            </a:r>
            <a:r>
              <a:rPr baseline="-25000" i="1" lang="en" sz="2200"/>
              <a:t>G</a:t>
            </a:r>
            <a:r>
              <a:rPr lang="en" sz="2200"/>
              <a:t> and </a:t>
            </a:r>
            <a:r>
              <a:rPr i="1" lang="en" sz="2200"/>
              <a:t>df</a:t>
            </a:r>
            <a:r>
              <a:rPr baseline="-25000" i="1" lang="en" sz="2200"/>
              <a:t>E</a:t>
            </a:r>
            <a:r>
              <a:rPr lang="en" sz="2200"/>
              <a:t>, above the observed </a:t>
            </a:r>
            <a:r>
              <a:rPr i="1" lang="en" sz="2200"/>
              <a:t>F</a:t>
            </a:r>
            <a:r>
              <a:rPr lang="en" sz="2200"/>
              <a:t> statistic.</a:t>
            </a:r>
            <a:endParaRPr sz="2200"/>
          </a:p>
          <a:p>
            <a:pPr indent="0" lvl="0" marL="0" rtl="0" algn="l">
              <a:lnSpc>
                <a:spcPct val="115000"/>
              </a:lnSpc>
              <a:spcBef>
                <a:spcPts val="0"/>
              </a:spcBef>
              <a:spcAft>
                <a:spcPts val="0"/>
              </a:spcAft>
              <a:buNone/>
            </a:pPr>
            <a:r>
              <a:t/>
            </a:r>
            <a:endParaRPr sz="2200"/>
          </a:p>
          <a:p>
            <a:pPr indent="0" lvl="0" marL="0" rtl="0" algn="ctr">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385" name="Google Shape;385;p57"/>
          <p:cNvPicPr preferRelativeResize="0"/>
          <p:nvPr/>
        </p:nvPicPr>
        <p:blipFill>
          <a:blip r:embed="rId3">
            <a:alphaModFix/>
          </a:blip>
          <a:stretch>
            <a:fillRect/>
          </a:stretch>
        </p:blipFill>
        <p:spPr>
          <a:xfrm>
            <a:off x="457250" y="269700"/>
            <a:ext cx="8349750" cy="1617225"/>
          </a:xfrm>
          <a:prstGeom prst="rect">
            <a:avLst/>
          </a:prstGeom>
          <a:noFill/>
          <a:ln>
            <a:noFill/>
          </a:ln>
        </p:spPr>
      </p:pic>
      <p:pic>
        <p:nvPicPr>
          <p:cNvPr id="386" name="Google Shape;386;p57"/>
          <p:cNvPicPr preferRelativeResize="0"/>
          <p:nvPr/>
        </p:nvPicPr>
        <p:blipFill>
          <a:blip r:embed="rId4">
            <a:alphaModFix/>
          </a:blip>
          <a:stretch>
            <a:fillRect/>
          </a:stretch>
        </p:blipFill>
        <p:spPr>
          <a:xfrm>
            <a:off x="1801650" y="4619022"/>
            <a:ext cx="5540699" cy="1919100"/>
          </a:xfrm>
          <a:prstGeom prst="rect">
            <a:avLst/>
          </a:prstGeom>
          <a:noFill/>
          <a:ln>
            <a:noFill/>
          </a:ln>
        </p:spPr>
      </p:pic>
      <p:sp>
        <p:nvSpPr>
          <p:cNvPr id="387" name="Google Shape;387;p57"/>
          <p:cNvSpPr txBox="1"/>
          <p:nvPr/>
        </p:nvSpPr>
        <p:spPr>
          <a:xfrm>
            <a:off x="4566225" y="4972700"/>
            <a:ext cx="2334900" cy="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t>df</a:t>
            </a:r>
            <a:r>
              <a:rPr baseline="-25000" i="1" lang="en" sz="1800"/>
              <a:t>G</a:t>
            </a:r>
            <a:r>
              <a:rPr lang="en" sz="1800"/>
              <a:t> = 2; </a:t>
            </a:r>
            <a:r>
              <a:rPr i="1" lang="en" sz="1800"/>
              <a:t>df</a:t>
            </a:r>
            <a:r>
              <a:rPr baseline="-25000" i="1" lang="en" sz="1800"/>
              <a:t>E</a:t>
            </a:r>
            <a:r>
              <a:rPr lang="en" sz="1800"/>
              <a:t> = 27</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8"/>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Conclusion - in context</a:t>
            </a:r>
            <a:endParaRPr b="1" sz="3600">
              <a:solidFill>
                <a:srgbClr val="3A81BA"/>
              </a:solidFill>
            </a:endParaRPr>
          </a:p>
        </p:txBody>
      </p:sp>
      <p:sp>
        <p:nvSpPr>
          <p:cNvPr id="393" name="Google Shape;393;p58"/>
          <p:cNvSpPr txBox="1"/>
          <p:nvPr/>
        </p:nvSpPr>
        <p:spPr>
          <a:xfrm flipH="1">
            <a:off x="457250" y="1110225"/>
            <a:ext cx="8545500" cy="53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What is the conclusion of the hypothesis test?</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The data provide convincing evidence that the average aldrin concentration </a:t>
            </a:r>
            <a:endParaRPr sz="2200"/>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AutoNum type="alphaUcPeriod"/>
            </a:pPr>
            <a:r>
              <a:rPr lang="en" sz="2200"/>
              <a:t>is different for all groups</a:t>
            </a:r>
            <a:endParaRPr sz="2200"/>
          </a:p>
          <a:p>
            <a:pPr indent="-368300" lvl="0" marL="457200" rtl="0" algn="l">
              <a:lnSpc>
                <a:spcPct val="115000"/>
              </a:lnSpc>
              <a:spcBef>
                <a:spcPts val="0"/>
              </a:spcBef>
              <a:spcAft>
                <a:spcPts val="0"/>
              </a:spcAft>
              <a:buSzPts val="2200"/>
              <a:buAutoNum type="alphaUcPeriod"/>
            </a:pPr>
            <a:r>
              <a:rPr lang="en" sz="2200"/>
              <a:t>on the surface is lower than the other levels</a:t>
            </a:r>
            <a:endParaRPr sz="2200"/>
          </a:p>
          <a:p>
            <a:pPr indent="-368300" lvl="0" marL="457200" rtl="0" algn="l">
              <a:lnSpc>
                <a:spcPct val="115000"/>
              </a:lnSpc>
              <a:spcBef>
                <a:spcPts val="0"/>
              </a:spcBef>
              <a:spcAft>
                <a:spcPts val="0"/>
              </a:spcAft>
              <a:buSzPts val="2200"/>
              <a:buAutoNum type="alphaUcPeriod"/>
            </a:pPr>
            <a:r>
              <a:rPr lang="en" sz="2200"/>
              <a:t>is different for at least one group</a:t>
            </a:r>
            <a:endParaRPr sz="2200"/>
          </a:p>
          <a:p>
            <a:pPr indent="-368300" lvl="0" marL="457200" rtl="0" algn="l">
              <a:lnSpc>
                <a:spcPct val="115000"/>
              </a:lnSpc>
              <a:spcBef>
                <a:spcPts val="0"/>
              </a:spcBef>
              <a:spcAft>
                <a:spcPts val="0"/>
              </a:spcAft>
              <a:buSzPts val="2200"/>
              <a:buAutoNum type="alphaUcPeriod"/>
            </a:pPr>
            <a:r>
              <a:rPr lang="en" sz="2200"/>
              <a:t>is the same for all groups</a:t>
            </a:r>
            <a:endParaRPr sz="22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9"/>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Conclusion - in context</a:t>
            </a:r>
            <a:endParaRPr b="1" sz="3600">
              <a:solidFill>
                <a:srgbClr val="3A81BA"/>
              </a:solidFill>
            </a:endParaRPr>
          </a:p>
        </p:txBody>
      </p:sp>
      <p:sp>
        <p:nvSpPr>
          <p:cNvPr id="399" name="Google Shape;399;p59"/>
          <p:cNvSpPr txBox="1"/>
          <p:nvPr/>
        </p:nvSpPr>
        <p:spPr>
          <a:xfrm flipH="1">
            <a:off x="457250" y="1110225"/>
            <a:ext cx="8545500" cy="53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What is the conclusion of the hypothesis test?</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The data provide convincing evidence that the average aldrin concentration </a:t>
            </a:r>
            <a:endParaRPr sz="2200"/>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AutoNum type="alphaUcPeriod"/>
            </a:pPr>
            <a:r>
              <a:rPr lang="en" sz="2200"/>
              <a:t>is different for all groups</a:t>
            </a:r>
            <a:endParaRPr sz="2200"/>
          </a:p>
          <a:p>
            <a:pPr indent="-368300" lvl="0" marL="457200" rtl="0" algn="l">
              <a:lnSpc>
                <a:spcPct val="115000"/>
              </a:lnSpc>
              <a:spcBef>
                <a:spcPts val="0"/>
              </a:spcBef>
              <a:spcAft>
                <a:spcPts val="0"/>
              </a:spcAft>
              <a:buSzPts val="2200"/>
              <a:buAutoNum type="alphaUcPeriod"/>
            </a:pPr>
            <a:r>
              <a:rPr lang="en" sz="2200"/>
              <a:t>on the surface is lower than the other levels</a:t>
            </a:r>
            <a:endParaRPr sz="2200"/>
          </a:p>
          <a:p>
            <a:pPr indent="-368300" lvl="0" marL="457200" rtl="0" algn="l">
              <a:lnSpc>
                <a:spcPct val="115000"/>
              </a:lnSpc>
              <a:spcBef>
                <a:spcPts val="0"/>
              </a:spcBef>
              <a:spcAft>
                <a:spcPts val="0"/>
              </a:spcAft>
              <a:buClr>
                <a:srgbClr val="E69138"/>
              </a:buClr>
              <a:buSzPts val="2200"/>
              <a:buAutoNum type="alphaUcPeriod"/>
            </a:pPr>
            <a:r>
              <a:rPr i="1" lang="en" sz="2200">
                <a:solidFill>
                  <a:srgbClr val="E69138"/>
                </a:solidFill>
              </a:rPr>
              <a:t>is different for at least one group</a:t>
            </a:r>
            <a:endParaRPr i="1" sz="2200">
              <a:solidFill>
                <a:srgbClr val="E69138"/>
              </a:solidFill>
            </a:endParaRPr>
          </a:p>
          <a:p>
            <a:pPr indent="-368300" lvl="0" marL="457200" rtl="0" algn="l">
              <a:lnSpc>
                <a:spcPct val="115000"/>
              </a:lnSpc>
              <a:spcBef>
                <a:spcPts val="0"/>
              </a:spcBef>
              <a:spcAft>
                <a:spcPts val="0"/>
              </a:spcAft>
              <a:buSzPts val="2200"/>
              <a:buAutoNum type="alphaUcPeriod"/>
            </a:pPr>
            <a:r>
              <a:rPr lang="en" sz="2200"/>
              <a:t>is the same for all groups</a:t>
            </a:r>
            <a:endParaRPr sz="22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0"/>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Conclusion </a:t>
            </a:r>
            <a:endParaRPr b="1" sz="3600">
              <a:solidFill>
                <a:srgbClr val="3A81BA"/>
              </a:solidFill>
            </a:endParaRPr>
          </a:p>
        </p:txBody>
      </p:sp>
      <p:sp>
        <p:nvSpPr>
          <p:cNvPr id="405" name="Google Shape;405;p60"/>
          <p:cNvSpPr txBox="1"/>
          <p:nvPr/>
        </p:nvSpPr>
        <p:spPr>
          <a:xfrm flipH="1">
            <a:off x="457350" y="1043175"/>
            <a:ext cx="8277300" cy="5581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If p-value is small (less than α), reject </a:t>
            </a:r>
            <a:r>
              <a:rPr i="1" lang="en" sz="2200"/>
              <a:t>H</a:t>
            </a:r>
            <a:r>
              <a:rPr baseline="-25000" i="1" lang="en" sz="2200"/>
              <a:t>0</a:t>
            </a:r>
            <a:r>
              <a:rPr lang="en" sz="2200"/>
              <a:t>. The data provide convincing evidence that at least one mean is different from (but we can’t tell which one)</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1"/>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Conclusion </a:t>
            </a:r>
            <a:endParaRPr b="1" sz="3600">
              <a:solidFill>
                <a:srgbClr val="3A81BA"/>
              </a:solidFill>
            </a:endParaRPr>
          </a:p>
        </p:txBody>
      </p:sp>
      <p:sp>
        <p:nvSpPr>
          <p:cNvPr id="411" name="Google Shape;411;p61"/>
          <p:cNvSpPr txBox="1"/>
          <p:nvPr/>
        </p:nvSpPr>
        <p:spPr>
          <a:xfrm flipH="1">
            <a:off x="457350" y="1043175"/>
            <a:ext cx="8277300" cy="5581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If p-value is small (less than α), reject </a:t>
            </a:r>
            <a:r>
              <a:rPr i="1" lang="en" sz="2200"/>
              <a:t>H</a:t>
            </a:r>
            <a:r>
              <a:rPr baseline="-25000" i="1" lang="en" sz="2200"/>
              <a:t>0</a:t>
            </a:r>
            <a:r>
              <a:rPr lang="en" sz="2200"/>
              <a:t>. The data provide convincing evidence that at least one mean is different from (but we can’t tell which one)</a:t>
            </a:r>
            <a:endParaRPr sz="2200"/>
          </a:p>
          <a:p>
            <a:pPr indent="-368300" lvl="0" marL="457200" rtl="0" algn="l">
              <a:lnSpc>
                <a:spcPct val="115000"/>
              </a:lnSpc>
              <a:spcBef>
                <a:spcPts val="0"/>
              </a:spcBef>
              <a:spcAft>
                <a:spcPts val="0"/>
              </a:spcAft>
              <a:buSzPts val="2200"/>
              <a:buChar char="●"/>
            </a:pPr>
            <a:r>
              <a:rPr lang="en" sz="2200"/>
              <a:t>If p-value is large, fail to reject </a:t>
            </a:r>
            <a:r>
              <a:rPr i="1" lang="en" sz="2200"/>
              <a:t>H</a:t>
            </a:r>
            <a:r>
              <a:rPr baseline="-25000" i="1" lang="en" sz="2200"/>
              <a:t>0</a:t>
            </a:r>
            <a:r>
              <a:rPr lang="en" sz="2200"/>
              <a:t>. The data do not provide convincing evidence that at least one pair of means are different from each other, the observed differences in sample means are attributable to sampling variability (or chance)</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2"/>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457200" lvl="0" marL="457200" rtl="0" algn="l">
              <a:spcBef>
                <a:spcPts val="0"/>
              </a:spcBef>
              <a:spcAft>
                <a:spcPts val="0"/>
              </a:spcAft>
              <a:buClr>
                <a:srgbClr val="3A81BA"/>
              </a:buClr>
              <a:buSzPts val="3600"/>
              <a:buAutoNum type="arabicParenBoth"/>
            </a:pPr>
            <a:r>
              <a:rPr b="1" lang="en" sz="3600">
                <a:solidFill>
                  <a:srgbClr val="3A81BA"/>
                </a:solidFill>
              </a:rPr>
              <a:t>independence</a:t>
            </a:r>
            <a:endParaRPr b="1" sz="3600">
              <a:solidFill>
                <a:srgbClr val="3A81BA"/>
              </a:solidFill>
            </a:endParaRPr>
          </a:p>
        </p:txBody>
      </p:sp>
      <p:sp>
        <p:nvSpPr>
          <p:cNvPr id="417" name="Google Shape;417;p62"/>
          <p:cNvSpPr txBox="1"/>
          <p:nvPr/>
        </p:nvSpPr>
        <p:spPr>
          <a:xfrm flipH="1">
            <a:off x="457250" y="1110225"/>
            <a:ext cx="8545500" cy="53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Does this condition appear to be satisfied?</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3"/>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457200" lvl="0" marL="457200" rtl="0" algn="l">
              <a:spcBef>
                <a:spcPts val="0"/>
              </a:spcBef>
              <a:spcAft>
                <a:spcPts val="0"/>
              </a:spcAft>
              <a:buClr>
                <a:srgbClr val="3A81BA"/>
              </a:buClr>
              <a:buSzPts val="3600"/>
              <a:buAutoNum type="arabicParenBoth"/>
            </a:pPr>
            <a:r>
              <a:rPr b="1" lang="en" sz="3600">
                <a:solidFill>
                  <a:srgbClr val="3A81BA"/>
                </a:solidFill>
              </a:rPr>
              <a:t>independence</a:t>
            </a:r>
            <a:endParaRPr b="1" sz="3600">
              <a:solidFill>
                <a:srgbClr val="3A81BA"/>
              </a:solidFill>
            </a:endParaRPr>
          </a:p>
        </p:txBody>
      </p:sp>
      <p:sp>
        <p:nvSpPr>
          <p:cNvPr id="423" name="Google Shape;423;p63"/>
          <p:cNvSpPr txBox="1"/>
          <p:nvPr/>
        </p:nvSpPr>
        <p:spPr>
          <a:xfrm flipH="1">
            <a:off x="457250" y="1110225"/>
            <a:ext cx="8545500" cy="53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Does this condition appear to be satisfied?</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i="1" lang="en" sz="2200"/>
              <a:t>In this study the we have no reason to believe that the aldrin concentration won’t be independent of each other</a:t>
            </a:r>
            <a:endParaRPr i="1" sz="2200"/>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4"/>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457200" lvl="0" marL="457200" rtl="0" algn="l">
              <a:spcBef>
                <a:spcPts val="0"/>
              </a:spcBef>
              <a:spcAft>
                <a:spcPts val="0"/>
              </a:spcAft>
              <a:buClr>
                <a:srgbClr val="3A81BA"/>
              </a:buClr>
              <a:buSzPts val="3600"/>
              <a:buAutoNum type="arabicParenBoth" startAt="2"/>
            </a:pPr>
            <a:r>
              <a:rPr b="1" lang="en" sz="3600">
                <a:solidFill>
                  <a:srgbClr val="3A81BA"/>
                </a:solidFill>
              </a:rPr>
              <a:t>approximately normal</a:t>
            </a:r>
            <a:endParaRPr b="1" sz="3600">
              <a:solidFill>
                <a:srgbClr val="3A81BA"/>
              </a:solidFill>
            </a:endParaRPr>
          </a:p>
        </p:txBody>
      </p:sp>
      <p:sp>
        <p:nvSpPr>
          <p:cNvPr id="429" name="Google Shape;429;p64"/>
          <p:cNvSpPr txBox="1"/>
          <p:nvPr/>
        </p:nvSpPr>
        <p:spPr>
          <a:xfrm flipH="1">
            <a:off x="457250" y="1110225"/>
            <a:ext cx="8545500" cy="53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Does this condition appear to be satisfied?</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i="1" sz="2200"/>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p>
        </p:txBody>
      </p:sp>
      <p:pic>
        <p:nvPicPr>
          <p:cNvPr id="430" name="Google Shape;430;p64"/>
          <p:cNvPicPr preferRelativeResize="0"/>
          <p:nvPr/>
        </p:nvPicPr>
        <p:blipFill>
          <a:blip r:embed="rId3">
            <a:alphaModFix/>
          </a:blip>
          <a:stretch>
            <a:fillRect/>
          </a:stretch>
        </p:blipFill>
        <p:spPr>
          <a:xfrm>
            <a:off x="522338" y="1945825"/>
            <a:ext cx="8099326" cy="4280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5"/>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457200" lvl="0" marL="457200" rtl="0" algn="l">
              <a:spcBef>
                <a:spcPts val="0"/>
              </a:spcBef>
              <a:spcAft>
                <a:spcPts val="0"/>
              </a:spcAft>
              <a:buClr>
                <a:srgbClr val="3A81BA"/>
              </a:buClr>
              <a:buSzPts val="3600"/>
              <a:buAutoNum type="arabicParenBoth" startAt="3"/>
            </a:pPr>
            <a:r>
              <a:rPr b="1" lang="en" sz="3600">
                <a:solidFill>
                  <a:srgbClr val="3A81BA"/>
                </a:solidFill>
              </a:rPr>
              <a:t>constant variance</a:t>
            </a:r>
            <a:endParaRPr b="1" sz="3600">
              <a:solidFill>
                <a:srgbClr val="3A81BA"/>
              </a:solidFill>
            </a:endParaRPr>
          </a:p>
        </p:txBody>
      </p:sp>
      <p:sp>
        <p:nvSpPr>
          <p:cNvPr id="436" name="Google Shape;436;p65"/>
          <p:cNvSpPr txBox="1"/>
          <p:nvPr/>
        </p:nvSpPr>
        <p:spPr>
          <a:xfrm flipH="1">
            <a:off x="457250" y="1110225"/>
            <a:ext cx="8545500" cy="53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Does this condition appear to be satisfied?</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i="1" sz="2200"/>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p>
        </p:txBody>
      </p:sp>
      <p:pic>
        <p:nvPicPr>
          <p:cNvPr id="437" name="Google Shape;437;p65"/>
          <p:cNvPicPr preferRelativeResize="0"/>
          <p:nvPr/>
        </p:nvPicPr>
        <p:blipFill>
          <a:blip r:embed="rId3">
            <a:alphaModFix/>
          </a:blip>
          <a:stretch>
            <a:fillRect/>
          </a:stretch>
        </p:blipFill>
        <p:spPr>
          <a:xfrm>
            <a:off x="1109650" y="1692188"/>
            <a:ext cx="6924675" cy="41243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6"/>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Which means differ? </a:t>
            </a:r>
            <a:r>
              <a:rPr b="1" lang="en" sz="3600">
                <a:solidFill>
                  <a:srgbClr val="3A81BA"/>
                </a:solidFill>
              </a:rPr>
              <a:t> </a:t>
            </a:r>
            <a:endParaRPr b="1" sz="3600">
              <a:solidFill>
                <a:srgbClr val="3A81BA"/>
              </a:solidFill>
            </a:endParaRPr>
          </a:p>
        </p:txBody>
      </p:sp>
      <p:sp>
        <p:nvSpPr>
          <p:cNvPr id="443" name="Google Shape;443;p66"/>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Earlier we concluded that at least one pair of means differ. The natural question that follows is “which ones?”</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pic>
        <p:nvPicPr>
          <p:cNvPr id="58" name="Google Shape;58;p13"/>
          <p:cNvPicPr preferRelativeResize="0"/>
          <p:nvPr/>
        </p:nvPicPr>
        <p:blipFill>
          <a:blip r:embed="rId3">
            <a:alphaModFix/>
          </a:blip>
          <a:stretch>
            <a:fillRect/>
          </a:stretch>
        </p:blipFill>
        <p:spPr>
          <a:xfrm>
            <a:off x="2110563" y="377400"/>
            <a:ext cx="4922874" cy="2441275"/>
          </a:xfrm>
          <a:prstGeom prst="rect">
            <a:avLst/>
          </a:prstGeom>
          <a:noFill/>
          <a:ln>
            <a:noFill/>
          </a:ln>
        </p:spPr>
      </p:pic>
      <p:sp>
        <p:nvSpPr>
          <p:cNvPr id="59" name="Google Shape;59;p13"/>
          <p:cNvSpPr txBox="1"/>
          <p:nvPr/>
        </p:nvSpPr>
        <p:spPr>
          <a:xfrm flipH="1">
            <a:off x="422650" y="2986900"/>
            <a:ext cx="8545500" cy="3654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The Wolf River in Tennessee flows past an abandoned site once used by the pesticide industry for dumping wastes, including chlordane (pesticide), aldrin, and dieldrin (both insecticides)</a:t>
            </a:r>
            <a:endParaRPr sz="2000"/>
          </a:p>
          <a:p>
            <a:pPr indent="-355600" lvl="0" marL="457200" rtl="0" algn="l">
              <a:lnSpc>
                <a:spcPct val="115000"/>
              </a:lnSpc>
              <a:spcBef>
                <a:spcPts val="0"/>
              </a:spcBef>
              <a:spcAft>
                <a:spcPts val="0"/>
              </a:spcAft>
              <a:buSzPts val="2000"/>
              <a:buChar char="●"/>
            </a:pPr>
            <a:r>
              <a:rPr lang="en" sz="2000"/>
              <a:t>These highly toxic organic compounds can cause various cancers and birth defects</a:t>
            </a:r>
            <a:endParaRPr sz="2000"/>
          </a:p>
          <a:p>
            <a:pPr indent="-355600" lvl="0" marL="457200" rtl="0" algn="l">
              <a:lnSpc>
                <a:spcPct val="115000"/>
              </a:lnSpc>
              <a:spcBef>
                <a:spcPts val="0"/>
              </a:spcBef>
              <a:spcAft>
                <a:spcPts val="0"/>
              </a:spcAft>
              <a:buSzPts val="2000"/>
              <a:buChar char="●"/>
            </a:pPr>
            <a:r>
              <a:rPr lang="en" sz="2000"/>
              <a:t>The standard methods to test whether these substances are present in a river is to take samples at six-tenths depth</a:t>
            </a:r>
            <a:endParaRPr sz="2000"/>
          </a:p>
          <a:p>
            <a:pPr indent="-355600" lvl="0" marL="457200" rtl="0" algn="l">
              <a:lnSpc>
                <a:spcPct val="115000"/>
              </a:lnSpc>
              <a:spcBef>
                <a:spcPts val="0"/>
              </a:spcBef>
              <a:spcAft>
                <a:spcPts val="0"/>
              </a:spcAft>
              <a:buSzPts val="2000"/>
              <a:buChar char="●"/>
            </a:pPr>
            <a:r>
              <a:rPr lang="en" sz="2000"/>
              <a:t>But since these compounds are denser than water and their molecules tend to stick to particles of sediment, they are more likely to be found in higher concentrations near the bottom</a:t>
            </a:r>
            <a:endParaRPr sz="2000"/>
          </a:p>
          <a:p>
            <a:pPr indent="0" lvl="0" marL="0" rtl="0" algn="l">
              <a:lnSpc>
                <a:spcPct val="115000"/>
              </a:lnSpc>
              <a:spcBef>
                <a:spcPts val="0"/>
              </a:spcBef>
              <a:spcAft>
                <a:spcPts val="0"/>
              </a:spcAft>
              <a:buNone/>
            </a:pPr>
            <a:r>
              <a:t/>
            </a:r>
            <a:endParaRPr sz="22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7"/>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Which means differ?  </a:t>
            </a:r>
            <a:endParaRPr b="1" sz="3600">
              <a:solidFill>
                <a:srgbClr val="3A81BA"/>
              </a:solidFill>
            </a:endParaRPr>
          </a:p>
        </p:txBody>
      </p:sp>
      <p:sp>
        <p:nvSpPr>
          <p:cNvPr id="449" name="Google Shape;449;p67"/>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Earlier we concluded that at least one pair of means differ. The natural question that follows is “which ones?”</a:t>
            </a:r>
            <a:endParaRPr sz="2200"/>
          </a:p>
          <a:p>
            <a:pPr indent="-368300" lvl="0" marL="457200" rtl="0" algn="l">
              <a:lnSpc>
                <a:spcPct val="115000"/>
              </a:lnSpc>
              <a:spcBef>
                <a:spcPts val="0"/>
              </a:spcBef>
              <a:spcAft>
                <a:spcPts val="0"/>
              </a:spcAft>
              <a:buSzPts val="2200"/>
              <a:buChar char="●"/>
            </a:pPr>
            <a:r>
              <a:rPr lang="en" sz="2200"/>
              <a:t>We can do two sample 𝘵 tests for differences in each possible pair of groups</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8"/>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Which means differ?  </a:t>
            </a:r>
            <a:endParaRPr b="1" sz="3600">
              <a:solidFill>
                <a:srgbClr val="3A81BA"/>
              </a:solidFill>
            </a:endParaRPr>
          </a:p>
        </p:txBody>
      </p:sp>
      <p:sp>
        <p:nvSpPr>
          <p:cNvPr id="455" name="Google Shape;455;p68"/>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Earlier we concluded that at least one pair of means differ. The natural question that follows is “which ones?”</a:t>
            </a:r>
            <a:endParaRPr sz="2200"/>
          </a:p>
          <a:p>
            <a:pPr indent="-368300" lvl="0" marL="457200" rtl="0" algn="l">
              <a:lnSpc>
                <a:spcPct val="115000"/>
              </a:lnSpc>
              <a:spcBef>
                <a:spcPts val="0"/>
              </a:spcBef>
              <a:spcAft>
                <a:spcPts val="0"/>
              </a:spcAft>
              <a:buSzPts val="2200"/>
              <a:buChar char="●"/>
            </a:pPr>
            <a:r>
              <a:rPr lang="en" sz="2200"/>
              <a:t>We can do two sample 𝘵 tests for differences in each possible pair of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solidFill>
                  <a:schemeClr val="accent1"/>
                </a:solidFill>
              </a:rPr>
              <a:t>Can you see any pitfalls with this approach? </a:t>
            </a:r>
            <a:endParaRPr sz="2200">
              <a:solidFill>
                <a:schemeClr val="accent1"/>
              </a:solidFill>
            </a:endParaRPr>
          </a:p>
          <a:p>
            <a:pPr indent="0" lvl="0" marL="0" rtl="0" algn="l">
              <a:lnSpc>
                <a:spcPct val="115000"/>
              </a:lnSpc>
              <a:spcBef>
                <a:spcPts val="0"/>
              </a:spcBef>
              <a:spcAft>
                <a:spcPts val="0"/>
              </a:spcAft>
              <a:buNone/>
            </a:pPr>
            <a:r>
              <a:t/>
            </a:r>
            <a:endParaRPr sz="22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9"/>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Which means differ?  </a:t>
            </a:r>
            <a:endParaRPr b="1" sz="3600">
              <a:solidFill>
                <a:srgbClr val="3A81BA"/>
              </a:solidFill>
            </a:endParaRPr>
          </a:p>
        </p:txBody>
      </p:sp>
      <p:sp>
        <p:nvSpPr>
          <p:cNvPr id="461" name="Google Shape;461;p69"/>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Earlier we concluded that at least one pair of means differ. The natural question that follows is “which ones?”</a:t>
            </a:r>
            <a:endParaRPr sz="2200"/>
          </a:p>
          <a:p>
            <a:pPr indent="-368300" lvl="0" marL="457200" rtl="0" algn="l">
              <a:lnSpc>
                <a:spcPct val="115000"/>
              </a:lnSpc>
              <a:spcBef>
                <a:spcPts val="0"/>
              </a:spcBef>
              <a:spcAft>
                <a:spcPts val="0"/>
              </a:spcAft>
              <a:buSzPts val="2200"/>
              <a:buChar char="●"/>
            </a:pPr>
            <a:r>
              <a:rPr lang="en" sz="2200"/>
              <a:t>We can do two sample 𝘵 tests for differences in each possible pair of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solidFill>
                  <a:schemeClr val="accent1"/>
                </a:solidFill>
              </a:rPr>
              <a:t>Can you see any pitfalls with this approach?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368300" lvl="0" marL="457200" rtl="0" algn="l">
              <a:lnSpc>
                <a:spcPct val="115000"/>
              </a:lnSpc>
              <a:spcBef>
                <a:spcPts val="0"/>
              </a:spcBef>
              <a:spcAft>
                <a:spcPts val="0"/>
              </a:spcAft>
              <a:buSzPts val="2200"/>
              <a:buChar char="●"/>
            </a:pPr>
            <a:r>
              <a:rPr lang="en" sz="2200"/>
              <a:t>When we run too many tests, the Type 1 Error rate increases</a:t>
            </a:r>
            <a:endParaRPr sz="2200"/>
          </a:p>
          <a:p>
            <a:pPr indent="-368300" lvl="0" marL="457200" rtl="0" algn="l">
              <a:lnSpc>
                <a:spcPct val="115000"/>
              </a:lnSpc>
              <a:spcBef>
                <a:spcPts val="0"/>
              </a:spcBef>
              <a:spcAft>
                <a:spcPts val="0"/>
              </a:spcAft>
              <a:buSzPts val="2200"/>
              <a:buChar char="●"/>
            </a:pPr>
            <a:r>
              <a:rPr lang="en" sz="2200"/>
              <a:t>This issue is resolved by using a modified significance level</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0"/>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Multiple comparisons  </a:t>
            </a:r>
            <a:endParaRPr b="1" sz="3600">
              <a:solidFill>
                <a:srgbClr val="3A81BA"/>
              </a:solidFill>
            </a:endParaRPr>
          </a:p>
        </p:txBody>
      </p:sp>
      <p:sp>
        <p:nvSpPr>
          <p:cNvPr id="467" name="Google Shape;467;p70"/>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The scenario of testing many pairs of groups is called </a:t>
            </a:r>
            <a:r>
              <a:rPr lang="en" sz="2200">
                <a:solidFill>
                  <a:schemeClr val="accent1"/>
                </a:solidFill>
              </a:rPr>
              <a:t>multiple comparisons</a:t>
            </a:r>
            <a:endParaRPr sz="2200">
              <a:solidFill>
                <a:schemeClr val="accent1"/>
              </a:solidFill>
            </a:endParaRPr>
          </a:p>
          <a:p>
            <a:pPr indent="0" lvl="0" marL="0" rtl="0" algn="l">
              <a:lnSpc>
                <a:spcPct val="115000"/>
              </a:lnSpc>
              <a:spcBef>
                <a:spcPts val="0"/>
              </a:spcBef>
              <a:spcAft>
                <a:spcPts val="0"/>
              </a:spcAft>
              <a:buNone/>
            </a:pPr>
            <a:r>
              <a:t/>
            </a:r>
            <a:endParaRPr sz="22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1"/>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Multiple comparisons  </a:t>
            </a:r>
            <a:endParaRPr b="1" sz="3600">
              <a:solidFill>
                <a:srgbClr val="3A81BA"/>
              </a:solidFill>
            </a:endParaRPr>
          </a:p>
        </p:txBody>
      </p:sp>
      <p:sp>
        <p:nvSpPr>
          <p:cNvPr id="473" name="Google Shape;473;p71"/>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The scenario of testing many pairs of groups is called </a:t>
            </a:r>
            <a:r>
              <a:rPr lang="en" sz="2200">
                <a:solidFill>
                  <a:schemeClr val="accent1"/>
                </a:solidFill>
              </a:rPr>
              <a:t>multiple comparisons</a:t>
            </a:r>
            <a:endParaRPr sz="2200">
              <a:solidFill>
                <a:schemeClr val="accent1"/>
              </a:solidFill>
            </a:endParaRPr>
          </a:p>
          <a:p>
            <a:pPr indent="-368300" lvl="0" marL="457200" rtl="0" algn="l">
              <a:lnSpc>
                <a:spcPct val="115000"/>
              </a:lnSpc>
              <a:spcBef>
                <a:spcPts val="0"/>
              </a:spcBef>
              <a:spcAft>
                <a:spcPts val="0"/>
              </a:spcAft>
              <a:buSzPts val="2200"/>
              <a:buChar char="●"/>
            </a:pPr>
            <a:r>
              <a:rPr lang="en" sz="2200"/>
              <a:t>The </a:t>
            </a:r>
            <a:r>
              <a:rPr lang="en" sz="2200">
                <a:solidFill>
                  <a:schemeClr val="accent1"/>
                </a:solidFill>
              </a:rPr>
              <a:t>Bonferroni correction</a:t>
            </a:r>
            <a:r>
              <a:rPr lang="en" sz="2200"/>
              <a:t> suggests that a more </a:t>
            </a:r>
            <a:r>
              <a:rPr lang="en" sz="2200">
                <a:solidFill>
                  <a:srgbClr val="FF9900"/>
                </a:solidFill>
              </a:rPr>
              <a:t>stringent </a:t>
            </a:r>
            <a:r>
              <a:rPr lang="en" sz="2200"/>
              <a:t>significance level is more appropriate for these tests: </a:t>
            </a:r>
            <a:endParaRPr sz="2200"/>
          </a:p>
          <a:p>
            <a:pPr indent="0" lvl="0" marL="0" rtl="0" algn="l">
              <a:lnSpc>
                <a:spcPct val="115000"/>
              </a:lnSpc>
              <a:spcBef>
                <a:spcPts val="0"/>
              </a:spcBef>
              <a:spcAft>
                <a:spcPts val="0"/>
              </a:spcAft>
              <a:buNone/>
            </a:pPr>
            <a:r>
              <a:t/>
            </a:r>
            <a:endParaRPr sz="2200"/>
          </a:p>
          <a:p>
            <a:pPr indent="0" lvl="0" marL="0" rtl="0" algn="ctr">
              <a:lnSpc>
                <a:spcPct val="115000"/>
              </a:lnSpc>
              <a:spcBef>
                <a:spcPts val="0"/>
              </a:spcBef>
              <a:spcAft>
                <a:spcPts val="0"/>
              </a:spcAft>
              <a:buNone/>
            </a:pPr>
            <a:r>
              <a:rPr lang="en" sz="2200"/>
              <a:t>𝛼* = 𝛼/</a:t>
            </a:r>
            <a:r>
              <a:rPr i="1" lang="en" sz="2200"/>
              <a:t>K</a:t>
            </a:r>
            <a:endParaRPr i="1" sz="2200"/>
          </a:p>
          <a:p>
            <a:pPr indent="0" lvl="0" marL="0" rtl="0" algn="ctr">
              <a:lnSpc>
                <a:spcPct val="115000"/>
              </a:lnSpc>
              <a:spcBef>
                <a:spcPts val="0"/>
              </a:spcBef>
              <a:spcAft>
                <a:spcPts val="0"/>
              </a:spcAft>
              <a:buNone/>
            </a:pPr>
            <a:r>
              <a:t/>
            </a:r>
            <a:endParaRPr i="1" sz="2200"/>
          </a:p>
          <a:p>
            <a:pPr indent="0" lvl="0" marL="0" rtl="0" algn="l">
              <a:lnSpc>
                <a:spcPct val="115000"/>
              </a:lnSpc>
              <a:spcBef>
                <a:spcPts val="0"/>
              </a:spcBef>
              <a:spcAft>
                <a:spcPts val="0"/>
              </a:spcAft>
              <a:buNone/>
            </a:pPr>
            <a:r>
              <a:rPr lang="en" sz="2200"/>
              <a:t>	where </a:t>
            </a:r>
            <a:r>
              <a:rPr i="1" lang="en" sz="2200"/>
              <a:t>K</a:t>
            </a:r>
            <a:r>
              <a:rPr lang="en" sz="2200"/>
              <a:t> is the number of comparisons being considered</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2"/>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Multiple comparisons  </a:t>
            </a:r>
            <a:endParaRPr b="1" sz="3600">
              <a:solidFill>
                <a:srgbClr val="3A81BA"/>
              </a:solidFill>
            </a:endParaRPr>
          </a:p>
        </p:txBody>
      </p:sp>
      <p:sp>
        <p:nvSpPr>
          <p:cNvPr id="479" name="Google Shape;479;p72"/>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The scenario of testing many pairs of groups is called </a:t>
            </a:r>
            <a:r>
              <a:rPr lang="en" sz="2200">
                <a:solidFill>
                  <a:schemeClr val="accent1"/>
                </a:solidFill>
              </a:rPr>
              <a:t>multiple comparisons</a:t>
            </a:r>
            <a:endParaRPr sz="2200">
              <a:solidFill>
                <a:schemeClr val="accent1"/>
              </a:solidFill>
            </a:endParaRPr>
          </a:p>
          <a:p>
            <a:pPr indent="-368300" lvl="0" marL="457200" rtl="0" algn="l">
              <a:lnSpc>
                <a:spcPct val="115000"/>
              </a:lnSpc>
              <a:spcBef>
                <a:spcPts val="0"/>
              </a:spcBef>
              <a:spcAft>
                <a:spcPts val="0"/>
              </a:spcAft>
              <a:buSzPts val="2200"/>
              <a:buChar char="●"/>
            </a:pPr>
            <a:r>
              <a:rPr lang="en" sz="2200"/>
              <a:t>The </a:t>
            </a:r>
            <a:r>
              <a:rPr lang="en" sz="2200">
                <a:solidFill>
                  <a:schemeClr val="accent1"/>
                </a:solidFill>
              </a:rPr>
              <a:t>Bonferroni correction</a:t>
            </a:r>
            <a:r>
              <a:rPr lang="en" sz="2200"/>
              <a:t> suggests that a more </a:t>
            </a:r>
            <a:r>
              <a:rPr lang="en" sz="2200">
                <a:solidFill>
                  <a:srgbClr val="FF9900"/>
                </a:solidFill>
              </a:rPr>
              <a:t>stringent </a:t>
            </a:r>
            <a:r>
              <a:rPr lang="en" sz="2200"/>
              <a:t>significance level is more appropriate for these tests: </a:t>
            </a:r>
            <a:endParaRPr sz="2200"/>
          </a:p>
          <a:p>
            <a:pPr indent="0" lvl="0" marL="0" rtl="0" algn="l">
              <a:lnSpc>
                <a:spcPct val="115000"/>
              </a:lnSpc>
              <a:spcBef>
                <a:spcPts val="0"/>
              </a:spcBef>
              <a:spcAft>
                <a:spcPts val="0"/>
              </a:spcAft>
              <a:buNone/>
            </a:pPr>
            <a:r>
              <a:t/>
            </a:r>
            <a:endParaRPr sz="2200"/>
          </a:p>
          <a:p>
            <a:pPr indent="0" lvl="0" marL="0" rtl="0" algn="ctr">
              <a:lnSpc>
                <a:spcPct val="115000"/>
              </a:lnSpc>
              <a:spcBef>
                <a:spcPts val="0"/>
              </a:spcBef>
              <a:spcAft>
                <a:spcPts val="0"/>
              </a:spcAft>
              <a:buNone/>
            </a:pPr>
            <a:r>
              <a:rPr lang="en" sz="2200"/>
              <a:t>𝛼* = 𝛼/</a:t>
            </a:r>
            <a:r>
              <a:rPr i="1" lang="en" sz="2200"/>
              <a:t>K</a:t>
            </a:r>
            <a:endParaRPr i="1" sz="2200"/>
          </a:p>
          <a:p>
            <a:pPr indent="0" lvl="0" marL="0" rtl="0" algn="ctr">
              <a:lnSpc>
                <a:spcPct val="115000"/>
              </a:lnSpc>
              <a:spcBef>
                <a:spcPts val="0"/>
              </a:spcBef>
              <a:spcAft>
                <a:spcPts val="0"/>
              </a:spcAft>
              <a:buNone/>
            </a:pPr>
            <a:r>
              <a:t/>
            </a:r>
            <a:endParaRPr i="1" sz="2200"/>
          </a:p>
          <a:p>
            <a:pPr indent="0" lvl="0" marL="0" rtl="0" algn="l">
              <a:lnSpc>
                <a:spcPct val="115000"/>
              </a:lnSpc>
              <a:spcBef>
                <a:spcPts val="0"/>
              </a:spcBef>
              <a:spcAft>
                <a:spcPts val="0"/>
              </a:spcAft>
              <a:buNone/>
            </a:pPr>
            <a:r>
              <a:rPr lang="en" sz="2200"/>
              <a:t>	where </a:t>
            </a:r>
            <a:r>
              <a:rPr i="1" lang="en" sz="2200"/>
              <a:t>K</a:t>
            </a:r>
            <a:r>
              <a:rPr lang="en" sz="2200"/>
              <a:t> is the number of comparisons being considered</a:t>
            </a:r>
            <a:endParaRPr sz="2200"/>
          </a:p>
          <a:p>
            <a:pPr indent="-368300" lvl="0" marL="457200" rtl="0" algn="l">
              <a:lnSpc>
                <a:spcPct val="150000"/>
              </a:lnSpc>
              <a:spcBef>
                <a:spcPts val="0"/>
              </a:spcBef>
              <a:spcAft>
                <a:spcPts val="0"/>
              </a:spcAft>
              <a:buSzPts val="2200"/>
              <a:buChar char="●"/>
            </a:pPr>
            <a:r>
              <a:rPr lang="en" sz="2200"/>
              <a:t>If there are </a:t>
            </a:r>
            <a:r>
              <a:rPr i="1" lang="en" sz="2200"/>
              <a:t>k</a:t>
            </a:r>
            <a:r>
              <a:rPr lang="en" sz="2200"/>
              <a:t> groups, then usually all possible pairs are compared and </a:t>
            </a:r>
            <a:endParaRPr sz="2200"/>
          </a:p>
          <a:p>
            <a:pPr indent="0" lvl="0" marL="0" rtl="0" algn="l">
              <a:lnSpc>
                <a:spcPct val="115000"/>
              </a:lnSpc>
              <a:spcBef>
                <a:spcPts val="0"/>
              </a:spcBef>
              <a:spcAft>
                <a:spcPts val="0"/>
              </a:spcAft>
              <a:buNone/>
            </a:pPr>
            <a:r>
              <a:t/>
            </a:r>
            <a:endParaRPr sz="2200"/>
          </a:p>
        </p:txBody>
      </p:sp>
      <p:pic>
        <p:nvPicPr>
          <p:cNvPr id="480" name="Google Shape;480;p72"/>
          <p:cNvPicPr preferRelativeResize="0"/>
          <p:nvPr/>
        </p:nvPicPr>
        <p:blipFill>
          <a:blip r:embed="rId3">
            <a:alphaModFix/>
          </a:blip>
          <a:stretch>
            <a:fillRect/>
          </a:stretch>
        </p:blipFill>
        <p:spPr>
          <a:xfrm>
            <a:off x="2834025" y="4522999"/>
            <a:ext cx="1438275" cy="5733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3"/>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Determining the modified 𝛼</a:t>
            </a:r>
            <a:endParaRPr b="1" sz="3600">
              <a:solidFill>
                <a:srgbClr val="3A81BA"/>
              </a:solidFill>
            </a:endParaRPr>
          </a:p>
        </p:txBody>
      </p:sp>
      <p:sp>
        <p:nvSpPr>
          <p:cNvPr id="486" name="Google Shape;486;p73"/>
          <p:cNvSpPr txBox="1"/>
          <p:nvPr/>
        </p:nvSpPr>
        <p:spPr>
          <a:xfrm flipH="1">
            <a:off x="457250" y="1110225"/>
            <a:ext cx="8545500" cy="53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In the aldrin data set depth has 3 levels: bottom, mid-depth, and surface. If α = 0.05, what should be the modified significance level for two sample t tests for determining which pairs of groups have significantly different means? </a:t>
            </a:r>
            <a:endParaRPr sz="2200"/>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AutoNum type="alphaUcPeriod"/>
            </a:pPr>
            <a:r>
              <a:rPr lang="en" sz="2200"/>
              <a:t>𝛼* = 0.05</a:t>
            </a:r>
            <a:endParaRPr sz="2200"/>
          </a:p>
          <a:p>
            <a:pPr indent="-368300" lvl="0" marL="457200" rtl="0" algn="l">
              <a:lnSpc>
                <a:spcPct val="115000"/>
              </a:lnSpc>
              <a:spcBef>
                <a:spcPts val="0"/>
              </a:spcBef>
              <a:spcAft>
                <a:spcPts val="0"/>
              </a:spcAft>
              <a:buSzPts val="2200"/>
              <a:buAutoNum type="alphaUcPeriod"/>
            </a:pPr>
            <a:r>
              <a:rPr lang="en" sz="2200">
                <a:solidFill>
                  <a:schemeClr val="dk1"/>
                </a:solidFill>
              </a:rPr>
              <a:t>𝛼* = 0.05/2 = 0.025</a:t>
            </a:r>
            <a:endParaRPr sz="2200"/>
          </a:p>
          <a:p>
            <a:pPr indent="-368300" lvl="0" marL="457200" rtl="0" algn="l">
              <a:lnSpc>
                <a:spcPct val="115000"/>
              </a:lnSpc>
              <a:spcBef>
                <a:spcPts val="0"/>
              </a:spcBef>
              <a:spcAft>
                <a:spcPts val="0"/>
              </a:spcAft>
              <a:buSzPts val="2200"/>
              <a:buAutoNum type="alphaUcPeriod"/>
            </a:pPr>
            <a:r>
              <a:rPr lang="en" sz="2200">
                <a:solidFill>
                  <a:schemeClr val="dk1"/>
                </a:solidFill>
              </a:rPr>
              <a:t>𝛼* = 0.05/3 = 0.0167</a:t>
            </a:r>
            <a:endParaRPr sz="2200"/>
          </a:p>
          <a:p>
            <a:pPr indent="-368300" lvl="0" marL="457200" rtl="0" algn="l">
              <a:lnSpc>
                <a:spcPct val="115000"/>
              </a:lnSpc>
              <a:spcBef>
                <a:spcPts val="0"/>
              </a:spcBef>
              <a:spcAft>
                <a:spcPts val="0"/>
              </a:spcAft>
              <a:buSzPts val="2200"/>
              <a:buAutoNum type="alphaUcPeriod"/>
            </a:pPr>
            <a:r>
              <a:rPr lang="en" sz="2200">
                <a:solidFill>
                  <a:schemeClr val="dk1"/>
                </a:solidFill>
              </a:rPr>
              <a:t>𝛼* = 0.05/6 = 0.0083</a:t>
            </a:r>
            <a:endParaRPr sz="22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4"/>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Determining the modified 𝛼</a:t>
            </a:r>
            <a:endParaRPr b="1" sz="3600">
              <a:solidFill>
                <a:srgbClr val="3A81BA"/>
              </a:solidFill>
            </a:endParaRPr>
          </a:p>
        </p:txBody>
      </p:sp>
      <p:sp>
        <p:nvSpPr>
          <p:cNvPr id="492" name="Google Shape;492;p74"/>
          <p:cNvSpPr txBox="1"/>
          <p:nvPr/>
        </p:nvSpPr>
        <p:spPr>
          <a:xfrm flipH="1">
            <a:off x="457250" y="1110225"/>
            <a:ext cx="8545500" cy="53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In the aldrin data set depth has 3 levels: bottom, mid-depth, and surface. If α = 0.05, what should be the modified significance level for two sample t tests for determining which pairs of groups have significantly different means? </a:t>
            </a:r>
            <a:endParaRPr sz="2200"/>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AutoNum type="alphaUcPeriod"/>
            </a:pPr>
            <a:r>
              <a:rPr lang="en" sz="2200"/>
              <a:t>𝛼* = 0.05</a:t>
            </a:r>
            <a:endParaRPr sz="2200"/>
          </a:p>
          <a:p>
            <a:pPr indent="-368300" lvl="0" marL="457200" rtl="0" algn="l">
              <a:lnSpc>
                <a:spcPct val="115000"/>
              </a:lnSpc>
              <a:spcBef>
                <a:spcPts val="0"/>
              </a:spcBef>
              <a:spcAft>
                <a:spcPts val="0"/>
              </a:spcAft>
              <a:buSzPts val="2200"/>
              <a:buAutoNum type="alphaUcPeriod"/>
            </a:pPr>
            <a:r>
              <a:rPr lang="en" sz="2200">
                <a:solidFill>
                  <a:schemeClr val="dk1"/>
                </a:solidFill>
              </a:rPr>
              <a:t>𝛼* = 0.05/2 = 0.025</a:t>
            </a:r>
            <a:endParaRPr sz="2200"/>
          </a:p>
          <a:p>
            <a:pPr indent="-368300" lvl="0" marL="457200" rtl="0" algn="l">
              <a:lnSpc>
                <a:spcPct val="115000"/>
              </a:lnSpc>
              <a:spcBef>
                <a:spcPts val="0"/>
              </a:spcBef>
              <a:spcAft>
                <a:spcPts val="0"/>
              </a:spcAft>
              <a:buClr>
                <a:srgbClr val="FF9900"/>
              </a:buClr>
              <a:buSzPts val="2200"/>
              <a:buAutoNum type="alphaUcPeriod"/>
            </a:pPr>
            <a:r>
              <a:rPr i="1" lang="en" sz="2200">
                <a:solidFill>
                  <a:srgbClr val="FF9900"/>
                </a:solidFill>
              </a:rPr>
              <a:t>𝛼* = 0.05/3 = 0.0167</a:t>
            </a:r>
            <a:endParaRPr i="1" sz="2200">
              <a:solidFill>
                <a:srgbClr val="FF9900"/>
              </a:solidFill>
            </a:endParaRPr>
          </a:p>
          <a:p>
            <a:pPr indent="-368300" lvl="0" marL="457200" rtl="0" algn="l">
              <a:lnSpc>
                <a:spcPct val="115000"/>
              </a:lnSpc>
              <a:spcBef>
                <a:spcPts val="0"/>
              </a:spcBef>
              <a:spcAft>
                <a:spcPts val="0"/>
              </a:spcAft>
              <a:buSzPts val="2200"/>
              <a:buAutoNum type="alphaUcPeriod"/>
            </a:pPr>
            <a:r>
              <a:rPr lang="en" sz="2200">
                <a:solidFill>
                  <a:schemeClr val="dk1"/>
                </a:solidFill>
              </a:rPr>
              <a:t>𝛼* = 0.05/6 = 0.0083</a:t>
            </a:r>
            <a:endParaRPr sz="22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5"/>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Which means differ?</a:t>
            </a:r>
            <a:endParaRPr b="1" sz="3600">
              <a:solidFill>
                <a:srgbClr val="3A81BA"/>
              </a:solidFill>
            </a:endParaRPr>
          </a:p>
        </p:txBody>
      </p:sp>
      <p:sp>
        <p:nvSpPr>
          <p:cNvPr id="498" name="Google Shape;498;p75"/>
          <p:cNvSpPr txBox="1"/>
          <p:nvPr/>
        </p:nvSpPr>
        <p:spPr>
          <a:xfrm flipH="1">
            <a:off x="457250" y="1110225"/>
            <a:ext cx="8545500" cy="53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Based on the box plots below, which means would you expect to be significantly different?</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499" name="Google Shape;499;p75"/>
          <p:cNvPicPr preferRelativeResize="0"/>
          <p:nvPr/>
        </p:nvPicPr>
        <p:blipFill>
          <a:blip r:embed="rId3">
            <a:alphaModFix/>
          </a:blip>
          <a:stretch>
            <a:fillRect/>
          </a:stretch>
        </p:blipFill>
        <p:spPr>
          <a:xfrm>
            <a:off x="405400" y="2362525"/>
            <a:ext cx="4325150" cy="3367425"/>
          </a:xfrm>
          <a:prstGeom prst="rect">
            <a:avLst/>
          </a:prstGeom>
          <a:noFill/>
          <a:ln>
            <a:noFill/>
          </a:ln>
        </p:spPr>
      </p:pic>
      <p:sp>
        <p:nvSpPr>
          <p:cNvPr id="500" name="Google Shape;500;p75"/>
          <p:cNvSpPr txBox="1"/>
          <p:nvPr/>
        </p:nvSpPr>
        <p:spPr>
          <a:xfrm>
            <a:off x="5059175" y="2265800"/>
            <a:ext cx="3805200" cy="41598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AutoNum type="alphaUcPeriod"/>
            </a:pPr>
            <a:r>
              <a:rPr lang="en" sz="2200"/>
              <a:t>bottom &amp; surface</a:t>
            </a:r>
            <a:endParaRPr sz="2200"/>
          </a:p>
          <a:p>
            <a:pPr indent="-368300" lvl="0" marL="457200" rtl="0" algn="l">
              <a:lnSpc>
                <a:spcPct val="150000"/>
              </a:lnSpc>
              <a:spcBef>
                <a:spcPts val="0"/>
              </a:spcBef>
              <a:spcAft>
                <a:spcPts val="0"/>
              </a:spcAft>
              <a:buSzPts val="2200"/>
              <a:buAutoNum type="alphaUcPeriod"/>
            </a:pPr>
            <a:r>
              <a:rPr lang="en" sz="2200"/>
              <a:t>bottom &amp; mid-depth</a:t>
            </a:r>
            <a:endParaRPr sz="2200"/>
          </a:p>
          <a:p>
            <a:pPr indent="-368300" lvl="0" marL="457200" rtl="0" algn="l">
              <a:lnSpc>
                <a:spcPct val="150000"/>
              </a:lnSpc>
              <a:spcBef>
                <a:spcPts val="0"/>
              </a:spcBef>
              <a:spcAft>
                <a:spcPts val="0"/>
              </a:spcAft>
              <a:buSzPts val="2200"/>
              <a:buAutoNum type="alphaUcPeriod"/>
            </a:pPr>
            <a:r>
              <a:rPr lang="en" sz="2200"/>
              <a:t>mid-depth &amp; surface </a:t>
            </a:r>
            <a:endParaRPr sz="2200"/>
          </a:p>
          <a:p>
            <a:pPr indent="-368300" lvl="0" marL="457200" rtl="0" algn="l">
              <a:lnSpc>
                <a:spcPct val="115000"/>
              </a:lnSpc>
              <a:spcBef>
                <a:spcPts val="0"/>
              </a:spcBef>
              <a:spcAft>
                <a:spcPts val="0"/>
              </a:spcAft>
              <a:buSzPts val="2200"/>
              <a:buAutoNum type="alphaUcPeriod"/>
            </a:pPr>
            <a:r>
              <a:rPr lang="en" sz="2200"/>
              <a:t>bottom &amp; mid-depth; </a:t>
            </a:r>
            <a:endParaRPr sz="2200"/>
          </a:p>
          <a:p>
            <a:pPr indent="0" lvl="0" marL="0" rtl="0" algn="l">
              <a:lnSpc>
                <a:spcPct val="150000"/>
              </a:lnSpc>
              <a:spcBef>
                <a:spcPts val="0"/>
              </a:spcBef>
              <a:spcAft>
                <a:spcPts val="0"/>
              </a:spcAft>
              <a:buNone/>
            </a:pPr>
            <a:r>
              <a:rPr lang="en" sz="2200"/>
              <a:t>	mid-depth &amp; surface</a:t>
            </a:r>
            <a:endParaRPr sz="2200"/>
          </a:p>
          <a:p>
            <a:pPr indent="-368300" lvl="0" marL="457200" rtl="0" algn="l">
              <a:lnSpc>
                <a:spcPct val="115000"/>
              </a:lnSpc>
              <a:spcBef>
                <a:spcPts val="0"/>
              </a:spcBef>
              <a:spcAft>
                <a:spcPts val="0"/>
              </a:spcAft>
              <a:buSzPts val="2200"/>
              <a:buAutoNum type="alphaUcPeriod" startAt="5"/>
            </a:pPr>
            <a:r>
              <a:rPr lang="en" sz="2200"/>
              <a:t>bottom &amp; mid-depth; </a:t>
            </a:r>
            <a:endParaRPr sz="2200"/>
          </a:p>
          <a:p>
            <a:pPr indent="0" lvl="0" marL="0" rtl="0" algn="l">
              <a:lnSpc>
                <a:spcPct val="115000"/>
              </a:lnSpc>
              <a:spcBef>
                <a:spcPts val="0"/>
              </a:spcBef>
              <a:spcAft>
                <a:spcPts val="0"/>
              </a:spcAft>
              <a:buNone/>
            </a:pPr>
            <a:r>
              <a:rPr lang="en" sz="2200"/>
              <a:t>	bottom &amp; surface;</a:t>
            </a:r>
            <a:endParaRPr sz="2200"/>
          </a:p>
          <a:p>
            <a:pPr indent="0" lvl="0" marL="0" rtl="0" algn="l">
              <a:lnSpc>
                <a:spcPct val="115000"/>
              </a:lnSpc>
              <a:spcBef>
                <a:spcPts val="0"/>
              </a:spcBef>
              <a:spcAft>
                <a:spcPts val="0"/>
              </a:spcAft>
              <a:buNone/>
            </a:pPr>
            <a:r>
              <a:rPr lang="en" sz="2200"/>
              <a:t>	mid-depth &amp; surface </a:t>
            </a:r>
            <a:endParaRPr sz="22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6"/>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Which means differ? (cont.)</a:t>
            </a:r>
            <a:endParaRPr b="1" sz="3600">
              <a:solidFill>
                <a:srgbClr val="3A81BA"/>
              </a:solidFill>
            </a:endParaRPr>
          </a:p>
        </p:txBody>
      </p:sp>
      <p:sp>
        <p:nvSpPr>
          <p:cNvPr id="506" name="Google Shape;506;p76"/>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If the ANOVA assumption of equal variability across groups is satisfied, we can use the data from all groups to estimate variability: </a:t>
            </a:r>
            <a:endParaRPr sz="2200"/>
          </a:p>
          <a:p>
            <a:pPr indent="0" lvl="0" marL="0" rtl="0" algn="l">
              <a:lnSpc>
                <a:spcPct val="115000"/>
              </a:lnSpc>
              <a:spcBef>
                <a:spcPts val="0"/>
              </a:spcBef>
              <a:spcAft>
                <a:spcPts val="0"/>
              </a:spcAft>
              <a:buNone/>
            </a:pPr>
            <a:r>
              <a:t/>
            </a:r>
            <a:endParaRPr sz="2200"/>
          </a:p>
          <a:p>
            <a:pPr indent="-368300" lvl="0" marL="914400" rtl="0" algn="l">
              <a:lnSpc>
                <a:spcPct val="115000"/>
              </a:lnSpc>
              <a:spcBef>
                <a:spcPts val="0"/>
              </a:spcBef>
              <a:spcAft>
                <a:spcPts val="0"/>
              </a:spcAft>
              <a:buSzPts val="2200"/>
              <a:buChar char="●"/>
            </a:pPr>
            <a:r>
              <a:rPr lang="en" sz="2200"/>
              <a:t>Estimate any within-group standard deviation with          , which is </a:t>
            </a:r>
            <a:r>
              <a:rPr i="1" lang="en" sz="2200"/>
              <a:t>s</a:t>
            </a:r>
            <a:r>
              <a:rPr baseline="-25000" i="1" lang="en" sz="2200"/>
              <a:t>pooled</a:t>
            </a:r>
            <a:endParaRPr i="1" sz="2200"/>
          </a:p>
          <a:p>
            <a:pPr indent="-368300" lvl="0" marL="914400" rtl="0" algn="l">
              <a:lnSpc>
                <a:spcPct val="115000"/>
              </a:lnSpc>
              <a:spcBef>
                <a:spcPts val="0"/>
              </a:spcBef>
              <a:spcAft>
                <a:spcPts val="0"/>
              </a:spcAft>
              <a:buSzPts val="2200"/>
              <a:buChar char="●"/>
            </a:pPr>
            <a:r>
              <a:rPr lang="en" sz="2200"/>
              <a:t>Use the error degrees of freedom, </a:t>
            </a:r>
            <a:r>
              <a:rPr i="1" lang="en" sz="2200"/>
              <a:t>n − k</a:t>
            </a:r>
            <a:r>
              <a:rPr lang="en" sz="2200"/>
              <a:t>, for </a:t>
            </a:r>
            <a:r>
              <a:rPr i="1" lang="en" sz="2200"/>
              <a:t>t</a:t>
            </a:r>
            <a:r>
              <a:rPr lang="en" sz="2200"/>
              <a:t>-distributions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solidFill>
                  <a:schemeClr val="accent1"/>
                </a:solidFill>
              </a:rPr>
              <a:t>Difference in two means: after ANOVA</a:t>
            </a:r>
            <a:endParaRPr sz="2200">
              <a:solidFill>
                <a:schemeClr val="accent1"/>
              </a:solidFill>
            </a:endParaRPr>
          </a:p>
        </p:txBody>
      </p:sp>
      <p:pic>
        <p:nvPicPr>
          <p:cNvPr id="507" name="Google Shape;507;p76"/>
          <p:cNvPicPr preferRelativeResize="0"/>
          <p:nvPr/>
        </p:nvPicPr>
        <p:blipFill>
          <a:blip r:embed="rId3">
            <a:alphaModFix/>
          </a:blip>
          <a:stretch>
            <a:fillRect/>
          </a:stretch>
        </p:blipFill>
        <p:spPr>
          <a:xfrm>
            <a:off x="7639488" y="2596413"/>
            <a:ext cx="714375" cy="333375"/>
          </a:xfrm>
          <a:prstGeom prst="rect">
            <a:avLst/>
          </a:prstGeom>
          <a:noFill/>
          <a:ln>
            <a:noFill/>
          </a:ln>
        </p:spPr>
      </p:pic>
      <p:pic>
        <p:nvPicPr>
          <p:cNvPr id="508" name="Google Shape;508;p76"/>
          <p:cNvPicPr preferRelativeResize="0"/>
          <p:nvPr/>
        </p:nvPicPr>
        <p:blipFill>
          <a:blip r:embed="rId4">
            <a:alphaModFix/>
          </a:blip>
          <a:stretch>
            <a:fillRect/>
          </a:stretch>
        </p:blipFill>
        <p:spPr>
          <a:xfrm>
            <a:off x="2928925" y="4847188"/>
            <a:ext cx="3286125" cy="847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Data</a:t>
            </a:r>
            <a:endParaRPr b="1" sz="3000">
              <a:solidFill>
                <a:srgbClr val="3A81BA"/>
              </a:solidFill>
            </a:endParaRPr>
          </a:p>
        </p:txBody>
      </p:sp>
      <p:sp>
        <p:nvSpPr>
          <p:cNvPr id="65" name="Google Shape;65;p14"/>
          <p:cNvSpPr txBox="1"/>
          <p:nvPr/>
        </p:nvSpPr>
        <p:spPr>
          <a:xfrm flipH="1">
            <a:off x="457250" y="8782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Aldrin concentration (nanograms per liter) at three levels of depth</a:t>
            </a:r>
            <a:endParaRPr sz="20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66" name="Google Shape;66;p14"/>
          <p:cNvPicPr preferRelativeResize="0"/>
          <p:nvPr/>
        </p:nvPicPr>
        <p:blipFill>
          <a:blip r:embed="rId3">
            <a:alphaModFix/>
          </a:blip>
          <a:stretch>
            <a:fillRect/>
          </a:stretch>
        </p:blipFill>
        <p:spPr>
          <a:xfrm>
            <a:off x="3069860" y="1470175"/>
            <a:ext cx="3004275" cy="51913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7"/>
          <p:cNvSpPr txBox="1"/>
          <p:nvPr/>
        </p:nvSpPr>
        <p:spPr>
          <a:xfrm flipH="1">
            <a:off x="457250" y="176225"/>
            <a:ext cx="8545500" cy="109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average aldrin concentration at the bottom and at mid depth? </a:t>
            </a:r>
            <a:endParaRPr sz="2200"/>
          </a:p>
          <a:p>
            <a:pPr indent="0" lvl="0" marL="0" rtl="0" algn="l">
              <a:lnSpc>
                <a:spcPct val="115000"/>
              </a:lnSpc>
              <a:spcBef>
                <a:spcPts val="0"/>
              </a:spcBef>
              <a:spcAft>
                <a:spcPts val="0"/>
              </a:spcAft>
              <a:buNone/>
            </a:pPr>
            <a:r>
              <a:t/>
            </a:r>
            <a:endParaRPr sz="2200"/>
          </a:p>
        </p:txBody>
      </p:sp>
      <p:pic>
        <p:nvPicPr>
          <p:cNvPr id="514" name="Google Shape;514;p77"/>
          <p:cNvPicPr preferRelativeResize="0"/>
          <p:nvPr/>
        </p:nvPicPr>
        <p:blipFill>
          <a:blip r:embed="rId3">
            <a:alphaModFix/>
          </a:blip>
          <a:stretch>
            <a:fillRect/>
          </a:stretch>
        </p:blipFill>
        <p:spPr>
          <a:xfrm>
            <a:off x="172975" y="1091100"/>
            <a:ext cx="8739350" cy="1568800"/>
          </a:xfrm>
          <a:prstGeom prst="rect">
            <a:avLst/>
          </a:prstGeom>
          <a:noFill/>
          <a:ln>
            <a:noFill/>
          </a:ln>
        </p:spPr>
      </p:pic>
      <p:pic>
        <p:nvPicPr>
          <p:cNvPr id="515" name="Google Shape;515;p77"/>
          <p:cNvPicPr preferRelativeResize="0"/>
          <p:nvPr/>
        </p:nvPicPr>
        <p:blipFill>
          <a:blip r:embed="rId4">
            <a:alphaModFix/>
          </a:blip>
          <a:stretch>
            <a:fillRect/>
          </a:stretch>
        </p:blipFill>
        <p:spPr>
          <a:xfrm>
            <a:off x="2976425" y="2775663"/>
            <a:ext cx="3028950" cy="11715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78"/>
          <p:cNvSpPr txBox="1"/>
          <p:nvPr/>
        </p:nvSpPr>
        <p:spPr>
          <a:xfrm flipH="1">
            <a:off x="457250" y="176225"/>
            <a:ext cx="8545500" cy="109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average aldrin concentration at the bottom and at mid depth? </a:t>
            </a:r>
            <a:endParaRPr sz="2200"/>
          </a:p>
          <a:p>
            <a:pPr indent="0" lvl="0" marL="0" rtl="0" algn="l">
              <a:lnSpc>
                <a:spcPct val="115000"/>
              </a:lnSpc>
              <a:spcBef>
                <a:spcPts val="0"/>
              </a:spcBef>
              <a:spcAft>
                <a:spcPts val="0"/>
              </a:spcAft>
              <a:buNone/>
            </a:pPr>
            <a:r>
              <a:t/>
            </a:r>
            <a:endParaRPr sz="2200"/>
          </a:p>
        </p:txBody>
      </p:sp>
      <p:pic>
        <p:nvPicPr>
          <p:cNvPr id="521" name="Google Shape;521;p78"/>
          <p:cNvPicPr preferRelativeResize="0"/>
          <p:nvPr/>
        </p:nvPicPr>
        <p:blipFill>
          <a:blip r:embed="rId3">
            <a:alphaModFix/>
          </a:blip>
          <a:stretch>
            <a:fillRect/>
          </a:stretch>
        </p:blipFill>
        <p:spPr>
          <a:xfrm>
            <a:off x="172975" y="1091100"/>
            <a:ext cx="8739350" cy="1568800"/>
          </a:xfrm>
          <a:prstGeom prst="rect">
            <a:avLst/>
          </a:prstGeom>
          <a:noFill/>
          <a:ln>
            <a:noFill/>
          </a:ln>
        </p:spPr>
      </p:pic>
      <p:pic>
        <p:nvPicPr>
          <p:cNvPr id="522" name="Google Shape;522;p78"/>
          <p:cNvPicPr preferRelativeResize="0"/>
          <p:nvPr/>
        </p:nvPicPr>
        <p:blipFill>
          <a:blip r:embed="rId4">
            <a:alphaModFix/>
          </a:blip>
          <a:stretch>
            <a:fillRect/>
          </a:stretch>
        </p:blipFill>
        <p:spPr>
          <a:xfrm>
            <a:off x="2976425" y="2775663"/>
            <a:ext cx="3028950" cy="1171575"/>
          </a:xfrm>
          <a:prstGeom prst="rect">
            <a:avLst/>
          </a:prstGeom>
          <a:noFill/>
          <a:ln>
            <a:noFill/>
          </a:ln>
        </p:spPr>
      </p:pic>
      <p:pic>
        <p:nvPicPr>
          <p:cNvPr id="523" name="Google Shape;523;p78"/>
          <p:cNvPicPr preferRelativeResize="0"/>
          <p:nvPr/>
        </p:nvPicPr>
        <p:blipFill>
          <a:blip r:embed="rId5">
            <a:alphaModFix/>
          </a:blip>
          <a:stretch>
            <a:fillRect/>
          </a:stretch>
        </p:blipFill>
        <p:spPr>
          <a:xfrm>
            <a:off x="2976425" y="4063013"/>
            <a:ext cx="3543300" cy="9239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9"/>
          <p:cNvSpPr txBox="1"/>
          <p:nvPr/>
        </p:nvSpPr>
        <p:spPr>
          <a:xfrm flipH="1">
            <a:off x="457250" y="176225"/>
            <a:ext cx="8545500" cy="109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average aldrin concentration at the bottom and at mid depth? </a:t>
            </a:r>
            <a:endParaRPr sz="2200"/>
          </a:p>
          <a:p>
            <a:pPr indent="0" lvl="0" marL="0" rtl="0" algn="l">
              <a:lnSpc>
                <a:spcPct val="115000"/>
              </a:lnSpc>
              <a:spcBef>
                <a:spcPts val="0"/>
              </a:spcBef>
              <a:spcAft>
                <a:spcPts val="0"/>
              </a:spcAft>
              <a:buNone/>
            </a:pPr>
            <a:r>
              <a:t/>
            </a:r>
            <a:endParaRPr sz="2200"/>
          </a:p>
        </p:txBody>
      </p:sp>
      <p:pic>
        <p:nvPicPr>
          <p:cNvPr id="529" name="Google Shape;529;p79"/>
          <p:cNvPicPr preferRelativeResize="0"/>
          <p:nvPr/>
        </p:nvPicPr>
        <p:blipFill>
          <a:blip r:embed="rId3">
            <a:alphaModFix/>
          </a:blip>
          <a:stretch>
            <a:fillRect/>
          </a:stretch>
        </p:blipFill>
        <p:spPr>
          <a:xfrm>
            <a:off x="172975" y="1091100"/>
            <a:ext cx="8739350" cy="1568800"/>
          </a:xfrm>
          <a:prstGeom prst="rect">
            <a:avLst/>
          </a:prstGeom>
          <a:noFill/>
          <a:ln>
            <a:noFill/>
          </a:ln>
        </p:spPr>
      </p:pic>
      <p:pic>
        <p:nvPicPr>
          <p:cNvPr id="530" name="Google Shape;530;p79"/>
          <p:cNvPicPr preferRelativeResize="0"/>
          <p:nvPr/>
        </p:nvPicPr>
        <p:blipFill>
          <a:blip r:embed="rId4">
            <a:alphaModFix/>
          </a:blip>
          <a:stretch>
            <a:fillRect/>
          </a:stretch>
        </p:blipFill>
        <p:spPr>
          <a:xfrm>
            <a:off x="2976425" y="2775663"/>
            <a:ext cx="3028950" cy="1171575"/>
          </a:xfrm>
          <a:prstGeom prst="rect">
            <a:avLst/>
          </a:prstGeom>
          <a:noFill/>
          <a:ln>
            <a:noFill/>
          </a:ln>
        </p:spPr>
      </p:pic>
      <p:pic>
        <p:nvPicPr>
          <p:cNvPr id="531" name="Google Shape;531;p79"/>
          <p:cNvPicPr preferRelativeResize="0"/>
          <p:nvPr/>
        </p:nvPicPr>
        <p:blipFill>
          <a:blip r:embed="rId5">
            <a:alphaModFix/>
          </a:blip>
          <a:stretch>
            <a:fillRect/>
          </a:stretch>
        </p:blipFill>
        <p:spPr>
          <a:xfrm>
            <a:off x="2976425" y="4063013"/>
            <a:ext cx="3543300" cy="923925"/>
          </a:xfrm>
          <a:prstGeom prst="rect">
            <a:avLst/>
          </a:prstGeom>
          <a:noFill/>
          <a:ln>
            <a:noFill/>
          </a:ln>
        </p:spPr>
      </p:pic>
      <p:pic>
        <p:nvPicPr>
          <p:cNvPr id="532" name="Google Shape;532;p79"/>
          <p:cNvPicPr preferRelativeResize="0"/>
          <p:nvPr/>
        </p:nvPicPr>
        <p:blipFill>
          <a:blip r:embed="rId6">
            <a:alphaModFix/>
          </a:blip>
          <a:stretch>
            <a:fillRect/>
          </a:stretch>
        </p:blipFill>
        <p:spPr>
          <a:xfrm>
            <a:off x="2762875" y="5102713"/>
            <a:ext cx="4286250" cy="3714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80"/>
          <p:cNvSpPr txBox="1"/>
          <p:nvPr/>
        </p:nvSpPr>
        <p:spPr>
          <a:xfrm flipH="1">
            <a:off x="457250" y="176225"/>
            <a:ext cx="8545500" cy="109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average aldrin concentration at the bottom and at mid depth? </a:t>
            </a:r>
            <a:endParaRPr sz="2200"/>
          </a:p>
          <a:p>
            <a:pPr indent="0" lvl="0" marL="0" rtl="0" algn="l">
              <a:lnSpc>
                <a:spcPct val="115000"/>
              </a:lnSpc>
              <a:spcBef>
                <a:spcPts val="0"/>
              </a:spcBef>
              <a:spcAft>
                <a:spcPts val="0"/>
              </a:spcAft>
              <a:buNone/>
            </a:pPr>
            <a:r>
              <a:t/>
            </a:r>
            <a:endParaRPr sz="2200"/>
          </a:p>
        </p:txBody>
      </p:sp>
      <p:pic>
        <p:nvPicPr>
          <p:cNvPr id="538" name="Google Shape;538;p80"/>
          <p:cNvPicPr preferRelativeResize="0"/>
          <p:nvPr/>
        </p:nvPicPr>
        <p:blipFill>
          <a:blip r:embed="rId3">
            <a:alphaModFix/>
          </a:blip>
          <a:stretch>
            <a:fillRect/>
          </a:stretch>
        </p:blipFill>
        <p:spPr>
          <a:xfrm>
            <a:off x="172975" y="1091100"/>
            <a:ext cx="8739350" cy="1568800"/>
          </a:xfrm>
          <a:prstGeom prst="rect">
            <a:avLst/>
          </a:prstGeom>
          <a:noFill/>
          <a:ln>
            <a:noFill/>
          </a:ln>
        </p:spPr>
      </p:pic>
      <p:pic>
        <p:nvPicPr>
          <p:cNvPr id="539" name="Google Shape;539;p80"/>
          <p:cNvPicPr preferRelativeResize="0"/>
          <p:nvPr/>
        </p:nvPicPr>
        <p:blipFill>
          <a:blip r:embed="rId4">
            <a:alphaModFix/>
          </a:blip>
          <a:stretch>
            <a:fillRect/>
          </a:stretch>
        </p:blipFill>
        <p:spPr>
          <a:xfrm>
            <a:off x="2976425" y="2775663"/>
            <a:ext cx="3028950" cy="1171575"/>
          </a:xfrm>
          <a:prstGeom prst="rect">
            <a:avLst/>
          </a:prstGeom>
          <a:noFill/>
          <a:ln>
            <a:noFill/>
          </a:ln>
        </p:spPr>
      </p:pic>
      <p:pic>
        <p:nvPicPr>
          <p:cNvPr id="540" name="Google Shape;540;p80"/>
          <p:cNvPicPr preferRelativeResize="0"/>
          <p:nvPr/>
        </p:nvPicPr>
        <p:blipFill>
          <a:blip r:embed="rId5">
            <a:alphaModFix/>
          </a:blip>
          <a:stretch>
            <a:fillRect/>
          </a:stretch>
        </p:blipFill>
        <p:spPr>
          <a:xfrm>
            <a:off x="2976425" y="4063013"/>
            <a:ext cx="3543300" cy="923925"/>
          </a:xfrm>
          <a:prstGeom prst="rect">
            <a:avLst/>
          </a:prstGeom>
          <a:noFill/>
          <a:ln>
            <a:noFill/>
          </a:ln>
        </p:spPr>
      </p:pic>
      <p:pic>
        <p:nvPicPr>
          <p:cNvPr id="541" name="Google Shape;541;p80"/>
          <p:cNvPicPr preferRelativeResize="0"/>
          <p:nvPr/>
        </p:nvPicPr>
        <p:blipFill>
          <a:blip r:embed="rId6">
            <a:alphaModFix/>
          </a:blip>
          <a:stretch>
            <a:fillRect/>
          </a:stretch>
        </p:blipFill>
        <p:spPr>
          <a:xfrm>
            <a:off x="2762875" y="5102713"/>
            <a:ext cx="4286250" cy="371475"/>
          </a:xfrm>
          <a:prstGeom prst="rect">
            <a:avLst/>
          </a:prstGeom>
          <a:noFill/>
          <a:ln>
            <a:noFill/>
          </a:ln>
        </p:spPr>
      </p:pic>
      <p:pic>
        <p:nvPicPr>
          <p:cNvPr id="542" name="Google Shape;542;p80"/>
          <p:cNvPicPr preferRelativeResize="0"/>
          <p:nvPr/>
        </p:nvPicPr>
        <p:blipFill>
          <a:blip r:embed="rId7">
            <a:alphaModFix/>
          </a:blip>
          <a:stretch>
            <a:fillRect/>
          </a:stretch>
        </p:blipFill>
        <p:spPr>
          <a:xfrm>
            <a:off x="3533775" y="5448400"/>
            <a:ext cx="2076450" cy="6096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81"/>
          <p:cNvSpPr txBox="1"/>
          <p:nvPr/>
        </p:nvSpPr>
        <p:spPr>
          <a:xfrm flipH="1">
            <a:off x="457250" y="176225"/>
            <a:ext cx="8545500" cy="109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average aldrin concentration at the bottom and at mid depth? </a:t>
            </a:r>
            <a:endParaRPr sz="2200"/>
          </a:p>
          <a:p>
            <a:pPr indent="0" lvl="0" marL="0" rtl="0" algn="l">
              <a:lnSpc>
                <a:spcPct val="115000"/>
              </a:lnSpc>
              <a:spcBef>
                <a:spcPts val="0"/>
              </a:spcBef>
              <a:spcAft>
                <a:spcPts val="0"/>
              </a:spcAft>
              <a:buNone/>
            </a:pPr>
            <a:r>
              <a:t/>
            </a:r>
            <a:endParaRPr sz="2200"/>
          </a:p>
        </p:txBody>
      </p:sp>
      <p:pic>
        <p:nvPicPr>
          <p:cNvPr id="548" name="Google Shape;548;p81"/>
          <p:cNvPicPr preferRelativeResize="0"/>
          <p:nvPr/>
        </p:nvPicPr>
        <p:blipFill>
          <a:blip r:embed="rId3">
            <a:alphaModFix/>
          </a:blip>
          <a:stretch>
            <a:fillRect/>
          </a:stretch>
        </p:blipFill>
        <p:spPr>
          <a:xfrm>
            <a:off x="172975" y="1091100"/>
            <a:ext cx="8739350" cy="1568800"/>
          </a:xfrm>
          <a:prstGeom prst="rect">
            <a:avLst/>
          </a:prstGeom>
          <a:noFill/>
          <a:ln>
            <a:noFill/>
          </a:ln>
        </p:spPr>
      </p:pic>
      <p:pic>
        <p:nvPicPr>
          <p:cNvPr id="549" name="Google Shape;549;p81"/>
          <p:cNvPicPr preferRelativeResize="0"/>
          <p:nvPr/>
        </p:nvPicPr>
        <p:blipFill>
          <a:blip r:embed="rId4">
            <a:alphaModFix/>
          </a:blip>
          <a:stretch>
            <a:fillRect/>
          </a:stretch>
        </p:blipFill>
        <p:spPr>
          <a:xfrm>
            <a:off x="2976425" y="2775663"/>
            <a:ext cx="3028950" cy="1171575"/>
          </a:xfrm>
          <a:prstGeom prst="rect">
            <a:avLst/>
          </a:prstGeom>
          <a:noFill/>
          <a:ln>
            <a:noFill/>
          </a:ln>
        </p:spPr>
      </p:pic>
      <p:pic>
        <p:nvPicPr>
          <p:cNvPr id="550" name="Google Shape;550;p81"/>
          <p:cNvPicPr preferRelativeResize="0"/>
          <p:nvPr/>
        </p:nvPicPr>
        <p:blipFill>
          <a:blip r:embed="rId5">
            <a:alphaModFix/>
          </a:blip>
          <a:stretch>
            <a:fillRect/>
          </a:stretch>
        </p:blipFill>
        <p:spPr>
          <a:xfrm>
            <a:off x="2976425" y="4063013"/>
            <a:ext cx="3543300" cy="923925"/>
          </a:xfrm>
          <a:prstGeom prst="rect">
            <a:avLst/>
          </a:prstGeom>
          <a:noFill/>
          <a:ln>
            <a:noFill/>
          </a:ln>
        </p:spPr>
      </p:pic>
      <p:pic>
        <p:nvPicPr>
          <p:cNvPr id="551" name="Google Shape;551;p81"/>
          <p:cNvPicPr preferRelativeResize="0"/>
          <p:nvPr/>
        </p:nvPicPr>
        <p:blipFill>
          <a:blip r:embed="rId6">
            <a:alphaModFix/>
          </a:blip>
          <a:stretch>
            <a:fillRect/>
          </a:stretch>
        </p:blipFill>
        <p:spPr>
          <a:xfrm>
            <a:off x="2762875" y="5102713"/>
            <a:ext cx="4286250" cy="371475"/>
          </a:xfrm>
          <a:prstGeom prst="rect">
            <a:avLst/>
          </a:prstGeom>
          <a:noFill/>
          <a:ln>
            <a:noFill/>
          </a:ln>
        </p:spPr>
      </p:pic>
      <p:pic>
        <p:nvPicPr>
          <p:cNvPr id="552" name="Google Shape;552;p81"/>
          <p:cNvPicPr preferRelativeResize="0"/>
          <p:nvPr/>
        </p:nvPicPr>
        <p:blipFill>
          <a:blip r:embed="rId7">
            <a:alphaModFix/>
          </a:blip>
          <a:stretch>
            <a:fillRect/>
          </a:stretch>
        </p:blipFill>
        <p:spPr>
          <a:xfrm>
            <a:off x="3533775" y="5448400"/>
            <a:ext cx="2076450" cy="609600"/>
          </a:xfrm>
          <a:prstGeom prst="rect">
            <a:avLst/>
          </a:prstGeom>
          <a:noFill/>
          <a:ln>
            <a:noFill/>
          </a:ln>
        </p:spPr>
      </p:pic>
      <p:sp>
        <p:nvSpPr>
          <p:cNvPr id="553" name="Google Shape;553;p81"/>
          <p:cNvSpPr txBox="1"/>
          <p:nvPr/>
        </p:nvSpPr>
        <p:spPr>
          <a:xfrm flipH="1">
            <a:off x="457250" y="5958600"/>
            <a:ext cx="8545500" cy="75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Fail to reject </a:t>
            </a:r>
            <a:r>
              <a:rPr i="1" lang="en" sz="1800"/>
              <a:t>H</a:t>
            </a:r>
            <a:r>
              <a:rPr baseline="-25000" i="1" lang="en" sz="1800"/>
              <a:t>0</a:t>
            </a:r>
            <a:r>
              <a:rPr lang="en" sz="1800"/>
              <a:t>, the data do not provide convincing evidence of a difference between the average aldrin concentrations at bottom and mid depth</a:t>
            </a:r>
            <a:endParaRPr sz="18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82"/>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Pairwise comparisons</a:t>
            </a:r>
            <a:endParaRPr b="1" sz="3600">
              <a:solidFill>
                <a:srgbClr val="3A81BA"/>
              </a:solidFill>
            </a:endParaRPr>
          </a:p>
        </p:txBody>
      </p:sp>
      <p:sp>
        <p:nvSpPr>
          <p:cNvPr id="559" name="Google Shape;559;p82"/>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average aldrin concentration at the bottom and at surface?</a:t>
            </a:r>
            <a:endParaRPr sz="2200">
              <a:solidFill>
                <a:schemeClr val="accent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83"/>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Pairwise comparisons</a:t>
            </a:r>
            <a:endParaRPr b="1" sz="3600">
              <a:solidFill>
                <a:srgbClr val="3A81BA"/>
              </a:solidFill>
            </a:endParaRPr>
          </a:p>
        </p:txBody>
      </p:sp>
      <p:sp>
        <p:nvSpPr>
          <p:cNvPr id="565" name="Google Shape;565;p83"/>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average aldrin concentration at the bottom and at surface?</a:t>
            </a:r>
            <a:endParaRPr sz="2200">
              <a:solidFill>
                <a:schemeClr val="accent1"/>
              </a:solidFill>
            </a:endParaRPr>
          </a:p>
        </p:txBody>
      </p:sp>
      <p:pic>
        <p:nvPicPr>
          <p:cNvPr id="566" name="Google Shape;566;p83"/>
          <p:cNvPicPr preferRelativeResize="0"/>
          <p:nvPr/>
        </p:nvPicPr>
        <p:blipFill rotWithShape="1">
          <a:blip r:embed="rId3">
            <a:alphaModFix/>
          </a:blip>
          <a:srcRect b="48175" l="0" r="0" t="0"/>
          <a:stretch/>
        </p:blipFill>
        <p:spPr>
          <a:xfrm>
            <a:off x="3152800" y="1952375"/>
            <a:ext cx="4146425" cy="1052862"/>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84"/>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Pairwise comparisons</a:t>
            </a:r>
            <a:endParaRPr b="1" sz="3600">
              <a:solidFill>
                <a:srgbClr val="3A81BA"/>
              </a:solidFill>
            </a:endParaRPr>
          </a:p>
        </p:txBody>
      </p:sp>
      <p:sp>
        <p:nvSpPr>
          <p:cNvPr id="572" name="Google Shape;572;p84"/>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average aldrin concentration at the bottom and at surface?</a:t>
            </a:r>
            <a:endParaRPr sz="2200">
              <a:solidFill>
                <a:schemeClr val="accent1"/>
              </a:solidFill>
            </a:endParaRPr>
          </a:p>
        </p:txBody>
      </p:sp>
      <p:pic>
        <p:nvPicPr>
          <p:cNvPr id="573" name="Google Shape;573;p84"/>
          <p:cNvPicPr preferRelativeResize="0"/>
          <p:nvPr/>
        </p:nvPicPr>
        <p:blipFill rotWithShape="1">
          <a:blip r:embed="rId3">
            <a:alphaModFix/>
          </a:blip>
          <a:srcRect b="48175" l="0" r="0" t="0"/>
          <a:stretch/>
        </p:blipFill>
        <p:spPr>
          <a:xfrm>
            <a:off x="3152800" y="1952375"/>
            <a:ext cx="4146425" cy="1052862"/>
          </a:xfrm>
          <a:prstGeom prst="rect">
            <a:avLst/>
          </a:prstGeom>
          <a:noFill/>
          <a:ln>
            <a:noFill/>
          </a:ln>
        </p:spPr>
      </p:pic>
      <p:pic>
        <p:nvPicPr>
          <p:cNvPr id="574" name="Google Shape;574;p84"/>
          <p:cNvPicPr preferRelativeResize="0"/>
          <p:nvPr/>
        </p:nvPicPr>
        <p:blipFill rotWithShape="1">
          <a:blip r:embed="rId3">
            <a:alphaModFix/>
          </a:blip>
          <a:srcRect b="0" l="0" r="0" t="49500"/>
          <a:stretch/>
        </p:blipFill>
        <p:spPr>
          <a:xfrm>
            <a:off x="3152800" y="3005226"/>
            <a:ext cx="4146425" cy="10259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85"/>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Pairwise comparisons</a:t>
            </a:r>
            <a:endParaRPr b="1" sz="3600">
              <a:solidFill>
                <a:srgbClr val="3A81BA"/>
              </a:solidFill>
            </a:endParaRPr>
          </a:p>
        </p:txBody>
      </p:sp>
      <p:sp>
        <p:nvSpPr>
          <p:cNvPr id="580" name="Google Shape;580;p85"/>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average aldrin concentration at the bottom and at surface?</a:t>
            </a:r>
            <a:endParaRPr sz="2200">
              <a:solidFill>
                <a:schemeClr val="accent1"/>
              </a:solidFill>
            </a:endParaRPr>
          </a:p>
        </p:txBody>
      </p:sp>
      <p:pic>
        <p:nvPicPr>
          <p:cNvPr id="581" name="Google Shape;581;p85"/>
          <p:cNvPicPr preferRelativeResize="0"/>
          <p:nvPr/>
        </p:nvPicPr>
        <p:blipFill>
          <a:blip r:embed="rId3">
            <a:alphaModFix/>
          </a:blip>
          <a:stretch>
            <a:fillRect/>
          </a:stretch>
        </p:blipFill>
        <p:spPr>
          <a:xfrm>
            <a:off x="2562700" y="4060188"/>
            <a:ext cx="3562350" cy="371475"/>
          </a:xfrm>
          <a:prstGeom prst="rect">
            <a:avLst/>
          </a:prstGeom>
          <a:noFill/>
          <a:ln>
            <a:noFill/>
          </a:ln>
        </p:spPr>
      </p:pic>
      <p:pic>
        <p:nvPicPr>
          <p:cNvPr id="582" name="Google Shape;582;p85"/>
          <p:cNvPicPr preferRelativeResize="0"/>
          <p:nvPr/>
        </p:nvPicPr>
        <p:blipFill rotWithShape="1">
          <a:blip r:embed="rId4">
            <a:alphaModFix/>
          </a:blip>
          <a:srcRect b="48175" l="0" r="0" t="0"/>
          <a:stretch/>
        </p:blipFill>
        <p:spPr>
          <a:xfrm>
            <a:off x="3152800" y="1952375"/>
            <a:ext cx="4146425" cy="1052862"/>
          </a:xfrm>
          <a:prstGeom prst="rect">
            <a:avLst/>
          </a:prstGeom>
          <a:noFill/>
          <a:ln>
            <a:noFill/>
          </a:ln>
        </p:spPr>
      </p:pic>
      <p:pic>
        <p:nvPicPr>
          <p:cNvPr id="583" name="Google Shape;583;p85"/>
          <p:cNvPicPr preferRelativeResize="0"/>
          <p:nvPr/>
        </p:nvPicPr>
        <p:blipFill rotWithShape="1">
          <a:blip r:embed="rId4">
            <a:alphaModFix/>
          </a:blip>
          <a:srcRect b="0" l="0" r="0" t="49500"/>
          <a:stretch/>
        </p:blipFill>
        <p:spPr>
          <a:xfrm>
            <a:off x="3152800" y="3005226"/>
            <a:ext cx="4146425" cy="10259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86"/>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Pairwise comparisons</a:t>
            </a:r>
            <a:endParaRPr b="1" sz="3600">
              <a:solidFill>
                <a:srgbClr val="3A81BA"/>
              </a:solidFill>
            </a:endParaRPr>
          </a:p>
        </p:txBody>
      </p:sp>
      <p:sp>
        <p:nvSpPr>
          <p:cNvPr id="589" name="Google Shape;589;p86"/>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average aldrin concentration at the bottom and at surface?</a:t>
            </a:r>
            <a:endParaRPr sz="2200">
              <a:solidFill>
                <a:schemeClr val="accent1"/>
              </a:solidFill>
            </a:endParaRPr>
          </a:p>
        </p:txBody>
      </p:sp>
      <p:pic>
        <p:nvPicPr>
          <p:cNvPr id="590" name="Google Shape;590;p86"/>
          <p:cNvPicPr preferRelativeResize="0"/>
          <p:nvPr/>
        </p:nvPicPr>
        <p:blipFill>
          <a:blip r:embed="rId3">
            <a:alphaModFix/>
          </a:blip>
          <a:stretch>
            <a:fillRect/>
          </a:stretch>
        </p:blipFill>
        <p:spPr>
          <a:xfrm>
            <a:off x="2562700" y="4060188"/>
            <a:ext cx="3562350" cy="371475"/>
          </a:xfrm>
          <a:prstGeom prst="rect">
            <a:avLst/>
          </a:prstGeom>
          <a:noFill/>
          <a:ln>
            <a:noFill/>
          </a:ln>
        </p:spPr>
      </p:pic>
      <p:pic>
        <p:nvPicPr>
          <p:cNvPr id="591" name="Google Shape;591;p86"/>
          <p:cNvPicPr preferRelativeResize="0"/>
          <p:nvPr/>
        </p:nvPicPr>
        <p:blipFill>
          <a:blip r:embed="rId4">
            <a:alphaModFix/>
          </a:blip>
          <a:stretch>
            <a:fillRect/>
          </a:stretch>
        </p:blipFill>
        <p:spPr>
          <a:xfrm>
            <a:off x="3305650" y="4507875"/>
            <a:ext cx="2076450" cy="566975"/>
          </a:xfrm>
          <a:prstGeom prst="rect">
            <a:avLst/>
          </a:prstGeom>
          <a:noFill/>
          <a:ln>
            <a:noFill/>
          </a:ln>
        </p:spPr>
      </p:pic>
      <p:pic>
        <p:nvPicPr>
          <p:cNvPr id="592" name="Google Shape;592;p86"/>
          <p:cNvPicPr preferRelativeResize="0"/>
          <p:nvPr/>
        </p:nvPicPr>
        <p:blipFill rotWithShape="1">
          <a:blip r:embed="rId5">
            <a:alphaModFix/>
          </a:blip>
          <a:srcRect b="48175" l="0" r="0" t="0"/>
          <a:stretch/>
        </p:blipFill>
        <p:spPr>
          <a:xfrm>
            <a:off x="3152800" y="1952375"/>
            <a:ext cx="4146425" cy="1052862"/>
          </a:xfrm>
          <a:prstGeom prst="rect">
            <a:avLst/>
          </a:prstGeom>
          <a:noFill/>
          <a:ln>
            <a:noFill/>
          </a:ln>
        </p:spPr>
      </p:pic>
      <p:pic>
        <p:nvPicPr>
          <p:cNvPr id="593" name="Google Shape;593;p86"/>
          <p:cNvPicPr preferRelativeResize="0"/>
          <p:nvPr/>
        </p:nvPicPr>
        <p:blipFill rotWithShape="1">
          <a:blip r:embed="rId5">
            <a:alphaModFix/>
          </a:blip>
          <a:srcRect b="0" l="0" r="0" t="49500"/>
          <a:stretch/>
        </p:blipFill>
        <p:spPr>
          <a:xfrm>
            <a:off x="3152800" y="3005226"/>
            <a:ext cx="4146425" cy="1025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Exploratory analysis</a:t>
            </a:r>
            <a:endParaRPr b="1" sz="3000">
              <a:solidFill>
                <a:srgbClr val="3A81BA"/>
              </a:solidFill>
            </a:endParaRPr>
          </a:p>
        </p:txBody>
      </p:sp>
      <p:sp>
        <p:nvSpPr>
          <p:cNvPr id="72" name="Google Shape;72;p15"/>
          <p:cNvSpPr txBox="1"/>
          <p:nvPr/>
        </p:nvSpPr>
        <p:spPr>
          <a:xfrm flipH="1">
            <a:off x="457250" y="8782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Aldrin concentration (nanograms per liter) at three levels of depth</a:t>
            </a:r>
            <a:endParaRPr sz="20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73" name="Google Shape;73;p15"/>
          <p:cNvPicPr preferRelativeResize="0"/>
          <p:nvPr/>
        </p:nvPicPr>
        <p:blipFill>
          <a:blip r:embed="rId3">
            <a:alphaModFix/>
          </a:blip>
          <a:stretch>
            <a:fillRect/>
          </a:stretch>
        </p:blipFill>
        <p:spPr>
          <a:xfrm>
            <a:off x="1442713" y="1478850"/>
            <a:ext cx="6258575" cy="51178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87"/>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average aldrin concentration at the bottom and at surface?</a:t>
            </a:r>
            <a:endParaRPr sz="2200">
              <a:solidFill>
                <a:schemeClr val="accent1"/>
              </a:solidFill>
            </a:endParaRPr>
          </a:p>
        </p:txBody>
      </p:sp>
      <p:sp>
        <p:nvSpPr>
          <p:cNvPr id="599" name="Google Shape;599;p87"/>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Pairwise comparisons</a:t>
            </a:r>
            <a:endParaRPr b="1" sz="3600">
              <a:solidFill>
                <a:srgbClr val="3A81BA"/>
              </a:solidFill>
            </a:endParaRPr>
          </a:p>
        </p:txBody>
      </p:sp>
      <p:pic>
        <p:nvPicPr>
          <p:cNvPr id="600" name="Google Shape;600;p87"/>
          <p:cNvPicPr preferRelativeResize="0"/>
          <p:nvPr/>
        </p:nvPicPr>
        <p:blipFill rotWithShape="1">
          <a:blip r:embed="rId3">
            <a:alphaModFix/>
          </a:blip>
          <a:srcRect b="48175" l="0" r="0" t="0"/>
          <a:stretch/>
        </p:blipFill>
        <p:spPr>
          <a:xfrm>
            <a:off x="3152800" y="1952375"/>
            <a:ext cx="4146425" cy="1052862"/>
          </a:xfrm>
          <a:prstGeom prst="rect">
            <a:avLst/>
          </a:prstGeom>
          <a:noFill/>
          <a:ln>
            <a:noFill/>
          </a:ln>
        </p:spPr>
      </p:pic>
      <p:pic>
        <p:nvPicPr>
          <p:cNvPr id="601" name="Google Shape;601;p87"/>
          <p:cNvPicPr preferRelativeResize="0"/>
          <p:nvPr/>
        </p:nvPicPr>
        <p:blipFill>
          <a:blip r:embed="rId4">
            <a:alphaModFix/>
          </a:blip>
          <a:stretch>
            <a:fillRect/>
          </a:stretch>
        </p:blipFill>
        <p:spPr>
          <a:xfrm>
            <a:off x="2562700" y="4060188"/>
            <a:ext cx="3562350" cy="371475"/>
          </a:xfrm>
          <a:prstGeom prst="rect">
            <a:avLst/>
          </a:prstGeom>
          <a:noFill/>
          <a:ln>
            <a:noFill/>
          </a:ln>
        </p:spPr>
      </p:pic>
      <p:pic>
        <p:nvPicPr>
          <p:cNvPr id="602" name="Google Shape;602;p87"/>
          <p:cNvPicPr preferRelativeResize="0"/>
          <p:nvPr/>
        </p:nvPicPr>
        <p:blipFill>
          <a:blip r:embed="rId5">
            <a:alphaModFix/>
          </a:blip>
          <a:stretch>
            <a:fillRect/>
          </a:stretch>
        </p:blipFill>
        <p:spPr>
          <a:xfrm>
            <a:off x="3305650" y="4507875"/>
            <a:ext cx="2076450" cy="566975"/>
          </a:xfrm>
          <a:prstGeom prst="rect">
            <a:avLst/>
          </a:prstGeom>
          <a:noFill/>
          <a:ln>
            <a:noFill/>
          </a:ln>
        </p:spPr>
      </p:pic>
      <p:sp>
        <p:nvSpPr>
          <p:cNvPr id="603" name="Google Shape;603;p87"/>
          <p:cNvSpPr txBox="1"/>
          <p:nvPr/>
        </p:nvSpPr>
        <p:spPr>
          <a:xfrm flipH="1">
            <a:off x="457250" y="5653800"/>
            <a:ext cx="8545500" cy="75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Reject </a:t>
            </a:r>
            <a:r>
              <a:rPr i="1" lang="en" sz="1800"/>
              <a:t>H</a:t>
            </a:r>
            <a:r>
              <a:rPr baseline="-25000" i="1" lang="en" sz="1800"/>
              <a:t>0</a:t>
            </a:r>
            <a:r>
              <a:rPr lang="en" sz="1800"/>
              <a:t>, the data provide convincing evidence of a difference between the average aldrin concentrations at bottom and surface</a:t>
            </a:r>
            <a:endParaRPr sz="1800"/>
          </a:p>
        </p:txBody>
      </p:sp>
      <p:pic>
        <p:nvPicPr>
          <p:cNvPr id="604" name="Google Shape;604;p87"/>
          <p:cNvPicPr preferRelativeResize="0"/>
          <p:nvPr/>
        </p:nvPicPr>
        <p:blipFill rotWithShape="1">
          <a:blip r:embed="rId3">
            <a:alphaModFix/>
          </a:blip>
          <a:srcRect b="0" l="0" r="0" t="49500"/>
          <a:stretch/>
        </p:blipFill>
        <p:spPr>
          <a:xfrm>
            <a:off x="3152800" y="3005226"/>
            <a:ext cx="4146425" cy="10259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88"/>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Research question</a:t>
            </a:r>
            <a:endParaRPr b="1" sz="3000">
              <a:solidFill>
                <a:srgbClr val="3A81BA"/>
              </a:solidFill>
            </a:endParaRPr>
          </a:p>
        </p:txBody>
      </p:sp>
      <p:sp>
        <p:nvSpPr>
          <p:cNvPr id="79" name="Google Shape;79;p16"/>
          <p:cNvSpPr txBox="1"/>
          <p:nvPr/>
        </p:nvSpPr>
        <p:spPr>
          <a:xfrm flipH="1">
            <a:off x="457250" y="8782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mean aldrin concentrations among the three levels? </a:t>
            </a:r>
            <a:endParaRPr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