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1" r:id="rId11"/>
    <p:sldId id="262" r:id="rId12"/>
    <p:sldId id="268" r:id="rId13"/>
    <p:sldId id="272" r:id="rId14"/>
    <p:sldId id="273" r:id="rId15"/>
    <p:sldId id="278" r:id="rId16"/>
    <p:sldId id="276" r:id="rId17"/>
    <p:sldId id="279" r:id="rId18"/>
    <p:sldId id="277" r:id="rId19"/>
    <p:sldId id="270" r:id="rId20"/>
    <p:sldId id="27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66B4-FBD8-497F-823B-FED4F2C9C6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793A-8A66-463B-A76D-48804E4C1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i.ytimg.com/vi/qcL2_-MZmOw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resources.intenseschool.com/wp-content/uploads/figure3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datapacket.com/wp-content/uploads/2017/01/RAID_0-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raw.githubusercontent.com/rsh249/DAN606_big_data_analytics/main/DAN606_SP2021_syllabus.pdf?token=AEVGQIHP7ZQKV24YJN7B76TACIPC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a/ae/US_Supreme_Court_Justice_Potter_Stewart_-_1976_official_portrait.jpg/220px-US_Supreme_Court_Justice_Potter_Stewart_-_1976_official_portrait.jpg" TargetMode="External"/><Relationship Id="rId2" Type="http://schemas.openxmlformats.org/officeDocument/2006/relationships/hyperlink" Target="https://digitalcommons.law.yale.edu/cgi/viewcontent.cgi?article=7665&amp;context=yl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upload.wikimedia.org/wikipedia/en/thumb/b/b3/Lovers_poster.jpg/220px-Lovers_poster.jpg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ibmbigdatahub.com/sites/default/files/infographic_file/4-Vs-of-big-data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nix-united.com/wp-content/uploads/2020/05/1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cgdigital.com/wp-content/uploads/2019/03/shutterstock_1113268736-Converted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question: What do we need to know about solving big data problems?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“data problems” or “Big data”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data that becomes difficult for normal workflows you have big data problems.</a:t>
            </a:r>
          </a:p>
          <a:p>
            <a:r>
              <a:rPr lang="en-US" dirty="0" smtClean="0"/>
              <a:t>What can we do? Solutions:</a:t>
            </a:r>
          </a:p>
          <a:p>
            <a:pPr lvl="1"/>
            <a:r>
              <a:rPr lang="en-US" dirty="0" smtClean="0"/>
              <a:t>Hardware</a:t>
            </a:r>
          </a:p>
          <a:p>
            <a:pPr lvl="2"/>
            <a:r>
              <a:rPr lang="en-US" dirty="0" smtClean="0"/>
              <a:t>More powerful processors</a:t>
            </a:r>
          </a:p>
          <a:p>
            <a:pPr lvl="2"/>
            <a:r>
              <a:rPr lang="en-US" dirty="0" smtClean="0"/>
              <a:t>Faster storage</a:t>
            </a:r>
            <a:endParaRPr lang="en-US" dirty="0"/>
          </a:p>
          <a:p>
            <a:pPr lvl="1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9050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what’s in your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3 draw a diagram of how your computer works. </a:t>
            </a:r>
            <a:endParaRPr lang="en-US" dirty="0"/>
          </a:p>
          <a:p>
            <a:r>
              <a:rPr lang="en-US" dirty="0" smtClean="0"/>
              <a:t>Consider the physical spaces for:</a:t>
            </a:r>
          </a:p>
          <a:p>
            <a:pPr lvl="1"/>
            <a:r>
              <a:rPr lang="en-US" dirty="0" smtClean="0"/>
              <a:t>Where does your computer keep files?</a:t>
            </a:r>
          </a:p>
          <a:p>
            <a:pPr lvl="1"/>
            <a:r>
              <a:rPr lang="en-US" dirty="0" smtClean="0"/>
              <a:t>How does your computer do things? (count, math, search,…)</a:t>
            </a:r>
          </a:p>
          <a:p>
            <a:pPr lvl="1"/>
            <a:r>
              <a:rPr lang="en-US" dirty="0" smtClean="0"/>
              <a:t>What happens when you open a file or program? (data moves)</a:t>
            </a:r>
          </a:p>
          <a:p>
            <a:pPr lvl="1"/>
            <a:r>
              <a:rPr lang="en-US" dirty="0" smtClean="0"/>
              <a:t>How does it communicate with the outside world? </a:t>
            </a:r>
          </a:p>
          <a:p>
            <a:pPr lvl="1"/>
            <a:r>
              <a:rPr lang="en-US" dirty="0" smtClean="0"/>
              <a:t>What organizes and connects all of this?</a:t>
            </a:r>
          </a:p>
          <a:p>
            <a:r>
              <a:rPr lang="en-US" dirty="0" smtClean="0"/>
              <a:t>Take ~10 minutes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564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" b="30912"/>
          <a:stretch/>
        </p:blipFill>
        <p:spPr>
          <a:xfrm>
            <a:off x="4168489" y="506965"/>
            <a:ext cx="7589624" cy="3006257"/>
          </a:xfr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1" y="4339740"/>
            <a:ext cx="6962775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1305" y="217530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Speed this up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14097" y="4562375"/>
            <a:ext cx="2709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make more cores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765379" y="4985885"/>
            <a:ext cx="935859" cy="37779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4893" y="1934678"/>
            <a:ext cx="726219" cy="24063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r>
              <a:rPr lang="en-US" dirty="0" smtClean="0"/>
              <a:t>Increase data access speeds:</a:t>
            </a:r>
          </a:p>
          <a:p>
            <a:pPr lvl="1"/>
            <a:r>
              <a:rPr lang="en-US" dirty="0" smtClean="0"/>
              <a:t>Solid State Drives (SSDs) </a:t>
            </a:r>
          </a:p>
          <a:p>
            <a:pPr lvl="2"/>
            <a:r>
              <a:rPr lang="en-US" dirty="0" smtClean="0"/>
              <a:t>increase speed ~5-10x</a:t>
            </a:r>
          </a:p>
          <a:p>
            <a:pPr lvl="1"/>
            <a:r>
              <a:rPr lang="en-US" dirty="0" smtClean="0"/>
              <a:t>RAID (Redundant Array of Independent Disks) </a:t>
            </a:r>
          </a:p>
          <a:p>
            <a:pPr lvl="2"/>
            <a:r>
              <a:rPr lang="en-US" dirty="0" smtClean="0"/>
              <a:t>Split data across several disks so lookup can happen faster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78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1" y="1923944"/>
            <a:ext cx="5206432" cy="37486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4" y="1923944"/>
            <a:ext cx="6362972" cy="36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hardware solutions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127809"/>
          </a:xfrm>
        </p:spPr>
        <p:txBody>
          <a:bodyPr>
            <a:normAutofit/>
          </a:bodyPr>
          <a:lstStyle/>
          <a:p>
            <a:r>
              <a:rPr lang="en-US" dirty="0" smtClean="0"/>
              <a:t>Increased computing capacity with more powerful processors</a:t>
            </a:r>
          </a:p>
          <a:p>
            <a:pPr lvl="1"/>
            <a:r>
              <a:rPr lang="en-US" dirty="0" smtClean="0"/>
              <a:t>Multicore processors (8, 16, 32, 64)</a:t>
            </a:r>
          </a:p>
          <a:p>
            <a:pPr lvl="1"/>
            <a:r>
              <a:rPr lang="en-US" dirty="0" smtClean="0"/>
              <a:t>High speed processors (higher clock speeds)</a:t>
            </a:r>
          </a:p>
          <a:p>
            <a:r>
              <a:rPr lang="en-US" dirty="0" smtClean="0"/>
              <a:t>Increase data access speeds:</a:t>
            </a:r>
          </a:p>
          <a:p>
            <a:pPr lvl="1"/>
            <a:r>
              <a:rPr lang="en-US" dirty="0" smtClean="0"/>
              <a:t>Solid State Drives (SSDs) </a:t>
            </a:r>
          </a:p>
          <a:p>
            <a:pPr lvl="2"/>
            <a:r>
              <a:rPr lang="en-US" dirty="0" smtClean="0"/>
              <a:t>increase speed ~5-10x</a:t>
            </a:r>
          </a:p>
          <a:p>
            <a:pPr lvl="1"/>
            <a:r>
              <a:rPr lang="en-US" dirty="0" smtClean="0"/>
              <a:t>RAID (Redundant Array of Independent Disks) </a:t>
            </a:r>
          </a:p>
          <a:p>
            <a:pPr lvl="2"/>
            <a:r>
              <a:rPr lang="en-US" dirty="0" smtClean="0"/>
              <a:t>Split data across several disks so lookup can happen faster</a:t>
            </a:r>
          </a:p>
          <a:p>
            <a:endParaRPr lang="en-US" dirty="0"/>
          </a:p>
          <a:p>
            <a:r>
              <a:rPr lang="en-US" dirty="0" smtClean="0"/>
              <a:t>Problems persist: SCALABILITY!</a:t>
            </a:r>
          </a:p>
          <a:p>
            <a:pPr lvl="1"/>
            <a:r>
              <a:rPr lang="en-US" dirty="0" smtClean="0"/>
              <a:t>Often not cost effective to maintain big systems to deal with changing needs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40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 + Course Overview</a:t>
            </a:r>
          </a:p>
          <a:p>
            <a:r>
              <a:rPr lang="en-US" dirty="0" smtClean="0"/>
              <a:t>Introduction to the BU cluster </a:t>
            </a:r>
          </a:p>
          <a:p>
            <a:r>
              <a:rPr lang="en-US" dirty="0" smtClean="0"/>
              <a:t>Unix Shell workshop</a:t>
            </a:r>
          </a:p>
          <a:p>
            <a:r>
              <a:rPr lang="en-US" dirty="0" smtClean="0"/>
              <a:t>Big Data workshop (for online discussion)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2181225"/>
            <a:ext cx="463867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5127" y="4918509"/>
            <a:ext cx="3321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The Cloud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5238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going to walk through *some* of the tools available for building scalable analysis pipelines for “big-data” problems.</a:t>
            </a:r>
          </a:p>
          <a:p>
            <a:r>
              <a:rPr lang="en-US" dirty="0" smtClean="0"/>
              <a:t>The Hadoop ecosystem for distributed data management</a:t>
            </a:r>
          </a:p>
          <a:p>
            <a:pPr lvl="2"/>
            <a:r>
              <a:rPr lang="en-US" dirty="0" smtClean="0"/>
              <a:t>Hadoop -&gt; </a:t>
            </a:r>
            <a:r>
              <a:rPr lang="en-US" dirty="0" err="1" smtClean="0"/>
              <a:t>Distr</a:t>
            </a:r>
            <a:r>
              <a:rPr lang="en-US" dirty="0" smtClean="0"/>
              <a:t> file system</a:t>
            </a:r>
          </a:p>
          <a:p>
            <a:pPr lvl="2"/>
            <a:r>
              <a:rPr lang="en-US" dirty="0" smtClean="0"/>
              <a:t>Pig -&gt; Execute queries and analyses</a:t>
            </a:r>
          </a:p>
          <a:p>
            <a:pPr lvl="2"/>
            <a:r>
              <a:rPr lang="en-US" dirty="0" smtClean="0"/>
              <a:t>Hive -&gt; Data warehousing</a:t>
            </a:r>
          </a:p>
          <a:p>
            <a:pPr lvl="2"/>
            <a:r>
              <a:rPr lang="en-US" dirty="0" smtClean="0"/>
              <a:t>Spark -&gt; Analytics engine</a:t>
            </a:r>
          </a:p>
          <a:p>
            <a:pPr lvl="2"/>
            <a:r>
              <a:rPr lang="en-US" dirty="0" smtClean="0"/>
              <a:t>…?</a:t>
            </a:r>
          </a:p>
          <a:p>
            <a:r>
              <a:rPr lang="en-US" dirty="0" smtClean="0"/>
              <a:t>High performance computing</a:t>
            </a:r>
          </a:p>
          <a:p>
            <a:r>
              <a:rPr lang="en-US" dirty="0" smtClean="0"/>
              <a:t>SAS PROC HADOOP</a:t>
            </a:r>
          </a:p>
        </p:txBody>
      </p:sp>
    </p:spTree>
    <p:extLst>
      <p:ext uri="{BB962C8B-B14F-4D97-AF65-F5344CB8AC3E}">
        <p14:creationId xmlns:p14="http://schemas.microsoft.com/office/powerpoint/2010/main" val="122512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Syllabus</a:t>
            </a:r>
            <a:endParaRPr lang="en-US" dirty="0" smtClean="0"/>
          </a:p>
          <a:p>
            <a:r>
              <a:rPr lang="en-US" b="1" i="1" dirty="0"/>
              <a:t>Assignments and homework (30%)</a:t>
            </a:r>
            <a:endParaRPr lang="en-US" dirty="0"/>
          </a:p>
          <a:p>
            <a:pPr lvl="1"/>
            <a:r>
              <a:rPr lang="en-US" dirty="0"/>
              <a:t>In-class/homework problems assigned with each module</a:t>
            </a:r>
            <a:r>
              <a:rPr lang="en-US" dirty="0" smtClean="0"/>
              <a:t>.</a:t>
            </a:r>
            <a:r>
              <a:rPr lang="en-US" b="1" i="1" dirty="0"/>
              <a:t> </a:t>
            </a:r>
            <a:endParaRPr lang="en-US" dirty="0"/>
          </a:p>
          <a:p>
            <a:r>
              <a:rPr lang="en-US" b="1" i="1" dirty="0"/>
              <a:t>Online Discussion (15%)</a:t>
            </a:r>
            <a:endParaRPr lang="en-US" dirty="0"/>
          </a:p>
          <a:p>
            <a:pPr lvl="1"/>
            <a:r>
              <a:rPr lang="en-US" dirty="0"/>
              <a:t>Semi-weekly class discussion on #dan606 slack channel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Exams (15%)</a:t>
            </a:r>
            <a:endParaRPr lang="en-US" dirty="0"/>
          </a:p>
          <a:p>
            <a:pPr lvl="1"/>
            <a:r>
              <a:rPr lang="en-US" dirty="0"/>
              <a:t>Two practical exams given online at the midpoint (after residency XX) and at the end of the course. The second exam will not be cumulative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Code Portfolio (30%)</a:t>
            </a:r>
            <a:endParaRPr lang="en-US" dirty="0"/>
          </a:p>
          <a:p>
            <a:pPr lvl="1"/>
            <a:r>
              <a:rPr lang="en-US" dirty="0"/>
              <a:t>You will keep and document a portfolio of all of your code files for in-class and homework assignments in a repository on </a:t>
            </a:r>
            <a:r>
              <a:rPr lang="en-US" u="sng" dirty="0">
                <a:hlinkClick r:id="rId3"/>
              </a:rPr>
              <a:t>https://github.com</a:t>
            </a:r>
            <a:r>
              <a:rPr lang="en-US" dirty="0"/>
              <a:t>. </a:t>
            </a:r>
          </a:p>
          <a:p>
            <a:r>
              <a:rPr lang="en-US" b="1" i="1" dirty="0"/>
              <a:t>Community Contribution (10%)</a:t>
            </a:r>
            <a:endParaRPr lang="en-US" dirty="0"/>
          </a:p>
          <a:p>
            <a:pPr lvl="1"/>
            <a:r>
              <a:rPr lang="en-US" dirty="0"/>
              <a:t>Participation during residencies as well as online forums in constructive and professional ways counts towards successful completion of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Justice Stewart Potter on Pornography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663" cy="4661802"/>
          </a:xfrm>
        </p:spPr>
        <p:txBody>
          <a:bodyPr/>
          <a:lstStyle/>
          <a:p>
            <a:r>
              <a:rPr lang="en-US" dirty="0" smtClean="0"/>
              <a:t>“I </a:t>
            </a:r>
            <a:r>
              <a:rPr lang="en-US" dirty="0"/>
              <a:t>shall not </a:t>
            </a:r>
            <a:r>
              <a:rPr lang="en-US" dirty="0" smtClean="0"/>
              <a:t>today attempt </a:t>
            </a:r>
            <a:r>
              <a:rPr lang="en-US" dirty="0"/>
              <a:t>further to define the kinds of material I understand to </a:t>
            </a:r>
            <a:r>
              <a:rPr lang="en-US" dirty="0" smtClean="0"/>
              <a:t>be embraced </a:t>
            </a:r>
            <a:r>
              <a:rPr lang="en-US" dirty="0"/>
              <a:t>within that shorthand description; and perhaps I could </a:t>
            </a:r>
            <a:r>
              <a:rPr lang="en-US" dirty="0" smtClean="0"/>
              <a:t>never succeed </a:t>
            </a:r>
            <a:r>
              <a:rPr lang="en-US" dirty="0"/>
              <a:t>in intelligibly doing so. </a:t>
            </a:r>
            <a:r>
              <a:rPr lang="en-US" b="1" i="1" dirty="0"/>
              <a:t>But I know it when I see it,</a:t>
            </a:r>
            <a:r>
              <a:rPr lang="en-US" dirty="0"/>
              <a:t> and </a:t>
            </a:r>
            <a:r>
              <a:rPr lang="en-US" dirty="0" smtClean="0"/>
              <a:t>the motion </a:t>
            </a:r>
            <a:r>
              <a:rPr lang="en-US" dirty="0"/>
              <a:t>picture involved in this case is not </a:t>
            </a:r>
            <a:r>
              <a:rPr lang="en-US" dirty="0" smtClean="0"/>
              <a:t>that.”</a:t>
            </a:r>
          </a:p>
          <a:p>
            <a:pPr lvl="1"/>
            <a:r>
              <a:rPr lang="en-US" i="1" dirty="0" smtClean="0"/>
              <a:t>Opinion on </a:t>
            </a:r>
            <a:r>
              <a:rPr lang="en-US" i="1" dirty="0" err="1" smtClean="0"/>
              <a:t>Jacobellis</a:t>
            </a:r>
            <a:r>
              <a:rPr lang="en-US" i="1" dirty="0" smtClean="0"/>
              <a:t> v Ohio, 1964</a:t>
            </a:r>
          </a:p>
          <a:p>
            <a:pPr lvl="1"/>
            <a:r>
              <a:rPr lang="en-US" i="1" dirty="0" smtClean="0">
                <a:hlinkClick r:id="rId2"/>
              </a:rPr>
              <a:t>More</a:t>
            </a:r>
            <a:endParaRPr lang="en-US" i="1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209" y="1690688"/>
            <a:ext cx="2095500" cy="2524125"/>
          </a:xfrm>
          <a:prstGeom prst="rect">
            <a:avLst/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11" y="3835584"/>
            <a:ext cx="2095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CAN define (describe?)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2461" cy="4351338"/>
          </a:xfrm>
        </p:spPr>
        <p:txBody>
          <a:bodyPr/>
          <a:lstStyle/>
          <a:p>
            <a:r>
              <a:rPr lang="en-US" dirty="0" smtClean="0"/>
              <a:t>Big data Google search trends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87" y="2281958"/>
            <a:ext cx="7112256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‘V’s of Big-Data</a:t>
            </a:r>
            <a:endParaRPr lang="en-US" dirty="0"/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95" y="1440430"/>
            <a:ext cx="8302809" cy="5100693"/>
          </a:xfrm>
        </p:spPr>
      </p:pic>
    </p:spTree>
    <p:extLst>
      <p:ext uri="{BB962C8B-B14F-4D97-AF65-F5344CB8AC3E}">
        <p14:creationId xmlns:p14="http://schemas.microsoft.com/office/powerpoint/2010/main" val="12470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‘V’s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65" y="1825625"/>
            <a:ext cx="9450869" cy="4351338"/>
          </a:xfrm>
        </p:spPr>
      </p:pic>
    </p:spTree>
    <p:extLst>
      <p:ext uri="{BB962C8B-B14F-4D97-AF65-F5344CB8AC3E}">
        <p14:creationId xmlns:p14="http://schemas.microsoft.com/office/powerpoint/2010/main" val="29292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‘V’s….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588"/>
            <a:ext cx="10515600" cy="3761412"/>
          </a:xfrm>
        </p:spPr>
      </p:pic>
    </p:spTree>
    <p:extLst>
      <p:ext uri="{BB962C8B-B14F-4D97-AF65-F5344CB8AC3E}">
        <p14:creationId xmlns:p14="http://schemas.microsoft.com/office/powerpoint/2010/main" val="90872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646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Big Data</vt:lpstr>
      <vt:lpstr>Schedule</vt:lpstr>
      <vt:lpstr>Course Overview</vt:lpstr>
      <vt:lpstr>What is Big Data?</vt:lpstr>
      <vt:lpstr>Justice Stewart Potter on Pornography</vt:lpstr>
      <vt:lpstr>But we CAN define (describe?) big data</vt:lpstr>
      <vt:lpstr>The 4 ‘V’s of Big-Data</vt:lpstr>
      <vt:lpstr>More ‘V’s</vt:lpstr>
      <vt:lpstr>Even more ‘V’s….</vt:lpstr>
      <vt:lpstr>A better question: What do we need to know about solving big data problems?</vt:lpstr>
      <vt:lpstr>Asking the right questions</vt:lpstr>
      <vt:lpstr>Hardware Solutions</vt:lpstr>
      <vt:lpstr>First, what’s in your box?</vt:lpstr>
      <vt:lpstr>A few hardware solutions </vt:lpstr>
      <vt:lpstr>Processors</vt:lpstr>
      <vt:lpstr>A few hardware solutions </vt:lpstr>
      <vt:lpstr>Disks</vt:lpstr>
      <vt:lpstr>A few hardware solutions </vt:lpstr>
      <vt:lpstr>Software Solutions</vt:lpstr>
      <vt:lpstr>Distributed Computing</vt:lpstr>
      <vt:lpstr>Asking the right questions</vt:lpstr>
    </vt:vector>
  </TitlesOfParts>
  <Company>Stonehill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Harbert, Robert S.</dc:creator>
  <cp:lastModifiedBy>Harbert, Robert S.</cp:lastModifiedBy>
  <cp:revision>17</cp:revision>
  <dcterms:created xsi:type="dcterms:W3CDTF">2021-01-21T02:06:19Z</dcterms:created>
  <dcterms:modified xsi:type="dcterms:W3CDTF">2021-01-21T05:11:07Z</dcterms:modified>
</cp:coreProperties>
</file>