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0" r:id="rId4"/>
    <p:sldId id="327" r:id="rId5"/>
    <p:sldId id="326" r:id="rId6"/>
    <p:sldId id="295" r:id="rId7"/>
    <p:sldId id="332" r:id="rId8"/>
    <p:sldId id="334" r:id="rId9"/>
    <p:sldId id="333" r:id="rId10"/>
    <p:sldId id="335" r:id="rId11"/>
    <p:sldId id="324" r:id="rId12"/>
    <p:sldId id="328" r:id="rId13"/>
    <p:sldId id="329" r:id="rId14"/>
    <p:sldId id="330" r:id="rId15"/>
    <p:sldId id="274" r:id="rId16"/>
    <p:sldId id="292" r:id="rId17"/>
    <p:sldId id="32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2523" autoAdjust="0"/>
  </p:normalViewPr>
  <p:slideViewPr>
    <p:cSldViewPr>
      <p:cViewPr varScale="1">
        <p:scale>
          <a:sx n="84" d="100"/>
          <a:sy n="84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CC027-E110-4FF5-9E58-0F191F54FE6C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76F0B-BD6D-486F-AB5E-D908BA9901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1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76F0B-BD6D-486F-AB5E-D908BA99017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5715000" cy="12192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81600"/>
            <a:ext cx="5638800" cy="533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413103-E081-42DC-A5D5-61783503CB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109A4-7AB4-404C-8E78-DA57EF8DE2E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9487B-550A-4BAC-9873-2A8E79003A7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992F4-6938-450E-AA43-415D2B4B272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D0AAD-5287-4920-9A8C-AD3366B8719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DD93F-FBB3-4A5E-989C-3B482390D2F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AA405-83CB-4208-8DBD-15CE81D2915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7FA82-9E05-44A6-AC55-80A0058BFC7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0DE3A-5284-4FBD-AFFE-B4AFFA0F6FE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508B7-2808-4A20-B76D-6F57FC16C26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1A8AA-F0DB-4493-8522-472743EA9C4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69732087-1030-41F0-A3CA-DA7A09387ACD}" type="slidenum">
              <a:rPr lang="en-US" altLang="ko-KR">
                <a:solidFill>
                  <a:srgbClr val="000000"/>
                </a:solidFill>
                <a:latin typeface="Arial" pitchFamily="34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003366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5.jpeg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38207\Desktop\1_1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86" y="2225667"/>
            <a:ext cx="5295900" cy="4552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84776" y="4769857"/>
            <a:ext cx="215922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김상현</a:t>
            </a:r>
            <a:r>
              <a:rPr lang="en-US" altLang="ko-KR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(20071685)</a:t>
            </a:r>
          </a:p>
          <a:p>
            <a:r>
              <a:rPr lang="ko-KR" altLang="en-US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박현진</a:t>
            </a:r>
            <a:r>
              <a:rPr lang="en-US" altLang="ko-KR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(20071698)</a:t>
            </a:r>
          </a:p>
          <a:p>
            <a:r>
              <a:rPr lang="ko-KR" altLang="en-US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김재헌</a:t>
            </a:r>
            <a:r>
              <a:rPr lang="en-US" altLang="ko-KR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(20080874)</a:t>
            </a:r>
          </a:p>
          <a:p>
            <a:r>
              <a:rPr lang="ko-KR" altLang="en-US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김소희</a:t>
            </a:r>
            <a:r>
              <a:rPr lang="en-US" altLang="ko-KR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(20100000)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6432" y="623731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itchFamily="18" charset="-127"/>
                <a:ea typeface="HY견고딕" pitchFamily="18" charset="-127"/>
              </a:rPr>
              <a:t>HANNAM UNIVERSITY ACADEMY</a:t>
            </a:r>
            <a:endParaRPr lang="ko-KR" altLang="en-US" sz="3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091026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현장밀착형 소프트웨어 청년취업아카데미</a:t>
            </a:r>
            <a:endParaRPr lang="en-US" altLang="ko-KR" sz="3000" b="1" smtClean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832" y="1052736"/>
            <a:ext cx="7704856" cy="20928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0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도서대여시스템</a:t>
            </a:r>
            <a:endParaRPr lang="en-US" altLang="ko-KR" sz="5000" b="1" smtClean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8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META BOOK </a:t>
            </a:r>
            <a:r>
              <a:rPr lang="en-US" altLang="ko-KR" sz="8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8" y="2991764"/>
            <a:ext cx="2032517" cy="1138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395536" y="43874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auto">
          <a:xfrm>
            <a:off x="1033880" y="48820"/>
            <a:ext cx="72728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0" b="1" kern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메타북</a:t>
            </a:r>
            <a:r>
              <a:rPr lang="ko-KR" altLang="en-US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시스템의 전체적인 구조</a:t>
            </a:r>
            <a:r>
              <a:rPr lang="ko-KR" altLang="en-US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</a:t>
            </a:r>
            <a:r>
              <a:rPr lang="en-US" altLang="ko-KR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</a:t>
            </a:r>
            <a:endParaRPr kumimoji="0" lang="ko-KR" altLang="en-US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491879" y="1878690"/>
            <a:ext cx="2152565" cy="42285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MainFrame.jsp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BookInfoDe.jsp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BookListProc.jsp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EditCustForm.jsp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Guideline.jsp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Link.jsp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LoginProc.jsp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Logout.jsp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MemberFind.jsp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ModifyService.jsp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RegForm.jsp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RegService.jsp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RentalPro.jsp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RentDetail.jsp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ReturnService.jsp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원통 5"/>
          <p:cNvSpPr/>
          <p:nvPr/>
        </p:nvSpPr>
        <p:spPr bwMode="auto">
          <a:xfrm>
            <a:off x="7333576" y="2618406"/>
            <a:ext cx="1512168" cy="172819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081" y="3379058"/>
            <a:ext cx="1918944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브라우저</a:t>
            </a:r>
            <a:endParaRPr lang="en-US" altLang="ko-KR" sz="3000" b="1" dirty="0" smtClean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9560" y="3275374"/>
            <a:ext cx="1918944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DATABASE</a:t>
            </a:r>
            <a:endParaRPr lang="en-US" altLang="ko-KR" sz="3000" b="1" dirty="0" smtClean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1280318"/>
            <a:ext cx="2738194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*JSP</a:t>
            </a:r>
            <a:r>
              <a:rPr lang="ko-KR" altLang="en-US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파일목록</a:t>
            </a:r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*</a:t>
            </a:r>
            <a:endParaRPr lang="en-US" altLang="ko-KR" sz="30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2406348" y="2865904"/>
            <a:ext cx="862493" cy="432048"/>
          </a:xfrm>
          <a:prstGeom prst="rightArrow">
            <a:avLst>
              <a:gd name="adj1" fmla="val 44774"/>
              <a:gd name="adj2" fmla="val 50000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1652" y="2363985"/>
            <a:ext cx="932345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call</a:t>
            </a:r>
            <a:endParaRPr lang="en-US" altLang="ko-KR" sz="30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>
            <a:off x="6150764" y="2862088"/>
            <a:ext cx="862493" cy="432048"/>
          </a:xfrm>
          <a:prstGeom prst="rightArrow">
            <a:avLst>
              <a:gd name="adj1" fmla="val 44774"/>
              <a:gd name="adj2" fmla="val 50000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4779" y="2361668"/>
            <a:ext cx="932345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call</a:t>
            </a:r>
            <a:endParaRPr lang="en-US" altLang="ko-KR" sz="30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 rot="10800000">
            <a:off x="6116729" y="3906204"/>
            <a:ext cx="862493" cy="432048"/>
          </a:xfrm>
          <a:prstGeom prst="rightArrow">
            <a:avLst>
              <a:gd name="adj1" fmla="val 44774"/>
              <a:gd name="adj2" fmla="val 50000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4865" y="4149080"/>
            <a:ext cx="212594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response</a:t>
            </a:r>
            <a:endParaRPr lang="en-US" altLang="ko-KR" sz="30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480591" y="1860387"/>
            <a:ext cx="2160240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MainFrame.jsp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BookInfoDe.jsp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BookListProc.jsp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EditCustForm.jsp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Guideline.jsp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Link.jsp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LoginProc.jsp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Logout.jsp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MemberFind.jsp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ModifyService.jsp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RegForm.jsp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RegService.jsp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RentalPro.jsp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RentDetail.jsp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itchFamily="34" charset="0"/>
              </a:rPr>
              <a:t>ReturnService.jsp</a:t>
            </a: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오른쪽 화살표 29"/>
          <p:cNvSpPr/>
          <p:nvPr/>
        </p:nvSpPr>
        <p:spPr bwMode="auto">
          <a:xfrm rot="10800000">
            <a:off x="2318777" y="3891972"/>
            <a:ext cx="862493" cy="432048"/>
          </a:xfrm>
          <a:prstGeom prst="rightArrow">
            <a:avLst>
              <a:gd name="adj1" fmla="val 44774"/>
              <a:gd name="adj2" fmla="val 50000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8848" y="4191495"/>
            <a:ext cx="212594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response</a:t>
            </a:r>
            <a:endParaRPr lang="en-US" altLang="ko-KR" sz="30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7" grpId="0"/>
      <p:bldP spid="21" grpId="0"/>
      <p:bldP spid="23" grpId="0"/>
      <p:bldP spid="5" grpId="0" animBg="1"/>
      <p:bldP spid="24" grpId="0"/>
      <p:bldP spid="25" grpId="0" animBg="1"/>
      <p:bldP spid="27" grpId="0"/>
      <p:bldP spid="28" grpId="0" animBg="1"/>
      <p:bldP spid="29" grpId="0"/>
      <p:bldP spid="3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539552" y="43874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168168" y="25168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DB</a:t>
            </a:r>
            <a:r>
              <a:rPr lang="ko-KR" altLang="en-US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설계</a:t>
            </a:r>
            <a:endParaRPr kumimoji="0" lang="en-US" altLang="ko-KR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16664" y="1306060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112235" y="117758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8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E-R Diagram</a:t>
            </a:r>
          </a:p>
        </p:txBody>
      </p:sp>
      <p:pic>
        <p:nvPicPr>
          <p:cNvPr id="1027" name="Picture 3" descr="D:\SkyDrive\JDBC 프로젝트 자료\다이어그램모음\최종_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70850"/>
            <a:ext cx="8120356" cy="3014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539552" y="43874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168168" y="25168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DB</a:t>
            </a:r>
            <a:r>
              <a:rPr lang="ko-KR" altLang="en-US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설계</a:t>
            </a:r>
            <a:endParaRPr kumimoji="0" lang="en-US" altLang="ko-KR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9552" y="1181208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35123" y="105273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8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Table </a:t>
            </a:r>
            <a:r>
              <a:rPr lang="ko-KR" altLang="en-US" sz="28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명세</a:t>
            </a:r>
            <a:endParaRPr lang="en-US" altLang="ko-KR" sz="2800" b="1" dirty="0" smtClean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79584"/>
              </p:ext>
            </p:extLst>
          </p:nvPr>
        </p:nvGraphicFramePr>
        <p:xfrm>
          <a:off x="179512" y="1844824"/>
          <a:ext cx="8568952" cy="4320478"/>
        </p:xfrm>
        <a:graphic>
          <a:graphicData uri="http://schemas.openxmlformats.org/drawingml/2006/table">
            <a:tbl>
              <a:tblPr/>
              <a:tblGrid>
                <a:gridCol w="922602"/>
                <a:gridCol w="1056823"/>
                <a:gridCol w="1332943"/>
                <a:gridCol w="864096"/>
                <a:gridCol w="720080"/>
                <a:gridCol w="860402"/>
                <a:gridCol w="1011806"/>
                <a:gridCol w="1800200"/>
              </a:tblGrid>
              <a:tr h="53364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열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데이터 형식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NULL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유무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기본키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외래키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FK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Query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492596">
                <a:tc rowSpan="8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회원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PK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create table Customer (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Cust_ID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 primary key not null,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Cust_PW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(50),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Cust_Name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(24),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Cust_Jumin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(14),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Cust_Email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(70), Address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(50),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Phone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(13),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Chk_Admin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INT);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  <a:tr h="492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Cust_PW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Cust_Jumin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VARCHAR(13)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Cust_Email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VARCHAR(70)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Address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2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Phone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VARCHAR(11)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Chk_Admin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372958" y="43874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001574" y="25168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DB</a:t>
            </a:r>
            <a:r>
              <a:rPr lang="ko-KR" altLang="en-US" sz="3500" b="1" kern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설계</a:t>
            </a:r>
            <a:endParaRPr kumimoji="0" lang="en-US" altLang="ko-KR" sz="3500" b="1" i="0" u="none" strike="noStrike" kern="0" cap="none" spc="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77693" y="1173333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73264" y="1044861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8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Table </a:t>
            </a:r>
            <a:r>
              <a:rPr lang="ko-KR" altLang="en-US" sz="28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명세</a:t>
            </a:r>
            <a:r>
              <a:rPr lang="en-US" altLang="ko-KR" sz="24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sz="2400" b="1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con)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31768"/>
              </p:ext>
            </p:extLst>
          </p:nvPr>
        </p:nvGraphicFramePr>
        <p:xfrm>
          <a:off x="323714" y="1700808"/>
          <a:ext cx="8424749" cy="4608510"/>
        </p:xfrm>
        <a:graphic>
          <a:graphicData uri="http://schemas.openxmlformats.org/drawingml/2006/table">
            <a:tbl>
              <a:tblPr/>
              <a:tblGrid>
                <a:gridCol w="907203"/>
                <a:gridCol w="1180843"/>
                <a:gridCol w="1224136"/>
                <a:gridCol w="720080"/>
                <a:gridCol w="648072"/>
                <a:gridCol w="792088"/>
                <a:gridCol w="1152128"/>
                <a:gridCol w="1800199"/>
              </a:tblGrid>
              <a:tr h="64247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열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데이터 형식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NULL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유무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기본키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외래키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FK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Query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593052"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도서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VARCHAR(4)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create table Book 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(4) primary key not null,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Writer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(50), Genre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(50), Publisher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Pub_Date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Date, Cost INT);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59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Writer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Genre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Publisher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Pub_Date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7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Cost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395536" y="386192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024152" y="-27384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DB</a:t>
            </a:r>
            <a:r>
              <a:rPr lang="ko-KR" altLang="en-US" sz="3500" b="1" kern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설계</a:t>
            </a:r>
            <a:endParaRPr kumimoji="0" lang="en-US" altLang="ko-KR" sz="3500" b="1" i="0" u="none" strike="noStrike" kern="0" cap="none" spc="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23528" y="1064044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19099" y="96943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8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Table </a:t>
            </a:r>
            <a:r>
              <a:rPr lang="ko-KR" altLang="en-US" sz="28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명세</a:t>
            </a:r>
            <a:r>
              <a:rPr lang="en-US" altLang="ko-KR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con)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78719"/>
              </p:ext>
            </p:extLst>
          </p:nvPr>
        </p:nvGraphicFramePr>
        <p:xfrm>
          <a:off x="179512" y="1628801"/>
          <a:ext cx="8712967" cy="3219809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419234"/>
                <a:gridCol w="668998"/>
                <a:gridCol w="648072"/>
                <a:gridCol w="720080"/>
                <a:gridCol w="936104"/>
                <a:gridCol w="2016223"/>
              </a:tblGrid>
              <a:tr h="4813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열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데이터 형식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NULL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유무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기본키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외래키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FK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Query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44335"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대여내역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Rental_No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VARCHAR(4)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create table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Rental_Detail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Rental_No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(4) primary key not null,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(50),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(4),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Rental_Cost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INT,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Rental_Date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Date,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Expected_RDate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Date,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Return_Date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date);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44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Cust_ID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VARCHAR(50)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FK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회원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VARCHAR(4)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FK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도서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Rental_Cost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INT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Rental_Date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Expected_Rdate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Return_Date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98644"/>
              </p:ext>
            </p:extLst>
          </p:nvPr>
        </p:nvGraphicFramePr>
        <p:xfrm>
          <a:off x="179512" y="4941168"/>
          <a:ext cx="8712967" cy="1728191"/>
        </p:xfrm>
        <a:graphic>
          <a:graphicData uri="http://schemas.openxmlformats.org/drawingml/2006/table">
            <a:tbl>
              <a:tblPr/>
              <a:tblGrid>
                <a:gridCol w="936104"/>
                <a:gridCol w="1140125"/>
                <a:gridCol w="1107108"/>
                <a:gridCol w="777103"/>
                <a:gridCol w="792609"/>
                <a:gridCol w="980099"/>
                <a:gridCol w="980099"/>
                <a:gridCol w="1999720"/>
              </a:tblGrid>
              <a:tr h="54136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열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데이터 형식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NULL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유무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기본키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외래키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FK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테이블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Query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499718"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재고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VARCHAR(4)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FK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도서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create table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Exist_Book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Book_No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(4) primary key not null, Quantity INT,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Pur_Date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 Date);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43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Quantity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INT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3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Pur_Date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돋움"/>
                        </a:rPr>
                        <a:t>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395536" y="43874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 bwMode="auto">
          <a:xfrm>
            <a:off x="1033880" y="62303"/>
            <a:ext cx="72728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METABOOK </a:t>
            </a:r>
            <a:r>
              <a:rPr lang="ko-KR" altLang="en-US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프로젝트 구현화면 </a:t>
            </a:r>
            <a:r>
              <a:rPr lang="en-US" altLang="ko-KR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</a:t>
            </a:r>
            <a:endParaRPr kumimoji="0" lang="ko-KR" altLang="en-US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4" y="1678742"/>
            <a:ext cx="8778600" cy="4918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1029" y="1124744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유저들을 위한 편리한 기능</a:t>
            </a:r>
            <a:endParaRPr lang="en-US" altLang="ko-KR" sz="3000" b="1" dirty="0" smtClean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67544" y="1231334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IMG_02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11181"/>
            <a:ext cx="4915994" cy="3671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Desktop\IMG_024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2777">
            <a:off x="1048218" y="3563877"/>
            <a:ext cx="3436049" cy="2566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39552" y="700512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" name="제목 2"/>
          <p:cNvSpPr txBox="1">
            <a:spLocks/>
          </p:cNvSpPr>
          <p:nvPr/>
        </p:nvSpPr>
        <p:spPr bwMode="auto">
          <a:xfrm>
            <a:off x="1168168" y="476672"/>
            <a:ext cx="79563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0" b="1" kern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팀원별</a:t>
            </a:r>
            <a:r>
              <a:rPr lang="ko-KR" altLang="en-US" sz="3500" b="1" kern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</a:t>
            </a:r>
            <a:r>
              <a:rPr lang="ko-KR" altLang="en-US" sz="3500" b="1" kern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아카데미 소감발표</a:t>
            </a:r>
            <a:endParaRPr lang="en-US" altLang="ko-KR" sz="3500" b="1" kern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5733256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0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도서대여시스템 </a:t>
            </a:r>
            <a:r>
              <a:rPr lang="en-US" altLang="ko-KR" sz="30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META BOOK </a:t>
            </a:r>
            <a:r>
              <a:rPr lang="en-US" altLang="ko-KR" sz="3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069" y="2586970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박현진 </a:t>
            </a:r>
            <a:r>
              <a:rPr lang="en-US" altLang="ko-KR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개발 </a:t>
            </a:r>
            <a:r>
              <a:rPr lang="en-US" altLang="ko-KR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=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협동심</a:t>
            </a:r>
            <a:r>
              <a:rPr lang="en-US" altLang="ko-KR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069" y="4293096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김소희 </a:t>
            </a:r>
            <a:r>
              <a:rPr lang="en-US" altLang="ko-KR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  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개발 </a:t>
            </a:r>
            <a:r>
              <a:rPr lang="en-US" altLang="ko-KR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= </a:t>
            </a:r>
            <a:r>
              <a:rPr lang="ko-KR" altLang="en-US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의사소통</a:t>
            </a:r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994" y="3429000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김재헌 </a:t>
            </a:r>
            <a:r>
              <a:rPr lang="en-US" altLang="ko-KR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0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개발 </a:t>
            </a:r>
            <a:r>
              <a:rPr lang="en-US" altLang="ko-KR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= </a:t>
            </a:r>
            <a:r>
              <a:rPr lang="ko-KR" altLang="en-US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자신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과의 </a:t>
            </a:r>
            <a:r>
              <a:rPr lang="ko-KR" altLang="en-US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싸움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068" y="1794882"/>
            <a:ext cx="826042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김상현 </a:t>
            </a:r>
            <a:r>
              <a:rPr lang="en-US" altLang="ko-KR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  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좋은 </a:t>
            </a:r>
            <a:r>
              <a:rPr lang="en-US" altLang="ko-KR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PM = </a:t>
            </a:r>
            <a:r>
              <a:rPr lang="ko-KR" altLang="en-US" sz="3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팀원의 능력</a:t>
            </a:r>
            <a:r>
              <a:rPr lang="ko-KR" altLang="en-US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을 파악하는 것</a:t>
            </a:r>
            <a:r>
              <a:rPr lang="en-US" altLang="ko-KR" sz="30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832" y="1052736"/>
            <a:ext cx="7704856" cy="20928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0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도서대여시스템</a:t>
            </a:r>
            <a:endParaRPr lang="en-US" altLang="ko-KR" sz="5000" b="1" dirty="0" smtClean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80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META BOOK </a:t>
            </a:r>
            <a:r>
              <a:rPr lang="en-US" altLang="ko-KR" sz="8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091026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현장밀착형 소프트웨어 청년취업아카데미</a:t>
            </a:r>
            <a:endParaRPr lang="en-US" altLang="ko-KR" sz="3000" b="1" dirty="0" smtClean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4125697"/>
            <a:ext cx="57333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감사합니다</a:t>
            </a:r>
            <a:endParaRPr lang="en-US" altLang="ko-KR" sz="40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4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모두 수고하셨습니다</a:t>
            </a:r>
            <a:endParaRPr lang="en-US" altLang="ko-KR" sz="4000" b="1" dirty="0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6432" y="623731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itchFamily="18" charset="-127"/>
                <a:ea typeface="HY견고딕" pitchFamily="18" charset="-127"/>
              </a:rPr>
              <a:t>HANNAM UNIVERSITY ACADEMY</a:t>
            </a:r>
            <a:endParaRPr lang="ko-KR" altLang="en-US" sz="30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38207\Desktop\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9000"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54" y="669056"/>
            <a:ext cx="5657850" cy="6029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627784" y="265584"/>
            <a:ext cx="4320480" cy="1219200"/>
          </a:xfrm>
        </p:spPr>
        <p:txBody>
          <a:bodyPr/>
          <a:lstStyle/>
          <a:p>
            <a:r>
              <a:rPr lang="en-US" altLang="ko-KR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CONTANTS</a:t>
            </a:r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08974" y="2847120"/>
            <a:ext cx="458391" cy="480640"/>
            <a:chOff x="340" y="1117"/>
            <a:chExt cx="842" cy="95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2008288" y="669056"/>
            <a:ext cx="510530" cy="485775"/>
          </a:xfrm>
          <a:prstGeom prst="bevel">
            <a:avLst>
              <a:gd name="adj" fmla="val 18382"/>
            </a:avLst>
          </a:prstGeom>
          <a:solidFill>
            <a:srgbClr val="CF0E30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endParaRPr kumimoji="0" lang="en-US" altLang="ko-KR" b="1">
              <a:solidFill>
                <a:schemeClr val="bg1"/>
              </a:solidFill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 bwMode="auto">
          <a:xfrm>
            <a:off x="913880" y="4202419"/>
            <a:ext cx="7272808" cy="81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METABOOK </a:t>
            </a:r>
            <a:r>
              <a:rPr lang="ko-KR" altLang="en-US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프로젝트 구현화면 </a:t>
            </a:r>
            <a:r>
              <a:rPr lang="en-US" altLang="ko-KR" sz="3500" b="1" kern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</a:t>
            </a:r>
            <a:endParaRPr kumimoji="0" lang="ko-KR" altLang="en-US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13" name="제목 2"/>
          <p:cNvSpPr txBox="1">
            <a:spLocks/>
          </p:cNvSpPr>
          <p:nvPr/>
        </p:nvSpPr>
        <p:spPr bwMode="auto">
          <a:xfrm>
            <a:off x="925682" y="2708920"/>
            <a:ext cx="7956376" cy="6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요구사항분석 </a:t>
            </a:r>
            <a:r>
              <a:rPr lang="en-US" altLang="ko-KR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&amp; DB</a:t>
            </a:r>
            <a:r>
              <a:rPr lang="ko-KR" altLang="en-US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설계</a:t>
            </a:r>
            <a:endParaRPr kumimoji="0" lang="en-US" altLang="ko-KR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 bwMode="auto">
          <a:xfrm>
            <a:off x="845136" y="5484136"/>
            <a:ext cx="7956376" cy="61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0" b="1" kern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팀원별</a:t>
            </a:r>
            <a:r>
              <a:rPr lang="ko-KR" altLang="en-US" sz="3500" b="1" ker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</a:t>
            </a:r>
            <a:r>
              <a:rPr lang="ko-KR" altLang="en-US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아카데미 소감발표</a:t>
            </a:r>
            <a:endParaRPr lang="en-US" altLang="ko-KR" sz="3500" b="1" kern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 bwMode="auto">
          <a:xfrm>
            <a:off x="925936" y="1677440"/>
            <a:ext cx="8700912" cy="65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프로젝트 소개 </a:t>
            </a:r>
            <a:r>
              <a:rPr kumimoji="0" lang="en-US" altLang="ko-KR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: </a:t>
            </a:r>
            <a:r>
              <a:rPr kumimoji="0" lang="en-US" altLang="ko-KR" sz="34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METABOOK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(</a:t>
            </a:r>
            <a:r>
              <a:rPr kumimoji="0" lang="ko-KR" altLang="en-US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도서대여시스템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)</a:t>
            </a:r>
            <a:endParaRPr kumimoji="0" lang="ko-KR" altLang="en-US" sz="2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419552" y="4409174"/>
            <a:ext cx="444575" cy="466352"/>
            <a:chOff x="1392" y="709"/>
            <a:chExt cx="842" cy="956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392" y="1243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1429" y="709"/>
              <a:ext cx="760" cy="760"/>
            </a:xfrm>
            <a:prstGeom prst="ellipse">
              <a:avLst/>
            </a:prstGeom>
            <a:gradFill rotWithShape="1">
              <a:gsLst>
                <a:gs pos="0">
                  <a:srgbClr val="66BA52">
                    <a:gamma/>
                    <a:shade val="46275"/>
                    <a:invGamma/>
                  </a:srgbClr>
                </a:gs>
                <a:gs pos="100000">
                  <a:srgbClr val="66BA5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1504" y="728"/>
              <a:ext cx="609" cy="52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 flipV="1">
              <a:off x="1486" y="977"/>
              <a:ext cx="657" cy="5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424720" y="1820612"/>
            <a:ext cx="451273" cy="457200"/>
            <a:chOff x="340" y="1117"/>
            <a:chExt cx="842" cy="952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397768" y="5642184"/>
            <a:ext cx="451273" cy="457200"/>
            <a:chOff x="340" y="1117"/>
            <a:chExt cx="842" cy="952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4" name="제목 2"/>
          <p:cNvSpPr txBox="1">
            <a:spLocks/>
          </p:cNvSpPr>
          <p:nvPr/>
        </p:nvSpPr>
        <p:spPr bwMode="auto">
          <a:xfrm>
            <a:off x="1043608" y="3251448"/>
            <a:ext cx="732570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kern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Usecase</a:t>
            </a:r>
            <a:r>
              <a:rPr lang="en-US" altLang="ko-KR" sz="2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  /  ER-Diagram  / Activity Diagram</a:t>
            </a:r>
            <a:endParaRPr kumimoji="0" lang="ko-KR" altLang="en-US" sz="2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395536" y="37646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911648" y="-17656"/>
            <a:ext cx="87009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프로젝트 소개 </a:t>
            </a:r>
            <a:r>
              <a:rPr kumimoji="0" lang="en-US" altLang="ko-KR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: </a:t>
            </a:r>
            <a:r>
              <a:rPr kumimoji="0" lang="en-US" altLang="ko-KR" sz="34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METABOOK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(</a:t>
            </a:r>
            <a:r>
              <a:rPr kumimoji="0" lang="ko-KR" altLang="en-US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도서대여시스템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)</a:t>
            </a:r>
            <a:endParaRPr kumimoji="0" lang="ko-KR" altLang="en-US" sz="2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00" y="1167568"/>
            <a:ext cx="8712968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5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도서대여 </a:t>
            </a:r>
            <a:r>
              <a:rPr lang="en-US" altLang="ko-KR" sz="35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System</a:t>
            </a:r>
            <a:r>
              <a:rPr lang="en-US" altLang="ko-KR" sz="30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: </a:t>
            </a:r>
            <a:r>
              <a:rPr lang="en-US" altLang="ko-KR" sz="3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METABOOK:D</a:t>
            </a:r>
          </a:p>
        </p:txBody>
      </p:sp>
      <p:pic>
        <p:nvPicPr>
          <p:cNvPr id="2053" name="Picture 5" descr="C:\Users\PC38207\Desktop\262_i5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84984"/>
            <a:ext cx="2998151" cy="3140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한쪽 모서리가 잘린 사각형 2"/>
          <p:cNvSpPr/>
          <p:nvPr/>
        </p:nvSpPr>
        <p:spPr bwMode="auto">
          <a:xfrm>
            <a:off x="426617" y="1825078"/>
            <a:ext cx="8439677" cy="4731123"/>
          </a:xfrm>
          <a:prstGeom prst="snip1Rect">
            <a:avLst>
              <a:gd name="adj" fmla="val 12773"/>
            </a:avLst>
          </a:prstGeom>
          <a:solidFill>
            <a:schemeClr val="accent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43608" y="1926560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간편한 회원가입이 가능하고 회원 관리</a:t>
            </a:r>
            <a:endParaRPr lang="en-US" altLang="ko-KR" sz="3000" b="1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정보수정 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아이디 비밀번호 찾기 등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)</a:t>
            </a:r>
            <a:r>
              <a:rPr lang="en-US" altLang="ko-KR" sz="3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r>
              <a:rPr lang="ko-KR" altLang="en-US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기능이  가능한 도서 대여 프로그램이다</a:t>
            </a:r>
            <a:r>
              <a:rPr lang="en-US" altLang="ko-KR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grpSp>
        <p:nvGrpSpPr>
          <p:cNvPr id="74" name="Group 4"/>
          <p:cNvGrpSpPr>
            <a:grpSpLocks/>
          </p:cNvGrpSpPr>
          <p:nvPr/>
        </p:nvGrpSpPr>
        <p:grpSpPr bwMode="auto">
          <a:xfrm>
            <a:off x="501793" y="2021319"/>
            <a:ext cx="451273" cy="457200"/>
            <a:chOff x="340" y="1117"/>
            <a:chExt cx="842" cy="952"/>
          </a:xfrm>
        </p:grpSpPr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6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77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998698" y="3510736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책</a:t>
            </a:r>
            <a:r>
              <a:rPr lang="en-US" altLang="ko-KR" sz="2500" b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500" b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제목 </a:t>
            </a:r>
            <a:r>
              <a:rPr lang="en-US" altLang="ko-KR" sz="2500" b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2500" b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저자 </a:t>
            </a:r>
            <a:r>
              <a:rPr lang="en-US" altLang="ko-KR" sz="2500" b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2500" b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출판사</a:t>
            </a:r>
            <a:r>
              <a:rPr lang="en-US" altLang="ko-KR" sz="2500" b="1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별 키워드 검색기능 및 편리한 대여 시스템이 가능한 프로그램이다</a:t>
            </a:r>
            <a:r>
              <a:rPr lang="en-US" altLang="ko-KR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grpSp>
        <p:nvGrpSpPr>
          <p:cNvPr id="81" name="Group 4"/>
          <p:cNvGrpSpPr>
            <a:grpSpLocks/>
          </p:cNvGrpSpPr>
          <p:nvPr/>
        </p:nvGrpSpPr>
        <p:grpSpPr bwMode="auto">
          <a:xfrm>
            <a:off x="456883" y="3605495"/>
            <a:ext cx="451273" cy="457200"/>
            <a:chOff x="340" y="1117"/>
            <a:chExt cx="842" cy="952"/>
          </a:xfrm>
        </p:grpSpPr>
        <p:sp>
          <p:nvSpPr>
            <p:cNvPr id="82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3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84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897074" y="4923616"/>
            <a:ext cx="7776864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예정날짜 및 대여가능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책의 수량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유저 대여 내역 등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유저가 책에 대한 정보 및 추적이 가능하다</a:t>
            </a:r>
            <a:r>
              <a:rPr lang="en-US" altLang="ko-KR" sz="3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grpSp>
        <p:nvGrpSpPr>
          <p:cNvPr id="88" name="Group 4"/>
          <p:cNvGrpSpPr>
            <a:grpSpLocks/>
          </p:cNvGrpSpPr>
          <p:nvPr/>
        </p:nvGrpSpPr>
        <p:grpSpPr bwMode="auto">
          <a:xfrm>
            <a:off x="456883" y="4981137"/>
            <a:ext cx="451273" cy="457200"/>
            <a:chOff x="340" y="1117"/>
            <a:chExt cx="842" cy="952"/>
          </a:xfrm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0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1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3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6885968" y="6120268"/>
            <a:ext cx="2175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0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도서대여시스템</a:t>
            </a:r>
            <a:endParaRPr lang="en-US" altLang="ko-KR" sz="2000" b="1" smtClean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b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META BOOK </a:t>
            </a:r>
            <a:r>
              <a:rPr lang="en-US" altLang="ko-KR" sz="2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0" grpId="0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38207\Desktop\1_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4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60" y="1145108"/>
            <a:ext cx="3915904" cy="34094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395536" y="43874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911648" y="44624"/>
            <a:ext cx="87009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프로젝트 소개 </a:t>
            </a:r>
            <a:r>
              <a:rPr kumimoji="0" lang="en-US" altLang="ko-KR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: </a:t>
            </a:r>
            <a:r>
              <a:rPr kumimoji="0" lang="en-US" altLang="ko-KR" sz="34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METABOOK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(</a:t>
            </a:r>
            <a:r>
              <a:rPr kumimoji="0" lang="ko-KR" altLang="en-US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도서대여시스템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)</a:t>
            </a:r>
            <a:endParaRPr kumimoji="0" lang="ko-KR" altLang="en-US" sz="2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00" y="1196752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유저들을 위한 편리한 기능</a:t>
            </a:r>
            <a:endParaRPr lang="en-US" altLang="ko-KR" sz="3000" b="1" smtClean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3463" y="1743779"/>
            <a:ext cx="8313687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공지사항 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자유게시판 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/ Q/A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게시판 </a:t>
            </a:r>
            <a:endParaRPr lang="en-US" altLang="ko-KR" sz="2500" b="1" smtClean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1317" y="2253929"/>
            <a:ext cx="8313687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추천도서를 통한 직접적인 대여기능</a:t>
            </a:r>
            <a:endParaRPr lang="en-US" altLang="ko-KR" sz="2500" b="1" smtClean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0437" y="2780488"/>
            <a:ext cx="8313687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Link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기능 구현을 통한 편리함 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관련 사이트 이동 기능</a:t>
            </a:r>
            <a:endParaRPr lang="en-US" altLang="ko-KR" sz="2500" b="1" smtClean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85162" y="2387402"/>
            <a:ext cx="243080" cy="268475"/>
            <a:chOff x="340" y="1117"/>
            <a:chExt cx="842" cy="952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3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595017" y="2898496"/>
            <a:ext cx="235754" cy="260494"/>
            <a:chOff x="1392" y="709"/>
            <a:chExt cx="842" cy="956"/>
          </a:xfrm>
        </p:grpSpPr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392" y="1243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1429" y="709"/>
              <a:ext cx="760" cy="760"/>
            </a:xfrm>
            <a:prstGeom prst="ellipse">
              <a:avLst/>
            </a:prstGeom>
            <a:gradFill rotWithShape="1">
              <a:gsLst>
                <a:gs pos="0">
                  <a:srgbClr val="66BA52">
                    <a:gamma/>
                    <a:shade val="46275"/>
                    <a:invGamma/>
                  </a:srgbClr>
                </a:gs>
                <a:gs pos="100000">
                  <a:srgbClr val="66BA5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1504" y="728"/>
              <a:ext cx="609" cy="52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 flipV="1">
              <a:off x="1486" y="977"/>
              <a:ext cx="657" cy="5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590031" y="1872305"/>
            <a:ext cx="239306" cy="255382"/>
            <a:chOff x="340" y="1117"/>
            <a:chExt cx="842" cy="952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4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5172075" cy="752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66720"/>
            <a:ext cx="2752725" cy="2571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576020" y="5814992"/>
            <a:ext cx="24935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공지사항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메인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22312" y="3965828"/>
            <a:ext cx="27363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자유게시판 </a:t>
            </a:r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/ Q/A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04" y="4675172"/>
            <a:ext cx="3526642" cy="160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5632963" y="6278108"/>
            <a:ext cx="1387309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Link</a:t>
            </a:r>
            <a:r>
              <a:rPr lang="ko-KR" altLang="en-US" sz="2500" b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기능</a:t>
            </a:r>
            <a:endParaRPr lang="en-US" altLang="ko-KR" sz="2500" b="1" smtClean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25" grpId="0"/>
      <p:bldP spid="69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395536" y="43874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911648" y="44624"/>
            <a:ext cx="87009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프로젝트 소개 </a:t>
            </a:r>
            <a:r>
              <a:rPr kumimoji="0" lang="en-US" altLang="ko-KR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: </a:t>
            </a:r>
            <a:r>
              <a:rPr kumimoji="0" lang="en-US" altLang="ko-KR" sz="34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METABOOK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(</a:t>
            </a:r>
            <a:r>
              <a:rPr kumimoji="0" lang="ko-KR" altLang="en-US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도서대여시스템</a:t>
            </a:r>
            <a:r>
              <a:rPr kumimoji="0" lang="en-US" altLang="ko-KR" sz="2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)</a:t>
            </a:r>
            <a:endParaRPr kumimoji="0" lang="ko-KR" altLang="en-US" sz="2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pic>
        <p:nvPicPr>
          <p:cNvPr id="2" name="Picture 2" descr="C:\Users\PC38207\Desktop\1_1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5295900" cy="4552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48800" y="1196752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30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유저들을 위한 편리한 기능</a:t>
            </a:r>
            <a:r>
              <a:rPr lang="en-US" altLang="ko-KR" sz="25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(-con)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314950" cy="4457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사각형 설명선 2"/>
          <p:cNvSpPr/>
          <p:nvPr/>
        </p:nvSpPr>
        <p:spPr bwMode="auto">
          <a:xfrm>
            <a:off x="6666978" y="2996952"/>
            <a:ext cx="2336826" cy="842030"/>
          </a:xfrm>
          <a:prstGeom prst="wedgeRoundRectCallout">
            <a:avLst>
              <a:gd name="adj1" fmla="val -68597"/>
              <a:gd name="adj2" fmla="val -94616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06218" y="3035864"/>
            <a:ext cx="260228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0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추천도서</a:t>
            </a:r>
            <a:endParaRPr lang="en-US" altLang="ko-KR" sz="2000" b="1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클릭</a:t>
            </a:r>
            <a:r>
              <a:rPr lang="en-US" altLang="ko-KR" sz="20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20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대여가능기능</a:t>
            </a:r>
            <a:endParaRPr lang="en-US" altLang="ko-KR" sz="2000" b="1" smtClean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37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C38222\Project\다이어그램모음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9" y="1451396"/>
            <a:ext cx="7593607" cy="5342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67544" y="314184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096160" y="-99392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0" b="1" kern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HY산B" pitchFamily="18" charset="-127"/>
                <a:ea typeface="HY산B" pitchFamily="18" charset="-127"/>
                <a:cs typeface="+mj-cs"/>
              </a:rPr>
              <a:t>요구사항분석</a:t>
            </a:r>
            <a:endParaRPr kumimoji="0" lang="en-US" altLang="ko-KR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92053" y="1000203"/>
            <a:ext cx="385843" cy="385020"/>
            <a:chOff x="340" y="1117"/>
            <a:chExt cx="842" cy="952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187624" y="871731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2800" b="1" dirty="0" err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Usecase</a:t>
            </a:r>
            <a:endParaRPr lang="en-US" altLang="ko-KR" sz="2800" b="1" dirty="0" smtClean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539552" y="393588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168168" y="-19988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요구사항분석</a:t>
            </a:r>
            <a:endParaRPr kumimoji="0" lang="en-US" altLang="ko-KR" sz="3500" b="1" i="0" u="none" strike="noStrike" kern="0" cap="none" spc="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16664" y="1079607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112235" y="98500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8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요구사항명</a:t>
            </a:r>
            <a:r>
              <a:rPr lang="ko-KR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세</a:t>
            </a:r>
            <a:endParaRPr lang="en-US" altLang="ko-KR" sz="2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0981"/>
              </p:ext>
            </p:extLst>
          </p:nvPr>
        </p:nvGraphicFramePr>
        <p:xfrm>
          <a:off x="539552" y="1508626"/>
          <a:ext cx="8280920" cy="5232742"/>
        </p:xfrm>
        <a:graphic>
          <a:graphicData uri="http://schemas.openxmlformats.org/drawingml/2006/table">
            <a:tbl>
              <a:tblPr/>
              <a:tblGrid>
                <a:gridCol w="1570483"/>
                <a:gridCol w="6710437"/>
              </a:tblGrid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external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도서를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‘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검색만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’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할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선행 조건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고객은 시스템의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메인화면에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있는 상태여야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1955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 흐름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고객은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메인메뉴의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검색엔진을 이용한다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시스템은 등록된 책의 이미지와 책 고유번호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(PK),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 등 속성을 보여준다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시스템은 대여는 지원하진 않지만 책 선택 시 기본적인 정보를 보여준다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기본정보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책제목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출판사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저자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발행연도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후행 조건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시스템은 검색결과를 화면에 출력해야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기타 요구사항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프라이머리키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도서번호를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따로 지정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UI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MainFrame.jsp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09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개발 담당자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김상현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586" marR="58586" marT="33681" marB="3368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539552" y="249191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168168" y="-164385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요구사항분석</a:t>
            </a:r>
            <a:endParaRPr kumimoji="0" lang="en-US" altLang="ko-KR" sz="3500" b="1" i="0" u="none" strike="noStrike" kern="0" cap="none" spc="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76029" y="940059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71600" y="811587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8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요구사항명세</a:t>
            </a:r>
            <a:r>
              <a:rPr lang="en-US" altLang="ko-KR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con)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78192"/>
              </p:ext>
            </p:extLst>
          </p:nvPr>
        </p:nvGraphicFramePr>
        <p:xfrm>
          <a:off x="287524" y="1412776"/>
          <a:ext cx="8568952" cy="5301054"/>
        </p:xfrm>
        <a:graphic>
          <a:graphicData uri="http://schemas.openxmlformats.org/drawingml/2006/table">
            <a:tbl>
              <a:tblPr/>
              <a:tblGrid>
                <a:gridCol w="1625110"/>
                <a:gridCol w="6943842"/>
              </a:tblGrid>
              <a:tr h="422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개요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admin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은 게시판을 관리하며 통제한다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22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액터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admin 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고객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22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우선순위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7147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선행 조건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admin =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공지사항 쓰기가능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External User =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읽고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쓰기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가능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Internal User =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읽고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쓰기가능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1608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이벤트 흐름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1.admin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만이 공지사항에 글을 작성할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  <a:p>
                      <a:pPr marL="0" marR="0" indent="0" algn="just" fontAlgn="base" latinLnBrk="1">
                        <a:lnSpc>
                          <a:spcPct val="2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2.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회원은 글쓰기가 가능하다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비회원은 읽기만 가능하다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  <a:p>
                      <a:pPr marL="0" marR="0" indent="0" algn="just" fontAlgn="base" latinLnBrk="1">
                        <a:lnSpc>
                          <a:spcPct val="2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-admin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은 회원관리를 통해 권한을 부여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41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후행 조건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22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기타 요구사항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답글에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 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답글이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 들여쓰기 되어 게시되는 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계층형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 게시판이어야 한다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22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UI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read.jsp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post.jsp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list.jsp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reply.jsp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delete.jsp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update.jsp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22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개발 담당자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김소희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김재헌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9949" marR="59949" marT="34465" marB="3446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9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539552" y="253465"/>
            <a:ext cx="510530" cy="485775"/>
          </a:xfrm>
          <a:prstGeom prst="bevel">
            <a:avLst>
              <a:gd name="adj" fmla="val 15441"/>
            </a:avLst>
          </a:prstGeom>
          <a:solidFill>
            <a:srgbClr val="04B80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endParaRPr lang="ko-KR" altLang="ko-KR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1168168" y="-160111"/>
            <a:ext cx="7956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HY산B" pitchFamily="18" charset="-127"/>
                <a:ea typeface="HY산B" pitchFamily="18" charset="-127"/>
                <a:cs typeface="+mj-cs"/>
              </a:rPr>
              <a:t>요구사항분석</a:t>
            </a:r>
            <a:endParaRPr kumimoji="0" lang="en-US" altLang="ko-KR" sz="3500" b="1" i="0" u="none" strike="noStrike" kern="0" cap="none" spc="0" normalizeH="0" baseline="0" noProof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HY산B" pitchFamily="18" charset="-127"/>
              <a:ea typeface="HY산B" pitchFamily="18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67544" y="923921"/>
            <a:ext cx="385843" cy="385020"/>
            <a:chOff x="340" y="1117"/>
            <a:chExt cx="842" cy="9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40" y="1647"/>
              <a:ext cx="842" cy="42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85" y="1117"/>
              <a:ext cx="760" cy="788"/>
              <a:chOff x="476" y="436"/>
              <a:chExt cx="1089" cy="1129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76" y="436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52727"/>
                  </a:gs>
                  <a:gs pos="100000">
                    <a:srgbClr val="ECA9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584" y="463"/>
                <a:ext cx="872" cy="749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 flipV="1">
                <a:off x="557" y="820"/>
                <a:ext cx="942" cy="74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63115" y="79544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800" b="1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요구사항명세</a:t>
            </a:r>
            <a:r>
              <a:rPr lang="en-US" altLang="ko-KR" sz="24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(-</a:t>
            </a:r>
            <a:r>
              <a:rPr lang="en-US" altLang="ko-KR" sz="2400" b="1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con)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23757"/>
              </p:ext>
            </p:extLst>
          </p:nvPr>
        </p:nvGraphicFramePr>
        <p:xfrm>
          <a:off x="179512" y="1556792"/>
          <a:ext cx="8784976" cy="5222246"/>
        </p:xfrm>
        <a:graphic>
          <a:graphicData uri="http://schemas.openxmlformats.org/drawingml/2006/table">
            <a:tbl>
              <a:tblPr/>
              <a:tblGrid>
                <a:gridCol w="1666078"/>
                <a:gridCol w="7118898"/>
              </a:tblGrid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개요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회원가입이 완료된 고객이 도서 대여기능을 사용한다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관련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액터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고객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회원가입 된 사용자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우선순위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상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선행 조건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고객은 회원가입을 완료된 상태여야 한다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202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이벤트 흐름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1.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고객은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검색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”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엔진을 통해 필요한 도서를 검색한다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  <a:p>
                      <a:pPr marL="0" marR="0" indent="0" algn="just" fontAlgn="base" latinLnBrk="1">
                        <a:lnSpc>
                          <a:spcPct val="2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2.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도서번호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도서제목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출판사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발행일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/ [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대여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] / [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대여불가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] &gt;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클릭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”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창 활성화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  <a:p>
                      <a:pPr marL="0" marR="0" indent="0" algn="just" fontAlgn="base" latinLnBrk="1">
                        <a:lnSpc>
                          <a:spcPct val="2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3.------------------------------------------------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  <a:p>
                      <a:pPr marL="0" marR="0" indent="0" algn="just" fontAlgn="base" latinLnBrk="1">
                        <a:lnSpc>
                          <a:spcPct val="2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4. 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대여 되었습니다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＂안내 팝업을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출력한다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후행 조건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회원은 대여내역조회 기능을 통해 대여한 책의 내역을 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확인할수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 있어야 한다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기타 요구사항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관련 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UI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BookInfoDe.jsp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94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롱바탕"/>
                          <a:ea typeface="함초롬바탕"/>
                        </a:rPr>
                        <a:t>개발 담당자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김소희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,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롱바탕"/>
                        </a:rPr>
                        <a:t>김재헌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롱바탕"/>
                      </a:endParaRPr>
                    </a:p>
                  </a:txBody>
                  <a:tcPr marL="58114" marR="58114" marT="33410" marB="334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5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elevated_challenge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885</Words>
  <Application>Microsoft Office PowerPoint</Application>
  <PresentationFormat>화면 슬라이드 쇼(4:3)</PresentationFormat>
  <Paragraphs>377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elevated_challenge</vt:lpstr>
      <vt:lpstr>PowerPoint 프레젠테이션</vt:lpstr>
      <vt:lpstr>CONTANTS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</dc:creator>
  <cp:lastModifiedBy>김상현</cp:lastModifiedBy>
  <cp:revision>174</cp:revision>
  <dcterms:created xsi:type="dcterms:W3CDTF">2012-03-12T04:16:13Z</dcterms:created>
  <dcterms:modified xsi:type="dcterms:W3CDTF">2013-08-27T16:13:48Z</dcterms:modified>
</cp:coreProperties>
</file>