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4" autoAdjust="0"/>
  </p:normalViewPr>
  <p:slideViewPr>
    <p:cSldViewPr>
      <p:cViewPr varScale="1">
        <p:scale>
          <a:sx n="67" d="100"/>
          <a:sy n="67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6974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Добрый вечер.</a:t>
            </a:r>
          </a:p>
          <a:p>
            <a:pPr lvl="0" rtl="0">
              <a:buNone/>
            </a:pPr>
            <a:r>
              <a:rPr lang="en" dirty="0"/>
              <a:t>Меня Зовут Максим Таланов, сегодня я представлю </a:t>
            </a:r>
            <a:r>
              <a:rPr lang="en" dirty="0" smtClean="0"/>
              <a:t>вам </a:t>
            </a:r>
            <a:r>
              <a:rPr lang="en" dirty="0"/>
              <a:t>подход к машинному пониманию, основанный на модели мышления</a:t>
            </a:r>
            <a:r>
              <a:rPr lang="en" dirty="0" smtClean="0"/>
              <a:t>.</a:t>
            </a:r>
          </a:p>
          <a:p>
            <a:pPr lvl="0" rtl="0">
              <a:buNone/>
            </a:pPr>
            <a:r>
              <a:rPr lang="en" sz="1100" dirty="0" smtClean="0"/>
              <a:t>Infrastructure as Service –</a:t>
            </a:r>
            <a:r>
              <a:rPr lang="en" sz="1100" baseline="0" dirty="0" smtClean="0"/>
              <a:t> </a:t>
            </a:r>
            <a:r>
              <a:rPr lang="ru-RU" sz="1100" baseline="0" dirty="0" smtClean="0"/>
              <a:t>предметная область, которая крайне богата примитивными запросами на обслуживание(инцидентами), например </a:t>
            </a:r>
            <a:r>
              <a:rPr lang="en-US" sz="1100" baseline="0" dirty="0" smtClean="0"/>
              <a:t>Please install Firefox. I need program for PDF. I need Internet Explorer.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На вход поступает  narrative лексический парсер производит semantic network of concepts она проверяется критиками. </a:t>
            </a:r>
          </a:p>
          <a:p>
            <a:pPr lvl="0" rtl="0">
              <a:buNone/>
            </a:pPr>
            <a:r>
              <a:rPr lang="en"/>
              <a:t>Выход которых, вероятность. </a:t>
            </a:r>
          </a:p>
          <a:p>
            <a:pPr lvl="0" rtl="0">
              <a:buNone/>
            </a:pPr>
            <a:r>
              <a:rPr lang="en"/>
              <a:t>Классификация, производится критиками (паралельно работающими) и по их вероятности происходит выбор того или иного ресурса, в нашем случае, симуляции.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Обработка запроса, </a:t>
            </a:r>
          </a:p>
          <a:p>
            <a:pPr lvl="0" rtl="0">
              <a:buNone/>
            </a:pPr>
            <a:r>
              <a:rPr lang="en"/>
              <a:t>Дополнительно к процессу понимания:</a:t>
            </a:r>
          </a:p>
          <a:p>
            <a:pPr lvl="0" rtl="0">
              <a:buNone/>
            </a:pPr>
            <a:r>
              <a:rPr lang="en"/>
              <a:t>Поиск решения и проверка его на полноту, решает ли данное решение поставленную пролему.</a:t>
            </a:r>
          </a:p>
          <a:p>
            <a:pPr lvl="0" rtl="0">
              <a:buNone/>
            </a:pPr>
            <a:r>
              <a:rPr lang="en"/>
              <a:t>Применеие найденного решения.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Был реализован </a:t>
            </a:r>
            <a:r>
              <a:rPr lang="en" dirty="0" smtClean="0"/>
              <a:t>функционал</a:t>
            </a:r>
            <a:r>
              <a:rPr lang="en" dirty="0"/>
              <a:t>:</a:t>
            </a:r>
          </a:p>
          <a:p>
            <a:pPr lvl="0" rtl="0">
              <a:buNone/>
            </a:pPr>
            <a:r>
              <a:rPr lang="en" dirty="0"/>
              <a:t>Обработка естественного языка Английскй только</a:t>
            </a:r>
          </a:p>
          <a:p>
            <a:pPr lvl="0" rtl="0">
              <a:buNone/>
            </a:pPr>
            <a:r>
              <a:rPr lang="en" dirty="0"/>
              <a:t>Селектор</a:t>
            </a:r>
          </a:p>
          <a:p>
            <a:pPr lvl="0" rtl="0">
              <a:buNone/>
            </a:pPr>
            <a:r>
              <a:rPr lang="en" dirty="0"/>
              <a:t>Критики, принимающие участие в классификации</a:t>
            </a:r>
          </a:p>
          <a:p>
            <a:pPr lvl="0" rtl="0">
              <a:buNone/>
            </a:pPr>
            <a:r>
              <a:rPr lang="en" dirty="0"/>
              <a:t>Образы мышления: Симуляция, Кореляция</a:t>
            </a:r>
          </a:p>
          <a:p>
            <a:pPr lvl="0" rtl="0">
              <a:buNone/>
            </a:pPr>
            <a:r>
              <a:rPr lang="en" dirty="0"/>
              <a:t>Среда в которой селектор, критик, образ мышления функционируют - Thinking life cycle</a:t>
            </a:r>
          </a:p>
          <a:p>
            <a:pPr lvl="0" rtl="0">
              <a:buNone/>
            </a:pPr>
            <a:r>
              <a:rPr lang="en" dirty="0"/>
              <a:t>И только обучение предметной области.</a:t>
            </a:r>
          </a:p>
          <a:p>
            <a:pPr>
              <a:buNone/>
            </a:pPr>
            <a:r>
              <a:rPr lang="en" dirty="0"/>
              <a:t>Алгоритм обработки запроса был зафиксирован в памяти системы.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В 2006 году Марвин Мински опубликовал книгу The emotion machine. В котоой популярно изолжил модель человеческого мышления для програмистов - создателей искусственного интеллекта. </a:t>
            </a:r>
          </a:p>
          <a:p>
            <a:pPr lvl="0" rtl="0">
              <a:buNone/>
            </a:pPr>
            <a:r>
              <a:rPr lang="en"/>
              <a:t>Идеи, которые легли в основу  нашей работы:</a:t>
            </a:r>
          </a:p>
          <a:p>
            <a:pPr lvl="0" rtl="0">
              <a:buNone/>
            </a:pPr>
            <a:r>
              <a:rPr lang="en"/>
              <a:t>1. 6 уровней мышления, подробнее будут рассмотрены далее.</a:t>
            </a:r>
          </a:p>
          <a:p>
            <a:pPr lvl="0" rtl="0">
              <a:buNone/>
            </a:pPr>
            <a:r>
              <a:rPr lang="en"/>
              <a:t>2. Все процессы происходят по следующей модели: Критик активирует Селектор он активирует другой критик или образ мышления, подробнее будут так же рассмотрены позже.</a:t>
            </a:r>
          </a:p>
          <a:p>
            <a:pPr lvl="0" rtl="0">
              <a:buNone/>
            </a:pPr>
            <a:r>
              <a:rPr lang="en"/>
              <a:t>3. Структуры данных так же были описанны в книге.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6 уровнеей мышления по Мински:</a:t>
            </a:r>
          </a:p>
          <a:p>
            <a:pPr lvl="0" rtl="0">
              <a:buNone/>
            </a:pPr>
            <a:r>
              <a:rPr lang="en" dirty="0"/>
              <a:t>1. Инстиктивный - рефлекторные реакции</a:t>
            </a:r>
          </a:p>
          <a:p>
            <a:pPr lvl="0" rtl="0">
              <a:buNone/>
            </a:pPr>
            <a:r>
              <a:rPr lang="en" dirty="0"/>
              <a:t>2. Уровень обучения или выученых реакций - зажегся зеленый свет светофора - можно  переходить дорогу.</a:t>
            </a:r>
          </a:p>
          <a:p>
            <a:pPr lvl="0" rtl="0">
              <a:buNone/>
            </a:pPr>
            <a:r>
              <a:rPr lang="en" dirty="0"/>
              <a:t>3. Уровень размышлений - рассмотреть и сравнить несколько алтернатив решения инцидента.</a:t>
            </a:r>
          </a:p>
          <a:p>
            <a:pPr lvl="0" rtl="0">
              <a:buNone/>
            </a:pPr>
            <a:r>
              <a:rPr lang="en" dirty="0"/>
              <a:t>4. Рефлексивные размышления - Оценка поступков и мыслей в блжайшем прошлом и настоящем. Что-то я долго не мог решить эту задачу, нужно было позвать кого-нибудь на помощь.</a:t>
            </a:r>
          </a:p>
          <a:p>
            <a:pPr lvl="0" rtl="0">
              <a:buNone/>
            </a:pPr>
            <a:r>
              <a:rPr lang="en" dirty="0"/>
              <a:t>5. Само-рефлексивные размышления - Предтсавление о самом себе и собственном поведении. Я слишком переоценил свои способности, в итоге всех подвел.</a:t>
            </a:r>
          </a:p>
          <a:p>
            <a:pPr>
              <a:buNone/>
            </a:pPr>
            <a:r>
              <a:rPr lang="en" dirty="0"/>
              <a:t>6. Само-сознатетельный уровень - соотвествие идеалам и высшим ценностям. Что то я  не развиваюсь последнее время</a:t>
            </a:r>
            <a:r>
              <a:rPr lang="en" dirty="0" smtClean="0"/>
              <a:t>.</a:t>
            </a:r>
          </a:p>
          <a:p>
            <a:pPr>
              <a:buNone/>
            </a:pPr>
            <a:r>
              <a:rPr lang="ru-RU" baseline="0" dirty="0" smtClean="0"/>
              <a:t>Нет </a:t>
            </a:r>
            <a:r>
              <a:rPr lang="ru-RU" baseline="0" smtClean="0"/>
              <a:t>четкой границы между уровнями и начиная с рефлексивного более высокие контролируют более низкие.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Все процессы развиваюся  следующим образом:</a:t>
            </a:r>
          </a:p>
          <a:p>
            <a:pPr lvl="0" rtl="0">
              <a:buNone/>
            </a:pPr>
            <a:r>
              <a:rPr lang="en"/>
              <a:t>Критики (вероятностный предикат) активируют Селектор/Селекторы(компоненты отвественные за выделение ресурсов из памяти), которые выделяют и активируют либо Way to think, либо другой Критик.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На проектирование системы оказало влияние:</a:t>
            </a:r>
          </a:p>
          <a:p>
            <a:pPr lvl="0" rtl="0">
              <a:buNone/>
            </a:pPr>
            <a:r>
              <a:rPr lang="en"/>
              <a:t>Самое интересное - обучение системы.</a:t>
            </a:r>
          </a:p>
          <a:p>
            <a:pPr lvl="0" rtl="0">
              <a:buNone/>
            </a:pPr>
            <a:r>
              <a:rPr lang="en"/>
              <a:t>Были выденены 2 вида обучения: обучение предметной области, обучение алгоритмам или How to.</a:t>
            </a:r>
          </a:p>
          <a:p>
            <a:pPr lvl="0" rtl="0">
              <a:buNone/>
            </a:pPr>
            <a:r>
              <a:rPr lang="en"/>
              <a:t>Структуры  данных: Narrative, Semantic network of concepts (ConceptNetwork), K-Line ...</a:t>
            </a:r>
          </a:p>
          <a:p>
            <a:pPr lvl="0" rtl="0">
              <a:buNone/>
            </a:pPr>
            <a:r>
              <a:rPr lang="en"/>
              <a:t>Процесс обработки запроса.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Обучение предметной области - это построение графа концепциий и связей между ними из текста.</a:t>
            </a:r>
          </a:p>
          <a:p>
            <a:pPr lvl="0" rtl="0">
              <a:buNone/>
            </a:pPr>
            <a:r>
              <a:rPr lang="en"/>
              <a:t>Например: Firefox is a browser. </a:t>
            </a:r>
          </a:p>
          <a:p>
            <a:pPr>
              <a:buNone/>
            </a:pPr>
            <a:r>
              <a:rPr lang="en"/>
              <a:t>В результате обучения получим: Концепцию Firefox, которая обобщена до концепции browser. Очень похоже на OWL, с тем сключением, что каждая концепция и связь имеет вероятность.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Обучение How-to.  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В общем смысле слова: обучение некоему алгоритму неких дейситвий. Важным представляеся, что сам процесс понимания тоже есть некий алгоритм. Таким образом получаем, что самому пониманию тоже нужно обучиться.</a:t>
            </a:r>
          </a:p>
          <a:p>
            <a:pPr lvl="0" rtl="0">
              <a:buNone/>
            </a:pPr>
            <a:r>
              <a:rPr lang="en"/>
              <a:t>Все что у системы есть, в этот начальный момент: савокупность критиков и образов мышления которые былы созданы ранее.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Необходимо рекомбинировать ресурсы (кртики и образы мышленя) чтоб создать алгоритм понимания.</a:t>
            </a:r>
          </a:p>
          <a:p>
            <a:pPr lvl="0" rtl="0">
              <a:buNone/>
            </a:pPr>
            <a:r>
              <a:rPr lang="en"/>
              <a:t>Вот каким образом это работает: алгоритм не получилось попробуй по-другому.</a:t>
            </a:r>
          </a:p>
          <a:p>
            <a:pPr lvl="0" rtl="0">
              <a:buNone/>
            </a:pPr>
            <a:r>
              <a:rPr lang="en"/>
              <a:t>Система выполяняет некое действие, потом проверяет собственный резульатат. Если он не имеет смысла система пробует что-то иное.</a:t>
            </a:r>
          </a:p>
          <a:p>
            <a:pPr lvl="0" rtl="0">
              <a:buNone/>
            </a:pPr>
            <a:r>
              <a:rPr lang="en"/>
              <a:t>Оценка осмысленности результат проста: если в результате действия появлется новая семматическая сеть, в случае образа мышления или вероятность в случае критика то данное действие считается относительно осмысленным.</a:t>
            </a:r>
          </a:p>
          <a:p>
            <a:pPr lvl="0" rtl="0">
              <a:buNone/>
            </a:pPr>
            <a:r>
              <a:rPr lang="en"/>
              <a:t>В данном первичном обучении не ставится цель создать оптимальный алгоритм, а скорее создать алгоритм в приципе.</a:t>
            </a:r>
          </a:p>
          <a:p>
            <a:pPr lvl="0" rtl="0">
              <a:buNone/>
            </a:pPr>
            <a:r>
              <a:rPr lang="en"/>
              <a:t>Прямоугольники - это критики. Прямоугольники с закругленными краями - образы мышления.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Минимальный понимательный процесс примерно такого вида.</a:t>
            </a:r>
          </a:p>
          <a:p>
            <a:pPr marL="457200" lvl="0" indent="-29845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обработка естественного языка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проверка имеет ли результат смысл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если нет обратная связь с человеком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Симуляция</a:t>
            </a:r>
          </a:p>
          <a:p>
            <a:pPr>
              <a:buNone/>
            </a:pPr>
            <a:r>
              <a:rPr lang="en"/>
              <a:t>Этот процесс уже может обработать простой текст, который в свою очередь может повлять на сам процесс понимания.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dirty="0"/>
              <a:t>В результате процесс примерно такого вида.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обработка естественного языка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проверка имеет ли результат смысл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если нет обратная связь с человеком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классификация: осуществляется 3-мя паралельными критиками 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в зависимости  от результатов классификации: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Симуляция, в случае прямой инструкции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 dirty="0"/>
              <a:t>Симуляция и реформуляция, в случае описания проблемы</a:t>
            </a:r>
          </a:p>
          <a:p>
            <a:pPr lvl="0" rtl="0">
              <a:buNone/>
            </a:pPr>
            <a:r>
              <a:rPr lang="en" dirty="0"/>
              <a:t>Каждый из промежуточных результатов проверяется на осмысленность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000" dirty="0"/>
              <a:t>Thinking model and machine understanding of</a:t>
            </a:r>
          </a:p>
          <a:p>
            <a:pPr lvl="0" rtl="0">
              <a:buNone/>
            </a:pPr>
            <a:r>
              <a:rPr lang="en" sz="3000" dirty="0"/>
              <a:t>English primitive texts and it’s application in</a:t>
            </a:r>
          </a:p>
          <a:p>
            <a:pPr lvl="0" rtl="0">
              <a:buNone/>
            </a:pPr>
            <a:r>
              <a:rPr lang="en" sz="3000" dirty="0"/>
              <a:t>Infrastructure as Service domain.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Alexander Toschev &amp; Max Talanov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611085" y="1600337"/>
            <a:ext cx="24270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Self-Reflective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Architecture </a:t>
            </a:r>
            <a:r>
              <a:rPr lang="en" dirty="0" smtClean="0"/>
              <a:t>approach: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Understanding</a:t>
            </a:r>
            <a:endParaRPr lang="en" dirty="0"/>
          </a:p>
        </p:txBody>
      </p:sp>
      <p:sp>
        <p:nvSpPr>
          <p:cNvPr id="122" name="Shape 122"/>
          <p:cNvSpPr/>
          <p:nvPr/>
        </p:nvSpPr>
        <p:spPr>
          <a:xfrm>
            <a:off x="243863" y="1600337"/>
            <a:ext cx="20720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Learned</a:t>
            </a:r>
          </a:p>
        </p:txBody>
      </p:sp>
      <p:sp>
        <p:nvSpPr>
          <p:cNvPr id="123" name="Shape 123"/>
          <p:cNvSpPr/>
          <p:nvPr/>
        </p:nvSpPr>
        <p:spPr>
          <a:xfrm>
            <a:off x="2327386" y="1600337"/>
            <a:ext cx="20358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Deliberative</a:t>
            </a:r>
          </a:p>
        </p:txBody>
      </p:sp>
      <p:sp>
        <p:nvSpPr>
          <p:cNvPr id="124" name="Shape 124"/>
          <p:cNvSpPr/>
          <p:nvPr/>
        </p:nvSpPr>
        <p:spPr>
          <a:xfrm>
            <a:off x="4382797" y="1600337"/>
            <a:ext cx="22283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Reflective</a:t>
            </a:r>
          </a:p>
        </p:txBody>
      </p:sp>
      <p:sp>
        <p:nvSpPr>
          <p:cNvPr id="125" name="Shape 125"/>
          <p:cNvSpPr/>
          <p:nvPr/>
        </p:nvSpPr>
        <p:spPr>
          <a:xfrm>
            <a:off x="361143" y="2713724"/>
            <a:ext cx="17798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26" name="Shape 126"/>
          <p:cNvCxnSpPr>
            <a:stCxn id="127" idx="2"/>
            <a:endCxn id="128" idx="1"/>
          </p:cNvCxnSpPr>
          <p:nvPr/>
        </p:nvCxnSpPr>
        <p:spPr>
          <a:xfrm>
            <a:off x="5473217" y="3617324"/>
            <a:ext cx="1345538" cy="3006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stCxn id="125" idx="3"/>
            <a:endCxn id="127" idx="1"/>
          </p:cNvCxnSpPr>
          <p:nvPr/>
        </p:nvCxnSpPr>
        <p:spPr>
          <a:xfrm>
            <a:off x="2141043" y="2939624"/>
            <a:ext cx="2338574" cy="52004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6818756" y="3692075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130" name="Shape 130"/>
          <p:cNvCxnSpPr>
            <a:stCxn id="127" idx="2"/>
            <a:endCxn id="131" idx="3"/>
          </p:cNvCxnSpPr>
          <p:nvPr/>
        </p:nvCxnSpPr>
        <p:spPr>
          <a:xfrm flipH="1">
            <a:off x="3964406" y="3617324"/>
            <a:ext cx="1508811" cy="6159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>
            <a:off x="2678606" y="4075625"/>
            <a:ext cx="12858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Classification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4479617" y="3302024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sp>
        <p:nvSpPr>
          <p:cNvPr id="132" name="Shape 132"/>
          <p:cNvSpPr/>
          <p:nvPr/>
        </p:nvSpPr>
        <p:spPr>
          <a:xfrm>
            <a:off x="522093" y="5100350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Reformulation</a:t>
            </a:r>
          </a:p>
        </p:txBody>
      </p:sp>
      <p:cxnSp>
        <p:nvCxnSpPr>
          <p:cNvPr id="133" name="Shape 133"/>
          <p:cNvCxnSpPr>
            <a:stCxn id="134" idx="2"/>
            <a:endCxn id="132" idx="0"/>
          </p:cNvCxnSpPr>
          <p:nvPr/>
        </p:nvCxnSpPr>
        <p:spPr>
          <a:xfrm>
            <a:off x="1251093" y="4842725"/>
            <a:ext cx="0" cy="25762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Shape 134"/>
          <p:cNvSpPr/>
          <p:nvPr/>
        </p:nvSpPr>
        <p:spPr>
          <a:xfrm>
            <a:off x="522093" y="4390925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Simulation</a:t>
            </a:r>
          </a:p>
        </p:txBody>
      </p:sp>
      <p:cxnSp>
        <p:nvCxnSpPr>
          <p:cNvPr id="135" name="Shape 135"/>
          <p:cNvCxnSpPr>
            <a:stCxn id="131" idx="2"/>
            <a:endCxn id="134" idx="3"/>
          </p:cNvCxnSpPr>
          <p:nvPr/>
        </p:nvCxnSpPr>
        <p:spPr>
          <a:xfrm flipH="1">
            <a:off x="1980093" y="4390924"/>
            <a:ext cx="1341412" cy="2259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/>
          <p:nvPr/>
        </p:nvSpPr>
        <p:spPr>
          <a:xfrm>
            <a:off x="4479617" y="5388075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cxnSp>
        <p:nvCxnSpPr>
          <p:cNvPr id="137" name="Shape 137"/>
          <p:cNvCxnSpPr>
            <a:stCxn id="132" idx="3"/>
            <a:endCxn id="136" idx="1"/>
          </p:cNvCxnSpPr>
          <p:nvPr/>
        </p:nvCxnSpPr>
        <p:spPr>
          <a:xfrm>
            <a:off x="1980093" y="5326250"/>
            <a:ext cx="2499524" cy="219474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" name="Shape 138"/>
          <p:cNvSpPr/>
          <p:nvPr/>
        </p:nvSpPr>
        <p:spPr>
          <a:xfrm>
            <a:off x="6818756" y="5703375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139" name="Shape 139"/>
          <p:cNvCxnSpPr>
            <a:stCxn id="136" idx="2"/>
            <a:endCxn id="138" idx="1"/>
          </p:cNvCxnSpPr>
          <p:nvPr/>
        </p:nvCxnSpPr>
        <p:spPr>
          <a:xfrm>
            <a:off x="5473217" y="5703374"/>
            <a:ext cx="1345538" cy="2259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>
            <a:stCxn id="136" idx="2"/>
            <a:endCxn id="141" idx="6"/>
          </p:cNvCxnSpPr>
          <p:nvPr/>
        </p:nvCxnSpPr>
        <p:spPr>
          <a:xfrm flipH="1">
            <a:off x="3505336" y="5703374"/>
            <a:ext cx="1967881" cy="548375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1" name="Shape 141"/>
          <p:cNvSpPr/>
          <p:nvPr/>
        </p:nvSpPr>
        <p:spPr>
          <a:xfrm>
            <a:off x="3185236" y="6091700"/>
            <a:ext cx="320100" cy="320100"/>
          </a:xfrm>
          <a:prstGeom prst="flowChartConnector">
            <a:avLst/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091043" y="2056600"/>
            <a:ext cx="320100" cy="3201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3" name="Shape 143"/>
          <p:cNvCxnSpPr>
            <a:stCxn id="142" idx="4"/>
          </p:cNvCxnSpPr>
          <p:nvPr/>
        </p:nvCxnSpPr>
        <p:spPr>
          <a:xfrm flipH="1">
            <a:off x="1248093" y="2376700"/>
            <a:ext cx="3000" cy="307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Architecture </a:t>
            </a:r>
            <a:r>
              <a:rPr lang="en" dirty="0" smtClean="0"/>
              <a:t>approach: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Data </a:t>
            </a:r>
            <a:r>
              <a:rPr lang="en" dirty="0"/>
              <a:t>structures</a:t>
            </a:r>
          </a:p>
        </p:txBody>
      </p:sp>
      <p:sp>
        <p:nvSpPr>
          <p:cNvPr id="149" name="Shape 149"/>
          <p:cNvSpPr/>
          <p:nvPr/>
        </p:nvSpPr>
        <p:spPr>
          <a:xfrm>
            <a:off x="820800" y="1612862"/>
            <a:ext cx="32381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Learned</a:t>
            </a:r>
          </a:p>
        </p:txBody>
      </p:sp>
      <p:sp>
        <p:nvSpPr>
          <p:cNvPr id="150" name="Shape 150"/>
          <p:cNvSpPr/>
          <p:nvPr/>
        </p:nvSpPr>
        <p:spPr>
          <a:xfrm>
            <a:off x="4059000" y="1612862"/>
            <a:ext cx="20358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Deliberative</a:t>
            </a:r>
          </a:p>
        </p:txBody>
      </p:sp>
      <p:sp>
        <p:nvSpPr>
          <p:cNvPr id="151" name="Shape 151"/>
          <p:cNvSpPr/>
          <p:nvPr/>
        </p:nvSpPr>
        <p:spPr>
          <a:xfrm>
            <a:off x="6094800" y="1612862"/>
            <a:ext cx="22283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Reflective</a:t>
            </a:r>
          </a:p>
        </p:txBody>
      </p:sp>
      <p:sp>
        <p:nvSpPr>
          <p:cNvPr id="152" name="Shape 152"/>
          <p:cNvSpPr/>
          <p:nvPr/>
        </p:nvSpPr>
        <p:spPr>
          <a:xfrm>
            <a:off x="1549950" y="2871650"/>
            <a:ext cx="17798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53" name="Shape 153"/>
          <p:cNvCxnSpPr>
            <a:stCxn id="154" idx="2"/>
            <a:endCxn id="155" idx="1"/>
          </p:cNvCxnSpPr>
          <p:nvPr/>
        </p:nvCxnSpPr>
        <p:spPr>
          <a:xfrm flipH="1">
            <a:off x="7208999" y="4193612"/>
            <a:ext cx="0" cy="283667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6" name="Shape 156"/>
          <p:cNvCxnSpPr>
            <a:stCxn id="157" idx="5"/>
            <a:endCxn id="154" idx="1"/>
          </p:cNvCxnSpPr>
          <p:nvPr/>
        </p:nvCxnSpPr>
        <p:spPr>
          <a:xfrm>
            <a:off x="3583620" y="3782823"/>
            <a:ext cx="2631779" cy="25313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>
            <a:stCxn id="155" idx="3"/>
            <a:endCxn id="159" idx="3"/>
          </p:cNvCxnSpPr>
          <p:nvPr/>
        </p:nvCxnSpPr>
        <p:spPr>
          <a:xfrm flipH="1">
            <a:off x="5719800" y="4752344"/>
            <a:ext cx="1309533" cy="363246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/>
          <p:nvPr/>
        </p:nvSpPr>
        <p:spPr>
          <a:xfrm>
            <a:off x="4434000" y="4957941"/>
            <a:ext cx="12858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Classification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6215400" y="3878312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sp>
        <p:nvSpPr>
          <p:cNvPr id="160" name="Shape 160"/>
          <p:cNvSpPr/>
          <p:nvPr/>
        </p:nvSpPr>
        <p:spPr>
          <a:xfrm>
            <a:off x="1521450" y="5882475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Simulation</a:t>
            </a:r>
          </a:p>
        </p:txBody>
      </p:sp>
      <p:cxnSp>
        <p:nvCxnSpPr>
          <p:cNvPr id="161" name="Shape 161"/>
          <p:cNvCxnSpPr>
            <a:stCxn id="162" idx="3"/>
            <a:endCxn id="160" idx="3"/>
          </p:cNvCxnSpPr>
          <p:nvPr/>
        </p:nvCxnSpPr>
        <p:spPr>
          <a:xfrm flipH="1">
            <a:off x="2979450" y="5735929"/>
            <a:ext cx="1917783" cy="372445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>
            <a:stCxn id="164" idx="4"/>
            <a:endCxn id="152" idx="0"/>
          </p:cNvCxnSpPr>
          <p:nvPr/>
        </p:nvCxnSpPr>
        <p:spPr>
          <a:xfrm flipH="1">
            <a:off x="2439899" y="2634400"/>
            <a:ext cx="0" cy="23724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52" idx="2"/>
            <a:endCxn id="157" idx="1"/>
          </p:cNvCxnSpPr>
          <p:nvPr/>
        </p:nvCxnSpPr>
        <p:spPr>
          <a:xfrm flipH="1">
            <a:off x="2439899" y="3323450"/>
            <a:ext cx="0" cy="206233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/>
          <p:nvPr/>
        </p:nvSpPr>
        <p:spPr>
          <a:xfrm>
            <a:off x="1657182" y="2359336"/>
            <a:ext cx="1565435" cy="275063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Narrative</a:t>
            </a:r>
          </a:p>
        </p:txBody>
      </p:sp>
      <p:sp>
        <p:nvSpPr>
          <p:cNvPr id="157" name="Shape 157"/>
          <p:cNvSpPr/>
          <p:nvPr/>
        </p:nvSpPr>
        <p:spPr>
          <a:xfrm>
            <a:off x="1010249" y="3529683"/>
            <a:ext cx="2859300" cy="506279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Semantic network of concepts</a:t>
            </a:r>
          </a:p>
        </p:txBody>
      </p:sp>
      <p:sp>
        <p:nvSpPr>
          <p:cNvPr id="155" name="Shape 155"/>
          <p:cNvSpPr/>
          <p:nvPr/>
        </p:nvSpPr>
        <p:spPr>
          <a:xfrm>
            <a:off x="6310668" y="4477280"/>
            <a:ext cx="1796662" cy="275063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Probability</a:t>
            </a:r>
          </a:p>
        </p:txBody>
      </p:sp>
      <p:sp>
        <p:nvSpPr>
          <p:cNvPr id="162" name="Shape 162"/>
          <p:cNvSpPr/>
          <p:nvPr/>
        </p:nvSpPr>
        <p:spPr>
          <a:xfrm>
            <a:off x="4178568" y="5460866"/>
            <a:ext cx="1796662" cy="275063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Probability</a:t>
            </a:r>
          </a:p>
        </p:txBody>
      </p:sp>
      <p:cxnSp>
        <p:nvCxnSpPr>
          <p:cNvPr id="166" name="Shape 166"/>
          <p:cNvCxnSpPr>
            <a:stCxn id="159" idx="2"/>
            <a:endCxn id="162" idx="1"/>
          </p:cNvCxnSpPr>
          <p:nvPr/>
        </p:nvCxnSpPr>
        <p:spPr>
          <a:xfrm flipH="1">
            <a:off x="5076899" y="5273241"/>
            <a:ext cx="0" cy="187625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6611085" y="1600337"/>
            <a:ext cx="24270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Self-Reflective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Architecture </a:t>
            </a:r>
            <a:r>
              <a:rPr lang="en" dirty="0" smtClean="0"/>
              <a:t>approach: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Request </a:t>
            </a:r>
            <a:r>
              <a:rPr lang="en" dirty="0"/>
              <a:t>processing</a:t>
            </a:r>
          </a:p>
        </p:txBody>
      </p:sp>
      <p:sp>
        <p:nvSpPr>
          <p:cNvPr id="173" name="Shape 173"/>
          <p:cNvSpPr/>
          <p:nvPr/>
        </p:nvSpPr>
        <p:spPr>
          <a:xfrm>
            <a:off x="238823" y="1600337"/>
            <a:ext cx="20720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Learned</a:t>
            </a:r>
          </a:p>
        </p:txBody>
      </p:sp>
      <p:sp>
        <p:nvSpPr>
          <p:cNvPr id="174" name="Shape 174"/>
          <p:cNvSpPr/>
          <p:nvPr/>
        </p:nvSpPr>
        <p:spPr>
          <a:xfrm>
            <a:off x="2327386" y="1600337"/>
            <a:ext cx="20358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Deliberative</a:t>
            </a:r>
          </a:p>
        </p:txBody>
      </p:sp>
      <p:sp>
        <p:nvSpPr>
          <p:cNvPr id="175" name="Shape 175"/>
          <p:cNvSpPr/>
          <p:nvPr/>
        </p:nvSpPr>
        <p:spPr>
          <a:xfrm>
            <a:off x="4382797" y="1600337"/>
            <a:ext cx="22283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Reflective</a:t>
            </a:r>
          </a:p>
        </p:txBody>
      </p:sp>
      <p:sp>
        <p:nvSpPr>
          <p:cNvPr id="176" name="Shape 176"/>
          <p:cNvSpPr/>
          <p:nvPr/>
        </p:nvSpPr>
        <p:spPr>
          <a:xfrm>
            <a:off x="384923" y="2056449"/>
            <a:ext cx="17798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77" name="Shape 177"/>
          <p:cNvCxnSpPr>
            <a:stCxn id="178" idx="2"/>
            <a:endCxn id="179" idx="1"/>
          </p:cNvCxnSpPr>
          <p:nvPr/>
        </p:nvCxnSpPr>
        <p:spPr>
          <a:xfrm>
            <a:off x="5496997" y="2823549"/>
            <a:ext cx="1345538" cy="682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>
            <a:stCxn id="176" idx="3"/>
            <a:endCxn id="178" idx="1"/>
          </p:cNvCxnSpPr>
          <p:nvPr/>
        </p:nvCxnSpPr>
        <p:spPr>
          <a:xfrm>
            <a:off x="2164823" y="2282349"/>
            <a:ext cx="2338574" cy="38354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/>
          <p:nvPr/>
        </p:nvSpPr>
        <p:spPr>
          <a:xfrm>
            <a:off x="6842535" y="2665899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181" name="Shape 181"/>
          <p:cNvCxnSpPr>
            <a:stCxn id="178" idx="2"/>
            <a:endCxn id="182" idx="3"/>
          </p:cNvCxnSpPr>
          <p:nvPr/>
        </p:nvCxnSpPr>
        <p:spPr>
          <a:xfrm flipH="1">
            <a:off x="3977010" y="2823549"/>
            <a:ext cx="1519986" cy="451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/>
          <p:nvPr/>
        </p:nvSpPr>
        <p:spPr>
          <a:xfrm>
            <a:off x="2691210" y="3117699"/>
            <a:ext cx="12858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Classification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4503397" y="2508249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sp>
        <p:nvSpPr>
          <p:cNvPr id="183" name="Shape 183"/>
          <p:cNvSpPr/>
          <p:nvPr/>
        </p:nvSpPr>
        <p:spPr>
          <a:xfrm>
            <a:off x="621098" y="3951862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Reformulation</a:t>
            </a:r>
          </a:p>
        </p:txBody>
      </p:sp>
      <p:cxnSp>
        <p:nvCxnSpPr>
          <p:cNvPr id="184" name="Shape 184"/>
          <p:cNvCxnSpPr>
            <a:stCxn id="185" idx="2"/>
            <a:endCxn id="183" idx="0"/>
          </p:cNvCxnSpPr>
          <p:nvPr/>
        </p:nvCxnSpPr>
        <p:spPr>
          <a:xfrm>
            <a:off x="1350098" y="3771849"/>
            <a:ext cx="0" cy="180013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/>
          <p:nvPr/>
        </p:nvSpPr>
        <p:spPr>
          <a:xfrm>
            <a:off x="621098" y="3320049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Simulation</a:t>
            </a:r>
          </a:p>
        </p:txBody>
      </p:sp>
      <p:cxnSp>
        <p:nvCxnSpPr>
          <p:cNvPr id="186" name="Shape 186"/>
          <p:cNvCxnSpPr>
            <a:stCxn id="182" idx="2"/>
            <a:endCxn id="185" idx="3"/>
          </p:cNvCxnSpPr>
          <p:nvPr/>
        </p:nvCxnSpPr>
        <p:spPr>
          <a:xfrm flipH="1">
            <a:off x="2079098" y="3432999"/>
            <a:ext cx="1255012" cy="1129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/>
          <p:nvPr/>
        </p:nvSpPr>
        <p:spPr>
          <a:xfrm>
            <a:off x="2616286" y="4629562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Find solution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4503397" y="4020112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cxnSp>
        <p:nvCxnSpPr>
          <p:cNvPr id="189" name="Shape 189"/>
          <p:cNvCxnSpPr>
            <a:stCxn id="183" idx="3"/>
            <a:endCxn id="188" idx="1"/>
          </p:cNvCxnSpPr>
          <p:nvPr/>
        </p:nvCxnSpPr>
        <p:spPr>
          <a:xfrm rot="10800000" flipH="1">
            <a:off x="2079098" y="4177762"/>
            <a:ext cx="2424298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/>
          <p:nvPr/>
        </p:nvSpPr>
        <p:spPr>
          <a:xfrm>
            <a:off x="6842535" y="4177762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191" name="Shape 191"/>
          <p:cNvCxnSpPr>
            <a:stCxn id="188" idx="2"/>
            <a:endCxn id="190" idx="1"/>
          </p:cNvCxnSpPr>
          <p:nvPr/>
        </p:nvCxnSpPr>
        <p:spPr>
          <a:xfrm>
            <a:off x="5496997" y="4335412"/>
            <a:ext cx="1345538" cy="682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2" name="Shape 192"/>
          <p:cNvCxnSpPr>
            <a:stCxn id="188" idx="2"/>
            <a:endCxn id="187" idx="3"/>
          </p:cNvCxnSpPr>
          <p:nvPr/>
        </p:nvCxnSpPr>
        <p:spPr>
          <a:xfrm flipH="1">
            <a:off x="4074286" y="4335412"/>
            <a:ext cx="1422711" cy="5200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" name="Shape 193"/>
          <p:cNvSpPr/>
          <p:nvPr/>
        </p:nvSpPr>
        <p:spPr>
          <a:xfrm>
            <a:off x="4503397" y="5147800"/>
            <a:ext cx="20388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Is solution consistent?</a:t>
            </a:r>
          </a:p>
        </p:txBody>
      </p:sp>
      <p:sp>
        <p:nvSpPr>
          <p:cNvPr id="194" name="Shape 194"/>
          <p:cNvSpPr/>
          <p:nvPr/>
        </p:nvSpPr>
        <p:spPr>
          <a:xfrm>
            <a:off x="6842535" y="5305450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195" name="Shape 195"/>
          <p:cNvCxnSpPr>
            <a:stCxn id="193" idx="2"/>
            <a:endCxn id="194" idx="1"/>
          </p:cNvCxnSpPr>
          <p:nvPr/>
        </p:nvCxnSpPr>
        <p:spPr>
          <a:xfrm>
            <a:off x="5522797" y="5463099"/>
            <a:ext cx="1319738" cy="682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6" name="Shape 196"/>
          <p:cNvCxnSpPr>
            <a:stCxn id="187" idx="2"/>
            <a:endCxn id="193" idx="1"/>
          </p:cNvCxnSpPr>
          <p:nvPr/>
        </p:nvCxnSpPr>
        <p:spPr>
          <a:xfrm>
            <a:off x="3345286" y="5081362"/>
            <a:ext cx="1158111" cy="224087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7" name="Shape 197"/>
          <p:cNvSpPr/>
          <p:nvPr/>
        </p:nvSpPr>
        <p:spPr>
          <a:xfrm>
            <a:off x="550913" y="5757250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Apply solution</a:t>
            </a:r>
          </a:p>
        </p:txBody>
      </p:sp>
      <p:cxnSp>
        <p:nvCxnSpPr>
          <p:cNvPr id="198" name="Shape 198"/>
          <p:cNvCxnSpPr>
            <a:stCxn id="193" idx="2"/>
            <a:endCxn id="197" idx="3"/>
          </p:cNvCxnSpPr>
          <p:nvPr/>
        </p:nvCxnSpPr>
        <p:spPr>
          <a:xfrm flipH="1">
            <a:off x="2008913" y="5463099"/>
            <a:ext cx="3513883" cy="5200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9" name="Shape 199"/>
          <p:cNvSpPr/>
          <p:nvPr/>
        </p:nvSpPr>
        <p:spPr>
          <a:xfrm>
            <a:off x="4529197" y="3388299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Do I have time?</a:t>
            </a:r>
          </a:p>
        </p:txBody>
      </p:sp>
      <p:sp>
        <p:nvSpPr>
          <p:cNvPr id="200" name="Shape 200"/>
          <p:cNvSpPr/>
          <p:nvPr/>
        </p:nvSpPr>
        <p:spPr>
          <a:xfrm>
            <a:off x="6842535" y="3546099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cxnSp>
        <p:nvCxnSpPr>
          <p:cNvPr id="201" name="Shape 201"/>
          <p:cNvCxnSpPr>
            <a:stCxn id="199" idx="2"/>
          </p:cNvCxnSpPr>
          <p:nvPr/>
        </p:nvCxnSpPr>
        <p:spPr>
          <a:xfrm>
            <a:off x="5522797" y="3703599"/>
            <a:ext cx="1319700" cy="684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</a:t>
            </a:r>
            <a:r>
              <a:rPr lang="en" dirty="0" smtClean="0"/>
              <a:t>hree </a:t>
            </a:r>
            <a:r>
              <a:rPr lang="en" dirty="0"/>
              <a:t>layers: Learned, Deliberative, Reflective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Lexical processing: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Preliminary splitter, KB Annotator, Link parser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Selector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Critic: Direct instruction, Problem description…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Way to </a:t>
            </a:r>
            <a:r>
              <a:rPr lang="en" dirty="0" smtClean="0"/>
              <a:t>think: Simulation, Correlation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Domain training</a:t>
            </a:r>
          </a:p>
          <a:p>
            <a:endParaRPr lang="en" dirty="0"/>
          </a:p>
          <a:p>
            <a:endParaRPr lang="en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Prototype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Links:	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b="1" dirty="0" smtClean="0"/>
              <a:t>http://</a:t>
            </a:r>
            <a:r>
              <a:rPr lang="en" b="1" dirty="0" smtClean="0"/>
              <a:t>tu-project.com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http</a:t>
            </a:r>
            <a:r>
              <a:rPr lang="en" dirty="0"/>
              <a:t>://en.wikipedia.org/wiki/The_Emotion_Machine</a:t>
            </a:r>
          </a:p>
          <a:p>
            <a:pPr marL="457200" lvl="0" indent="-419100"/>
            <a:r>
              <a:rPr lang="en" dirty="0"/>
              <a:t>http</a:t>
            </a:r>
            <a:r>
              <a:rPr lang="en" dirty="0" smtClean="0"/>
              <a:t>://opencog.org</a:t>
            </a:r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 basis</a:t>
            </a:r>
          </a:p>
          <a:p>
            <a:r>
              <a:rPr lang="en-US" dirty="0" smtClean="0"/>
              <a:t>Architecture approach</a:t>
            </a:r>
          </a:p>
          <a:p>
            <a:r>
              <a:rPr lang="en-US" dirty="0" smtClean="0"/>
              <a:t>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2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2006 Marvin Minsky published book "The emotion machine</a:t>
            </a:r>
            <a:r>
              <a:rPr lang="en" dirty="0" smtClean="0"/>
              <a:t>":</a:t>
            </a:r>
          </a:p>
          <a:p>
            <a:pPr lvl="0" rtl="0">
              <a:buNone/>
            </a:pP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b="1" dirty="0"/>
              <a:t>6 thinking levels</a:t>
            </a:r>
            <a:r>
              <a:rPr lang="en" dirty="0"/>
              <a:t>: instinctive, learned, deliberative, reflective, self-reflective, self-conscious</a:t>
            </a:r>
            <a:r>
              <a:rPr lang="en" dirty="0" smtClean="0"/>
              <a:t>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Selector -&gt; Critic -&gt; </a:t>
            </a:r>
            <a:r>
              <a:rPr lang="en" dirty="0"/>
              <a:t>Way to think </a:t>
            </a:r>
            <a:r>
              <a:rPr lang="en" dirty="0" smtClean="0"/>
              <a:t>triplets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Data structures</a:t>
            </a:r>
          </a:p>
          <a:p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Theoretical basis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40015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Theoretical </a:t>
            </a:r>
            <a:r>
              <a:rPr lang="en" dirty="0" smtClean="0"/>
              <a:t>basis: Model </a:t>
            </a:r>
            <a:r>
              <a:rPr lang="en" dirty="0"/>
              <a:t>of six</a:t>
            </a:r>
          </a:p>
        </p:txBody>
      </p:sp>
      <p:sp>
        <p:nvSpPr>
          <p:cNvPr id="43" name="Shape 43"/>
          <p:cNvSpPr/>
          <p:nvPr/>
        </p:nvSpPr>
        <p:spPr>
          <a:xfrm>
            <a:off x="1465500" y="2390350"/>
            <a:ext cx="6213000" cy="42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 b="1" dirty="0"/>
              <a:t>Self-Conscious Reflection</a:t>
            </a:r>
          </a:p>
        </p:txBody>
      </p:sp>
      <p:sp>
        <p:nvSpPr>
          <p:cNvPr id="44" name="Shape 44"/>
          <p:cNvSpPr/>
          <p:nvPr/>
        </p:nvSpPr>
        <p:spPr>
          <a:xfrm>
            <a:off x="1465500" y="2817250"/>
            <a:ext cx="6213000" cy="42689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 b="1"/>
              <a:t>Self-Reflective Thinking</a:t>
            </a:r>
          </a:p>
        </p:txBody>
      </p:sp>
      <p:sp>
        <p:nvSpPr>
          <p:cNvPr id="45" name="Shape 45"/>
          <p:cNvSpPr/>
          <p:nvPr/>
        </p:nvSpPr>
        <p:spPr>
          <a:xfrm>
            <a:off x="1465500" y="3244150"/>
            <a:ext cx="6213000" cy="42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 b="1"/>
              <a:t>Reflective Thinking</a:t>
            </a:r>
          </a:p>
        </p:txBody>
      </p:sp>
      <p:sp>
        <p:nvSpPr>
          <p:cNvPr id="46" name="Shape 46"/>
          <p:cNvSpPr/>
          <p:nvPr/>
        </p:nvSpPr>
        <p:spPr>
          <a:xfrm>
            <a:off x="1465500" y="3671050"/>
            <a:ext cx="6213000" cy="42689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Deliberative Thinking</a:t>
            </a:r>
          </a:p>
        </p:txBody>
      </p:sp>
      <p:sp>
        <p:nvSpPr>
          <p:cNvPr id="47" name="Shape 47"/>
          <p:cNvSpPr/>
          <p:nvPr/>
        </p:nvSpPr>
        <p:spPr>
          <a:xfrm>
            <a:off x="1465500" y="4097950"/>
            <a:ext cx="6213000" cy="42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 b="1"/>
              <a:t>Learned Reactions</a:t>
            </a:r>
          </a:p>
        </p:txBody>
      </p:sp>
      <p:sp>
        <p:nvSpPr>
          <p:cNvPr id="48" name="Shape 48"/>
          <p:cNvSpPr/>
          <p:nvPr/>
        </p:nvSpPr>
        <p:spPr>
          <a:xfrm>
            <a:off x="1465500" y="4524850"/>
            <a:ext cx="6213000" cy="42689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Instinctive Reactions</a:t>
            </a:r>
          </a:p>
        </p:txBody>
      </p:sp>
      <p:sp>
        <p:nvSpPr>
          <p:cNvPr id="10" name="Shape 61"/>
          <p:cNvSpPr/>
          <p:nvPr/>
        </p:nvSpPr>
        <p:spPr>
          <a:xfrm rot="16200000">
            <a:off x="-322728" y="3490750"/>
            <a:ext cx="2561400" cy="36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Theoretical basis: </a:t>
            </a:r>
            <a:br>
              <a:rPr lang="en" dirty="0" smtClean="0"/>
            </a:br>
            <a:r>
              <a:rPr lang="en" dirty="0" smtClean="0"/>
              <a:t>  Selector </a:t>
            </a:r>
            <a:r>
              <a:rPr lang="en" dirty="0"/>
              <a:t>-&gt; Critic -&gt; Way to think</a:t>
            </a:r>
          </a:p>
        </p:txBody>
      </p:sp>
      <p:sp>
        <p:nvSpPr>
          <p:cNvPr id="55" name="Shape 55"/>
          <p:cNvSpPr/>
          <p:nvPr/>
        </p:nvSpPr>
        <p:spPr>
          <a:xfrm>
            <a:off x="1242600" y="2617350"/>
            <a:ext cx="2475600" cy="131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sp>
        <p:nvSpPr>
          <p:cNvPr id="56" name="Shape 56"/>
          <p:cNvSpPr/>
          <p:nvPr/>
        </p:nvSpPr>
        <p:spPr>
          <a:xfrm>
            <a:off x="1395000" y="2769750"/>
            <a:ext cx="2475600" cy="131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endParaRPr lang="en" dirty="0"/>
          </a:p>
        </p:txBody>
      </p:sp>
      <p:sp>
        <p:nvSpPr>
          <p:cNvPr id="57" name="Shape 57"/>
          <p:cNvSpPr/>
          <p:nvPr/>
        </p:nvSpPr>
        <p:spPr>
          <a:xfrm>
            <a:off x="1547400" y="2922150"/>
            <a:ext cx="2475600" cy="131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 b="1" dirty="0"/>
              <a:t>Recognize a Problem-Type</a:t>
            </a:r>
          </a:p>
        </p:txBody>
      </p:sp>
      <p:sp>
        <p:nvSpPr>
          <p:cNvPr id="58" name="Shape 58"/>
          <p:cNvSpPr/>
          <p:nvPr/>
        </p:nvSpPr>
        <p:spPr>
          <a:xfrm>
            <a:off x="5492075" y="2617350"/>
            <a:ext cx="2333400" cy="1432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Activate a Way to Think</a:t>
            </a:r>
          </a:p>
        </p:txBody>
      </p:sp>
      <p:sp>
        <p:nvSpPr>
          <p:cNvPr id="59" name="Shape 59"/>
          <p:cNvSpPr/>
          <p:nvPr/>
        </p:nvSpPr>
        <p:spPr>
          <a:xfrm>
            <a:off x="5644475" y="2769750"/>
            <a:ext cx="2333400" cy="1432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Activate a Way to Think</a:t>
            </a:r>
          </a:p>
        </p:txBody>
      </p:sp>
      <p:sp>
        <p:nvSpPr>
          <p:cNvPr id="60" name="Shape 60"/>
          <p:cNvSpPr/>
          <p:nvPr/>
        </p:nvSpPr>
        <p:spPr>
          <a:xfrm>
            <a:off x="5796875" y="2922150"/>
            <a:ext cx="2333400" cy="1432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 b="1" dirty="0"/>
              <a:t>Activate a Way to Think</a:t>
            </a:r>
          </a:p>
        </p:txBody>
      </p:sp>
      <p:sp>
        <p:nvSpPr>
          <p:cNvPr id="61" name="Shape 61"/>
          <p:cNvSpPr/>
          <p:nvPr/>
        </p:nvSpPr>
        <p:spPr>
          <a:xfrm>
            <a:off x="4221025" y="3500150"/>
            <a:ext cx="1195200" cy="36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138172" y="4776137"/>
            <a:ext cx="989256" cy="2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1800" b="1" dirty="0"/>
              <a:t>Critics</a:t>
            </a:r>
          </a:p>
        </p:txBody>
      </p:sp>
      <p:sp>
        <p:nvSpPr>
          <p:cNvPr id="63" name="Shape 63"/>
          <p:cNvSpPr/>
          <p:nvPr/>
        </p:nvSpPr>
        <p:spPr>
          <a:xfrm>
            <a:off x="6245207" y="4776137"/>
            <a:ext cx="1436736" cy="2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 dirty="0"/>
              <a:t>Selectors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/>
              <a:t>Training: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/>
              <a:t>Domain model training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/>
              <a:t>How-to training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/>
              <a:t>Data structures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/>
              <a:t>Request processing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Architecture approach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 dirty="0" smtClean="0"/>
              <a:t>Base </a:t>
            </a:r>
            <a:r>
              <a:rPr lang="en" b="1" dirty="0"/>
              <a:t>is </a:t>
            </a:r>
            <a:r>
              <a:rPr lang="en" b="1" dirty="0" smtClean="0"/>
              <a:t>a </a:t>
            </a:r>
            <a:r>
              <a:rPr lang="en" b="1" dirty="0" smtClean="0"/>
              <a:t>concept:</a:t>
            </a:r>
            <a:endParaRPr lang="en" b="1" dirty="0"/>
          </a:p>
          <a:p>
            <a:endParaRPr lang="en" dirty="0" smtClean="0"/>
          </a:p>
          <a:p>
            <a:r>
              <a:rPr lang="en" dirty="0" smtClean="0"/>
              <a:t>Concepts </a:t>
            </a:r>
            <a:r>
              <a:rPr lang="en" dirty="0" smtClean="0"/>
              <a:t>create </a:t>
            </a:r>
            <a:r>
              <a:rPr lang="en" dirty="0"/>
              <a:t>graph with concept links, similar to </a:t>
            </a:r>
            <a:r>
              <a:rPr lang="en" dirty="0" smtClean="0"/>
              <a:t>OWL(Web ontology language</a:t>
            </a:r>
            <a:r>
              <a:rPr lang="en" dirty="0" smtClean="0"/>
              <a:t>).</a:t>
            </a:r>
            <a:endParaRPr lang="en" dirty="0"/>
          </a:p>
          <a:p>
            <a:r>
              <a:rPr lang="en" dirty="0"/>
              <a:t>Domain concepts </a:t>
            </a:r>
            <a:r>
              <a:rPr lang="en" dirty="0" smtClean="0"/>
              <a:t>semantic </a:t>
            </a:r>
            <a:r>
              <a:rPr lang="en" dirty="0"/>
              <a:t>network actually </a:t>
            </a:r>
            <a:r>
              <a:rPr lang="en" dirty="0" smtClean="0"/>
              <a:t>is </a:t>
            </a:r>
            <a:r>
              <a:rPr lang="en" dirty="0"/>
              <a:t>description of the domain.</a:t>
            </a:r>
          </a:p>
          <a:p>
            <a:r>
              <a:rPr lang="en" dirty="0"/>
              <a:t>System creates concepts semantic network from English text like: Firefox is a browser.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Architecture approach: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</a:t>
            </a:r>
            <a:r>
              <a:rPr lang="en" dirty="0" smtClean="0"/>
              <a:t>Domain </a:t>
            </a:r>
            <a:r>
              <a:rPr lang="en" dirty="0"/>
              <a:t>model training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82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 dirty="0"/>
              <a:t>Humans are good with </a:t>
            </a:r>
            <a:r>
              <a:rPr lang="en" b="1" dirty="0" smtClean="0"/>
              <a:t>recombinations!</a:t>
            </a:r>
            <a:endParaRPr lang="en" b="1"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Architecture </a:t>
            </a:r>
            <a:r>
              <a:rPr lang="en" dirty="0" smtClean="0"/>
              <a:t>approach:   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Understanding </a:t>
            </a:r>
            <a:r>
              <a:rPr lang="en" dirty="0"/>
              <a:t>training</a:t>
            </a:r>
          </a:p>
        </p:txBody>
      </p:sp>
      <p:sp>
        <p:nvSpPr>
          <p:cNvPr id="82" name="Shape 82"/>
          <p:cNvSpPr/>
          <p:nvPr/>
        </p:nvSpPr>
        <p:spPr>
          <a:xfrm>
            <a:off x="1567350" y="2605725"/>
            <a:ext cx="2003099" cy="38364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Learned</a:t>
            </a:r>
          </a:p>
        </p:txBody>
      </p:sp>
      <p:sp>
        <p:nvSpPr>
          <p:cNvPr id="83" name="Shape 83"/>
          <p:cNvSpPr/>
          <p:nvPr/>
        </p:nvSpPr>
        <p:spPr>
          <a:xfrm>
            <a:off x="3570450" y="2605725"/>
            <a:ext cx="2003099" cy="38364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Deliberatives</a:t>
            </a:r>
          </a:p>
        </p:txBody>
      </p:sp>
      <p:sp>
        <p:nvSpPr>
          <p:cNvPr id="84" name="Shape 84"/>
          <p:cNvSpPr/>
          <p:nvPr/>
        </p:nvSpPr>
        <p:spPr>
          <a:xfrm>
            <a:off x="5573550" y="2605725"/>
            <a:ext cx="2003099" cy="38364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Reflective</a:t>
            </a:r>
          </a:p>
        </p:txBody>
      </p:sp>
      <p:sp>
        <p:nvSpPr>
          <p:cNvPr id="85" name="Shape 85"/>
          <p:cNvSpPr/>
          <p:nvPr/>
        </p:nvSpPr>
        <p:spPr>
          <a:xfrm>
            <a:off x="2111700" y="3203100"/>
            <a:ext cx="9144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Action1</a:t>
            </a:r>
          </a:p>
        </p:txBody>
      </p:sp>
      <p:cxnSp>
        <p:nvCxnSpPr>
          <p:cNvPr id="86" name="Shape 86"/>
          <p:cNvCxnSpPr>
            <a:stCxn id="85" idx="2"/>
            <a:endCxn id="87" idx="1"/>
          </p:cNvCxnSpPr>
          <p:nvPr/>
        </p:nvCxnSpPr>
        <p:spPr>
          <a:xfrm>
            <a:off x="2568900" y="3654900"/>
            <a:ext cx="3243899" cy="29606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88"/>
          <p:cNvSpPr/>
          <p:nvPr/>
        </p:nvSpPr>
        <p:spPr>
          <a:xfrm>
            <a:off x="5839950" y="5292650"/>
            <a:ext cx="14702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Try something else</a:t>
            </a:r>
          </a:p>
        </p:txBody>
      </p:sp>
      <p:cxnSp>
        <p:nvCxnSpPr>
          <p:cNvPr id="89" name="Shape 89"/>
          <p:cNvCxnSpPr>
            <a:stCxn id="87" idx="2"/>
            <a:endCxn id="88" idx="0"/>
          </p:cNvCxnSpPr>
          <p:nvPr/>
        </p:nvCxnSpPr>
        <p:spPr>
          <a:xfrm>
            <a:off x="6575099" y="4195619"/>
            <a:ext cx="0" cy="109703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7" idx="2"/>
            <a:endCxn id="91" idx="3"/>
          </p:cNvCxnSpPr>
          <p:nvPr/>
        </p:nvCxnSpPr>
        <p:spPr>
          <a:xfrm flipH="1">
            <a:off x="2997200" y="4195619"/>
            <a:ext cx="3577899" cy="69794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6342000" y="4544050"/>
            <a:ext cx="466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no</a:t>
            </a:r>
          </a:p>
        </p:txBody>
      </p:sp>
      <p:sp>
        <p:nvSpPr>
          <p:cNvPr id="91" name="Shape 91"/>
          <p:cNvSpPr/>
          <p:nvPr/>
        </p:nvSpPr>
        <p:spPr>
          <a:xfrm>
            <a:off x="2082800" y="4667660"/>
            <a:ext cx="9144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Action2</a:t>
            </a:r>
          </a:p>
        </p:txBody>
      </p:sp>
      <p:cxnSp>
        <p:nvCxnSpPr>
          <p:cNvPr id="93" name="Shape 93"/>
          <p:cNvCxnSpPr>
            <a:stCxn id="88" idx="1"/>
            <a:endCxn id="94" idx="3"/>
          </p:cNvCxnSpPr>
          <p:nvPr/>
        </p:nvCxnSpPr>
        <p:spPr>
          <a:xfrm flipH="1">
            <a:off x="3172999" y="5518550"/>
            <a:ext cx="2666950" cy="543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" name="Shape 87"/>
          <p:cNvSpPr/>
          <p:nvPr/>
        </p:nvSpPr>
        <p:spPr>
          <a:xfrm>
            <a:off x="5812800" y="3706319"/>
            <a:ext cx="1524599" cy="48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Does it make sense?</a:t>
            </a:r>
          </a:p>
        </p:txBody>
      </p:sp>
      <p:sp>
        <p:nvSpPr>
          <p:cNvPr id="94" name="Shape 94"/>
          <p:cNvSpPr/>
          <p:nvPr/>
        </p:nvSpPr>
        <p:spPr>
          <a:xfrm>
            <a:off x="1907000" y="5836150"/>
            <a:ext cx="12659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Other action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505225" y="4295325"/>
            <a:ext cx="6674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611085" y="1600337"/>
            <a:ext cx="24270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Self-Reflective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Architecture </a:t>
            </a:r>
            <a:r>
              <a:rPr lang="en" dirty="0" smtClean="0"/>
              <a:t>approach: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Understanding </a:t>
            </a:r>
            <a:r>
              <a:rPr lang="en" dirty="0"/>
              <a:t>minimal</a:t>
            </a:r>
          </a:p>
        </p:txBody>
      </p:sp>
      <p:sp>
        <p:nvSpPr>
          <p:cNvPr id="102" name="Shape 102"/>
          <p:cNvSpPr/>
          <p:nvPr/>
        </p:nvSpPr>
        <p:spPr>
          <a:xfrm>
            <a:off x="243863" y="1600337"/>
            <a:ext cx="20720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Learned</a:t>
            </a:r>
          </a:p>
        </p:txBody>
      </p:sp>
      <p:sp>
        <p:nvSpPr>
          <p:cNvPr id="103" name="Shape 103"/>
          <p:cNvSpPr/>
          <p:nvPr/>
        </p:nvSpPr>
        <p:spPr>
          <a:xfrm>
            <a:off x="2327386" y="1600337"/>
            <a:ext cx="2035800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Deliberative</a:t>
            </a:r>
          </a:p>
        </p:txBody>
      </p:sp>
      <p:sp>
        <p:nvSpPr>
          <p:cNvPr id="104" name="Shape 104"/>
          <p:cNvSpPr/>
          <p:nvPr/>
        </p:nvSpPr>
        <p:spPr>
          <a:xfrm>
            <a:off x="4382797" y="1600337"/>
            <a:ext cx="2228399" cy="4944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Reflective</a:t>
            </a:r>
          </a:p>
        </p:txBody>
      </p:sp>
      <p:sp>
        <p:nvSpPr>
          <p:cNvPr id="105" name="Shape 105"/>
          <p:cNvSpPr/>
          <p:nvPr/>
        </p:nvSpPr>
        <p:spPr>
          <a:xfrm>
            <a:off x="361143" y="2713724"/>
            <a:ext cx="17798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Lexical processing</a:t>
            </a:r>
          </a:p>
        </p:txBody>
      </p:sp>
      <p:cxnSp>
        <p:nvCxnSpPr>
          <p:cNvPr id="106" name="Shape 106"/>
          <p:cNvCxnSpPr>
            <a:stCxn id="107" idx="2"/>
            <a:endCxn id="108" idx="1"/>
          </p:cNvCxnSpPr>
          <p:nvPr/>
        </p:nvCxnSpPr>
        <p:spPr>
          <a:xfrm>
            <a:off x="5473217" y="3617324"/>
            <a:ext cx="1345538" cy="30065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105" idx="3"/>
            <a:endCxn id="107" idx="1"/>
          </p:cNvCxnSpPr>
          <p:nvPr/>
        </p:nvCxnSpPr>
        <p:spPr>
          <a:xfrm>
            <a:off x="2141043" y="2939624"/>
            <a:ext cx="2338574" cy="52004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8" name="Shape 108"/>
          <p:cNvSpPr/>
          <p:nvPr/>
        </p:nvSpPr>
        <p:spPr>
          <a:xfrm>
            <a:off x="6818756" y="3692075"/>
            <a:ext cx="1964099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Cry for help</a:t>
            </a:r>
          </a:p>
        </p:txBody>
      </p:sp>
      <p:sp>
        <p:nvSpPr>
          <p:cNvPr id="107" name="Shape 107"/>
          <p:cNvSpPr/>
          <p:nvPr/>
        </p:nvSpPr>
        <p:spPr>
          <a:xfrm>
            <a:off x="4479617" y="3302024"/>
            <a:ext cx="1987200" cy="31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Does it make sense?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593" y="4461610"/>
            <a:ext cx="1458000" cy="45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Simulation</a:t>
            </a:r>
          </a:p>
        </p:txBody>
      </p:sp>
      <p:cxnSp>
        <p:nvCxnSpPr>
          <p:cNvPr id="111" name="Shape 111"/>
          <p:cNvCxnSpPr>
            <a:stCxn id="107" idx="2"/>
            <a:endCxn id="110" idx="3"/>
          </p:cNvCxnSpPr>
          <p:nvPr/>
        </p:nvCxnSpPr>
        <p:spPr>
          <a:xfrm flipH="1">
            <a:off x="1978593" y="3617324"/>
            <a:ext cx="3494624" cy="1070186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10" idx="2"/>
            <a:endCxn id="113" idx="0"/>
          </p:cNvCxnSpPr>
          <p:nvPr/>
        </p:nvCxnSpPr>
        <p:spPr>
          <a:xfrm>
            <a:off x="1249593" y="4913410"/>
            <a:ext cx="2099786" cy="39375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/>
          <p:nvPr/>
        </p:nvSpPr>
        <p:spPr>
          <a:xfrm>
            <a:off x="3189330" y="5307162"/>
            <a:ext cx="320100" cy="320100"/>
          </a:xfrm>
          <a:prstGeom prst="flowChartConnector">
            <a:avLst/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091043" y="2056600"/>
            <a:ext cx="320100" cy="3201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15" name="Shape 115"/>
          <p:cNvCxnSpPr>
            <a:stCxn id="114" idx="4"/>
          </p:cNvCxnSpPr>
          <p:nvPr/>
        </p:nvCxnSpPr>
        <p:spPr>
          <a:xfrm flipH="1">
            <a:off x="1248093" y="2376700"/>
            <a:ext cx="3000" cy="307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1142</Words>
  <Application>Microsoft Office PowerPoint</Application>
  <PresentationFormat>On-screen Show (4:3)</PresentationFormat>
  <Paragraphs>187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/>
      <vt:lpstr>Thinking model and machine understanding of English primitive texts and it’s application in Infrastructure as Service domain.</vt:lpstr>
      <vt:lpstr>Contents</vt:lpstr>
      <vt:lpstr>Theoretical basis</vt:lpstr>
      <vt:lpstr>Theoretical basis: Model of six</vt:lpstr>
      <vt:lpstr>Theoretical basis:    Selector -&gt; Critic -&gt; Way to think</vt:lpstr>
      <vt:lpstr>Architecture approach</vt:lpstr>
      <vt:lpstr>Architecture approach:   Domain model training</vt:lpstr>
      <vt:lpstr>Architecture approach:       Understanding training</vt:lpstr>
      <vt:lpstr>Architecture approach:   Understanding minimal</vt:lpstr>
      <vt:lpstr>Architecture approach:    Understanding</vt:lpstr>
      <vt:lpstr>Architecture approach:   Data structures</vt:lpstr>
      <vt:lpstr>Architecture approach:   Request processing</vt:lpstr>
      <vt:lpstr>Prototype</vt:lpstr>
      <vt:lpstr>Links: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model and machine understanding of English primitive texts and it’s application in Infrastructure as Service domain.</dc:title>
  <cp:lastModifiedBy>wksadmin</cp:lastModifiedBy>
  <cp:revision>21</cp:revision>
  <dcterms:modified xsi:type="dcterms:W3CDTF">2013-05-15T11:54:07Z</dcterms:modified>
</cp:coreProperties>
</file>