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080625" cy="7559675"/>
  <p:notesSz cx="6797675" cy="9926638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  <p:cmAuthor id="1" name="Max Talanov" initials="MT" lastIdx="1" clrIdx="1"/>
  <p:cmAuthor id="2" name="RUSSIA\RUKASAEVA" initials="R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66FF"/>
    <a:srgbClr val="00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972" autoAdjust="0"/>
  </p:normalViewPr>
  <p:slideViewPr>
    <p:cSldViewPr showGuides="1">
      <p:cViewPr>
        <p:scale>
          <a:sx n="80" d="100"/>
          <a:sy n="80" d="100"/>
        </p:scale>
        <p:origin x="-528" y="564"/>
      </p:cViewPr>
      <p:guideLst>
        <p:guide orient="horz" pos="2160"/>
        <p:guide pos="635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674"/>
        <p:guide pos="19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3786" tIns="41893" rIns="83786" bIns="41893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3786" tIns="41893" rIns="83786" bIns="41893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2867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4063"/>
            <a:ext cx="4954587" cy="371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79482" y="4714969"/>
            <a:ext cx="5434429" cy="4462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0"/>
            <a:ext cx="2947753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3786" tIns="41893" rIns="83786" bIns="41893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47068" y="0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3786" tIns="41893" rIns="83786" bIns="41893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9429938"/>
            <a:ext cx="2947753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3786" tIns="41893" rIns="83786" bIns="41893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47068" y="9429937"/>
            <a:ext cx="2946325" cy="4922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F391AEEA-0560-4AA7-814F-0CAF700A01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20BA1B-D1BF-4EE6-97D3-8C63483E44F6}" type="slidenum">
              <a:rPr lang="ru-RU">
                <a:ea typeface="SimSun" charset="-122"/>
              </a:rPr>
              <a:pPr/>
              <a:t>1</a:t>
            </a:fld>
            <a:endParaRPr lang="ru-RU">
              <a:ea typeface="SimSun" charset="-122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9D85616D-FBB1-400B-B611-8B74CD98B775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297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Здравствуйте.</a:t>
            </a:r>
          </a:p>
          <a:p>
            <a:r>
              <a:rPr lang="ru-RU" dirty="0" smtClean="0"/>
              <a:t>Анекдот про программиста в глубокой отладке:</a:t>
            </a:r>
          </a:p>
          <a:p>
            <a:r>
              <a:rPr lang="ru-RU" dirty="0" smtClean="0"/>
              <a:t>После 3-х дней и трех ночей к программисту рано утром подходит его маленький сын и спрашивает</a:t>
            </a:r>
          </a:p>
          <a:p>
            <a:r>
              <a:rPr lang="ru-RU" dirty="0" smtClean="0"/>
              <a:t>- Папа а почему каждое утро солце всходит а каждый вечер заходит</a:t>
            </a:r>
          </a:p>
          <a:p>
            <a:r>
              <a:rPr lang="ru-RU" dirty="0" smtClean="0"/>
              <a:t>- А ты проверял?</a:t>
            </a:r>
          </a:p>
          <a:p>
            <a:r>
              <a:rPr lang="ru-RU" dirty="0" smtClean="0"/>
              <a:t>- Да проверял </a:t>
            </a:r>
          </a:p>
          <a:p>
            <a:r>
              <a:rPr lang="ru-RU" dirty="0" smtClean="0"/>
              <a:t>- Точно проверял ?</a:t>
            </a:r>
          </a:p>
          <a:p>
            <a:r>
              <a:rPr lang="ru-RU" dirty="0" smtClean="0"/>
              <a:t>- Да точно, каждое утро всходит и каждый вечер заходит.</a:t>
            </a:r>
          </a:p>
          <a:p>
            <a:pPr>
              <a:buFontTx/>
              <a:buChar char="-"/>
            </a:pPr>
            <a:r>
              <a:rPr lang="ru-RU" dirty="0" smtClean="0"/>
              <a:t>Тогда оставь и не трогай больше !</a:t>
            </a:r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Кто из вас уже слышал</a:t>
            </a:r>
            <a:r>
              <a:rPr lang="ru-RU" baseline="0" dirty="0" smtClean="0"/>
              <a:t> этот анекдот </a:t>
            </a:r>
            <a:r>
              <a:rPr lang="ru-RU" baseline="0" dirty="0" err="1" smtClean="0"/>
              <a:t>н</a:t>
            </a:r>
            <a:r>
              <a:rPr lang="ru-RU" baseline="0" dirty="0" smtClean="0"/>
              <a:t> раз? 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839FE7E-3105-43F6-AE41-334652BA1F5B}" type="slidenum">
              <a:rPr lang="ru-RU">
                <a:ea typeface="SimSun" charset="-122"/>
              </a:rPr>
              <a:pPr/>
              <a:t>10</a:t>
            </a:fld>
            <a:endParaRPr lang="ru-RU">
              <a:ea typeface="SimSun" charset="-122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73F363C6-DC31-4DB4-BD1D-258BAA8EEC19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10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89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Скукотища.</a:t>
            </a:r>
          </a:p>
          <a:p>
            <a:r>
              <a:rPr lang="ru-RU" dirty="0" smtClean="0"/>
              <a:t>Эксперт послал требования на Английском</a:t>
            </a:r>
            <a:r>
              <a:rPr lang="ru-RU" baseline="0" dirty="0" smtClean="0"/>
              <a:t> в Лингвистический компонент (Зрительный Центр, аналогия притянута за уши), дальше глубже в мозг,</a:t>
            </a:r>
          </a:p>
          <a:p>
            <a:r>
              <a:rPr lang="ru-RU" baseline="0" dirty="0" err="1" smtClean="0"/>
              <a:t>Понимательный</a:t>
            </a:r>
            <a:r>
              <a:rPr lang="ru-RU" baseline="0" dirty="0" smtClean="0"/>
              <a:t> компонент(Сознание) осознал, ЧТО же требуется, Генератор решений (Генератор Идей) наконец-то придумал решение проблемы. </a:t>
            </a:r>
          </a:p>
          <a:p>
            <a:r>
              <a:rPr lang="ru-RU" baseline="0" dirty="0" smtClean="0"/>
              <a:t>И результат измененное приложение. Так же обратная связь с экспертом Коммуникатор. </a:t>
            </a:r>
          </a:p>
          <a:p>
            <a:r>
              <a:rPr lang="ru-RU" baseline="0" dirty="0" smtClean="0"/>
              <a:t>Как то система должна быть способна сказать: Ну ничего не понимаю! Мне одиноко! Пожалуйста проясните задачу.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сверху ПАМЯТЬ.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614C86-C9B1-45CE-B052-2E2AF6A6B5CB}" type="slidenum">
              <a:rPr lang="ru-RU">
                <a:ea typeface="SimSun" charset="-122"/>
              </a:rPr>
              <a:pPr/>
              <a:t>11</a:t>
            </a:fld>
            <a:endParaRPr lang="ru-RU">
              <a:ea typeface="SimSun" charset="-122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C78FCCBD-57C9-40E7-8973-99AB2CFCCD8A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11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99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А теперь </a:t>
            </a:r>
            <a:r>
              <a:rPr lang="ru-RU" dirty="0" err="1" smtClean="0"/>
              <a:t>по-компонентно</a:t>
            </a:r>
            <a:r>
              <a:rPr lang="ru-RU" dirty="0" smtClean="0"/>
              <a:t>,</a:t>
            </a:r>
            <a:r>
              <a:rPr lang="ru-RU" baseline="0" dirty="0" smtClean="0"/>
              <a:t> жутко скучно!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Память долгосрочная.</a:t>
            </a:r>
            <a:r>
              <a:rPr lang="ru-RU" baseline="0" dirty="0" smtClean="0"/>
              <a:t> </a:t>
            </a:r>
          </a:p>
          <a:p>
            <a:r>
              <a:rPr lang="ru-RU" baseline="0" dirty="0" smtClean="0"/>
              <a:t>Все операции над знаниями, и все знания в памяти. Не зря мы называем данные знаниями, в основном потому что для хранения просто БД не годиться нужен специализированный </a:t>
            </a:r>
            <a:r>
              <a:rPr lang="en-US" baseline="0" dirty="0" smtClean="0"/>
              <a:t>RDF Storage </a:t>
            </a:r>
            <a:r>
              <a:rPr lang="ru-RU" baseline="0" dirty="0" smtClean="0"/>
              <a:t>для хранения онтологий.</a:t>
            </a:r>
          </a:p>
          <a:p>
            <a:endParaRPr lang="ru-RU" baseline="0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702E86-3C1E-4D18-BB32-16146F80B7D5}" type="slidenum">
              <a:rPr lang="ru-RU">
                <a:ea typeface="SimSun" charset="-122"/>
              </a:rPr>
              <a:pPr/>
              <a:t>12</a:t>
            </a:fld>
            <a:endParaRPr lang="ru-RU">
              <a:ea typeface="SimSun" charset="-122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EB827A0A-86D0-42C0-8691-14CED4D57609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12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09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Зрительный центр.</a:t>
            </a:r>
          </a:p>
          <a:p>
            <a:endParaRPr lang="ru-RU" dirty="0" smtClean="0"/>
          </a:p>
          <a:p>
            <a:r>
              <a:rPr lang="ru-RU" dirty="0" smtClean="0"/>
              <a:t>Поступила</a:t>
            </a:r>
            <a:r>
              <a:rPr lang="ru-RU" baseline="0" dirty="0" smtClean="0"/>
              <a:t> текстовая информация и этот третье сторонний компонент преобразует ее в </a:t>
            </a:r>
            <a:r>
              <a:rPr lang="en-US" baseline="0" dirty="0" smtClean="0"/>
              <a:t>machine usable</a:t>
            </a:r>
            <a:r>
              <a:rPr lang="ru-RU" baseline="0" dirty="0" smtClean="0"/>
              <a:t> предикаты, то есть логические правила в виде </a:t>
            </a:r>
            <a:endParaRPr lang="ru-RU" dirty="0" smtClean="0"/>
          </a:p>
          <a:p>
            <a:r>
              <a:rPr lang="ru-RU" dirty="0" err="1" smtClean="0"/>
              <a:t>Action</a:t>
            </a:r>
            <a:r>
              <a:rPr lang="ru-RU" dirty="0" smtClean="0"/>
              <a:t>(</a:t>
            </a:r>
            <a:r>
              <a:rPr lang="ru-RU" dirty="0" err="1" smtClean="0"/>
              <a:t>Subject</a:t>
            </a:r>
            <a:r>
              <a:rPr lang="ru-RU" dirty="0" smtClean="0"/>
              <a:t>, Object, ...)</a:t>
            </a:r>
          </a:p>
          <a:p>
            <a:r>
              <a:rPr lang="ru-RU" dirty="0" smtClean="0"/>
              <a:t>Мы используем </a:t>
            </a:r>
            <a:r>
              <a:rPr lang="ru-RU" dirty="0" err="1" smtClean="0"/>
              <a:t>StanfordParser</a:t>
            </a:r>
            <a:r>
              <a:rPr lang="ru-RU" dirty="0" smtClean="0"/>
              <a:t> как наиболее продвинутый для представления предикатов по тексту.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2F986D-1321-4DFF-AB27-D92CBA6F5A3B}" type="slidenum">
              <a:rPr lang="ru-RU">
                <a:ea typeface="SimSun" charset="-122"/>
              </a:rPr>
              <a:pPr/>
              <a:t>13</a:t>
            </a:fld>
            <a:endParaRPr lang="ru-RU">
              <a:ea typeface="SimSun" charset="-122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55F83B8B-A34D-4DD3-BC59-C7BE68F2DFE5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13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19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err="1" smtClean="0"/>
              <a:t>Понимательный</a:t>
            </a:r>
            <a:r>
              <a:rPr lang="ru-RU" dirty="0" smtClean="0"/>
              <a:t> компонент (Сознание).</a:t>
            </a:r>
          </a:p>
          <a:p>
            <a:endParaRPr lang="ru-RU" dirty="0" smtClean="0"/>
          </a:p>
          <a:p>
            <a:r>
              <a:rPr lang="ru-RU" dirty="0" smtClean="0"/>
              <a:t>Самый сложный. </a:t>
            </a:r>
          </a:p>
          <a:p>
            <a:r>
              <a:rPr lang="ru-RU" dirty="0" smtClean="0"/>
              <a:t>Что мы делаем</a:t>
            </a:r>
            <a:r>
              <a:rPr lang="ru-RU" baseline="0" dirty="0" smtClean="0"/>
              <a:t> чтоб осознать что мы видим?</a:t>
            </a:r>
          </a:p>
          <a:p>
            <a:r>
              <a:rPr lang="ru-RU" baseline="0" dirty="0" smtClean="0"/>
              <a:t>Например если я вас попрошу представить </a:t>
            </a:r>
            <a:r>
              <a:rPr lang="en-US" baseline="0" dirty="0" smtClean="0"/>
              <a:t>CR</a:t>
            </a:r>
            <a:r>
              <a:rPr lang="ru-RU" baseline="0" dirty="0" smtClean="0"/>
              <a:t>, то вы представите </a:t>
            </a:r>
            <a:r>
              <a:rPr lang="ru-RU" baseline="0" dirty="0" err="1" smtClean="0"/>
              <a:t>веб</a:t>
            </a:r>
            <a:r>
              <a:rPr lang="ru-RU" baseline="0" dirty="0" smtClean="0"/>
              <a:t> форму, стандартный документ или </a:t>
            </a:r>
            <a:r>
              <a:rPr lang="en-US" baseline="0" dirty="0" smtClean="0"/>
              <a:t>e-mail</a:t>
            </a:r>
            <a:r>
              <a:rPr lang="ru-RU" baseline="0" dirty="0" smtClean="0"/>
              <a:t> который например состоит из идентификатора описания запроса и прочее.</a:t>
            </a:r>
          </a:p>
          <a:p>
            <a:r>
              <a:rPr lang="ru-RU" baseline="0" dirty="0" smtClean="0"/>
              <a:t>То есть когда мы понимаем мы сопоставляем поступившую информацию с тем что видели и/или ожидаем увидеть.</a:t>
            </a:r>
          </a:p>
          <a:p>
            <a:r>
              <a:rPr lang="ru-RU" baseline="0" dirty="0" smtClean="0"/>
              <a:t>Этот принцип положен в основу </a:t>
            </a:r>
            <a:r>
              <a:rPr lang="ru-RU" baseline="0" dirty="0" err="1" smtClean="0"/>
              <a:t>понимательного</a:t>
            </a:r>
            <a:r>
              <a:rPr lang="ru-RU" baseline="0" dirty="0" smtClean="0"/>
              <a:t> компонента.</a:t>
            </a:r>
          </a:p>
          <a:p>
            <a:r>
              <a:rPr lang="ru-RU" baseline="0" dirty="0" smtClean="0"/>
              <a:t>Система сопоставляет входные предикаты с моделью знаний в Памяти.</a:t>
            </a:r>
            <a:endParaRPr lang="ru-RU" dirty="0" smtClean="0"/>
          </a:p>
          <a:p>
            <a:r>
              <a:rPr lang="ru-RU" dirty="0" smtClean="0"/>
              <a:t>В данный момент данный компонент находится в стадии наиболее активной разработки</a:t>
            </a:r>
            <a:r>
              <a:rPr lang="ru-RU" baseline="0" dirty="0" smtClean="0"/>
              <a:t> и существует как набросок архитектуры пока.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F0833C3-BAA8-47B5-AE6D-6CA32B0FC137}" type="slidenum">
              <a:rPr lang="ru-RU">
                <a:ea typeface="SimSun" charset="-122"/>
              </a:rPr>
              <a:pPr/>
              <a:t>14</a:t>
            </a:fld>
            <a:endParaRPr lang="ru-RU">
              <a:ea typeface="SimSun" charset="-122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00CF8531-DB62-4F9F-A7C0-AF5ECDFFD303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14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30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Генератор идей.</a:t>
            </a:r>
          </a:p>
          <a:p>
            <a:endParaRPr lang="ru-RU" dirty="0" smtClean="0"/>
          </a:p>
          <a:p>
            <a:r>
              <a:rPr lang="ru-RU" dirty="0" smtClean="0"/>
              <a:t>Что умеет: выдумывать</a:t>
            </a:r>
            <a:r>
              <a:rPr lang="ru-RU" baseline="0" dirty="0" smtClean="0"/>
              <a:t> новые решения, запоминать или обучаться, и выводит отчеты в целевом языке программирования. </a:t>
            </a:r>
            <a:endParaRPr lang="ru-RU" dirty="0" smtClean="0"/>
          </a:p>
          <a:p>
            <a:r>
              <a:rPr lang="ru-RU" dirty="0" smtClean="0"/>
              <a:t>В основу логических рассуждений положен NARS (Non Axiomatic Reasoner </a:t>
            </a:r>
            <a:r>
              <a:rPr lang="ru-RU" dirty="0" err="1" smtClean="0"/>
              <a:t>System</a:t>
            </a:r>
            <a:r>
              <a:rPr lang="ru-RU" dirty="0" smtClean="0"/>
              <a:t>)</a:t>
            </a:r>
            <a:r>
              <a:rPr lang="ru-RU" baseline="0" dirty="0" smtClean="0"/>
              <a:t> о нем подробнее позже.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64CF6A4-72AF-4C0E-9CCB-EEF7B3014D05}" type="slidenum">
              <a:rPr lang="ru-RU">
                <a:ea typeface="SimSun" charset="-122"/>
              </a:rPr>
              <a:pPr/>
              <a:t>15</a:t>
            </a:fld>
            <a:endParaRPr lang="ru-RU">
              <a:ea typeface="SimSun" charset="-122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9F6261CD-9385-4EE9-96E3-63803028924E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15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40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Копнем еще глубже.</a:t>
            </a:r>
          </a:p>
          <a:p>
            <a:endParaRPr lang="ru-RU" dirty="0" smtClean="0"/>
          </a:p>
          <a:p>
            <a:r>
              <a:rPr lang="ru-RU" dirty="0" smtClean="0"/>
              <a:t>Не засыпайте!</a:t>
            </a:r>
          </a:p>
          <a:p>
            <a:endParaRPr lang="ru-RU" dirty="0" smtClean="0"/>
          </a:p>
          <a:p>
            <a:r>
              <a:rPr lang="ru-RU" dirty="0" smtClean="0"/>
              <a:t>И</a:t>
            </a:r>
            <a:r>
              <a:rPr lang="ru-RU" baseline="0" dirty="0" smtClean="0"/>
              <a:t> так 2 части основные:</a:t>
            </a:r>
          </a:p>
          <a:p>
            <a:r>
              <a:rPr lang="ru-RU" baseline="0" dirty="0" smtClean="0"/>
              <a:t>Собственно генератор идей(воображение) и краткосрочная память(зубрежка).</a:t>
            </a:r>
          </a:p>
          <a:p>
            <a:r>
              <a:rPr lang="ru-RU" baseline="0" dirty="0" smtClean="0"/>
              <a:t>Так же вспомогательные:</a:t>
            </a:r>
          </a:p>
          <a:p>
            <a:r>
              <a:rPr lang="ru-RU" baseline="0" dirty="0" smtClean="0"/>
              <a:t>Интерфейс к логическому серверу </a:t>
            </a:r>
            <a:r>
              <a:rPr lang="en-US" baseline="0" dirty="0" err="1" smtClean="0"/>
              <a:t>Reasoner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Транслятор в целевой язык программирования.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A8FF029-78D5-46B7-A8A2-DE7643F8AACD}" type="slidenum">
              <a:rPr lang="ru-RU">
                <a:ea typeface="SimSun" charset="-122"/>
              </a:rPr>
              <a:pPr/>
              <a:t>16</a:t>
            </a:fld>
            <a:endParaRPr lang="ru-RU">
              <a:ea typeface="SimSun" charset="-122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BDF72CAF-BE14-4E65-906F-A2BC18DBB923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16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506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Суть в следующем</a:t>
            </a:r>
            <a:r>
              <a:rPr lang="ru-RU" baseline="0" dirty="0" smtClean="0"/>
              <a:t>:</a:t>
            </a:r>
          </a:p>
          <a:p>
            <a:endParaRPr lang="ru-RU" baseline="0" dirty="0" smtClean="0"/>
          </a:p>
          <a:p>
            <a:r>
              <a:rPr lang="ru-RU" dirty="0" smtClean="0"/>
              <a:t>Если решение для данных критериев</a:t>
            </a:r>
            <a:r>
              <a:rPr lang="ru-RU" baseline="0" dirty="0" smtClean="0"/>
              <a:t> уже сгенерировано то его можно просто «достать» из памяти.</a:t>
            </a:r>
          </a:p>
          <a:p>
            <a:r>
              <a:rPr lang="ru-RU" baseline="0" dirty="0" smtClean="0"/>
              <a:t>Потом его стоит проверить «А вдруг».</a:t>
            </a:r>
          </a:p>
          <a:p>
            <a:r>
              <a:rPr lang="ru-RU" baseline="0" dirty="0" smtClean="0"/>
              <a:t>Если все хорошо – подтверждение у эксперта и на выход.</a:t>
            </a:r>
          </a:p>
          <a:p>
            <a:r>
              <a:rPr lang="ru-RU" baseline="0" dirty="0" smtClean="0"/>
              <a:t>Если не нашли – то генерируем, проверяем, подтверждаем  и на выход.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конце концов обучаем.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48ECEC-CDBF-4451-8DAA-DC60C85396F6}" type="slidenum">
              <a:rPr lang="ru-RU">
                <a:ea typeface="SimSun" charset="-122"/>
              </a:rPr>
              <a:pPr/>
              <a:t>17</a:t>
            </a:fld>
            <a:endParaRPr lang="ru-RU">
              <a:ea typeface="SimSun" charset="-122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B7FFB792-0341-46EA-917F-0C01AA13C00D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17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60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Сервер логических вычислений. </a:t>
            </a:r>
          </a:p>
          <a:p>
            <a:r>
              <a:rPr lang="ru-RU" dirty="0" smtClean="0"/>
              <a:t>Простой на булевой логике не подходит нужен вероятностный.</a:t>
            </a:r>
          </a:p>
          <a:p>
            <a:r>
              <a:rPr lang="ru-RU" dirty="0" smtClean="0"/>
              <a:t>Почему</a:t>
            </a:r>
            <a:r>
              <a:rPr lang="ru-RU" baseline="0" dirty="0" smtClean="0"/>
              <a:t> :</a:t>
            </a:r>
          </a:p>
          <a:p>
            <a:r>
              <a:rPr lang="ru-RU" dirty="0" smtClean="0"/>
              <a:t>Несколько возможных вариантов решения, а также возможных противоречий во входных данных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dirty="0" smtClean="0"/>
              <a:t>Мы используем NARS (разработан Pei </a:t>
            </a:r>
            <a:r>
              <a:rPr lang="ru-RU" dirty="0" err="1" smtClean="0"/>
              <a:t>Wang</a:t>
            </a:r>
            <a:r>
              <a:rPr lang="ru-RU" dirty="0" smtClean="0"/>
              <a:t>)</a:t>
            </a:r>
            <a:r>
              <a:rPr lang="ru-RU" baseline="0" dirty="0" smtClean="0"/>
              <a:t> это чудо инструмент!</a:t>
            </a:r>
            <a:endParaRPr lang="ru-RU" dirty="0" smtClean="0"/>
          </a:p>
          <a:p>
            <a:r>
              <a:rPr lang="ru-RU" dirty="0" smtClean="0"/>
              <a:t>Способен: проводить аналогии, дедуктивно и индуктивно рассуждать,</a:t>
            </a:r>
            <a:r>
              <a:rPr lang="ru-RU" baseline="0" dirty="0" smtClean="0"/>
              <a:t> работать с противоречивыми данными и так далее.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D402354-B8E6-4A8C-9C79-C92F150BBF92}" type="slidenum">
              <a:rPr lang="ru-RU">
                <a:ea typeface="SimSun" charset="-122"/>
              </a:rPr>
              <a:pPr/>
              <a:t>18</a:t>
            </a:fld>
            <a:endParaRPr lang="ru-RU">
              <a:ea typeface="SimSun" charset="-122"/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1C69BBA5-5297-4E0B-9274-FA06CA75C817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18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71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Воображение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ранее не встречали такого, надо придумать.</a:t>
            </a:r>
          </a:p>
          <a:p>
            <a:r>
              <a:rPr lang="ru-RU" baseline="0" dirty="0" smtClean="0"/>
              <a:t>В основе стохастический поиск и вероятностная логика чудо </a:t>
            </a:r>
            <a:r>
              <a:rPr lang="en-US" baseline="0" dirty="0" smtClean="0"/>
              <a:t>NARS</a:t>
            </a:r>
            <a:r>
              <a:rPr lang="ru-RU" baseline="0" dirty="0" smtClean="0"/>
              <a:t>-а.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Сейчас мы используем генетический алгоритм, который генерирует последовательности изменений (помните о чем мы говорили в Идее?) или </a:t>
            </a:r>
            <a:r>
              <a:rPr lang="en-US" baseline="0" dirty="0" smtClean="0"/>
              <a:t>How-to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Другими словами рецепты как можно изменить архитектуру приложения.</a:t>
            </a:r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9144910-41B4-4895-BEC9-579631BD5945}" type="slidenum">
              <a:rPr lang="ru-RU">
                <a:ea typeface="SimSun" charset="-122"/>
              </a:rPr>
              <a:pPr/>
              <a:t>19</a:t>
            </a:fld>
            <a:endParaRPr lang="ru-RU">
              <a:ea typeface="SimSun" charset="-122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6A304C9C-97EA-4745-B3D7-57449FFB6848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19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81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Solution checker отвечает на вопрос: </a:t>
            </a:r>
          </a:p>
          <a:p>
            <a:r>
              <a:rPr lang="ru-RU" dirty="0" smtClean="0"/>
              <a:t>Имеет ли смысл данное решение в текущем окружении, и насколько оно сооветсвует </a:t>
            </a:r>
            <a:r>
              <a:rPr lang="ru-RU" dirty="0" err="1" smtClean="0"/>
              <a:t>acceptance</a:t>
            </a:r>
            <a:r>
              <a:rPr lang="ru-RU" dirty="0" smtClean="0"/>
              <a:t> </a:t>
            </a:r>
            <a:r>
              <a:rPr lang="en-US" dirty="0" smtClean="0"/>
              <a:t>criteria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Проверка</a:t>
            </a:r>
            <a:r>
              <a:rPr lang="ru-RU" baseline="0" dirty="0" smtClean="0"/>
              <a:t> опять осуществляется </a:t>
            </a:r>
            <a:r>
              <a:rPr lang="en-US" baseline="0" dirty="0" smtClean="0"/>
              <a:t>NARS</a:t>
            </a:r>
            <a:r>
              <a:rPr lang="ru-RU" baseline="0" dirty="0" smtClean="0"/>
              <a:t>-</a:t>
            </a:r>
            <a:r>
              <a:rPr lang="ru-RU" baseline="0" dirty="0" err="1" smtClean="0"/>
              <a:t>ом</a:t>
            </a:r>
            <a:r>
              <a:rPr lang="ru-RU" baseline="0" dirty="0" smtClean="0"/>
              <a:t> с помощью Памяти.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4BAE34-06DE-4479-9EA9-401C4954C919}" type="slidenum">
              <a:rPr lang="ru-RU">
                <a:ea typeface="SimSun" charset="-122"/>
              </a:rPr>
              <a:pPr/>
              <a:t>2</a:t>
            </a:fld>
            <a:endParaRPr lang="ru-RU">
              <a:ea typeface="SimSun" charset="-122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C754B20D-C954-4628-8631-3AD579F235A9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2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07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Что же случилось,</a:t>
            </a:r>
            <a:r>
              <a:rPr lang="ru-RU" baseline="0" dirty="0" smtClean="0"/>
              <a:t> а дело в том что ничего не случилось. С 1957 года с изобретения </a:t>
            </a:r>
            <a:r>
              <a:rPr lang="ru-RU" baseline="0" dirty="0" err="1" smtClean="0"/>
              <a:t>высоко-уровнего</a:t>
            </a:r>
            <a:r>
              <a:rPr lang="ru-RU" baseline="0" dirty="0" smtClean="0"/>
              <a:t> языка программирования мы (программисты) постоянно производим «тонны кода», копаем лопатами, а где же экскаватор?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 нашим оценкам, примерно 60 процентов задач в </a:t>
            </a:r>
            <a:r>
              <a:rPr lang="ru-RU" baseline="0" dirty="0" err="1" smtClean="0"/>
              <a:t>аутсорсинге</a:t>
            </a:r>
            <a:r>
              <a:rPr lang="ru-RU" baseline="0" dirty="0" smtClean="0"/>
              <a:t>, тривиальны, повторяемы и легко автоматизируемы.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40B9333-5C1B-41AE-82BA-05631F4802AB}" type="slidenum">
              <a:rPr lang="ru-RU">
                <a:ea typeface="SimSun" charset="-122"/>
              </a:rPr>
              <a:pPr/>
              <a:t>20</a:t>
            </a:fld>
            <a:endParaRPr lang="ru-RU">
              <a:ea typeface="SimSun" charset="-122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87D5AA26-EED8-4EFF-A7B5-EDD0AF48F5B4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20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91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Зубрежка</a:t>
            </a:r>
            <a:r>
              <a:rPr lang="ru-RU" baseline="0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Запоминает</a:t>
            </a:r>
            <a:r>
              <a:rPr lang="ru-RU" baseline="0" dirty="0" smtClean="0"/>
              <a:t> ассоциации входных данных </a:t>
            </a:r>
            <a:r>
              <a:rPr lang="en-US" baseline="0" dirty="0" smtClean="0"/>
              <a:t>acceptance criteria </a:t>
            </a:r>
            <a:r>
              <a:rPr lang="ru-RU" baseline="0" dirty="0" smtClean="0"/>
              <a:t>и решений принятых экспертом.</a:t>
            </a:r>
          </a:p>
          <a:p>
            <a:r>
              <a:rPr lang="ru-RU" baseline="0" dirty="0" smtClean="0"/>
              <a:t>Обобщает, проводит аналогии.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 это нужно для того чтоб не гонять лишний раз воображение.</a:t>
            </a:r>
          </a:p>
          <a:p>
            <a:r>
              <a:rPr lang="ru-RU" baseline="0" dirty="0" smtClean="0"/>
              <a:t>Стохастический поиск крайне дорогое удовольствие.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9A833C-E3E7-4DFB-8AF1-919AAEF396DA}" type="slidenum">
              <a:rPr lang="ru-RU">
                <a:ea typeface="SimSun" charset="-122"/>
              </a:rPr>
              <a:pPr/>
              <a:t>21</a:t>
            </a:fld>
            <a:endParaRPr lang="ru-RU">
              <a:ea typeface="SimSun" charset="-122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A560827A-45D2-4A7A-AB6F-7FE1366AC26F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21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501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Ну</a:t>
            </a:r>
            <a:r>
              <a:rPr lang="ru-RU" baseline="0" dirty="0" smtClean="0"/>
              <a:t> это просто.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Отдайте код на том языке котором хотим.</a:t>
            </a:r>
          </a:p>
          <a:p>
            <a:r>
              <a:rPr lang="ru-RU" dirty="0" smtClean="0"/>
              <a:t>Описания</a:t>
            </a:r>
            <a:r>
              <a:rPr lang="ru-RU" baseline="0" dirty="0" smtClean="0"/>
              <a:t> языков, как водится в Памяти.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8FB35B-85B9-4AC2-ACF0-CD381962D580}" type="slidenum">
              <a:rPr lang="ru-RU">
                <a:ea typeface="SimSun" charset="-122"/>
              </a:rPr>
              <a:pPr/>
              <a:t>22</a:t>
            </a:fld>
            <a:endParaRPr lang="ru-RU">
              <a:ea typeface="SimSun" charset="-122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DEDCB582-F0CC-46BE-9F89-A6614A5E5318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22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512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Обратная связь.</a:t>
            </a:r>
          </a:p>
          <a:p>
            <a:endParaRPr lang="ru-RU" dirty="0" smtClean="0"/>
          </a:p>
          <a:p>
            <a:r>
              <a:rPr lang="ru-RU" dirty="0" smtClean="0"/>
              <a:t>Система должна общаться.</a:t>
            </a:r>
          </a:p>
          <a:p>
            <a:r>
              <a:rPr lang="ru-RU" dirty="0" smtClean="0"/>
              <a:t>Как минимум попросить пояснения и подтверждения.</a:t>
            </a:r>
          </a:p>
          <a:p>
            <a:r>
              <a:rPr lang="ru-RU" dirty="0" smtClean="0"/>
              <a:t>Помогите</a:t>
            </a:r>
            <a:r>
              <a:rPr lang="ru-RU" baseline="0" dirty="0" smtClean="0"/>
              <a:t> мне ничего не понятно из того что вы передали на вход.</a:t>
            </a:r>
          </a:p>
          <a:p>
            <a:r>
              <a:rPr lang="ru-RU" baseline="0" dirty="0" smtClean="0"/>
              <a:t>Или правильно ли я все сделала?</a:t>
            </a:r>
          </a:p>
          <a:p>
            <a:r>
              <a:rPr lang="ru-RU" baseline="0" dirty="0" smtClean="0"/>
              <a:t>Кофе?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860728-38DA-41DF-9B9D-56EFAE644461}" type="slidenum">
              <a:rPr lang="ru-RU">
                <a:ea typeface="SimSun" charset="-122"/>
              </a:rPr>
              <a:pPr/>
              <a:t>23</a:t>
            </a:fld>
            <a:endParaRPr lang="ru-RU">
              <a:ea typeface="SimSun" charset="-122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108B6EA0-EA9C-4A18-9173-6F9BBFA38E48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23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522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Понимательный компонент генерирует запросы на пояснение для эксперта. </a:t>
            </a:r>
          </a:p>
          <a:p>
            <a:r>
              <a:rPr lang="ru-RU" dirty="0" smtClean="0"/>
              <a:t>Генератор производит запросы на пояснение и подверждение для эксперта.</a:t>
            </a:r>
          </a:p>
          <a:p>
            <a:r>
              <a:rPr lang="ru-RU" dirty="0" smtClean="0"/>
              <a:t>Таким образом осуществаляются 2 обраные связи с экспертом.</a:t>
            </a:r>
          </a:p>
          <a:p>
            <a:endParaRPr lang="ru-RU" dirty="0" smtClean="0"/>
          </a:p>
          <a:p>
            <a:r>
              <a:rPr lang="ru-RU" dirty="0" smtClean="0"/>
              <a:t>Мы изучили:</a:t>
            </a:r>
          </a:p>
          <a:p>
            <a:r>
              <a:rPr lang="ru-RU" dirty="0" smtClean="0"/>
              <a:t>Лингвистический</a:t>
            </a:r>
            <a:r>
              <a:rPr lang="ru-RU" baseline="0" dirty="0" smtClean="0"/>
              <a:t> компонент из текста производит предикаты, </a:t>
            </a:r>
            <a:r>
              <a:rPr lang="ru-RU" baseline="0" dirty="0" err="1" smtClean="0"/>
              <a:t>Понимательный</a:t>
            </a:r>
            <a:r>
              <a:rPr lang="ru-RU" baseline="0" dirty="0" smtClean="0"/>
              <a:t> компонент находит соответствия с тем что мы ожидаем поступит на вход, а именно запрос на изменение, Генератор идей производит решение и воплощает его в целевом языке.</a:t>
            </a:r>
          </a:p>
          <a:p>
            <a:endParaRPr lang="ru-RU" dirty="0" smtClean="0"/>
          </a:p>
          <a:p>
            <a:r>
              <a:rPr lang="ru-RU" dirty="0" smtClean="0"/>
              <a:t>Зрительный центр, Сознание и</a:t>
            </a:r>
            <a:r>
              <a:rPr lang="ru-RU" baseline="0" dirty="0" smtClean="0"/>
              <a:t> Генератор идей.</a:t>
            </a:r>
          </a:p>
          <a:p>
            <a:r>
              <a:rPr lang="ru-RU" baseline="0" dirty="0" smtClean="0"/>
              <a:t>И главный вопрос где же Попа?</a:t>
            </a:r>
          </a:p>
          <a:p>
            <a:r>
              <a:rPr lang="ru-RU" baseline="0" dirty="0" smtClean="0"/>
              <a:t>Попа не отображена на слайдах.</a:t>
            </a:r>
          </a:p>
          <a:p>
            <a:r>
              <a:rPr lang="ru-RU" baseline="0" dirty="0" smtClean="0"/>
              <a:t>Она в ограничениях лингвистического и </a:t>
            </a:r>
            <a:r>
              <a:rPr lang="ru-RU" baseline="0" dirty="0" err="1" smtClean="0"/>
              <a:t>понимательного</a:t>
            </a:r>
            <a:r>
              <a:rPr lang="ru-RU" baseline="0" dirty="0" smtClean="0"/>
              <a:t> компонента!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7D0424-A4E0-445F-B68E-746E5B900FEF}" type="slidenum">
              <a:rPr lang="ru-RU">
                <a:ea typeface="SimSun" charset="-122"/>
              </a:rPr>
              <a:pPr/>
              <a:t>24</a:t>
            </a:fld>
            <a:endParaRPr lang="ru-RU">
              <a:ea typeface="SimSun" charset="-122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376B76FF-D9CE-4C31-A7C9-606FFD6326F1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24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532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Вот еще</a:t>
            </a:r>
            <a:r>
              <a:rPr lang="ru-RU" baseline="0" dirty="0" smtClean="0"/>
              <a:t> одна попа, текущее решение: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Всего лишь:</a:t>
            </a:r>
            <a:endParaRPr lang="ru-RU" dirty="0" smtClean="0"/>
          </a:p>
          <a:p>
            <a:r>
              <a:rPr lang="ru-RU" dirty="0" smtClean="0"/>
              <a:t>Генератор идей и Комуникатор </a:t>
            </a:r>
            <a:r>
              <a:rPr lang="ru-RU" dirty="0" err="1" smtClean="0"/>
              <a:t>и</a:t>
            </a:r>
            <a:r>
              <a:rPr lang="ru-RU" dirty="0" smtClean="0"/>
              <a:t> Память.</a:t>
            </a:r>
          </a:p>
          <a:p>
            <a:r>
              <a:rPr lang="ru-RU" dirty="0" smtClean="0"/>
              <a:t>Мнимум для получения скорейшего результата.</a:t>
            </a:r>
          </a:p>
          <a:p>
            <a:r>
              <a:rPr lang="ru-RU" dirty="0" smtClean="0"/>
              <a:t>Ядро системы.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96CB9CD-D9AA-4383-B304-2351B9F54CC0}" type="slidenum">
              <a:rPr lang="ru-RU">
                <a:ea typeface="SimSun" charset="-122"/>
              </a:rPr>
              <a:pPr/>
              <a:t>25</a:t>
            </a:fld>
            <a:endParaRPr lang="ru-RU">
              <a:ea typeface="SimSun" charset="-122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D54B06B9-3165-481A-B182-E2E623994CB4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25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542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Отсюда</a:t>
            </a:r>
            <a:r>
              <a:rPr lang="ru-RU" baseline="0" dirty="0" smtClean="0"/>
              <a:t> и планы на будущее: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Расширить </a:t>
            </a:r>
            <a:r>
              <a:rPr lang="ru-RU" baseline="0" dirty="0" err="1" smtClean="0"/>
              <a:t>понимательный</a:t>
            </a:r>
            <a:r>
              <a:rPr lang="ru-RU" baseline="0" dirty="0" smtClean="0"/>
              <a:t> компонент чтоб мог понимать энциклопедические статьи.</a:t>
            </a:r>
          </a:p>
          <a:p>
            <a:r>
              <a:rPr lang="ru-RU" baseline="0" dirty="0" smtClean="0"/>
              <a:t>С лингвистическим компонентом мы мало что можем сделать.</a:t>
            </a:r>
          </a:p>
          <a:p>
            <a:r>
              <a:rPr lang="ru-RU" baseline="0" dirty="0" smtClean="0"/>
              <a:t>Добавить анализ:</a:t>
            </a:r>
          </a:p>
          <a:p>
            <a:r>
              <a:rPr lang="ru-RU" baseline="0" dirty="0" smtClean="0"/>
              <a:t>Входной информации</a:t>
            </a:r>
          </a:p>
          <a:p>
            <a:r>
              <a:rPr lang="ru-RU" baseline="0" dirty="0" smtClean="0"/>
              <a:t>Текущей архитектуры приложения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Добавить </a:t>
            </a:r>
            <a:r>
              <a:rPr lang="ru-RU" baseline="0" dirty="0" err="1" smtClean="0"/>
              <a:t>саморазвите</a:t>
            </a:r>
            <a:r>
              <a:rPr lang="ru-RU" baseline="0" dirty="0" smtClean="0"/>
              <a:t> посредством эволюции и </a:t>
            </a:r>
            <a:r>
              <a:rPr lang="ru-RU" baseline="0" dirty="0" err="1" smtClean="0"/>
              <a:t>самооптимизации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Замкнуть подав код самой </a:t>
            </a:r>
            <a:r>
              <a:rPr lang="ru-RU" baseline="0" dirty="0" err="1" smtClean="0"/>
              <a:t>Менты</a:t>
            </a:r>
            <a:r>
              <a:rPr lang="ru-RU" baseline="0" dirty="0" smtClean="0"/>
              <a:t> на ее же вход.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58E125-5ABC-4F8F-BE2E-3637E6BCAA27}" type="slidenum">
              <a:rPr lang="ru-RU">
                <a:ea typeface="SimSun" charset="-122"/>
              </a:rPr>
              <a:pPr/>
              <a:t>26</a:t>
            </a:fld>
            <a:endParaRPr lang="ru-RU">
              <a:ea typeface="SimSun" charset="-122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397622B5-E94D-48BF-B1D6-C2405113DF94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26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553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smtClean="0"/>
              <a:t>Вопросы</a:t>
            </a:r>
            <a:r>
              <a:rPr lang="ru-RU" baseline="0" smtClean="0"/>
              <a:t>!</a:t>
            </a:r>
            <a:endParaRPr lang="ru-RU" baseline="0" dirty="0" smtClean="0"/>
          </a:p>
          <a:p>
            <a:r>
              <a:rPr lang="ru-RU" baseline="0" dirty="0" smtClean="0"/>
              <a:t>Вопросы!</a:t>
            </a:r>
          </a:p>
          <a:p>
            <a:r>
              <a:rPr lang="ru-RU" baseline="0" dirty="0" smtClean="0"/>
              <a:t>Вопросики!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9047BA9-CCA0-442F-BBEB-6D8653CB83B1}" type="slidenum">
              <a:rPr lang="ru-RU">
                <a:ea typeface="SimSun" charset="-122"/>
              </a:rPr>
              <a:pPr/>
              <a:t>3</a:t>
            </a:fld>
            <a:endParaRPr lang="ru-RU">
              <a:ea typeface="SimSun" charset="-122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3B613EC8-B290-48A8-B98B-D2637CD811BA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3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17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Знаете что самое</a:t>
            </a:r>
            <a:r>
              <a:rPr lang="ru-RU" baseline="0" dirty="0" smtClean="0"/>
              <a:t> смешное в </a:t>
            </a:r>
            <a:r>
              <a:rPr lang="en-US" baseline="0" dirty="0" smtClean="0"/>
              <a:t>helper</a:t>
            </a:r>
            <a:r>
              <a:rPr lang="ru-RU" baseline="0" dirty="0" smtClean="0"/>
              <a:t>-е, постоянно возникает вопрос: Ели ты такая умная ну почему же ты сама не сделаешь. </a:t>
            </a:r>
          </a:p>
          <a:p>
            <a:r>
              <a:rPr lang="ru-RU" baseline="0" dirty="0" smtClean="0"/>
              <a:t>«Дорогая свари мне кофе!»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Итак приведенные выше инструменты это просто лопаты с тахометром а где же экскаватор?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1A82FD-DD8E-43B0-862B-1A7238CBC72A}" type="slidenum">
              <a:rPr lang="ru-RU">
                <a:ea typeface="SimSun" charset="-122"/>
              </a:rPr>
              <a:pPr/>
              <a:t>4</a:t>
            </a:fld>
            <a:endParaRPr lang="ru-RU">
              <a:ea typeface="SimSun" charset="-122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833F2385-30A7-4CE5-AF39-91168B7ED4AC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4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27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Но они не</a:t>
            </a:r>
            <a:r>
              <a:rPr lang="ru-RU" baseline="0" dirty="0" smtClean="0"/>
              <a:t> р</a:t>
            </a:r>
            <a:r>
              <a:rPr lang="ru-RU" dirty="0" smtClean="0"/>
              <a:t>ешают проблемы:</a:t>
            </a:r>
          </a:p>
          <a:p>
            <a:r>
              <a:rPr lang="ru-RU" dirty="0" smtClean="0"/>
              <a:t>Очень простой пример: </a:t>
            </a:r>
          </a:p>
          <a:p>
            <a:r>
              <a:rPr lang="ru-RU" dirty="0" smtClean="0"/>
              <a:t>Разработчик сгенерировал CRUD </a:t>
            </a:r>
            <a:r>
              <a:rPr lang="en-US" dirty="0" smtClean="0"/>
              <a:t> (Create</a:t>
            </a:r>
            <a:r>
              <a:rPr lang="en-US" baseline="0" dirty="0" smtClean="0"/>
              <a:t> Update Delete) </a:t>
            </a:r>
            <a:r>
              <a:rPr lang="ru-RU" dirty="0" smtClean="0"/>
              <a:t>на основе структуры БД, добавил функциональности и тут приходит новое требование поменять структуру БД.</a:t>
            </a:r>
          </a:p>
          <a:p>
            <a:r>
              <a:rPr lang="ru-RU" dirty="0" smtClean="0"/>
              <a:t>Перегенерируем merge и так далее.</a:t>
            </a:r>
          </a:p>
          <a:p>
            <a:r>
              <a:rPr lang="ru-RU" dirty="0" smtClean="0"/>
              <a:t>Система не понимает что она делает просто заполяет placeholders в шаблонах.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C95157-C532-4ED7-9569-71284FB817D8}" type="slidenum">
              <a:rPr lang="ru-RU">
                <a:ea typeface="SimSun" charset="-122"/>
              </a:rPr>
              <a:pPr/>
              <a:t>5</a:t>
            </a:fld>
            <a:endParaRPr lang="ru-RU">
              <a:ea typeface="SimSun" charset="-122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6199728D-0BE6-4C3E-BF34-07275861BA4D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5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379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Умные</a:t>
            </a:r>
            <a:r>
              <a:rPr lang="ru-RU" baseline="0" dirty="0" smtClean="0"/>
              <a:t> парни из </a:t>
            </a:r>
            <a:r>
              <a:rPr lang="en-US" baseline="0" dirty="0" smtClean="0"/>
              <a:t>MIT </a:t>
            </a:r>
            <a:r>
              <a:rPr lang="ru-RU" dirty="0" smtClean="0"/>
              <a:t>опубликовали статью </a:t>
            </a:r>
            <a:r>
              <a:rPr lang="en-US" dirty="0" smtClean="0"/>
              <a:t>Feasibility Studies for programming in natural language. </a:t>
            </a:r>
            <a:r>
              <a:rPr lang="ru-RU" dirty="0" smtClean="0"/>
              <a:t>Кто ни будь вспомнил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Дейкстру</a:t>
            </a:r>
            <a:r>
              <a:rPr lang="ru-RU" baseline="0" dirty="0" smtClean="0"/>
              <a:t>?</a:t>
            </a:r>
            <a:endParaRPr lang="ru-RU" dirty="0" smtClean="0"/>
          </a:p>
          <a:p>
            <a:r>
              <a:rPr lang="ru-RU" dirty="0" smtClean="0"/>
              <a:t>Они создали программу </a:t>
            </a:r>
            <a:r>
              <a:rPr lang="en-US" dirty="0" err="1" smtClean="0"/>
              <a:t>Metafor</a:t>
            </a:r>
            <a:r>
              <a:rPr lang="en-US" baseline="0" dirty="0" smtClean="0"/>
              <a:t> </a:t>
            </a:r>
            <a:r>
              <a:rPr lang="ru-RU" dirty="0" smtClean="0"/>
              <a:t>которая</a:t>
            </a:r>
            <a:r>
              <a:rPr lang="ru-RU" baseline="0" dirty="0" smtClean="0"/>
              <a:t> производит скелеты классов на </a:t>
            </a:r>
            <a:r>
              <a:rPr lang="en-US" baseline="0" dirty="0" smtClean="0"/>
              <a:t>Python </a:t>
            </a:r>
            <a:r>
              <a:rPr lang="ru-RU" baseline="0" dirty="0" smtClean="0"/>
              <a:t>по описанию на </a:t>
            </a:r>
            <a:r>
              <a:rPr lang="en-US" baseline="0" dirty="0" smtClean="0"/>
              <a:t>shallow English.</a:t>
            </a:r>
          </a:p>
          <a:p>
            <a:r>
              <a:rPr lang="ru-RU" dirty="0" smtClean="0"/>
              <a:t>Магия в чистом виде</a:t>
            </a:r>
            <a:r>
              <a:rPr lang="en-US" dirty="0" smtClean="0"/>
              <a:t>!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3FDDEB-3A09-4B7C-B0B3-F6B87145CAB6}" type="slidenum">
              <a:rPr lang="ru-RU">
                <a:ea typeface="SimSun" charset="-122"/>
              </a:rPr>
              <a:pPr/>
              <a:t>6</a:t>
            </a:fld>
            <a:endParaRPr lang="ru-RU">
              <a:ea typeface="SimSun" charset="-122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CFF472E6-C16A-4B7F-BE1F-CD898A66EB58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6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48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По описанию на Английском </a:t>
            </a:r>
            <a:r>
              <a:rPr lang="en-US" dirty="0" err="1" smtClean="0"/>
              <a:t>Metafor</a:t>
            </a:r>
            <a:r>
              <a:rPr lang="ru-RU" dirty="0" smtClean="0"/>
              <a:t> выделяет объекты которые</a:t>
            </a:r>
            <a:r>
              <a:rPr lang="ru-RU" baseline="0" dirty="0" smtClean="0"/>
              <a:t> станут классами, способности объектов, которые станут методами и свойства, а так же циклические и условные конструкции.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Чистая магия!</a:t>
            </a:r>
          </a:p>
          <a:p>
            <a:endParaRPr lang="ru-RU" dirty="0" smtClean="0"/>
          </a:p>
          <a:p>
            <a:r>
              <a:rPr lang="ru-RU" dirty="0" smtClean="0"/>
              <a:t>Авторы</a:t>
            </a:r>
            <a:r>
              <a:rPr lang="ru-RU" baseline="0" dirty="0" smtClean="0"/>
              <a:t> дали нам 5 лет чтоб сделать что ни</a:t>
            </a:r>
            <a:r>
              <a:rPr lang="en-US" baseline="0" dirty="0" smtClean="0"/>
              <a:t> </a:t>
            </a:r>
            <a:r>
              <a:rPr lang="ru-RU" baseline="0" dirty="0" smtClean="0"/>
              <a:t>будь реальное из этого </a:t>
            </a:r>
            <a:r>
              <a:rPr lang="en-US" baseline="0" dirty="0" smtClean="0"/>
              <a:t>Demo.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023831-191A-4B9D-8AC4-F80CE1172575}" type="slidenum">
              <a:rPr lang="ru-RU">
                <a:ea typeface="SimSun" charset="-122"/>
              </a:rPr>
              <a:pPr/>
              <a:t>7</a:t>
            </a:fld>
            <a:endParaRPr lang="ru-RU">
              <a:ea typeface="SimSun" charset="-122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A9A35604-E965-4372-A449-62649861383D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7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58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Пять</a:t>
            </a:r>
            <a:r>
              <a:rPr lang="ru-RU" baseline="0" dirty="0" smtClean="0"/>
              <a:t> лет прошло и появилась идея переделать Метафору так чтоб она оперировала знаниями из программирования, архитектурой и изменениями архитектуры!</a:t>
            </a:r>
            <a:r>
              <a:rPr lang="en-US" baseline="0" dirty="0" smtClean="0"/>
              <a:t> </a:t>
            </a:r>
            <a:r>
              <a:rPr lang="ru-RU" baseline="0" dirty="0" smtClean="0"/>
              <a:t>И конечно чтоб она могла учиться.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525276B-6BAA-40B1-B6E9-C363931844F5}" type="slidenum">
              <a:rPr lang="ru-RU">
                <a:ea typeface="SimSun" charset="-122"/>
              </a:rPr>
              <a:pPr/>
              <a:t>8</a:t>
            </a:fld>
            <a:endParaRPr lang="ru-RU">
              <a:ea typeface="SimSun" charset="-122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FC3A2CE9-A96B-4601-ABDE-915C15316359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8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Отсюда:</a:t>
            </a:r>
          </a:p>
          <a:p>
            <a:r>
              <a:rPr lang="ru-RU" dirty="0" smtClean="0"/>
              <a:t>Система</a:t>
            </a:r>
            <a:r>
              <a:rPr lang="ru-RU" baseline="0" dirty="0" smtClean="0"/>
              <a:t> должна понимать ЧТО она делает.</a:t>
            </a:r>
          </a:p>
          <a:p>
            <a:r>
              <a:rPr lang="ru-RU" baseline="0" dirty="0" smtClean="0"/>
              <a:t>От поступающих требований до выхода в виде кода. То есть все происходит в «Голове».</a:t>
            </a:r>
          </a:p>
          <a:p>
            <a:r>
              <a:rPr lang="ru-RU" baseline="0" dirty="0" smtClean="0"/>
              <a:t>Система должна понимать людей, хотя часто люди сами себя не понимают. Только оператора или эксперта в предметной области задачи. </a:t>
            </a:r>
            <a:r>
              <a:rPr lang="ru-RU" baseline="0" dirty="0" err="1" smtClean="0"/>
              <a:t>Уфф</a:t>
            </a:r>
            <a:r>
              <a:rPr lang="ru-RU" baseline="0" dirty="0" smtClean="0"/>
              <a:t>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4AC979-CC3A-4664-B473-99A2FDA1E790}" type="slidenum">
              <a:rPr lang="ru-RU">
                <a:ea typeface="SimSun" charset="-122"/>
              </a:rPr>
              <a:pPr/>
              <a:t>9</a:t>
            </a:fld>
            <a:endParaRPr lang="ru-RU">
              <a:ea typeface="SimSun" charset="-122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5C089A73-E4F3-485A-829D-38BF197E575C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9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78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Это мы просто позаимствовали</a:t>
            </a:r>
            <a:r>
              <a:rPr lang="ru-RU" baseline="0" dirty="0" smtClean="0"/>
              <a:t> из «ИИ современный подход» Питера </a:t>
            </a:r>
            <a:r>
              <a:rPr lang="ru-RU" baseline="0" dirty="0" err="1" smtClean="0"/>
              <a:t>Норвига</a:t>
            </a:r>
            <a:r>
              <a:rPr lang="ru-RU" baseline="0" dirty="0" smtClean="0"/>
              <a:t> и Бертрана Рассела.</a:t>
            </a:r>
          </a:p>
          <a:p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34FC2-C0D3-4110-8E3C-66939E50D9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E1452-B4A5-40B2-AD35-0542455B4A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8AF2A-ECE7-4D32-81EF-EC80233C3D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90816-94F1-4432-8C31-979C475DCD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27DFB-0F52-4391-8ED8-B367869D7A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2AF40-8596-49A9-9979-F7C655831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0D3BB-A34A-4AF3-92B6-767517B186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4B16B-70E6-47CA-9D40-856F8B5819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A58BF-365A-4929-A45A-CBE9081EDB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401BD-E5F6-400E-91FB-275E51175D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2CEF2-FA7A-4AC9-8357-291F0E68EF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Четвертый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3150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7CE7E4DC-A4CF-4F42-AC14-D48E7BDBED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8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4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0188" y="392113"/>
            <a:ext cx="4610100" cy="104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 marL="342900" indent="-339725" algn="ctr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ru-RU" sz="3200" dirty="0">
                <a:solidFill>
                  <a:srgbClr val="000000"/>
                </a:solidFill>
                <a:latin typeface="Arial Black" pitchFamily="34" charset="0"/>
              </a:rPr>
              <a:t>Automating programming via concept mining, probabilistic reasoning over semantic knowledge base of SE </a:t>
            </a:r>
            <a:r>
              <a:rPr lang="ru-RU" sz="3200" dirty="0" err="1" smtClean="0">
                <a:solidFill>
                  <a:srgbClr val="000000"/>
                </a:solidFill>
                <a:latin typeface="Arial Black" pitchFamily="34" charset="0"/>
              </a:rPr>
              <a:t>domain</a:t>
            </a:r>
            <a:endParaRPr lang="en-US" sz="3200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 marL="342900" indent="-339725" algn="ctr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3200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 marL="342900" indent="-339725" algn="r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Arial Black" pitchFamily="34" charset="0"/>
              </a:rPr>
              <a:t>by Max </a:t>
            </a:r>
            <a:r>
              <a:rPr lang="en-US" sz="3200" dirty="0" err="1" smtClean="0">
                <a:solidFill>
                  <a:srgbClr val="000000"/>
                </a:solidFill>
                <a:latin typeface="Arial Black" pitchFamily="34" charset="0"/>
              </a:rPr>
              <a:t>Talanov</a:t>
            </a:r>
            <a:endParaRPr lang="ru-RU" sz="3200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710000" y="1260000"/>
            <a:ext cx="7919501" cy="4068299"/>
            <a:chOff x="1259999" y="1223813"/>
            <a:chExt cx="7919501" cy="4068299"/>
          </a:xfrm>
        </p:grpSpPr>
        <p:sp>
          <p:nvSpPr>
            <p:cNvPr id="11267" name="AutoShape 2"/>
            <p:cNvSpPr>
              <a:spLocks noChangeArrowheads="1"/>
            </p:cNvSpPr>
            <p:nvPr/>
          </p:nvSpPr>
          <p:spPr bwMode="auto">
            <a:xfrm>
              <a:off x="2880000" y="2520000"/>
              <a:ext cx="126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Linguistic</a:t>
              </a:r>
            </a:p>
          </p:txBody>
        </p:sp>
        <p:sp>
          <p:nvSpPr>
            <p:cNvPr id="11268" name="AutoShape 3"/>
            <p:cNvSpPr>
              <a:spLocks noChangeArrowheads="1"/>
            </p:cNvSpPr>
            <p:nvPr/>
          </p:nvSpPr>
          <p:spPr bwMode="auto">
            <a:xfrm>
              <a:off x="1259999" y="2520000"/>
              <a:ext cx="1260000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Req</a:t>
              </a:r>
            </a:p>
          </p:txBody>
        </p:sp>
        <p:sp>
          <p:nvSpPr>
            <p:cNvPr id="11269" name="AutoShape 4"/>
            <p:cNvSpPr>
              <a:spLocks noChangeArrowheads="1"/>
            </p:cNvSpPr>
            <p:nvPr/>
          </p:nvSpPr>
          <p:spPr bwMode="auto">
            <a:xfrm>
              <a:off x="4500000" y="2520000"/>
              <a:ext cx="126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Perceiving</a:t>
              </a:r>
            </a:p>
          </p:txBody>
        </p:sp>
        <p:sp>
          <p:nvSpPr>
            <p:cNvPr id="11270" name="AutoShape 5"/>
            <p:cNvSpPr>
              <a:spLocks noChangeArrowheads="1"/>
            </p:cNvSpPr>
            <p:nvPr/>
          </p:nvSpPr>
          <p:spPr bwMode="auto">
            <a:xfrm>
              <a:off x="6120000" y="2520000"/>
              <a:ext cx="126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Solution generator</a:t>
              </a:r>
            </a:p>
          </p:txBody>
        </p:sp>
        <p:sp>
          <p:nvSpPr>
            <p:cNvPr id="11271" name="AutoShape 6"/>
            <p:cNvSpPr>
              <a:spLocks noChangeArrowheads="1"/>
            </p:cNvSpPr>
            <p:nvPr/>
          </p:nvSpPr>
          <p:spPr bwMode="auto">
            <a:xfrm>
              <a:off x="5040000" y="4500000"/>
              <a:ext cx="180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Communicator</a:t>
              </a:r>
            </a:p>
          </p:txBody>
        </p:sp>
        <p:sp>
          <p:nvSpPr>
            <p:cNvPr id="11272" name="AutoShape 7"/>
            <p:cNvSpPr>
              <a:spLocks noChangeArrowheads="1"/>
            </p:cNvSpPr>
            <p:nvPr/>
          </p:nvSpPr>
          <p:spPr bwMode="auto">
            <a:xfrm>
              <a:off x="8100000" y="2520000"/>
              <a:ext cx="1079500" cy="719138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Updated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app</a:t>
              </a:r>
            </a:p>
          </p:txBody>
        </p:sp>
        <p:sp>
          <p:nvSpPr>
            <p:cNvPr id="11273" name="AutoShape 8"/>
            <p:cNvSpPr>
              <a:spLocks noChangeArrowheads="1"/>
            </p:cNvSpPr>
            <p:nvPr/>
          </p:nvSpPr>
          <p:spPr bwMode="auto">
            <a:xfrm>
              <a:off x="2880000" y="4500000"/>
              <a:ext cx="1440000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11274" name="AutoShape 9"/>
            <p:cNvSpPr>
              <a:spLocks noChangeArrowheads="1"/>
            </p:cNvSpPr>
            <p:nvPr/>
          </p:nvSpPr>
          <p:spPr bwMode="auto">
            <a:xfrm>
              <a:off x="4500000" y="1223813"/>
              <a:ext cx="1260475" cy="720725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KB</a:t>
              </a:r>
            </a:p>
          </p:txBody>
        </p:sp>
        <p:sp>
          <p:nvSpPr>
            <p:cNvPr id="11275" name="AutoShape 10"/>
            <p:cNvSpPr>
              <a:spLocks noChangeArrowheads="1"/>
            </p:cNvSpPr>
            <p:nvPr/>
          </p:nvSpPr>
          <p:spPr bwMode="auto">
            <a:xfrm>
              <a:off x="1440000" y="4392000"/>
              <a:ext cx="900113" cy="900112"/>
            </a:xfrm>
            <a:prstGeom prst="smileyFace">
              <a:avLst>
                <a:gd name="adj" fmla="val 4653"/>
              </a:avLst>
            </a:prstGeom>
            <a:solidFill>
              <a:srgbClr val="FF66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11276" name="AutoShape 11"/>
            <p:cNvCxnSpPr>
              <a:cxnSpLocks noChangeShapeType="1"/>
              <a:stCxn id="11268" idx="3"/>
              <a:endCxn id="11267" idx="1"/>
            </p:cNvCxnSpPr>
            <p:nvPr/>
          </p:nvCxnSpPr>
          <p:spPr bwMode="auto">
            <a:xfrm flipV="1">
              <a:off x="2519999" y="2880000"/>
              <a:ext cx="360001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77" name="AutoShape 12"/>
            <p:cNvCxnSpPr>
              <a:cxnSpLocks noChangeShapeType="1"/>
              <a:stCxn id="11267" idx="3"/>
              <a:endCxn id="11269" idx="1"/>
            </p:cNvCxnSpPr>
            <p:nvPr/>
          </p:nvCxnSpPr>
          <p:spPr bwMode="auto">
            <a:xfrm>
              <a:off x="4140000" y="2880000"/>
              <a:ext cx="36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78" name="AutoShape 13"/>
            <p:cNvCxnSpPr>
              <a:cxnSpLocks noChangeShapeType="1"/>
              <a:stCxn id="11269" idx="3"/>
              <a:endCxn id="11270" idx="1"/>
            </p:cNvCxnSpPr>
            <p:nvPr/>
          </p:nvCxnSpPr>
          <p:spPr bwMode="auto">
            <a:xfrm>
              <a:off x="5760000" y="2880000"/>
              <a:ext cx="36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79" name="AutoShape 14"/>
            <p:cNvCxnSpPr>
              <a:cxnSpLocks noChangeShapeType="1"/>
              <a:stCxn id="11270" idx="3"/>
              <a:endCxn id="11272" idx="1"/>
            </p:cNvCxnSpPr>
            <p:nvPr/>
          </p:nvCxnSpPr>
          <p:spPr bwMode="auto">
            <a:xfrm flipV="1">
              <a:off x="7380000" y="2879569"/>
              <a:ext cx="72000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0" name="AutoShape 15"/>
            <p:cNvCxnSpPr>
              <a:cxnSpLocks noChangeShapeType="1"/>
              <a:stCxn id="11267" idx="0"/>
              <a:endCxn id="11274" idx="2"/>
            </p:cNvCxnSpPr>
            <p:nvPr/>
          </p:nvCxnSpPr>
          <p:spPr bwMode="auto">
            <a:xfrm rot="5400000" flipH="1" flipV="1">
              <a:off x="3537088" y="1557088"/>
              <a:ext cx="935824" cy="990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1" name="AutoShape 16"/>
            <p:cNvCxnSpPr>
              <a:cxnSpLocks noChangeShapeType="1"/>
              <a:stCxn id="11269" idx="0"/>
              <a:endCxn id="11274" idx="3"/>
            </p:cNvCxnSpPr>
            <p:nvPr/>
          </p:nvCxnSpPr>
          <p:spPr bwMode="auto">
            <a:xfrm rot="5400000" flipH="1" flipV="1">
              <a:off x="4842388" y="2232150"/>
              <a:ext cx="575462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2" name="AutoShape 17"/>
            <p:cNvCxnSpPr>
              <a:cxnSpLocks noChangeShapeType="1"/>
              <a:stCxn id="11270" idx="0"/>
              <a:endCxn id="11274" idx="4"/>
            </p:cNvCxnSpPr>
            <p:nvPr/>
          </p:nvCxnSpPr>
          <p:spPr bwMode="auto">
            <a:xfrm rot="16200000" flipV="1">
              <a:off x="5787326" y="1557325"/>
              <a:ext cx="935824" cy="98952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3" name="AutoShape 18"/>
            <p:cNvCxnSpPr>
              <a:cxnSpLocks noChangeShapeType="1"/>
              <a:stCxn id="11270" idx="2"/>
              <a:endCxn id="11271" idx="0"/>
            </p:cNvCxnSpPr>
            <p:nvPr/>
          </p:nvCxnSpPr>
          <p:spPr bwMode="auto">
            <a:xfrm rot="5400000">
              <a:off x="5715000" y="3465000"/>
              <a:ext cx="1260000" cy="8100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4" name="AutoShape 19"/>
            <p:cNvCxnSpPr>
              <a:cxnSpLocks noChangeShapeType="1"/>
              <a:stCxn id="11269" idx="2"/>
              <a:endCxn id="11271" idx="0"/>
            </p:cNvCxnSpPr>
            <p:nvPr/>
          </p:nvCxnSpPr>
          <p:spPr bwMode="auto">
            <a:xfrm rot="16200000" flipH="1">
              <a:off x="4905000" y="3465000"/>
              <a:ext cx="1260000" cy="8100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5" name="AutoShape 20"/>
            <p:cNvCxnSpPr>
              <a:cxnSpLocks noChangeShapeType="1"/>
              <a:stCxn id="11271" idx="1"/>
              <a:endCxn id="11273" idx="3"/>
            </p:cNvCxnSpPr>
            <p:nvPr/>
          </p:nvCxnSpPr>
          <p:spPr bwMode="auto">
            <a:xfrm rot="10800000" flipV="1">
              <a:off x="4320000" y="4859999"/>
              <a:ext cx="720000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6" name="AutoShape 21"/>
            <p:cNvCxnSpPr>
              <a:cxnSpLocks noChangeShapeType="1"/>
              <a:stCxn id="11273" idx="1"/>
              <a:endCxn id="11275" idx="6"/>
            </p:cNvCxnSpPr>
            <p:nvPr/>
          </p:nvCxnSpPr>
          <p:spPr bwMode="auto">
            <a:xfrm rot="10800000">
              <a:off x="2340114" y="4842057"/>
              <a:ext cx="539887" cy="18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7" name="AutoShape 22"/>
            <p:cNvCxnSpPr>
              <a:cxnSpLocks noChangeShapeType="1"/>
              <a:stCxn id="11275" idx="0"/>
              <a:endCxn id="11268" idx="2"/>
            </p:cNvCxnSpPr>
            <p:nvPr/>
          </p:nvCxnSpPr>
          <p:spPr bwMode="auto">
            <a:xfrm rot="16200000" flipV="1">
              <a:off x="1314391" y="3816334"/>
              <a:ext cx="1151275" cy="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4" name="Rectangle 2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60000" y="179437"/>
            <a:ext cx="7743530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Collaboration Diagra</a:t>
            </a:r>
            <a:r>
              <a:rPr lang="en-US" sz="4800" dirty="0">
                <a:solidFill>
                  <a:srgbClr val="006699"/>
                </a:solidFill>
                <a:latin typeface="Arial Black" pitchFamily="34" charset="0"/>
              </a:rPr>
              <a:t>m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59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Is the main storage of the data to be used by the system.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KB is RDF storage with OWL data.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KB is used to store the semantic information: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Target application architecture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Domain specific knowledge (How-</a:t>
            </a:r>
            <a:r>
              <a:rPr lang="en-GB" sz="2400" dirty="0" err="1">
                <a:solidFill>
                  <a:srgbClr val="000000"/>
                </a:solidFill>
              </a:rPr>
              <a:t>tos</a:t>
            </a:r>
            <a:r>
              <a:rPr lang="en-GB" sz="2400" dirty="0">
                <a:solidFill>
                  <a:srgbClr val="000000"/>
                </a:solidFill>
              </a:rPr>
              <a:t>)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Common sense information 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Predicates generated based on requirements text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Acceptance criteria for generated solution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581614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Knowledge Base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260000" y="2880000"/>
            <a:ext cx="8460000" cy="432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Human </a:t>
            </a:r>
            <a:r>
              <a:rPr lang="ru-RU" sz="2800" dirty="0">
                <a:solidFill>
                  <a:srgbClr val="000000"/>
                </a:solidFill>
              </a:rPr>
              <a:t>expert specifies the requirements, linguistuc component generates set of predicates for further processing.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Inbound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CR, bug report or FRS according to SE standard SPICE.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Outbound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set of predicates.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Stanford Parser creates the set of predicates that are treated as inbound k</a:t>
            </a:r>
            <a:r>
              <a:rPr lang="en-US" sz="2800" dirty="0">
                <a:solidFill>
                  <a:srgbClr val="000000"/>
                </a:solidFill>
              </a:rPr>
              <a:t>no</a:t>
            </a:r>
            <a:r>
              <a:rPr lang="ru-RU" sz="2800" dirty="0">
                <a:solidFill>
                  <a:srgbClr val="000000"/>
                </a:solidFill>
              </a:rPr>
              <a:t>wledge.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80000" y="1350000"/>
            <a:ext cx="5220000" cy="900000"/>
            <a:chOff x="1260000" y="1350000"/>
            <a:chExt cx="5220000" cy="900000"/>
          </a:xfrm>
        </p:grpSpPr>
        <p:sp>
          <p:nvSpPr>
            <p:cNvPr id="13316" name="AutoShape 3"/>
            <p:cNvSpPr>
              <a:spLocks noChangeArrowheads="1"/>
            </p:cNvSpPr>
            <p:nvPr/>
          </p:nvSpPr>
          <p:spPr bwMode="auto">
            <a:xfrm>
              <a:off x="5040000" y="1440000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Linguistic</a:t>
              </a:r>
            </a:p>
          </p:txBody>
        </p:sp>
        <p:sp>
          <p:nvSpPr>
            <p:cNvPr id="13317" name="AutoShape 4"/>
            <p:cNvSpPr>
              <a:spLocks noChangeArrowheads="1"/>
            </p:cNvSpPr>
            <p:nvPr/>
          </p:nvSpPr>
          <p:spPr bwMode="auto">
            <a:xfrm>
              <a:off x="2700000" y="1440000"/>
              <a:ext cx="1620000" cy="720000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Requirements</a:t>
              </a:r>
            </a:p>
          </p:txBody>
        </p:sp>
        <p:sp>
          <p:nvSpPr>
            <p:cNvPr id="13318" name="AutoShape 5"/>
            <p:cNvSpPr>
              <a:spLocks noChangeArrowheads="1"/>
            </p:cNvSpPr>
            <p:nvPr/>
          </p:nvSpPr>
          <p:spPr bwMode="auto">
            <a:xfrm>
              <a:off x="1260000" y="1350000"/>
              <a:ext cx="900000" cy="900000"/>
            </a:xfrm>
            <a:prstGeom prst="smileyFace">
              <a:avLst>
                <a:gd name="adj" fmla="val 4653"/>
              </a:avLst>
            </a:prstGeom>
            <a:solidFill>
              <a:srgbClr val="FF66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13319" name="AutoShape 6"/>
            <p:cNvCxnSpPr>
              <a:cxnSpLocks noChangeShapeType="1"/>
              <a:stCxn id="13318" idx="6"/>
              <a:endCxn id="13317" idx="1"/>
            </p:cNvCxnSpPr>
            <p:nvPr/>
          </p:nvCxnSpPr>
          <p:spPr bwMode="auto">
            <a:xfrm>
              <a:off x="2160000" y="1800000"/>
              <a:ext cx="54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320" name="AutoShape 7"/>
            <p:cNvCxnSpPr>
              <a:cxnSpLocks noChangeShapeType="1"/>
              <a:stCxn id="13317" idx="3"/>
              <a:endCxn id="13316" idx="1"/>
            </p:cNvCxnSpPr>
            <p:nvPr/>
          </p:nvCxnSpPr>
          <p:spPr bwMode="auto">
            <a:xfrm>
              <a:off x="4320000" y="1800000"/>
              <a:ext cx="72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9" name="Rectangle 8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0000" y="179437"/>
            <a:ext cx="7536037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Linguistic Component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260000" y="2340000"/>
            <a:ext cx="8460000" cy="486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Perceiving </a:t>
            </a:r>
            <a:r>
              <a:rPr lang="ru-RU" sz="2800" dirty="0">
                <a:solidFill>
                  <a:srgbClr val="000000"/>
                </a:solidFill>
              </a:rPr>
              <a:t>module maps inbound predicates to the model (domain model) in knowledge base, using trained data and stochastic search generation. In case of failure invokes Communicator to generate clarification request.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Inbound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set of predicates and domain knowledge model.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Outbound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predicates mapped to domain knowledge model.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60000" y="1080000"/>
            <a:ext cx="8640001" cy="720000"/>
            <a:chOff x="1259999" y="1260000"/>
            <a:chExt cx="8640001" cy="720000"/>
          </a:xfrm>
        </p:grpSpPr>
        <p:sp>
          <p:nvSpPr>
            <p:cNvPr id="14340" name="AutoShape 3"/>
            <p:cNvSpPr>
              <a:spLocks noChangeArrowheads="1"/>
            </p:cNvSpPr>
            <p:nvPr/>
          </p:nvSpPr>
          <p:spPr bwMode="auto">
            <a:xfrm>
              <a:off x="1259999" y="1260000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Linguistic</a:t>
              </a:r>
            </a:p>
          </p:txBody>
        </p:sp>
        <p:sp>
          <p:nvSpPr>
            <p:cNvPr id="14341" name="AutoShape 4"/>
            <p:cNvSpPr>
              <a:spLocks noChangeArrowheads="1"/>
            </p:cNvSpPr>
            <p:nvPr/>
          </p:nvSpPr>
          <p:spPr bwMode="auto">
            <a:xfrm>
              <a:off x="4860000" y="1260000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Perceiving</a:t>
              </a:r>
            </a:p>
          </p:txBody>
        </p:sp>
        <p:sp>
          <p:nvSpPr>
            <p:cNvPr id="14342" name="AutoShape 5"/>
            <p:cNvSpPr>
              <a:spLocks noChangeArrowheads="1"/>
            </p:cNvSpPr>
            <p:nvPr/>
          </p:nvSpPr>
          <p:spPr bwMode="auto">
            <a:xfrm>
              <a:off x="8460000" y="1260000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Solution generator</a:t>
              </a:r>
            </a:p>
          </p:txBody>
        </p:sp>
        <p:sp>
          <p:nvSpPr>
            <p:cNvPr id="14343" name="AutoShape 6"/>
            <p:cNvSpPr>
              <a:spLocks noChangeArrowheads="1"/>
            </p:cNvSpPr>
            <p:nvPr/>
          </p:nvSpPr>
          <p:spPr bwMode="auto">
            <a:xfrm>
              <a:off x="3060000" y="1260000"/>
              <a:ext cx="1440000" cy="720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Predicates</a:t>
              </a:r>
            </a:p>
          </p:txBody>
        </p:sp>
        <p:sp>
          <p:nvSpPr>
            <p:cNvPr id="14344" name="AutoShape 7"/>
            <p:cNvSpPr>
              <a:spLocks noChangeArrowheads="1"/>
            </p:cNvSpPr>
            <p:nvPr/>
          </p:nvSpPr>
          <p:spPr bwMode="auto">
            <a:xfrm>
              <a:off x="6660000" y="1260000"/>
              <a:ext cx="1440000" cy="720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Updated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model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cxnSp>
          <p:nvCxnSpPr>
            <p:cNvPr id="14345" name="AutoShape 8"/>
            <p:cNvCxnSpPr>
              <a:cxnSpLocks noChangeShapeType="1"/>
              <a:stCxn id="14340" idx="3"/>
              <a:endCxn id="14343" idx="1"/>
            </p:cNvCxnSpPr>
            <p:nvPr/>
          </p:nvCxnSpPr>
          <p:spPr bwMode="auto">
            <a:xfrm>
              <a:off x="2699999" y="1620000"/>
              <a:ext cx="36000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346" name="AutoShape 9"/>
            <p:cNvCxnSpPr>
              <a:cxnSpLocks noChangeShapeType="1"/>
              <a:stCxn id="14343" idx="3"/>
              <a:endCxn id="14341" idx="1"/>
            </p:cNvCxnSpPr>
            <p:nvPr/>
          </p:nvCxnSpPr>
          <p:spPr bwMode="auto">
            <a:xfrm>
              <a:off x="4500000" y="1620000"/>
              <a:ext cx="36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347" name="AutoShape 10"/>
            <p:cNvCxnSpPr>
              <a:cxnSpLocks noChangeShapeType="1"/>
              <a:stCxn id="14341" idx="3"/>
              <a:endCxn id="14344" idx="1"/>
            </p:cNvCxnSpPr>
            <p:nvPr/>
          </p:nvCxnSpPr>
          <p:spPr bwMode="auto">
            <a:xfrm>
              <a:off x="6300000" y="1620000"/>
              <a:ext cx="36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348" name="AutoShape 11"/>
            <p:cNvCxnSpPr>
              <a:cxnSpLocks noChangeShapeType="1"/>
              <a:stCxn id="14344" idx="3"/>
              <a:endCxn id="14342" idx="1"/>
            </p:cNvCxnSpPr>
            <p:nvPr/>
          </p:nvCxnSpPr>
          <p:spPr bwMode="auto">
            <a:xfrm>
              <a:off x="8100000" y="1620000"/>
              <a:ext cx="36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3" name="Rectangle 12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0000" y="179437"/>
            <a:ext cx="7769499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Perceiving Component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60000" y="3060000"/>
            <a:ext cx="8460000" cy="432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Selects </a:t>
            </a:r>
            <a:r>
              <a:rPr lang="ru-RU" sz="2800" dirty="0">
                <a:solidFill>
                  <a:srgbClr val="000000"/>
                </a:solidFill>
              </a:rPr>
              <a:t>or generates the solution for the specified acceptance criteria in updated model. Provides the updated application with the confirmation request to human expert.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Inbound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acceptance criteria in KB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Outbound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solution in actual code.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070000" y="1980000"/>
            <a:ext cx="6840001" cy="720725"/>
            <a:chOff x="1152524" y="1260475"/>
            <a:chExt cx="6840001" cy="720725"/>
          </a:xfrm>
        </p:grpSpPr>
        <p:sp>
          <p:nvSpPr>
            <p:cNvPr id="15364" name="AutoShape 3"/>
            <p:cNvSpPr>
              <a:spLocks noChangeArrowheads="1"/>
            </p:cNvSpPr>
            <p:nvPr/>
          </p:nvSpPr>
          <p:spPr bwMode="auto">
            <a:xfrm>
              <a:off x="6552525" y="1260475"/>
              <a:ext cx="1440000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Updated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app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15365" name="AutoShape 4"/>
            <p:cNvSpPr>
              <a:spLocks noChangeArrowheads="1"/>
            </p:cNvSpPr>
            <p:nvPr/>
          </p:nvSpPr>
          <p:spPr bwMode="auto">
            <a:xfrm>
              <a:off x="1152524" y="1260475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Perceiving</a:t>
              </a:r>
            </a:p>
          </p:txBody>
        </p:sp>
        <p:sp>
          <p:nvSpPr>
            <p:cNvPr id="15366" name="AutoShape 5"/>
            <p:cNvSpPr>
              <a:spLocks noChangeArrowheads="1"/>
            </p:cNvSpPr>
            <p:nvPr/>
          </p:nvSpPr>
          <p:spPr bwMode="auto">
            <a:xfrm>
              <a:off x="4752525" y="1260475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Solution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generator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15367" name="AutoShape 6"/>
            <p:cNvSpPr>
              <a:spLocks noChangeArrowheads="1"/>
            </p:cNvSpPr>
            <p:nvPr/>
          </p:nvSpPr>
          <p:spPr bwMode="auto">
            <a:xfrm>
              <a:off x="2952525" y="1260475"/>
              <a:ext cx="1440000" cy="720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Updated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model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cxnSp>
          <p:nvCxnSpPr>
            <p:cNvPr id="15368" name="AutoShape 7"/>
            <p:cNvCxnSpPr>
              <a:cxnSpLocks noChangeShapeType="1"/>
              <a:stCxn id="15365" idx="3"/>
              <a:endCxn id="15367" idx="1"/>
            </p:cNvCxnSpPr>
            <p:nvPr/>
          </p:nvCxnSpPr>
          <p:spPr bwMode="auto">
            <a:xfrm>
              <a:off x="2592524" y="1620475"/>
              <a:ext cx="36000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369" name="AutoShape 8"/>
            <p:cNvCxnSpPr>
              <a:cxnSpLocks noChangeShapeType="1"/>
              <a:stCxn id="15366" idx="3"/>
              <a:endCxn id="15364" idx="1"/>
            </p:cNvCxnSpPr>
            <p:nvPr/>
          </p:nvCxnSpPr>
          <p:spPr bwMode="auto">
            <a:xfrm>
              <a:off x="6192525" y="1620475"/>
              <a:ext cx="360000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370" name="AutoShape 9"/>
            <p:cNvCxnSpPr>
              <a:cxnSpLocks noChangeShapeType="1"/>
              <a:stCxn id="15367" idx="3"/>
              <a:endCxn id="15366" idx="1"/>
            </p:cNvCxnSpPr>
            <p:nvPr/>
          </p:nvCxnSpPr>
          <p:spPr bwMode="auto">
            <a:xfrm>
              <a:off x="4392525" y="1620475"/>
              <a:ext cx="36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1" name="Rectangle 10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0000" y="179437"/>
            <a:ext cx="6540573" cy="1466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Solution Generator</a:t>
            </a:r>
            <a:b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Components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260000" y="1800000"/>
            <a:ext cx="8460000" cy="501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Reasoner</a:t>
            </a:r>
            <a:r>
              <a:rPr lang="ru-RU" sz="3200" dirty="0">
                <a:solidFill>
                  <a:srgbClr val="000000"/>
                </a:solidFill>
              </a:rPr>
              <a:t>.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Reasoner interface.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Genetic generator.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Solution checker.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Trainer.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Associator.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Generalizer.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Analogy detector.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Target language translator.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6540573" cy="1466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Solution Generator</a:t>
            </a:r>
            <a:b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Components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60000" y="179437"/>
            <a:ext cx="6540573" cy="1466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Solution Generator</a:t>
            </a:r>
            <a:b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Activities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260000" y="1440000"/>
            <a:ext cx="9069387" cy="6593703"/>
            <a:chOff x="1260000" y="827509"/>
            <a:chExt cx="9069387" cy="6593703"/>
          </a:xfrm>
        </p:grpSpPr>
        <p:cxnSp>
          <p:nvCxnSpPr>
            <p:cNvPr id="64" name="Straight Connector 63"/>
            <p:cNvCxnSpPr/>
            <p:nvPr/>
          </p:nvCxnSpPr>
          <p:spPr bwMode="auto">
            <a:xfrm rot="5400000">
              <a:off x="8640120" y="2519597"/>
              <a:ext cx="18000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rot="5400000" flipH="1" flipV="1">
              <a:off x="9126084" y="3294000"/>
              <a:ext cx="15480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9540000" y="2520000"/>
              <a:ext cx="3600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5" name="Group 84"/>
            <p:cNvGrpSpPr/>
            <p:nvPr/>
          </p:nvGrpSpPr>
          <p:grpSpPr>
            <a:xfrm>
              <a:off x="1260000" y="827509"/>
              <a:ext cx="9069387" cy="6593703"/>
              <a:chOff x="1260000" y="827509"/>
              <a:chExt cx="9069387" cy="659370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260000" y="827509"/>
                <a:ext cx="9069387" cy="6593703"/>
                <a:chOff x="503238" y="251597"/>
                <a:chExt cx="9069387" cy="6593703"/>
              </a:xfrm>
            </p:grpSpPr>
            <p:sp>
              <p:nvSpPr>
                <p:cNvPr id="1741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03238" y="1768475"/>
                  <a:ext cx="9069387" cy="492601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28080" rIns="0" bIns="0"/>
                <a:lstStyle/>
                <a:p>
                  <a:pPr marL="342900" indent="-339725">
                    <a:spcAft>
                      <a:spcPts val="1425"/>
                    </a:spcAft>
                    <a:buClrTx/>
                    <a:buSzPct val="45000"/>
                    <a:buFontTx/>
                    <a:buNone/>
                    <a:tabLst>
                      <a:tab pos="34290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ru-RU" sz="320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  <p:sp>
              <p:nvSpPr>
                <p:cNvPr id="17412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079500" y="2160588"/>
                  <a:ext cx="8461375" cy="468471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28080" rIns="0" bIns="0"/>
                <a:lstStyle/>
                <a:p>
                  <a:pPr marL="342900" indent="-338138">
                    <a:spcAft>
                      <a:spcPts val="1425"/>
                    </a:spcAft>
                    <a:buClrTx/>
                    <a:buFontTx/>
                    <a:buNone/>
                    <a:tabLst>
                      <a:tab pos="342900" algn="l"/>
                      <a:tab pos="790575" algn="l"/>
                      <a:tab pos="1239838" algn="l"/>
                      <a:tab pos="1689100" algn="l"/>
                      <a:tab pos="2138363" algn="l"/>
                      <a:tab pos="2587625" algn="l"/>
                      <a:tab pos="3036888" algn="l"/>
                      <a:tab pos="3486150" algn="l"/>
                      <a:tab pos="3935413" algn="l"/>
                      <a:tab pos="4384675" algn="l"/>
                      <a:tab pos="4833938" algn="l"/>
                      <a:tab pos="5283200" algn="l"/>
                      <a:tab pos="5732463" algn="l"/>
                      <a:tab pos="6181725" algn="l"/>
                      <a:tab pos="6630988" algn="l"/>
                      <a:tab pos="7080250" algn="l"/>
                      <a:tab pos="7529513" algn="l"/>
                      <a:tab pos="7978775" algn="l"/>
                      <a:tab pos="8428038" algn="l"/>
                      <a:tab pos="8877300" algn="l"/>
                      <a:tab pos="9326563" algn="l"/>
                    </a:tabLst>
                  </a:pPr>
                  <a:r>
                    <a:rPr lang="en-GB" sz="320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  <p:sp>
              <p:nvSpPr>
                <p:cNvPr id="17413" name="Oval 4"/>
                <p:cNvSpPr>
                  <a:spLocks noChangeArrowheads="1"/>
                </p:cNvSpPr>
                <p:nvPr/>
              </p:nvSpPr>
              <p:spPr bwMode="auto">
                <a:xfrm>
                  <a:off x="503238" y="1764088"/>
                  <a:ext cx="360363" cy="360362"/>
                </a:xfrm>
                <a:prstGeom prst="ellipse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7414" name="AutoShape 5"/>
                <p:cNvSpPr>
                  <a:spLocks noChangeArrowheads="1"/>
                </p:cNvSpPr>
                <p:nvPr/>
              </p:nvSpPr>
              <p:spPr bwMode="auto">
                <a:xfrm>
                  <a:off x="1223238" y="1224088"/>
                  <a:ext cx="2160587" cy="1440000"/>
                </a:xfrm>
                <a:prstGeom prst="roundRect">
                  <a:avLst>
                    <a:gd name="adj" fmla="val 144"/>
                  </a:avLst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0000" tIns="45000" rIns="90000" bIns="45000" anchor="ctr" anchorCtr="1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 smtClean="0">
                      <a:solidFill>
                        <a:srgbClr val="000000"/>
                      </a:solidFill>
                    </a:rPr>
                    <a:t>Analogy Detector</a:t>
                  </a:r>
                  <a:r>
                    <a:rPr lang="en-GB" dirty="0">
                      <a:solidFill>
                        <a:srgbClr val="000000"/>
                      </a:solidFill>
                    </a:rPr>
                    <a:t>:</a:t>
                  </a:r>
                </a:p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retrieves solution for similar acceptance</a:t>
                  </a:r>
                </a:p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criteria</a:t>
                  </a:r>
                </a:p>
              </p:txBody>
            </p:sp>
            <p:sp>
              <p:nvSpPr>
                <p:cNvPr id="17415" name="AutoShape 6"/>
                <p:cNvSpPr>
                  <a:spLocks noChangeArrowheads="1"/>
                </p:cNvSpPr>
                <p:nvPr/>
              </p:nvSpPr>
              <p:spPr bwMode="auto">
                <a:xfrm>
                  <a:off x="3743238" y="1584088"/>
                  <a:ext cx="720000" cy="720000"/>
                </a:xfrm>
                <a:prstGeom prst="diamond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7416" name="AutoShape 7"/>
                <p:cNvSpPr>
                  <a:spLocks noChangeArrowheads="1"/>
                </p:cNvSpPr>
                <p:nvPr/>
              </p:nvSpPr>
              <p:spPr bwMode="auto">
                <a:xfrm>
                  <a:off x="4823238" y="504088"/>
                  <a:ext cx="2160587" cy="1080000"/>
                </a:xfrm>
                <a:prstGeom prst="roundRect">
                  <a:avLst>
                    <a:gd name="adj" fmla="val 176"/>
                  </a:avLst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0000" tIns="45000" rIns="90000" bIns="45000" anchor="ctr" anchorCtr="1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Solution checker: </a:t>
                  </a:r>
                </a:p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returns solution </a:t>
                  </a:r>
                </a:p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assessment</a:t>
                  </a:r>
                </a:p>
              </p:txBody>
            </p:sp>
            <p:sp>
              <p:nvSpPr>
                <p:cNvPr id="17417" name="AutoShape 8"/>
                <p:cNvSpPr>
                  <a:spLocks noChangeArrowheads="1"/>
                </p:cNvSpPr>
                <p:nvPr/>
              </p:nvSpPr>
              <p:spPr bwMode="auto">
                <a:xfrm>
                  <a:off x="4823238" y="2304088"/>
                  <a:ext cx="2160588" cy="1080000"/>
                </a:xfrm>
                <a:prstGeom prst="roundRect">
                  <a:avLst>
                    <a:gd name="adj" fmla="val 176"/>
                  </a:avLst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0000" tIns="45000" rIns="90000" bIns="45000" anchor="ctr" anchorCtr="1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Genetic generator:</a:t>
                  </a:r>
                </a:p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generates new </a:t>
                  </a:r>
                </a:p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solution</a:t>
                  </a:r>
                </a:p>
              </p:txBody>
            </p:sp>
            <p:cxnSp>
              <p:nvCxnSpPr>
                <p:cNvPr id="17418" name="AutoShape 9"/>
                <p:cNvCxnSpPr>
                  <a:cxnSpLocks noChangeShapeType="1"/>
                  <a:stCxn id="17413" idx="6"/>
                  <a:endCxn id="17414" idx="1"/>
                </p:cNvCxnSpPr>
                <p:nvPr/>
              </p:nvCxnSpPr>
              <p:spPr bwMode="auto">
                <a:xfrm flipV="1">
                  <a:off x="863601" y="1944088"/>
                  <a:ext cx="359637" cy="1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419" name="AutoShape 10"/>
                <p:cNvCxnSpPr>
                  <a:cxnSpLocks noChangeShapeType="1"/>
                  <a:stCxn id="17414" idx="3"/>
                  <a:endCxn id="17415" idx="1"/>
                </p:cNvCxnSpPr>
                <p:nvPr/>
              </p:nvCxnSpPr>
              <p:spPr bwMode="auto">
                <a:xfrm>
                  <a:off x="3383825" y="1944088"/>
                  <a:ext cx="359413" cy="158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421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6947846" y="2844088"/>
                  <a:ext cx="1836000" cy="158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7422" name="AutoShape 13"/>
                <p:cNvSpPr>
                  <a:spLocks noChangeArrowheads="1"/>
                </p:cNvSpPr>
                <p:nvPr/>
              </p:nvSpPr>
              <p:spPr bwMode="auto">
                <a:xfrm>
                  <a:off x="503238" y="4464088"/>
                  <a:ext cx="2160588" cy="1079500"/>
                </a:xfrm>
                <a:prstGeom prst="roundRect">
                  <a:avLst>
                    <a:gd name="adj" fmla="val 144"/>
                  </a:avLst>
                </a:prstGeom>
                <a:solidFill>
                  <a:srgbClr val="00B8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0000" tIns="45000" rIns="90000" bIns="45000" anchor="ctr" anchorCtr="1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Communicator:</a:t>
                  </a:r>
                </a:p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sends confirmation </a:t>
                  </a:r>
                </a:p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request to human </a:t>
                  </a:r>
                </a:p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expert.</a:t>
                  </a:r>
                </a:p>
              </p:txBody>
            </p:sp>
            <p:sp>
              <p:nvSpPr>
                <p:cNvPr id="17423" name="AutoShape 14"/>
                <p:cNvSpPr>
                  <a:spLocks noChangeArrowheads="1"/>
                </p:cNvSpPr>
                <p:nvPr/>
              </p:nvSpPr>
              <p:spPr bwMode="auto">
                <a:xfrm>
                  <a:off x="3023238" y="4464088"/>
                  <a:ext cx="2160000" cy="1079500"/>
                </a:xfrm>
                <a:prstGeom prst="roundRect">
                  <a:avLst>
                    <a:gd name="adj" fmla="val 144"/>
                  </a:avLst>
                </a:prstGeom>
                <a:solidFill>
                  <a:srgbClr val="00B8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0000" tIns="45000" rIns="90000" bIns="45000" anchor="ctr" anchorCtr="1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Communicator: </a:t>
                  </a:r>
                </a:p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analyses reply of </a:t>
                  </a:r>
                </a:p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human expert</a:t>
                  </a:r>
                </a:p>
              </p:txBody>
            </p:sp>
            <p:sp>
              <p:nvSpPr>
                <p:cNvPr id="17424" name="AutoShape 15"/>
                <p:cNvSpPr>
                  <a:spLocks noChangeArrowheads="1"/>
                </p:cNvSpPr>
                <p:nvPr/>
              </p:nvSpPr>
              <p:spPr bwMode="auto">
                <a:xfrm>
                  <a:off x="5543238" y="4644088"/>
                  <a:ext cx="720000" cy="720000"/>
                </a:xfrm>
                <a:prstGeom prst="diamond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cxnSp>
              <p:nvCxnSpPr>
                <p:cNvPr id="17425" name="AutoShape 16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1583238" y="3491957"/>
                  <a:ext cx="7560000" cy="1008606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426" name="AutoShape 17"/>
                <p:cNvCxnSpPr>
                  <a:cxnSpLocks noChangeShapeType="1"/>
                  <a:stCxn id="17422" idx="3"/>
                  <a:endCxn id="17423" idx="1"/>
                </p:cNvCxnSpPr>
                <p:nvPr/>
              </p:nvCxnSpPr>
              <p:spPr bwMode="auto">
                <a:xfrm>
                  <a:off x="2663826" y="5003838"/>
                  <a:ext cx="359412" cy="158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427" name="AutoShape 18"/>
                <p:cNvCxnSpPr>
                  <a:cxnSpLocks noChangeShapeType="1"/>
                  <a:stCxn id="17423" idx="3"/>
                  <a:endCxn id="17424" idx="1"/>
                </p:cNvCxnSpPr>
                <p:nvPr/>
              </p:nvCxnSpPr>
              <p:spPr bwMode="auto">
                <a:xfrm>
                  <a:off x="5183238" y="5003838"/>
                  <a:ext cx="360000" cy="2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7428" name="AutoShape 19"/>
                <p:cNvSpPr>
                  <a:spLocks noChangeArrowheads="1"/>
                </p:cNvSpPr>
                <p:nvPr/>
              </p:nvSpPr>
              <p:spPr bwMode="auto">
                <a:xfrm>
                  <a:off x="6623238" y="5544088"/>
                  <a:ext cx="1260000" cy="720000"/>
                </a:xfrm>
                <a:prstGeom prst="roundRect">
                  <a:avLst>
                    <a:gd name="adj" fmla="val 292"/>
                  </a:avLst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0000" tIns="45000" rIns="90000" bIns="45000" anchor="ctr" anchorCtr="1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Trainer:</a:t>
                  </a:r>
                </a:p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</a:rPr>
                    <a:t>run</a:t>
                  </a:r>
                </a:p>
              </p:txBody>
            </p:sp>
            <p:cxnSp>
              <p:nvCxnSpPr>
                <p:cNvPr id="17429" name="AutoShape 20"/>
                <p:cNvCxnSpPr>
                  <a:cxnSpLocks noChangeShapeType="1"/>
                  <a:stCxn id="17424" idx="0"/>
                  <a:endCxn id="17417" idx="2"/>
                </p:cNvCxnSpPr>
                <p:nvPr/>
              </p:nvCxnSpPr>
              <p:spPr bwMode="auto">
                <a:xfrm rot="5400000" flipH="1" flipV="1">
                  <a:off x="5273385" y="4013941"/>
                  <a:ext cx="1260000" cy="29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430" name="AutoShape 21"/>
                <p:cNvCxnSpPr>
                  <a:cxnSpLocks noChangeShapeType="1"/>
                  <a:stCxn id="17424" idx="2"/>
                  <a:endCxn id="17428" idx="1"/>
                </p:cNvCxnSpPr>
                <p:nvPr/>
              </p:nvCxnSpPr>
              <p:spPr bwMode="auto">
                <a:xfrm rot="16200000" flipH="1">
                  <a:off x="5993238" y="5274088"/>
                  <a:ext cx="540000" cy="72000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74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427566" y="1655330"/>
                  <a:ext cx="1440160" cy="28803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ru-RU" dirty="0">
                      <a:solidFill>
                        <a:srgbClr val="000000"/>
                      </a:solidFill>
                    </a:rPr>
                    <a:t>Solutuon </a:t>
                  </a:r>
                  <a:endParaRPr lang="en-US" dirty="0" smtClean="0">
                    <a:solidFill>
                      <a:srgbClr val="000000"/>
                    </a:solidFill>
                  </a:endParaRPr>
                </a:p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ru-RU" dirty="0" smtClean="0">
                      <a:solidFill>
                        <a:srgbClr val="000000"/>
                      </a:solidFill>
                    </a:rPr>
                    <a:t>found</a:t>
                  </a:r>
                  <a:r>
                    <a:rPr lang="ru-RU" dirty="0">
                      <a:solidFill>
                        <a:srgbClr val="000000"/>
                      </a:solidFill>
                    </a:rPr>
                    <a:t>?</a:t>
                  </a:r>
                </a:p>
              </p:txBody>
            </p:sp>
            <p:sp>
              <p:nvSpPr>
                <p:cNvPr id="174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079500" y="2160588"/>
                  <a:ext cx="8461375" cy="468471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28080" rIns="0" bIns="0"/>
                <a:lstStyle/>
                <a:p>
                  <a:pPr marL="342900" indent="-338138">
                    <a:spcAft>
                      <a:spcPts val="1425"/>
                    </a:spcAft>
                    <a:buClrTx/>
                    <a:buFontTx/>
                    <a:buNone/>
                    <a:tabLst>
                      <a:tab pos="342900" algn="l"/>
                      <a:tab pos="790575" algn="l"/>
                      <a:tab pos="1239838" algn="l"/>
                      <a:tab pos="1689100" algn="l"/>
                      <a:tab pos="2138363" algn="l"/>
                      <a:tab pos="2587625" algn="l"/>
                      <a:tab pos="3036888" algn="l"/>
                      <a:tab pos="3486150" algn="l"/>
                      <a:tab pos="3935413" algn="l"/>
                      <a:tab pos="4384675" algn="l"/>
                      <a:tab pos="4833938" algn="l"/>
                      <a:tab pos="5283200" algn="l"/>
                      <a:tab pos="5732463" algn="l"/>
                      <a:tab pos="6181725" algn="l"/>
                      <a:tab pos="6630988" algn="l"/>
                      <a:tab pos="7080250" algn="l"/>
                      <a:tab pos="7529513" algn="l"/>
                      <a:tab pos="7978775" algn="l"/>
                      <a:tab pos="8428038" algn="l"/>
                      <a:tab pos="8877300" algn="l"/>
                      <a:tab pos="9326563" algn="l"/>
                    </a:tabLst>
                  </a:pPr>
                  <a:r>
                    <a:rPr lang="en-GB" sz="320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  <p:cxnSp>
              <p:nvCxnSpPr>
                <p:cNvPr id="17435" name="AutoShape 26"/>
                <p:cNvCxnSpPr>
                  <a:cxnSpLocks noChangeShapeType="1"/>
                  <a:stCxn id="17416" idx="3"/>
                  <a:endCxn id="17438" idx="1"/>
                </p:cNvCxnSpPr>
                <p:nvPr/>
              </p:nvCxnSpPr>
              <p:spPr bwMode="auto">
                <a:xfrm>
                  <a:off x="6983825" y="1044088"/>
                  <a:ext cx="539413" cy="1588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7436" name="Freeform 27"/>
                <p:cNvSpPr>
                  <a:spLocks noChangeArrowheads="1"/>
                </p:cNvSpPr>
                <p:nvPr/>
              </p:nvSpPr>
              <p:spPr bwMode="auto">
                <a:xfrm>
                  <a:off x="8603238" y="5724088"/>
                  <a:ext cx="360363" cy="360362"/>
                </a:xfrm>
                <a:custGeom>
                  <a:avLst/>
                  <a:gdLst>
                    <a:gd name="T0" fmla="*/ 2147483647 w 21600"/>
                    <a:gd name="T1" fmla="*/ 0 h 21600"/>
                    <a:gd name="T2" fmla="*/ 2147483647 w 21600"/>
                    <a:gd name="T3" fmla="*/ 2147483647 h 21600"/>
                    <a:gd name="T4" fmla="*/ 0 w 21600"/>
                    <a:gd name="T5" fmla="*/ 2147483647 h 21600"/>
                    <a:gd name="T6" fmla="*/ 2147483647 w 21600"/>
                    <a:gd name="T7" fmla="*/ 2147483647 h 21600"/>
                    <a:gd name="T8" fmla="*/ 2147483647 w 21600"/>
                    <a:gd name="T9" fmla="*/ 2147483647 h 21600"/>
                    <a:gd name="T10" fmla="*/ 2147483647 w 21600"/>
                    <a:gd name="T11" fmla="*/ 2147483647 h 21600"/>
                    <a:gd name="T12" fmla="*/ 2147483647 w 21600"/>
                    <a:gd name="T13" fmla="*/ 2147483647 h 21600"/>
                    <a:gd name="T14" fmla="*/ 2147483647 w 21600"/>
                    <a:gd name="T15" fmla="*/ 2147483647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3 w 21600"/>
                    <a:gd name="T25" fmla="*/ 3163 h 21600"/>
                    <a:gd name="T26" fmla="*/ 18437 w 21600"/>
                    <a:gd name="T27" fmla="*/ 18437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400" y="10800"/>
                      </a:moveTo>
                      <a:cubicBezTo>
                        <a:pt x="5400" y="13782"/>
                        <a:pt x="7818" y="16200"/>
                        <a:pt x="10800" y="16200"/>
                      </a:cubicBezTo>
                      <a:cubicBezTo>
                        <a:pt x="13782" y="16200"/>
                        <a:pt x="16200" y="13782"/>
                        <a:pt x="16200" y="10800"/>
                      </a:cubicBezTo>
                      <a:cubicBezTo>
                        <a:pt x="16200" y="7818"/>
                        <a:pt x="13782" y="5400"/>
                        <a:pt x="10800" y="5400"/>
                      </a:cubicBezTo>
                      <a:cubicBezTo>
                        <a:pt x="7818" y="5400"/>
                        <a:pt x="5400" y="7818"/>
                        <a:pt x="5400" y="10800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7438" name="AutoShape 29"/>
                <p:cNvSpPr>
                  <a:spLocks noChangeArrowheads="1"/>
                </p:cNvSpPr>
                <p:nvPr/>
              </p:nvSpPr>
              <p:spPr bwMode="auto">
                <a:xfrm>
                  <a:off x="7523238" y="684088"/>
                  <a:ext cx="720000" cy="720000"/>
                </a:xfrm>
                <a:prstGeom prst="diamond">
                  <a:avLst/>
                </a:prstGeom>
                <a:solidFill>
                  <a:srgbClr val="99CC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743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235878" y="251597"/>
                  <a:ext cx="1435100" cy="34448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5000" rIns="90000" bIns="45000"/>
                <a:lstStyle/>
                <a:p>
                  <a:pPr algn="ctr"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ru-RU" dirty="0">
                      <a:solidFill>
                        <a:srgbClr val="000000"/>
                      </a:solidFill>
                    </a:rPr>
                    <a:t>Solution ok?</a:t>
                  </a:r>
                </a:p>
              </p:txBody>
            </p:sp>
            <p:sp>
              <p:nvSpPr>
                <p:cNvPr id="1744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371782" y="4823682"/>
                  <a:ext cx="1507359" cy="34448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ru-RU" dirty="0">
                      <a:solidFill>
                        <a:srgbClr val="000000"/>
                      </a:solidFill>
                    </a:rPr>
                    <a:t>Solution ok?</a:t>
                  </a:r>
                </a:p>
              </p:txBody>
            </p:sp>
            <p:cxnSp>
              <p:nvCxnSpPr>
                <p:cNvPr id="17441" name="AutoShape 32"/>
                <p:cNvCxnSpPr>
                  <a:cxnSpLocks noChangeShapeType="1"/>
                  <a:stCxn id="17415" idx="0"/>
                  <a:endCxn id="17416" idx="1"/>
                </p:cNvCxnSpPr>
                <p:nvPr/>
              </p:nvCxnSpPr>
              <p:spPr bwMode="auto">
                <a:xfrm rot="5400000" flipH="1" flipV="1">
                  <a:off x="4193238" y="954088"/>
                  <a:ext cx="540000" cy="72000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442" name="AutoShape 33"/>
                <p:cNvCxnSpPr>
                  <a:cxnSpLocks noChangeShapeType="1"/>
                  <a:stCxn id="17415" idx="2"/>
                  <a:endCxn id="17417" idx="1"/>
                </p:cNvCxnSpPr>
                <p:nvPr/>
              </p:nvCxnSpPr>
              <p:spPr bwMode="auto">
                <a:xfrm rot="16200000" flipH="1">
                  <a:off x="4193238" y="2214088"/>
                  <a:ext cx="540000" cy="72000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443" name="AutoShape 34"/>
                <p:cNvCxnSpPr>
                  <a:cxnSpLocks noChangeShapeType="1"/>
                  <a:stCxn id="17438" idx="3"/>
                </p:cNvCxnSpPr>
                <p:nvPr/>
              </p:nvCxnSpPr>
              <p:spPr bwMode="auto">
                <a:xfrm flipV="1">
                  <a:off x="8243238" y="1043685"/>
                  <a:ext cx="540000" cy="40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444" name="AutoShape 35"/>
                <p:cNvCxnSpPr>
                  <a:cxnSpLocks noChangeShapeType="1"/>
                  <a:stCxn id="17438" idx="2"/>
                  <a:endCxn id="17417" idx="0"/>
                </p:cNvCxnSpPr>
                <p:nvPr/>
              </p:nvCxnSpPr>
              <p:spPr bwMode="auto">
                <a:xfrm rot="5400000">
                  <a:off x="6443385" y="864235"/>
                  <a:ext cx="900000" cy="1979706"/>
                </a:xfrm>
                <a:prstGeom prst="bentConnector3">
                  <a:avLst>
                    <a:gd name="adj1" fmla="val 57917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7445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4139534" y="1043685"/>
                  <a:ext cx="540000" cy="349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yes</a:t>
                  </a:r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46" name="TextBox 46"/>
                <p:cNvSpPr txBox="1">
                  <a:spLocks noChangeArrowheads="1"/>
                </p:cNvSpPr>
                <p:nvPr/>
              </p:nvSpPr>
              <p:spPr bwMode="auto">
                <a:xfrm>
                  <a:off x="6048375" y="5292725"/>
                  <a:ext cx="544513" cy="349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yes</a:t>
                  </a:r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47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8243990" y="611637"/>
                  <a:ext cx="544512" cy="3508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yes</a:t>
                  </a:r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48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4211541" y="2484088"/>
                  <a:ext cx="540000" cy="36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no</a:t>
                  </a:r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49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6264275" y="3995738"/>
                  <a:ext cx="441325" cy="3508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no</a:t>
                  </a:r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50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7955958" y="1547741"/>
                  <a:ext cx="441325" cy="3505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no</a:t>
                  </a:r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2" name="Elbow Connector 81"/>
              <p:cNvCxnSpPr>
                <a:stCxn id="17428" idx="3"/>
              </p:cNvCxnSpPr>
              <p:nvPr/>
            </p:nvCxnSpPr>
            <p:spPr bwMode="auto">
              <a:xfrm>
                <a:off x="8640000" y="6480000"/>
                <a:ext cx="720792" cy="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4926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indent="-360000"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For the purpose of making a  logical inference for axepted alternatives within environment  of  possible contradictions and several probable variants, we decided to use probabilistic reasoner NARS.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3200" dirty="0">
                <a:solidFill>
                  <a:srgbClr val="000000"/>
                </a:solidFill>
              </a:rPr>
              <a:t>NARS main features: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Deduction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Induction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Analogy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3349700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006699"/>
                </a:solidFill>
                <a:latin typeface="Arial Black" pitchFamily="34" charset="0"/>
              </a:rPr>
              <a:t>Reasoner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4926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>
                <a:solidFill>
                  <a:srgbClr val="006699"/>
                </a:solidFill>
              </a:rPr>
              <a:t>Inbound</a:t>
            </a:r>
            <a:r>
              <a:rPr lang="en-GB" sz="2800" dirty="0">
                <a:solidFill>
                  <a:srgbClr val="006699"/>
                </a:solidFill>
              </a:rPr>
              <a:t>: </a:t>
            </a:r>
            <a:r>
              <a:rPr lang="en-GB" sz="2800" dirty="0">
                <a:solidFill>
                  <a:srgbClr val="000000"/>
                </a:solidFill>
              </a:rPr>
              <a:t>Acceptance criteria.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>
                <a:solidFill>
                  <a:srgbClr val="006699"/>
                </a:solidFill>
              </a:rPr>
              <a:t>Outbound</a:t>
            </a:r>
            <a:r>
              <a:rPr lang="en-GB" sz="2800" dirty="0">
                <a:solidFill>
                  <a:srgbClr val="006699"/>
                </a:solidFill>
              </a:rPr>
              <a:t>: </a:t>
            </a:r>
            <a:r>
              <a:rPr lang="en-GB" sz="2800" dirty="0">
                <a:solidFill>
                  <a:srgbClr val="000000"/>
                </a:solidFill>
              </a:rPr>
              <a:t>Solution in form of How-</a:t>
            </a:r>
            <a:r>
              <a:rPr lang="en-GB" sz="2800" dirty="0" err="1">
                <a:solidFill>
                  <a:srgbClr val="000000"/>
                </a:solidFill>
              </a:rPr>
              <a:t>tos</a:t>
            </a:r>
            <a:r>
              <a:rPr lang="en-GB" sz="2800" dirty="0">
                <a:solidFill>
                  <a:srgbClr val="000000"/>
                </a:solidFill>
              </a:rPr>
              <a:t> sequences.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Generator is capable of creation of the sequences of How-</a:t>
            </a:r>
            <a:r>
              <a:rPr lang="en-GB" sz="2800" dirty="0" err="1">
                <a:solidFill>
                  <a:srgbClr val="000000"/>
                </a:solidFill>
              </a:rPr>
              <a:t>tos</a:t>
            </a:r>
            <a:r>
              <a:rPr lang="en-GB" sz="2800" dirty="0">
                <a:solidFill>
                  <a:srgbClr val="000000"/>
                </a:solidFill>
              </a:rPr>
              <a:t> according to the acceptance criteria. Inference is produced by NARS.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This could be interpreted as human imagination mechanism.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6404317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Genetic Generator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4926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Is devoted to logically infer the percentage of how good is generated solution according to acceptance criteria.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Solution checker mainly relies on NARS probabilistic mechanisms, but collects all proper information from KB to be processed by </a:t>
            </a:r>
            <a:r>
              <a:rPr lang="en-GB" sz="2800" dirty="0" err="1">
                <a:solidFill>
                  <a:srgbClr val="000000"/>
                </a:solidFill>
              </a:rPr>
              <a:t>reasoner</a:t>
            </a:r>
            <a:r>
              <a:rPr lang="en-GB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593034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Solution Checker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6120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A lot of trivial tasks that could be automated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Add/remove field Patronymic on Customer </a:t>
            </a:r>
            <a:r>
              <a:rPr lang="ru-RU" sz="2400" dirty="0" smtClean="0">
                <a:solidFill>
                  <a:srgbClr val="000000"/>
                </a:solidFill>
              </a:rPr>
              <a:t>page</a:t>
            </a:r>
            <a:endParaRPr lang="ru-RU" sz="2400" dirty="0">
              <a:solidFill>
                <a:srgbClr val="000000"/>
              </a:solidFill>
            </a:endParaRP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Add dropdown list on the </a:t>
            </a:r>
            <a:r>
              <a:rPr lang="ru-RU" sz="2400" dirty="0" smtClean="0">
                <a:solidFill>
                  <a:srgbClr val="000000"/>
                </a:solidFill>
              </a:rPr>
              <a:t>form...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A </a:t>
            </a:r>
            <a:r>
              <a:rPr lang="ru-RU" sz="2800" dirty="0">
                <a:solidFill>
                  <a:srgbClr val="000000"/>
                </a:solidFill>
              </a:rPr>
              <a:t>lot of not so trivial solutions that should be reused but are not reused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How-tos</a:t>
            </a:r>
            <a:endParaRPr lang="ru-RU" sz="2400" dirty="0">
              <a:solidFill>
                <a:srgbClr val="000000"/>
              </a:solidFill>
            </a:endParaRP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Libraries...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Approximately </a:t>
            </a:r>
            <a:r>
              <a:rPr lang="ru-RU" sz="2800" dirty="0">
                <a:solidFill>
                  <a:srgbClr val="000000"/>
                </a:solidFill>
              </a:rPr>
              <a:t>60% of developer's time in outsourcing is spent to solve this kind of </a:t>
            </a:r>
            <a:r>
              <a:rPr lang="ru-RU" sz="2800" dirty="0" smtClean="0">
                <a:solidFill>
                  <a:srgbClr val="000000"/>
                </a:solidFill>
              </a:rPr>
              <a:t>problems</a:t>
            </a: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296299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Problem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4926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Machine learning component, is used to detect associations and infer generic associations of inbound acceptance criteria and approved solutions.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Analogy detector is used to retrieve previously learned associations that could be used for specified acceptance criteria.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2594043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Trainer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260000" y="1800000"/>
            <a:ext cx="8460000" cy="4926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Translates knowledge representation of architecture in actual files in target language, based on previously described syntax in KB.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5886933" cy="1466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Target Language</a:t>
            </a:r>
          </a:p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Translator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260000" y="3960000"/>
            <a:ext cx="8460000" cy="32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Component </a:t>
            </a:r>
            <a:r>
              <a:rPr lang="ru-RU" sz="2800" dirty="0">
                <a:solidFill>
                  <a:srgbClr val="000000"/>
                </a:solidFill>
              </a:rPr>
              <a:t>is dedicated to generate requests to human expert and analyse replyes of the expert.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80000" y="1260000"/>
            <a:ext cx="5220000" cy="2339725"/>
            <a:chOff x="360000" y="1260000"/>
            <a:chExt cx="5220000" cy="2339725"/>
          </a:xfrm>
        </p:grpSpPr>
        <p:sp>
          <p:nvSpPr>
            <p:cNvPr id="23556" name="AutoShape 3"/>
            <p:cNvSpPr>
              <a:spLocks noChangeArrowheads="1"/>
            </p:cNvSpPr>
            <p:nvPr/>
          </p:nvSpPr>
          <p:spPr bwMode="auto">
            <a:xfrm>
              <a:off x="1259999" y="1260000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83CA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Perceiving</a:t>
              </a:r>
            </a:p>
          </p:txBody>
        </p:sp>
        <p:sp>
          <p:nvSpPr>
            <p:cNvPr id="23557" name="AutoShape 4"/>
            <p:cNvSpPr>
              <a:spLocks noChangeArrowheads="1"/>
            </p:cNvSpPr>
            <p:nvPr/>
          </p:nvSpPr>
          <p:spPr bwMode="auto">
            <a:xfrm>
              <a:off x="4140000" y="1260000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Solution generator</a:t>
              </a:r>
            </a:p>
          </p:txBody>
        </p:sp>
        <p:sp>
          <p:nvSpPr>
            <p:cNvPr id="23558" name="AutoShape 5"/>
            <p:cNvSpPr>
              <a:spLocks noChangeArrowheads="1"/>
            </p:cNvSpPr>
            <p:nvPr/>
          </p:nvSpPr>
          <p:spPr bwMode="auto">
            <a:xfrm>
              <a:off x="2520000" y="2879725"/>
              <a:ext cx="180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Communicator</a:t>
              </a:r>
            </a:p>
          </p:txBody>
        </p:sp>
        <p:sp>
          <p:nvSpPr>
            <p:cNvPr id="23559" name="AutoShape 6"/>
            <p:cNvSpPr>
              <a:spLocks noChangeArrowheads="1"/>
            </p:cNvSpPr>
            <p:nvPr/>
          </p:nvSpPr>
          <p:spPr bwMode="auto">
            <a:xfrm>
              <a:off x="360000" y="2879725"/>
              <a:ext cx="1440000" cy="720000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Request</a:t>
              </a:r>
            </a:p>
          </p:txBody>
        </p:sp>
        <p:cxnSp>
          <p:nvCxnSpPr>
            <p:cNvPr id="23560" name="AutoShape 7"/>
            <p:cNvCxnSpPr>
              <a:cxnSpLocks noChangeShapeType="1"/>
              <a:stCxn id="23556" idx="3"/>
              <a:endCxn id="23557" idx="1"/>
            </p:cNvCxnSpPr>
            <p:nvPr/>
          </p:nvCxnSpPr>
          <p:spPr bwMode="auto">
            <a:xfrm>
              <a:off x="2699999" y="1620000"/>
              <a:ext cx="144000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61" name="AutoShape 8"/>
            <p:cNvCxnSpPr>
              <a:cxnSpLocks noChangeShapeType="1"/>
              <a:stCxn id="23557" idx="2"/>
              <a:endCxn id="23558" idx="0"/>
            </p:cNvCxnSpPr>
            <p:nvPr/>
          </p:nvCxnSpPr>
          <p:spPr bwMode="auto">
            <a:xfrm rot="5400000">
              <a:off x="3690138" y="1709862"/>
              <a:ext cx="899725" cy="14400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62" name="AutoShape 9"/>
            <p:cNvCxnSpPr>
              <a:cxnSpLocks noChangeShapeType="1"/>
              <a:stCxn id="23556" idx="2"/>
              <a:endCxn id="23558" idx="0"/>
            </p:cNvCxnSpPr>
            <p:nvPr/>
          </p:nvCxnSpPr>
          <p:spPr bwMode="auto">
            <a:xfrm rot="16200000" flipH="1">
              <a:off x="2250137" y="1709861"/>
              <a:ext cx="899725" cy="144000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63" name="AutoShape 10"/>
            <p:cNvCxnSpPr>
              <a:cxnSpLocks noChangeShapeType="1"/>
              <a:stCxn id="23558" idx="1"/>
              <a:endCxn id="23559" idx="3"/>
            </p:cNvCxnSpPr>
            <p:nvPr/>
          </p:nvCxnSpPr>
          <p:spPr bwMode="auto">
            <a:xfrm rot="10800000">
              <a:off x="1800000" y="3239725"/>
              <a:ext cx="72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2" name="Rectangle 11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0000" y="179437"/>
            <a:ext cx="5096973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Communicator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60000" y="179437"/>
            <a:ext cx="565943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Feedback Loops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620000" y="1260000"/>
            <a:ext cx="7740000" cy="4590113"/>
            <a:chOff x="503238" y="1619250"/>
            <a:chExt cx="7740000" cy="4590113"/>
          </a:xfrm>
        </p:grpSpPr>
        <p:sp>
          <p:nvSpPr>
            <p:cNvPr id="24579" name="AutoShape 2"/>
            <p:cNvSpPr>
              <a:spLocks noChangeArrowheads="1"/>
            </p:cNvSpPr>
            <p:nvPr/>
          </p:nvSpPr>
          <p:spPr bwMode="auto">
            <a:xfrm>
              <a:off x="2123238" y="2699250"/>
              <a:ext cx="1260475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Linguistic</a:t>
              </a:r>
            </a:p>
          </p:txBody>
        </p:sp>
        <p:sp>
          <p:nvSpPr>
            <p:cNvPr id="24580" name="AutoShape 3"/>
            <p:cNvSpPr>
              <a:spLocks noChangeArrowheads="1"/>
            </p:cNvSpPr>
            <p:nvPr/>
          </p:nvSpPr>
          <p:spPr bwMode="auto">
            <a:xfrm>
              <a:off x="503238" y="2699250"/>
              <a:ext cx="1260000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Req</a:t>
              </a:r>
            </a:p>
          </p:txBody>
        </p:sp>
        <p:sp>
          <p:nvSpPr>
            <p:cNvPr id="24581" name="AutoShape 4"/>
            <p:cNvSpPr>
              <a:spLocks noChangeArrowheads="1"/>
            </p:cNvSpPr>
            <p:nvPr/>
          </p:nvSpPr>
          <p:spPr bwMode="auto">
            <a:xfrm>
              <a:off x="3743238" y="2699250"/>
              <a:ext cx="1260475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Perceiving</a:t>
              </a:r>
            </a:p>
          </p:txBody>
        </p:sp>
        <p:sp>
          <p:nvSpPr>
            <p:cNvPr id="24582" name="AutoShape 5"/>
            <p:cNvSpPr>
              <a:spLocks noChangeArrowheads="1"/>
            </p:cNvSpPr>
            <p:nvPr/>
          </p:nvSpPr>
          <p:spPr bwMode="auto">
            <a:xfrm>
              <a:off x="5363238" y="2699250"/>
              <a:ext cx="126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Solution generator</a:t>
              </a:r>
            </a:p>
          </p:txBody>
        </p:sp>
        <p:sp>
          <p:nvSpPr>
            <p:cNvPr id="24583" name="AutoShape 6"/>
            <p:cNvSpPr>
              <a:spLocks noChangeArrowheads="1"/>
            </p:cNvSpPr>
            <p:nvPr/>
          </p:nvSpPr>
          <p:spPr bwMode="auto">
            <a:xfrm>
              <a:off x="4247238" y="5399250"/>
              <a:ext cx="1800225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Communicator</a:t>
              </a:r>
            </a:p>
          </p:txBody>
        </p:sp>
        <p:sp>
          <p:nvSpPr>
            <p:cNvPr id="24584" name="AutoShape 7"/>
            <p:cNvSpPr>
              <a:spLocks noChangeArrowheads="1"/>
            </p:cNvSpPr>
            <p:nvPr/>
          </p:nvSpPr>
          <p:spPr bwMode="auto">
            <a:xfrm>
              <a:off x="6983238" y="2699250"/>
              <a:ext cx="1260000" cy="719138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Updated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app</a:t>
              </a:r>
            </a:p>
          </p:txBody>
        </p:sp>
        <p:sp>
          <p:nvSpPr>
            <p:cNvPr id="24585" name="AutoShape 8"/>
            <p:cNvSpPr>
              <a:spLocks noChangeArrowheads="1"/>
            </p:cNvSpPr>
            <p:nvPr/>
          </p:nvSpPr>
          <p:spPr bwMode="auto">
            <a:xfrm>
              <a:off x="2123238" y="5399250"/>
              <a:ext cx="1260000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24586" name="AutoShape 9"/>
            <p:cNvSpPr>
              <a:spLocks noChangeArrowheads="1"/>
            </p:cNvSpPr>
            <p:nvPr/>
          </p:nvSpPr>
          <p:spPr bwMode="auto">
            <a:xfrm>
              <a:off x="3743238" y="1619250"/>
              <a:ext cx="1260475" cy="720725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KB</a:t>
              </a:r>
            </a:p>
          </p:txBody>
        </p:sp>
        <p:sp>
          <p:nvSpPr>
            <p:cNvPr id="24587" name="AutoShape 10"/>
            <p:cNvSpPr>
              <a:spLocks noChangeArrowheads="1"/>
            </p:cNvSpPr>
            <p:nvPr/>
          </p:nvSpPr>
          <p:spPr bwMode="auto">
            <a:xfrm>
              <a:off x="683238" y="5309250"/>
              <a:ext cx="900112" cy="900113"/>
            </a:xfrm>
            <a:prstGeom prst="smileyFace">
              <a:avLst>
                <a:gd name="adj" fmla="val 4653"/>
              </a:avLst>
            </a:prstGeom>
            <a:solidFill>
              <a:srgbClr val="FF66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24590" name="AutoShape 13"/>
            <p:cNvCxnSpPr>
              <a:cxnSpLocks noChangeShapeType="1"/>
              <a:stCxn id="24580" idx="3"/>
              <a:endCxn id="24579" idx="1"/>
            </p:cNvCxnSpPr>
            <p:nvPr/>
          </p:nvCxnSpPr>
          <p:spPr bwMode="auto">
            <a:xfrm flipV="1">
              <a:off x="1763238" y="3059250"/>
              <a:ext cx="360000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1" name="AutoShape 14"/>
            <p:cNvCxnSpPr>
              <a:cxnSpLocks noChangeShapeType="1"/>
              <a:stCxn id="24579" idx="3"/>
              <a:endCxn id="24581" idx="1"/>
            </p:cNvCxnSpPr>
            <p:nvPr/>
          </p:nvCxnSpPr>
          <p:spPr bwMode="auto">
            <a:xfrm>
              <a:off x="3383713" y="3059250"/>
              <a:ext cx="35952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2" name="AutoShape 15"/>
            <p:cNvCxnSpPr>
              <a:cxnSpLocks noChangeShapeType="1"/>
              <a:stCxn id="24582" idx="3"/>
              <a:endCxn id="24584" idx="1"/>
            </p:cNvCxnSpPr>
            <p:nvPr/>
          </p:nvCxnSpPr>
          <p:spPr bwMode="auto">
            <a:xfrm flipV="1">
              <a:off x="6623238" y="3058819"/>
              <a:ext cx="36000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3" name="AutoShape 16"/>
            <p:cNvCxnSpPr>
              <a:cxnSpLocks noChangeShapeType="1"/>
              <a:stCxn id="24582" idx="2"/>
              <a:endCxn id="24583" idx="0"/>
            </p:cNvCxnSpPr>
            <p:nvPr/>
          </p:nvCxnSpPr>
          <p:spPr bwMode="auto">
            <a:xfrm rot="5400000">
              <a:off x="4580295" y="3986307"/>
              <a:ext cx="1980000" cy="8458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cxnSp>
        <p:cxnSp>
          <p:nvCxnSpPr>
            <p:cNvPr id="24594" name="AutoShape 17"/>
            <p:cNvCxnSpPr>
              <a:cxnSpLocks noChangeShapeType="1"/>
              <a:stCxn id="24581" idx="2"/>
              <a:endCxn id="24583" idx="0"/>
            </p:cNvCxnSpPr>
            <p:nvPr/>
          </p:nvCxnSpPr>
          <p:spPr bwMode="auto">
            <a:xfrm rot="16200000" flipH="1">
              <a:off x="3770413" y="4022312"/>
              <a:ext cx="1980000" cy="7738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cxnSp>
        <p:cxnSp>
          <p:nvCxnSpPr>
            <p:cNvPr id="24595" name="AutoShape 18"/>
            <p:cNvCxnSpPr>
              <a:cxnSpLocks noChangeShapeType="1"/>
              <a:stCxn id="24581" idx="0"/>
              <a:endCxn id="24586" idx="3"/>
            </p:cNvCxnSpPr>
            <p:nvPr/>
          </p:nvCxnSpPr>
          <p:spPr bwMode="auto">
            <a:xfrm rot="5400000" flipH="1" flipV="1">
              <a:off x="4193839" y="2519613"/>
              <a:ext cx="359275" cy="1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6" name="AutoShape 19"/>
            <p:cNvCxnSpPr>
              <a:cxnSpLocks noChangeShapeType="1"/>
              <a:stCxn id="24582" idx="0"/>
              <a:endCxn id="24586" idx="4"/>
            </p:cNvCxnSpPr>
            <p:nvPr/>
          </p:nvCxnSpPr>
          <p:spPr bwMode="auto">
            <a:xfrm rot="16200000" flipV="1">
              <a:off x="5138658" y="1844669"/>
              <a:ext cx="719637" cy="98952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7" name="AutoShape 20"/>
            <p:cNvCxnSpPr>
              <a:cxnSpLocks noChangeShapeType="1"/>
              <a:stCxn id="24579" idx="0"/>
              <a:endCxn id="24586" idx="2"/>
            </p:cNvCxnSpPr>
            <p:nvPr/>
          </p:nvCxnSpPr>
          <p:spPr bwMode="auto">
            <a:xfrm rot="5400000" flipH="1" flipV="1">
              <a:off x="2888539" y="1844551"/>
              <a:ext cx="719637" cy="98976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8" name="AutoShape 21"/>
            <p:cNvCxnSpPr>
              <a:cxnSpLocks noChangeShapeType="1"/>
              <a:stCxn id="24583" idx="1"/>
              <a:endCxn id="24585" idx="3"/>
            </p:cNvCxnSpPr>
            <p:nvPr/>
          </p:nvCxnSpPr>
          <p:spPr bwMode="auto">
            <a:xfrm rot="10800000" flipV="1">
              <a:off x="3383238" y="5759249"/>
              <a:ext cx="864000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9" name="AutoShape 22"/>
            <p:cNvCxnSpPr>
              <a:cxnSpLocks noChangeShapeType="1"/>
              <a:stCxn id="24585" idx="1"/>
              <a:endCxn id="24587" idx="6"/>
            </p:cNvCxnSpPr>
            <p:nvPr/>
          </p:nvCxnSpPr>
          <p:spPr bwMode="auto">
            <a:xfrm rot="10800000">
              <a:off x="1583350" y="5759307"/>
              <a:ext cx="539888" cy="3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600" name="AutoShape 23"/>
            <p:cNvCxnSpPr>
              <a:cxnSpLocks noChangeShapeType="1"/>
              <a:stCxn id="24587" idx="0"/>
              <a:endCxn id="24580" idx="2"/>
            </p:cNvCxnSpPr>
            <p:nvPr/>
          </p:nvCxnSpPr>
          <p:spPr bwMode="auto">
            <a:xfrm rot="16200000" flipV="1">
              <a:off x="188629" y="4364585"/>
              <a:ext cx="1889275" cy="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602" name="AutoShape 14"/>
            <p:cNvCxnSpPr>
              <a:cxnSpLocks noChangeShapeType="1"/>
              <a:stCxn id="24581" idx="3"/>
              <a:endCxn id="24582" idx="1"/>
            </p:cNvCxnSpPr>
            <p:nvPr/>
          </p:nvCxnSpPr>
          <p:spPr bwMode="auto">
            <a:xfrm>
              <a:off x="5003713" y="3059250"/>
              <a:ext cx="35952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0000" y="179437"/>
            <a:ext cx="824097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Current Implementation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890000" y="1440000"/>
            <a:ext cx="7200000" cy="4050113"/>
            <a:chOff x="467218" y="1610657"/>
            <a:chExt cx="7200000" cy="4050113"/>
          </a:xfrm>
        </p:grpSpPr>
        <p:sp>
          <p:nvSpPr>
            <p:cNvPr id="25603" name="AutoShape 2"/>
            <p:cNvSpPr>
              <a:spLocks noChangeArrowheads="1"/>
            </p:cNvSpPr>
            <p:nvPr/>
          </p:nvSpPr>
          <p:spPr bwMode="auto">
            <a:xfrm>
              <a:off x="467218" y="2690657"/>
              <a:ext cx="1260475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Acceptance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criteria</a:t>
              </a:r>
            </a:p>
          </p:txBody>
        </p:sp>
        <p:sp>
          <p:nvSpPr>
            <p:cNvPr id="25604" name="AutoShape 3"/>
            <p:cNvSpPr>
              <a:spLocks noChangeArrowheads="1"/>
            </p:cNvSpPr>
            <p:nvPr/>
          </p:nvSpPr>
          <p:spPr bwMode="auto">
            <a:xfrm>
              <a:off x="3347218" y="2690657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Solution generator</a:t>
              </a:r>
            </a:p>
          </p:txBody>
        </p:sp>
        <p:sp>
          <p:nvSpPr>
            <p:cNvPr id="25605" name="AutoShape 4"/>
            <p:cNvSpPr>
              <a:spLocks noChangeArrowheads="1"/>
            </p:cNvSpPr>
            <p:nvPr/>
          </p:nvSpPr>
          <p:spPr bwMode="auto">
            <a:xfrm>
              <a:off x="4427218" y="4850657"/>
              <a:ext cx="180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Communicator</a:t>
              </a:r>
            </a:p>
          </p:txBody>
        </p:sp>
        <p:sp>
          <p:nvSpPr>
            <p:cNvPr id="25606" name="AutoShape 5"/>
            <p:cNvSpPr>
              <a:spLocks noChangeArrowheads="1"/>
            </p:cNvSpPr>
            <p:nvPr/>
          </p:nvSpPr>
          <p:spPr bwMode="auto">
            <a:xfrm>
              <a:off x="6407218" y="2690657"/>
              <a:ext cx="1260000" cy="719137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Updated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app</a:t>
              </a:r>
            </a:p>
          </p:txBody>
        </p:sp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2447218" y="4850657"/>
              <a:ext cx="1260000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3437218" y="1610657"/>
              <a:ext cx="1260475" cy="720725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KB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647218" y="4760657"/>
              <a:ext cx="900112" cy="900113"/>
            </a:xfrm>
            <a:prstGeom prst="smileyFace">
              <a:avLst>
                <a:gd name="adj" fmla="val 4653"/>
              </a:avLst>
            </a:prstGeom>
            <a:solidFill>
              <a:srgbClr val="FF66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25610" name="AutoShape 9"/>
            <p:cNvCxnSpPr>
              <a:cxnSpLocks noChangeShapeType="1"/>
              <a:stCxn id="25603" idx="3"/>
              <a:endCxn id="25604" idx="1"/>
            </p:cNvCxnSpPr>
            <p:nvPr/>
          </p:nvCxnSpPr>
          <p:spPr bwMode="auto">
            <a:xfrm flipV="1">
              <a:off x="1727693" y="3050657"/>
              <a:ext cx="1619525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1" name="AutoShape 10"/>
            <p:cNvCxnSpPr>
              <a:cxnSpLocks noChangeShapeType="1"/>
              <a:stCxn id="25604" idx="3"/>
              <a:endCxn id="25606" idx="1"/>
            </p:cNvCxnSpPr>
            <p:nvPr/>
          </p:nvCxnSpPr>
          <p:spPr bwMode="auto">
            <a:xfrm flipV="1">
              <a:off x="4787218" y="3050226"/>
              <a:ext cx="162000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2" name="AutoShape 11"/>
            <p:cNvCxnSpPr>
              <a:cxnSpLocks noChangeShapeType="1"/>
              <a:stCxn id="25604" idx="0"/>
              <a:endCxn id="25608" idx="3"/>
            </p:cNvCxnSpPr>
            <p:nvPr/>
          </p:nvCxnSpPr>
          <p:spPr bwMode="auto">
            <a:xfrm rot="5400000" flipH="1" flipV="1">
              <a:off x="3887700" y="2510901"/>
              <a:ext cx="359275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3" name="AutoShape 12"/>
            <p:cNvCxnSpPr>
              <a:cxnSpLocks noChangeShapeType="1"/>
              <a:stCxn id="25604" idx="2"/>
              <a:endCxn id="25605" idx="0"/>
            </p:cNvCxnSpPr>
            <p:nvPr/>
          </p:nvCxnSpPr>
          <p:spPr bwMode="auto">
            <a:xfrm rot="16200000" flipH="1">
              <a:off x="3977218" y="3500657"/>
              <a:ext cx="1440000" cy="12600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4" name="AutoShape 13"/>
            <p:cNvCxnSpPr>
              <a:cxnSpLocks noChangeShapeType="1"/>
              <a:stCxn id="25605" idx="1"/>
              <a:endCxn id="25607" idx="3"/>
            </p:cNvCxnSpPr>
            <p:nvPr/>
          </p:nvCxnSpPr>
          <p:spPr bwMode="auto">
            <a:xfrm rot="10800000" flipV="1">
              <a:off x="3707218" y="5210656"/>
              <a:ext cx="720000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5" name="AutoShape 14"/>
            <p:cNvCxnSpPr>
              <a:cxnSpLocks noChangeShapeType="1"/>
              <a:stCxn id="25607" idx="1"/>
              <a:endCxn id="25609" idx="6"/>
            </p:cNvCxnSpPr>
            <p:nvPr/>
          </p:nvCxnSpPr>
          <p:spPr bwMode="auto">
            <a:xfrm rot="10800000">
              <a:off x="1547330" y="5210714"/>
              <a:ext cx="899888" cy="3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6" name="AutoShape 15"/>
            <p:cNvCxnSpPr>
              <a:cxnSpLocks noChangeShapeType="1"/>
              <a:stCxn id="25609" idx="0"/>
              <a:endCxn id="25603" idx="2"/>
            </p:cNvCxnSpPr>
            <p:nvPr/>
          </p:nvCxnSpPr>
          <p:spPr bwMode="auto">
            <a:xfrm rot="5400000" flipH="1" flipV="1">
              <a:off x="422728" y="4085929"/>
              <a:ext cx="1349275" cy="18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4926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Add evolution mechanism.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Add inbound information analysis.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Add architectural analysis.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Add self optimization and self improvement.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Extend perceiving algorithm to use encyclopaedic resources to extend domain knowledge.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4432945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Future Plans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254098" y="1260000"/>
            <a:ext cx="8465902" cy="5234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Metafor</a:t>
            </a:r>
            <a:r>
              <a:rPr lang="ru-RU" sz="2400" dirty="0" smtClean="0">
                <a:solidFill>
                  <a:srgbClr val="000000"/>
                </a:solidFill>
              </a:rPr>
              <a:t>: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000" u="sng" dirty="0" smtClean="0">
                <a:solidFill>
                  <a:srgbClr val="0066FF"/>
                </a:solidFill>
              </a:rPr>
              <a:t>http</a:t>
            </a:r>
            <a:r>
              <a:rPr lang="en-US" sz="2000" u="sng" dirty="0">
                <a:solidFill>
                  <a:srgbClr val="0066FF"/>
                </a:solidFill>
              </a:rPr>
              <a:t>://web.media.mit.edu/~lieber/Publications/Feasibility-Nat-Lang-Prog.pdf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Maven</a:t>
            </a:r>
            <a:r>
              <a:rPr lang="en-US" sz="3200" dirty="0" smtClean="0">
                <a:solidFill>
                  <a:srgbClr val="000000"/>
                </a:solidFill>
              </a:rPr>
              <a:t>:</a:t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2000" u="sng" dirty="0" smtClean="0">
                <a:solidFill>
                  <a:srgbClr val="0066FF"/>
                </a:solidFill>
              </a:rPr>
              <a:t>http</a:t>
            </a:r>
            <a:r>
              <a:rPr lang="en-US" sz="2000" u="sng" dirty="0">
                <a:solidFill>
                  <a:srgbClr val="0066FF"/>
                </a:solidFill>
              </a:rPr>
              <a:t>://maven.apache.org/guides/introduction/introduction-to-the-lifecycle.html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Stanford </a:t>
            </a:r>
            <a:r>
              <a:rPr lang="en-US" sz="2800" dirty="0" smtClean="0">
                <a:solidFill>
                  <a:srgbClr val="000000"/>
                </a:solidFill>
              </a:rPr>
              <a:t>Parser: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000" u="sng" dirty="0" smtClean="0">
                <a:solidFill>
                  <a:srgbClr val="0066FF"/>
                </a:solidFill>
              </a:rPr>
              <a:t>http</a:t>
            </a:r>
            <a:r>
              <a:rPr lang="en-US" sz="2000" u="sng" dirty="0">
                <a:solidFill>
                  <a:srgbClr val="0066FF"/>
                </a:solidFill>
              </a:rPr>
              <a:t>://nlp.stanford.edu/software/lex-parser.shtml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Open NARS: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000" u="sng" dirty="0" smtClean="0">
                <a:solidFill>
                  <a:srgbClr val="0066FF"/>
                </a:solidFill>
              </a:rPr>
              <a:t>http://code.google.com/p/open-nars/</a:t>
            </a:r>
            <a:endParaRPr lang="ru-RU" sz="2000" u="sng" dirty="0" smtClean="0">
              <a:solidFill>
                <a:srgbClr val="0066FF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 smtClean="0">
                <a:solidFill>
                  <a:srgbClr val="000000"/>
                </a:solidFill>
              </a:rPr>
              <a:t>Menta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r>
              <a:rPr lang="en-US" sz="2000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rgbClr val="0066FF"/>
                </a:solidFill>
              </a:rPr>
              <a:t>http</a:t>
            </a:r>
            <a:r>
              <a:rPr lang="en-US" sz="2000" dirty="0" smtClean="0">
                <a:solidFill>
                  <a:srgbClr val="0066FF"/>
                </a:solidFill>
              </a:rPr>
              <a:t>://code.google.com/p/menta/</a:t>
            </a:r>
            <a:endParaRPr lang="en-US" sz="2000" u="sng" dirty="0" smtClean="0">
              <a:solidFill>
                <a:srgbClr val="0066FF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3998339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References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5834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Template based code generators: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IDEs</a:t>
            </a:r>
          </a:p>
          <a:p>
            <a:pPr marL="1080000" lvl="2" indent="-360000">
              <a:lnSpc>
                <a:spcPct val="100000"/>
              </a:lnSpc>
              <a:spcAft>
                <a:spcPts val="6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000" dirty="0">
                <a:solidFill>
                  <a:srgbClr val="000000"/>
                </a:solidFill>
              </a:rPr>
              <a:t>Visual studio.</a:t>
            </a:r>
          </a:p>
          <a:p>
            <a:pPr marL="1080000" lvl="2" indent="-360000">
              <a:lnSpc>
                <a:spcPct val="100000"/>
              </a:lnSpc>
              <a:spcAft>
                <a:spcPts val="6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000" dirty="0">
                <a:solidFill>
                  <a:srgbClr val="000000"/>
                </a:solidFill>
              </a:rPr>
              <a:t>IDEA.</a:t>
            </a:r>
          </a:p>
          <a:p>
            <a:pPr marL="1080000" lvl="2" indent="-360000">
              <a:lnSpc>
                <a:spcPct val="100000"/>
              </a:lnSpc>
              <a:spcAft>
                <a:spcPts val="6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000" dirty="0" smtClean="0">
                <a:solidFill>
                  <a:srgbClr val="000000"/>
                </a:solidFill>
              </a:rPr>
              <a:t>...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Template based generators 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 err="1" smtClean="0">
                <a:solidFill>
                  <a:srgbClr val="000000"/>
                </a:solidFill>
              </a:rPr>
              <a:t>Maven</a:t>
            </a:r>
            <a:endParaRPr lang="ru-RU" sz="2400" dirty="0">
              <a:solidFill>
                <a:srgbClr val="000000"/>
              </a:solidFill>
            </a:endParaRPr>
          </a:p>
          <a:p>
            <a:pPr marL="112005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Archetypes</a:t>
            </a:r>
            <a:endParaRPr lang="ru-RU" sz="2800" dirty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CASE Tools: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Rational </a:t>
            </a:r>
            <a:r>
              <a:rPr lang="ru-RU" sz="2400" dirty="0" smtClean="0">
                <a:solidFill>
                  <a:srgbClr val="000000"/>
                </a:solidFill>
              </a:rPr>
              <a:t>Rose</a:t>
            </a:r>
            <a:endParaRPr lang="ru-RU" sz="2400" dirty="0">
              <a:solidFill>
                <a:srgbClr val="000000"/>
              </a:solidFill>
            </a:endParaRP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ArgoUML</a:t>
            </a:r>
            <a:endParaRPr lang="ru-RU" sz="2400" dirty="0">
              <a:solidFill>
                <a:srgbClr val="000000"/>
              </a:solidFill>
            </a:endParaRPr>
          </a:p>
          <a:p>
            <a:pPr marL="860425" lvl="1" indent="-320675">
              <a:spcAft>
                <a:spcPts val="1138"/>
              </a:spcAft>
              <a:buClrTx/>
              <a:buSzPct val="45000"/>
              <a:buFontTx/>
              <a:buNone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0000" y="179437"/>
            <a:ext cx="6098657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Current Solutions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259999" y="1799999"/>
            <a:ext cx="8460000" cy="540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Once generated solution is hardly maintainable and  require to allocate significant  amount of money for farther support.</a:t>
            </a:r>
          </a:p>
          <a:p>
            <a:pPr marL="720000" lvl="1" indent="-360000"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Developer generated the solution based on DB structure, then added some functionality in it, then customer wants to change the DB structure. </a:t>
            </a:r>
          </a:p>
          <a:p>
            <a:pPr marL="720000" lvl="1" indent="-360000"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Developer has to regenerate and merge his further </a:t>
            </a:r>
            <a:r>
              <a:rPr lang="ru-RU" sz="2400" dirty="0" smtClean="0">
                <a:solidFill>
                  <a:srgbClr val="000000"/>
                </a:solidFill>
              </a:rPr>
              <a:t>changes</a:t>
            </a:r>
            <a:endParaRPr lang="ru-RU" sz="2400" dirty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This is done for only one reason </a:t>
            </a:r>
            <a:r>
              <a:rPr lang="en-US" sz="2800" dirty="0" smtClean="0">
                <a:solidFill>
                  <a:srgbClr val="000000"/>
                </a:solidFill>
              </a:rPr>
              <a:t>–</a:t>
            </a:r>
            <a:r>
              <a:rPr lang="ru-RU" sz="2800" dirty="0" smtClean="0">
                <a:solidFill>
                  <a:srgbClr val="000000"/>
                </a:solidFill>
              </a:rPr>
              <a:t> </a:t>
            </a:r>
            <a:r>
              <a:rPr lang="ru-RU" sz="2800" dirty="0">
                <a:solidFill>
                  <a:srgbClr val="000000"/>
                </a:solidFill>
              </a:rPr>
              <a:t>generator does not understand what it's doing.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6546023" cy="1466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They cannot solve </a:t>
            </a:r>
          </a:p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problem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59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80" rIns="0" bIns="0" anchor="ctr"/>
          <a:lstStyle/>
          <a:p>
            <a:pPr marL="342900" indent="-339725" algn="ctr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ru-RU" sz="3200" dirty="0">
                <a:solidFill>
                  <a:srgbClr val="000000"/>
                </a:solidFill>
              </a:rPr>
              <a:t>2005 MIT media lab published the article “FEASIBILITY STUDIES FOR PROGRAMMING IN NATURAL LANGUAGE”</a:t>
            </a:r>
            <a:r>
              <a:rPr lang="en-US" sz="3200" dirty="0">
                <a:solidFill>
                  <a:srgbClr val="000000"/>
                </a:solidFill>
              </a:rPr>
              <a:t>. 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342900" indent="-339725" algn="ctr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3200" dirty="0" err="1" smtClean="0">
                <a:solidFill>
                  <a:srgbClr val="000000"/>
                </a:solidFill>
              </a:rPr>
              <a:t>Metafor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is </a:t>
            </a:r>
            <a:r>
              <a:rPr lang="ru-RU" sz="3200" dirty="0">
                <a:solidFill>
                  <a:srgbClr val="000000"/>
                </a:solidFill>
              </a:rPr>
              <a:t>the program that creates the sceleton of the Python classes based on shallow English descripton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4237763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MIT </a:t>
            </a:r>
            <a:r>
              <a:rPr lang="en-US" sz="4800" dirty="0" err="1" smtClean="0">
                <a:solidFill>
                  <a:srgbClr val="006699"/>
                </a:solidFill>
                <a:latin typeface="Arial Black" pitchFamily="34" charset="0"/>
              </a:rPr>
              <a:t>Metafor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4500000" cy="59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Input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shallow English description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Output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scaffolding Python class</a:t>
            </a:r>
            <a:r>
              <a:rPr lang="en-US" sz="2800" dirty="0" err="1">
                <a:solidFill>
                  <a:srgbClr val="000000"/>
                </a:solidFill>
              </a:rPr>
              <a:t>es</a:t>
            </a:r>
            <a:r>
              <a:rPr lang="ru-RU" sz="28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Metafor utilised natural language processor Montylingua, common sence KB ConceptNet, programmatic interpreter.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0" y="1260000"/>
            <a:ext cx="3962400" cy="3876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000" y="179437"/>
            <a:ext cx="4237763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MIT </a:t>
            </a:r>
            <a:r>
              <a:rPr lang="en-US" sz="4800" dirty="0" err="1" smtClean="0">
                <a:solidFill>
                  <a:srgbClr val="006699"/>
                </a:solidFill>
                <a:latin typeface="Arial Black" pitchFamily="34" charset="0"/>
              </a:rPr>
              <a:t>Metafor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59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System should: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Operate with changes to be applied not the static structure of the </a:t>
            </a:r>
            <a:r>
              <a:rPr lang="ru-RU" sz="2800" dirty="0" err="1">
                <a:solidFill>
                  <a:srgbClr val="000000"/>
                </a:solidFill>
              </a:rPr>
              <a:t>target</a:t>
            </a:r>
            <a:r>
              <a:rPr lang="ru-RU" sz="2800" dirty="0">
                <a:solidFill>
                  <a:srgbClr val="000000"/>
                </a:solidFill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</a:rPr>
              <a:t>application</a:t>
            </a:r>
            <a:r>
              <a:rPr lang="ru-RU" sz="2800" dirty="0" smtClean="0">
                <a:solidFill>
                  <a:srgbClr val="000000"/>
                </a:solidFill>
              </a:rPr>
              <a:t> (</a:t>
            </a:r>
            <a:r>
              <a:rPr lang="en-US" sz="2800" dirty="0" smtClean="0">
                <a:solidFill>
                  <a:srgbClr val="000000"/>
                </a:solidFill>
              </a:rPr>
              <a:t>How-to</a:t>
            </a:r>
            <a:r>
              <a:rPr lang="ru-RU" sz="2800" dirty="0" smtClean="0">
                <a:solidFill>
                  <a:srgbClr val="000000"/>
                </a:solidFill>
              </a:rPr>
              <a:t>).</a:t>
            </a:r>
            <a:endParaRPr lang="ru-RU" sz="2800" dirty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Use domain knowledge model to map the inbound requirements into acceptance criteria to be used to create the solution</a:t>
            </a:r>
            <a:r>
              <a:rPr lang="ru-RU" sz="2800" dirty="0" smtClean="0">
                <a:solidFill>
                  <a:srgbClr val="000000"/>
                </a:solidFill>
              </a:rPr>
              <a:t>.</a:t>
            </a:r>
            <a:endParaRPr lang="ru-RU" sz="2800" dirty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Use both trained data and generation to create the solution</a:t>
            </a:r>
            <a:r>
              <a:rPr lang="ru-RU" sz="2800" dirty="0" smtClean="0">
                <a:solidFill>
                  <a:srgbClr val="000000"/>
                </a:solidFill>
              </a:rPr>
              <a:t>.</a:t>
            </a:r>
            <a:endParaRPr lang="ru-RU" sz="2800" dirty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Use several abstraction layers of the target application.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351551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Key Ideas</a:t>
            </a:r>
            <a:endParaRPr lang="ru-RU" sz="4800" b="1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260000" y="1259999"/>
            <a:ext cx="8460000" cy="59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System has to operate with knowledge.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System has to understand what it is doing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Architecture of the target application.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Methods to change the architecture.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Domain specific information.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Requirements for changes.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System has to understand the human operator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Communicate in natural language.</a:t>
            </a:r>
          </a:p>
          <a:p>
            <a:pPr marL="428625" indent="-323850">
              <a:spcAft>
                <a:spcPts val="1425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486325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Requirements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260000" y="1259999"/>
            <a:ext cx="8460000" cy="59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Knowledge base.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Linguistic component.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Perceiving component.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Solution generator.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Communication component.</a:t>
            </a:r>
          </a:p>
          <a:p>
            <a:pPr marL="428625" indent="-323850">
              <a:spcAft>
                <a:spcPts val="1425"/>
              </a:spcAft>
              <a:buClrTx/>
              <a:buSzPct val="45000"/>
              <a:buFontTx/>
              <a:buNone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587513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Key Components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42617</TotalTime>
  <Words>2263</Words>
  <Application>Microsoft Office PowerPoint</Application>
  <PresentationFormat>Custom</PresentationFormat>
  <Paragraphs>434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RAYbook</cp:lastModifiedBy>
  <cp:revision>806</cp:revision>
  <cp:lastPrinted>1601-01-01T00:00:00Z</cp:lastPrinted>
  <dcterms:created xsi:type="dcterms:W3CDTF">2010-09-19T08:25:05Z</dcterms:created>
  <dcterms:modified xsi:type="dcterms:W3CDTF">2010-10-13T09:29:39Z</dcterms:modified>
</cp:coreProperties>
</file>