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Northern Lights display over a snowy landscape"/>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Colorful clouds against a starry night sky"/>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Northern Lights display over a snowy mountain landscape"/>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Northern Lights display over a snowy landscap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rful clouds against a starry night sky"/>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roject Aurora"/>
          <p:cNvSpPr txBox="1"/>
          <p:nvPr>
            <p:ph type="ctrTitle"/>
          </p:nvPr>
        </p:nvSpPr>
        <p:spPr>
          <a:prstGeom prst="rect">
            <a:avLst/>
          </a:prstGeom>
        </p:spPr>
        <p:txBody>
          <a:bodyPr/>
          <a:lstStyle/>
          <a:p>
            <a:pPr/>
            <a:r>
              <a:t>Project Aurora</a:t>
            </a:r>
          </a:p>
        </p:txBody>
      </p:sp>
      <p:sp>
        <p:nvSpPr>
          <p:cNvPr id="152"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sp>
        <p:nvSpPr>
          <p:cNvPr id="153" name="2023 DFW IT Talent Champion Competition"/>
          <p:cNvSpPr txBox="1"/>
          <p:nvPr>
            <p:ph type="subTitle" sz="quarter" idx="1"/>
          </p:nvPr>
        </p:nvSpPr>
        <p:spPr>
          <a:prstGeom prst="rect">
            <a:avLst/>
          </a:prstGeom>
        </p:spPr>
        <p:txBody>
          <a:bodyPr anchor="ctr"/>
          <a:lstStyle>
            <a:lvl1pPr>
              <a:defRPr b="1" i="1" sz="4800">
                <a:solidFill>
                  <a:schemeClr val="accent1">
                    <a:lumOff val="13575"/>
                  </a:schemeClr>
                </a:solidFill>
                <a:latin typeface="Graphik"/>
                <a:ea typeface="Graphik"/>
                <a:cs typeface="Graphik"/>
                <a:sym typeface="Graphik"/>
              </a:defRPr>
            </a:lvl1pPr>
          </a:lstStyle>
          <a:p>
            <a:pPr>
              <a:defRPr i="0"/>
            </a:pPr>
            <a:r>
              <a:rPr i="1"/>
              <a:t>2023 DFW IT Talent Champion Competition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sp>
        <p:nvSpPr>
          <p:cNvPr id="156" name="Problem Statement…"/>
          <p:cNvSpPr txBox="1"/>
          <p:nvPr/>
        </p:nvSpPr>
        <p:spPr>
          <a:xfrm>
            <a:off x="2836047" y="2883532"/>
            <a:ext cx="18711907" cy="7399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800">
                <a:solidFill>
                  <a:schemeClr val="accent1">
                    <a:lumOff val="13575"/>
                  </a:schemeClr>
                </a:solidFill>
              </a:defRPr>
            </a:pPr>
            <a:r>
              <a:t>Problem Statement</a:t>
            </a:r>
          </a:p>
          <a:p>
            <a:pPr algn="just"/>
          </a:p>
          <a:p>
            <a:pPr algn="just">
              <a:defRPr sz="3600">
                <a:solidFill>
                  <a:srgbClr val="D5D5D5"/>
                </a:solidFill>
              </a:defRPr>
            </a:pPr>
            <a:r>
              <a:t>In today's Information Age, there are countless websites and services offering recommendations on any imaginable topic. However, choosing a trustworthy source can be a stressful task, even for those who are technology-savvy. This can further widen the gap between privileged and underprivileged groups in society.</a:t>
            </a:r>
          </a:p>
          <a:p>
            <a:pPr algn="just">
              <a:defRPr sz="3600">
                <a:solidFill>
                  <a:srgbClr val="D5D5D5"/>
                </a:solidFill>
              </a:defRPr>
            </a:pPr>
          </a:p>
          <a:p>
            <a:pPr algn="just">
              <a:defRPr sz="3600">
                <a:solidFill>
                  <a:srgbClr val="D5D5D5"/>
                </a:solidFill>
              </a:defRPr>
            </a:pPr>
            <a:r>
              <a:t>Enter Project Aurora: a one-stop service that provides a ubiquitous user interface leveraging OpenAI's LLM model for easy, natural language-based recommendation requests. With Aurora, anyone can make requests, regardless of their technical background.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sp>
        <p:nvSpPr>
          <p:cNvPr id="159" name="Product Strategy and Vision…"/>
          <p:cNvSpPr txBox="1"/>
          <p:nvPr/>
        </p:nvSpPr>
        <p:spPr>
          <a:xfrm>
            <a:off x="2836047" y="3385182"/>
            <a:ext cx="18711907" cy="6396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800">
                <a:solidFill>
                  <a:schemeClr val="accent1">
                    <a:lumOff val="13575"/>
                  </a:schemeClr>
                </a:solidFill>
              </a:defRPr>
            </a:pPr>
            <a:r>
              <a:t>Product Strategy and Vision</a:t>
            </a:r>
          </a:p>
          <a:p>
            <a:pPr algn="just">
              <a:defRPr sz="3600">
                <a:solidFill>
                  <a:srgbClr val="D5D5D5"/>
                </a:solidFill>
              </a:defRPr>
            </a:pPr>
          </a:p>
          <a:p>
            <a:pPr algn="just">
              <a:defRPr sz="3600">
                <a:solidFill>
                  <a:srgbClr val="D5D5D5"/>
                </a:solidFill>
              </a:defRPr>
            </a:pPr>
            <a:r>
              <a:t>Project Aurora aims to:</a:t>
            </a:r>
          </a:p>
          <a:p>
            <a:pPr algn="just">
              <a:defRPr sz="3600">
                <a:solidFill>
                  <a:srgbClr val="D5D5D5"/>
                </a:solidFill>
              </a:defRPr>
            </a:pPr>
          </a:p>
          <a:p>
            <a:pPr marL="419100" indent="-419100" algn="l">
              <a:buClr>
                <a:srgbClr val="FFFFFF"/>
              </a:buClr>
              <a:buSzPct val="100000"/>
              <a:buChar char="•"/>
              <a:defRPr sz="3600">
                <a:solidFill>
                  <a:srgbClr val="D5D5D5"/>
                </a:solidFill>
              </a:defRPr>
            </a:pPr>
            <a:r>
              <a:t>Serve as a one-stop application for all recommendation requests.</a:t>
            </a:r>
          </a:p>
          <a:p>
            <a:pPr algn="l">
              <a:defRPr sz="3600">
                <a:solidFill>
                  <a:srgbClr val="D5D5D5"/>
                </a:solidFill>
              </a:defRPr>
            </a:pPr>
          </a:p>
          <a:p>
            <a:pPr marL="419100" indent="-419100" algn="l">
              <a:buClr>
                <a:srgbClr val="FFFFFF"/>
              </a:buClr>
              <a:buSzPct val="100000"/>
              <a:buChar char="•"/>
              <a:defRPr sz="3600">
                <a:solidFill>
                  <a:srgbClr val="D5D5D5"/>
                </a:solidFill>
              </a:defRPr>
            </a:pPr>
            <a:r>
              <a:t>Offer a ubiquitous UI that is available on any internet-enabled device.</a:t>
            </a:r>
          </a:p>
          <a:p>
            <a:pPr algn="l">
              <a:defRPr sz="3600">
                <a:solidFill>
                  <a:srgbClr val="D5D5D5"/>
                </a:solidFill>
              </a:defRPr>
            </a:pPr>
          </a:p>
          <a:p>
            <a:pPr marL="419100" indent="-419100" algn="l">
              <a:buClr>
                <a:srgbClr val="FFFFFF"/>
              </a:buClr>
              <a:buSzPct val="100000"/>
              <a:buChar char="•"/>
              <a:defRPr sz="3600">
                <a:solidFill>
                  <a:srgbClr val="D5D5D5"/>
                </a:solidFill>
              </a:defRPr>
            </a:pPr>
            <a:r>
              <a:t>Be accessible to anyone who can put together a simple question in their natural language of choice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grpSp>
        <p:nvGrpSpPr>
          <p:cNvPr id="164" name="Image Gallery"/>
          <p:cNvGrpSpPr/>
          <p:nvPr/>
        </p:nvGrpSpPr>
        <p:grpSpPr>
          <a:xfrm>
            <a:off x="1270000" y="81148"/>
            <a:ext cx="21844000" cy="12776378"/>
            <a:chOff x="0" y="0"/>
            <a:chExt cx="21844000" cy="12776376"/>
          </a:xfrm>
        </p:grpSpPr>
        <p:pic>
          <p:nvPicPr>
            <p:cNvPr id="162" name="aurora.png" descr="aurora.png"/>
            <p:cNvPicPr>
              <a:picLocks noChangeAspect="1"/>
            </p:cNvPicPr>
            <p:nvPr/>
          </p:nvPicPr>
          <p:blipFill>
            <a:blip r:embed="rId2">
              <a:extLst/>
            </a:blip>
            <a:srcRect l="0" t="0" r="0" b="0"/>
            <a:stretch>
              <a:fillRect/>
            </a:stretch>
          </p:blipFill>
          <p:spPr>
            <a:xfrm>
              <a:off x="7088851" y="0"/>
              <a:ext cx="7666298" cy="12157125"/>
            </a:xfrm>
            <a:prstGeom prst="rect">
              <a:avLst/>
            </a:prstGeom>
            <a:ln w="12700" cap="flat">
              <a:noFill/>
              <a:miter lim="400000"/>
            </a:ln>
            <a:effectLst/>
          </p:spPr>
        </p:pic>
        <p:sp>
          <p:nvSpPr>
            <p:cNvPr id="163" name="Caption"/>
            <p:cNvSpPr/>
            <p:nvPr/>
          </p:nvSpPr>
          <p:spPr>
            <a:xfrm>
              <a:off x="0" y="12233324"/>
              <a:ext cx="21844000" cy="543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grpSp>
        <p:nvGrpSpPr>
          <p:cNvPr id="169" name="Image Gallery"/>
          <p:cNvGrpSpPr/>
          <p:nvPr/>
        </p:nvGrpSpPr>
        <p:grpSpPr>
          <a:xfrm>
            <a:off x="1270000" y="52996"/>
            <a:ext cx="21844000" cy="12833881"/>
            <a:chOff x="0" y="0"/>
            <a:chExt cx="21844000" cy="12833880"/>
          </a:xfrm>
        </p:grpSpPr>
        <p:pic>
          <p:nvPicPr>
            <p:cNvPr id="167" name="datasource.drawio.png" descr="datasource.drawio.png"/>
            <p:cNvPicPr>
              <a:picLocks noChangeAspect="1"/>
            </p:cNvPicPr>
            <p:nvPr/>
          </p:nvPicPr>
          <p:blipFill>
            <a:blip r:embed="rId2">
              <a:extLst/>
            </a:blip>
            <a:srcRect l="0" t="0" r="0" b="0"/>
            <a:stretch>
              <a:fillRect/>
            </a:stretch>
          </p:blipFill>
          <p:spPr>
            <a:xfrm>
              <a:off x="6653655" y="0"/>
              <a:ext cx="8536690" cy="12214629"/>
            </a:xfrm>
            <a:prstGeom prst="rect">
              <a:avLst/>
            </a:prstGeom>
            <a:ln w="12700" cap="flat">
              <a:noFill/>
              <a:miter lim="400000"/>
            </a:ln>
            <a:effectLst/>
          </p:spPr>
        </p:pic>
        <p:sp>
          <p:nvSpPr>
            <p:cNvPr id="168" name="Caption"/>
            <p:cNvSpPr/>
            <p:nvPr/>
          </p:nvSpPr>
          <p:spPr>
            <a:xfrm>
              <a:off x="0" y="12290828"/>
              <a:ext cx="21844000" cy="543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grpSp>
        <p:nvGrpSpPr>
          <p:cNvPr id="174" name="Image Gallery"/>
          <p:cNvGrpSpPr/>
          <p:nvPr/>
        </p:nvGrpSpPr>
        <p:grpSpPr>
          <a:xfrm>
            <a:off x="1269999" y="1774891"/>
            <a:ext cx="21844001" cy="10785470"/>
            <a:chOff x="0" y="0"/>
            <a:chExt cx="21844000" cy="10785468"/>
          </a:xfrm>
        </p:grpSpPr>
        <p:pic>
          <p:nvPicPr>
            <p:cNvPr id="172" name="demo.drawio (1).png" descr="demo.drawio (1).png"/>
            <p:cNvPicPr>
              <a:picLocks noChangeAspect="1"/>
            </p:cNvPicPr>
            <p:nvPr/>
          </p:nvPicPr>
          <p:blipFill>
            <a:blip r:embed="rId2">
              <a:extLst/>
            </a:blip>
            <a:srcRect l="0" t="0" r="0" b="0"/>
            <a:stretch>
              <a:fillRect/>
            </a:stretch>
          </p:blipFill>
          <p:spPr>
            <a:xfrm>
              <a:off x="6190489" y="0"/>
              <a:ext cx="9463022" cy="10166217"/>
            </a:xfrm>
            <a:prstGeom prst="rect">
              <a:avLst/>
            </a:prstGeom>
            <a:ln w="12700" cap="flat">
              <a:noFill/>
              <a:miter lim="400000"/>
            </a:ln>
            <a:effectLst/>
          </p:spPr>
        </p:pic>
        <p:sp>
          <p:nvSpPr>
            <p:cNvPr id="173" name="Caption"/>
            <p:cNvSpPr/>
            <p:nvPr/>
          </p:nvSpPr>
          <p:spPr>
            <a:xfrm>
              <a:off x="0" y="10242416"/>
              <a:ext cx="21844001" cy="543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
        <p:nvSpPr>
          <p:cNvPr id="175" name="Demo"/>
          <p:cNvSpPr txBox="1"/>
          <p:nvPr/>
        </p:nvSpPr>
        <p:spPr>
          <a:xfrm>
            <a:off x="1326691" y="635068"/>
            <a:ext cx="21315470" cy="9083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800">
                <a:solidFill>
                  <a:schemeClr val="accent1">
                    <a:lumOff val="13575"/>
                  </a:schemeClr>
                </a:solidFill>
              </a:defRPr>
            </a:lvl1pPr>
          </a:lstStyle>
          <a:p>
            <a:pPr/>
            <a:r>
              <a:t>Demo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sp>
        <p:nvSpPr>
          <p:cNvPr id="178" name="Summary…"/>
          <p:cNvSpPr txBox="1"/>
          <p:nvPr/>
        </p:nvSpPr>
        <p:spPr>
          <a:xfrm>
            <a:off x="2836047" y="1251582"/>
            <a:ext cx="18711907" cy="106634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800">
                <a:solidFill>
                  <a:schemeClr val="accent1">
                    <a:lumOff val="13575"/>
                  </a:schemeClr>
                </a:solidFill>
              </a:defRPr>
            </a:pPr>
            <a:r>
              <a:t>Summary</a:t>
            </a:r>
          </a:p>
          <a:p>
            <a:pPr algn="just">
              <a:defRPr sz="3600">
                <a:solidFill>
                  <a:srgbClr val="D5D5D5"/>
                </a:solidFill>
              </a:defRPr>
            </a:pPr>
          </a:p>
          <a:p>
            <a:pPr algn="just">
              <a:defRPr sz="3600">
                <a:solidFill>
                  <a:srgbClr val="D5D5D5"/>
                </a:solidFill>
              </a:defRPr>
            </a:pPr>
            <a:r>
              <a:t>The project initially had an ambitious goal, but due to limited resources, the scope had to be scaled down. Despite the challenges, the team enjoyed working on the project and gained knowledge about ChatGPT.</a:t>
            </a:r>
          </a:p>
          <a:p>
            <a:pPr algn="just">
              <a:defRPr sz="3600">
                <a:solidFill>
                  <a:srgbClr val="D5D5D5"/>
                </a:solidFill>
              </a:defRPr>
            </a:pPr>
          </a:p>
          <a:p>
            <a:pPr algn="just">
              <a:defRPr sz="3600">
                <a:solidFill>
                  <a:srgbClr val="D5D5D5"/>
                </a:solidFill>
              </a:defRPr>
            </a:pPr>
            <a:r>
              <a:t>Future plans for enhancement/development include:</a:t>
            </a:r>
          </a:p>
          <a:p>
            <a:pPr algn="just">
              <a:defRPr sz="3600">
                <a:solidFill>
                  <a:srgbClr val="D5D5D5"/>
                </a:solidFill>
              </a:defRPr>
            </a:pPr>
          </a:p>
          <a:p>
            <a:pPr marL="419100" indent="-419100" algn="just">
              <a:buClr>
                <a:srgbClr val="FFFFFF"/>
              </a:buClr>
              <a:buSzPct val="100000"/>
              <a:buChar char="•"/>
              <a:defRPr sz="3600">
                <a:solidFill>
                  <a:srgbClr val="D5D5D5"/>
                </a:solidFill>
              </a:defRPr>
            </a:pPr>
            <a:r>
              <a:t>Expanding data source providers.</a:t>
            </a:r>
          </a:p>
          <a:p>
            <a:pPr marL="419100" indent="-419100" algn="just">
              <a:buClr>
                <a:srgbClr val="FFFFFF"/>
              </a:buClr>
              <a:buSzPct val="100000"/>
              <a:buChar char="•"/>
              <a:defRPr sz="3600">
                <a:solidFill>
                  <a:srgbClr val="D5D5D5"/>
                </a:solidFill>
              </a:defRPr>
            </a:pPr>
            <a:r>
              <a:t>Developing a more effective ranking engine by training the algorithm with machine learning.</a:t>
            </a:r>
          </a:p>
          <a:p>
            <a:pPr marL="419100" indent="-419100" algn="just">
              <a:buClr>
                <a:srgbClr val="FFFFFF"/>
              </a:buClr>
              <a:buSzPct val="100000"/>
              <a:buChar char="•"/>
              <a:defRPr sz="3600">
                <a:solidFill>
                  <a:srgbClr val="D5D5D5"/>
                </a:solidFill>
              </a:defRPr>
            </a:pPr>
            <a:r>
              <a:t>Implementing user-based recommendation engine at the individual level where possible commercialization solutions could be explored.</a:t>
            </a:r>
          </a:p>
          <a:p>
            <a:pPr marL="419100" indent="-419100" algn="just">
              <a:buClr>
                <a:srgbClr val="FFFFFF"/>
              </a:buClr>
              <a:buSzPct val="100000"/>
              <a:buChar char="•"/>
              <a:defRPr sz="3600">
                <a:solidFill>
                  <a:srgbClr val="D5D5D5"/>
                </a:solidFill>
              </a:defRPr>
            </a:pPr>
            <a:r>
              <a:t>Setting up the Aurora service in the cloud to anticipate scalability needs if the user base grows.</a:t>
            </a:r>
          </a:p>
          <a:p>
            <a:pPr marL="419100" indent="-419100" algn="just">
              <a:buClr>
                <a:srgbClr val="FFFFFF"/>
              </a:buClr>
              <a:buSzPct val="100000"/>
              <a:buChar char="•"/>
              <a:defRPr sz="3600">
                <a:solidFill>
                  <a:srgbClr val="D5D5D5"/>
                </a:solidFill>
              </a:defRPr>
            </a:pPr>
            <a:r>
              <a:t>Designing a more secure front-end and back-end, particularly if persistent data needs arise.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eam Aurora - August 23,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1">
                <a:solidFill>
                  <a:schemeClr val="accent1">
                    <a:lumOff val="13575"/>
                  </a:schemeClr>
                </a:solidFill>
                <a:latin typeface="Graphik"/>
                <a:ea typeface="Graphik"/>
                <a:cs typeface="Graphik"/>
                <a:sym typeface="Graphik"/>
              </a:defRPr>
            </a:lvl1pPr>
          </a:lstStyle>
          <a:p>
            <a:pPr>
              <a:defRPr b="0">
                <a:latin typeface="Graphik Medium"/>
                <a:ea typeface="Graphik Medium"/>
                <a:cs typeface="Graphik Medium"/>
                <a:sym typeface="Graphik Medium"/>
              </a:defRPr>
            </a:pPr>
            <a:r>
              <a:rPr b="1">
                <a:latin typeface="Graphik"/>
                <a:ea typeface="Graphik"/>
                <a:cs typeface="Graphik"/>
                <a:sym typeface="Graphik"/>
              </a:rPr>
              <a:t>Team Aurora - August 23, 2023</a:t>
            </a:r>
          </a:p>
        </p:txBody>
      </p:sp>
      <p:sp>
        <p:nvSpPr>
          <p:cNvPr id="181" name="Acknowledgments…"/>
          <p:cNvSpPr txBox="1"/>
          <p:nvPr/>
        </p:nvSpPr>
        <p:spPr>
          <a:xfrm>
            <a:off x="2836047" y="4909182"/>
            <a:ext cx="18711907" cy="3348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800">
                <a:solidFill>
                  <a:schemeClr val="accent1">
                    <a:lumOff val="13575"/>
                  </a:schemeClr>
                </a:solidFill>
              </a:defRPr>
            </a:pPr>
            <a:r>
              <a:t>Acknowledgments</a:t>
            </a:r>
          </a:p>
          <a:p>
            <a:pPr algn="just">
              <a:defRPr sz="3600">
                <a:solidFill>
                  <a:srgbClr val="D5D5D5"/>
                </a:solidFill>
              </a:defRPr>
            </a:pPr>
          </a:p>
          <a:p>
            <a:pPr algn="just">
              <a:defRPr sz="3600">
                <a:solidFill>
                  <a:srgbClr val="D5D5D5"/>
                </a:solidFill>
              </a:defRPr>
            </a:pPr>
            <a:r>
              <a:t>Thanks to DFWCIA for the opportunity and to all the experts who provided educational presentations throughout the competition!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