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d0e9439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d0e9439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d0e9439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2d0e9439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2d0e9439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2d0e9439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2fbfe951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2fbfe951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2fbfe951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2fbfe951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2fbfe95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2fbfe95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2d0e9439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2d0e9439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2fbfe95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2fbfe95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2d0e9439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2d0e9439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4898184d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4898184d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2fbfe951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2fbfe951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2d0e9439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2d0e9439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2fbfe951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2fbfe95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2fbfe951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2fbfe951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2d0e9439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2d0e9439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2d0e9439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2d0e9439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2fbfe951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2fbfe951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2fbfe951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2fbfe951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2fbfe951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2fbfe951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2fbfe951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2fbfe951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2fbfe951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2fbfe951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2d0e9439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2d0e9439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2d0e9439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2d0e9439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2d0e9439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2d0e9439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2fbfe951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2fbfe951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2fbfe951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2fbfe951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2fbfe951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2fbfe951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2fbfe951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2fbfe951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2fbfe951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2fbfe951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2fbfe951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2fbfe951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2fbfe951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2fbfe951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2fbfe951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2fbfe951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2d0e9439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2d0e9439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2fbfe951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2fbfe951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31911cb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31911cb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31911cb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31911cb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2fbfe951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2fbfe951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2fbfe951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2fbfe951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2fbfe951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2fbfe951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2fbfe951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2fbfe951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2fbfe951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2fbfe951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2fbfe951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2fbfe951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2d0e9439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2d0e9439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2d0e943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2d0e943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2d0e9439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2d0e9439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2d0e9439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2d0e9439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2d0e9439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2d0e9439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2d0e9439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2d0e9439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helm/chart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YunSangJun/my-chart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example.github.io/my-charts/stable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Relationship Id="rId4" Type="http://schemas.openxmlformats.org/officeDocument/2006/relationships/hyperlink" Target="https://github.com/kubernetes/kubernetes/issues/5278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ithub.com/helm/monocular" TargetMode="External"/><Relationship Id="rId4" Type="http://schemas.openxmlformats.org/officeDocument/2006/relationships/image" Target="../media/image3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Relationship Id="rId4" Type="http://schemas.openxmlformats.org/officeDocument/2006/relationships/hyperlink" Target="https://github.com/helm/charts/tree/master/stable/mariadb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github.com/helm/charts/blob/master/CONTRIBUTING.md" TargetMode="External"/><Relationship Id="rId4" Type="http://schemas.openxmlformats.org/officeDocument/2006/relationships/hyperlink" Target="https://github.com/helm/charts/blob/master/REVIEW_GUIDELINES.md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yunsangjun.github.io/blog/" TargetMode="External"/><Relationship Id="rId4" Type="http://schemas.openxmlformats.org/officeDocument/2006/relationships/hyperlink" Target="http://tech.cloudz-labs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Helm study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20250"/>
            <a:ext cx="8520600" cy="18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" sz="2600"/>
              <a:t>윤상준</a:t>
            </a:r>
            <a:endParaRPr sz="2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/>
              <a:t>2018.10</a:t>
            </a:r>
            <a:endParaRPr sz="2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/>
              <a:t>sj.yun@sk.com</a:t>
            </a:r>
            <a:endParaRPr sz="2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/>
              <a:t>chris.sj.yun@gmail.com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600" y="669350"/>
            <a:ext cx="1160800" cy="12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#3 Simple Sharing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2737975" y="1385175"/>
            <a:ext cx="5865600" cy="40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</a:t>
            </a:r>
            <a:r>
              <a:rPr lang="ko"/>
              <a:t>helm package demo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75" y="1083913"/>
            <a:ext cx="858125" cy="8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88" y="3923975"/>
            <a:ext cx="663300" cy="6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375" y="2571750"/>
            <a:ext cx="700513" cy="700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1400125" y="1385175"/>
            <a:ext cx="103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Package</a:t>
            </a:r>
            <a:endParaRPr b="1"/>
          </a:p>
        </p:txBody>
      </p:sp>
      <p:sp>
        <p:nvSpPr>
          <p:cNvPr id="143" name="Google Shape;143;p22"/>
          <p:cNvSpPr txBox="1"/>
          <p:nvPr/>
        </p:nvSpPr>
        <p:spPr>
          <a:xfrm>
            <a:off x="1400125" y="2756775"/>
            <a:ext cx="103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Share</a:t>
            </a:r>
            <a:endParaRPr b="1"/>
          </a:p>
        </p:txBody>
      </p:sp>
      <p:sp>
        <p:nvSpPr>
          <p:cNvPr id="144" name="Google Shape;144;p22"/>
          <p:cNvSpPr txBox="1"/>
          <p:nvPr/>
        </p:nvSpPr>
        <p:spPr>
          <a:xfrm>
            <a:off x="1400125" y="4051625"/>
            <a:ext cx="103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Download</a:t>
            </a:r>
            <a:endParaRPr b="1"/>
          </a:p>
        </p:txBody>
      </p:sp>
      <p:sp>
        <p:nvSpPr>
          <p:cNvPr id="145" name="Google Shape;145;p22"/>
          <p:cNvSpPr txBox="1"/>
          <p:nvPr/>
        </p:nvSpPr>
        <p:spPr>
          <a:xfrm>
            <a:off x="2738125" y="2629125"/>
            <a:ext cx="5865600" cy="64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</a:t>
            </a:r>
            <a:r>
              <a:rPr lang="ko"/>
              <a:t>mv demo-0.1.0.tgz stable</a:t>
            </a:r>
            <a:br>
              <a:rPr lang="ko"/>
            </a:br>
            <a:r>
              <a:rPr lang="ko"/>
              <a:t>$ helm repo index stable --url https://example.github.io/my-charts/stable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2737850" y="3944075"/>
            <a:ext cx="5865600" cy="64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</a:t>
            </a:r>
            <a:r>
              <a:rPr lang="ko"/>
              <a:t>helm repo add my-charts https://example.github.io/my-charts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helm install my-charts/demo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#4 Rollback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Rollback</a:t>
            </a:r>
            <a:r>
              <a:rPr lang="ko">
                <a:solidFill>
                  <a:srgbClr val="000000"/>
                </a:solidFill>
              </a:rPr>
              <a:t> 명령을 사용하여 이전 버전 또</a:t>
            </a:r>
            <a:r>
              <a:rPr lang="ko">
                <a:solidFill>
                  <a:srgbClr val="000000"/>
                </a:solidFill>
              </a:rPr>
              <a:t>는 특정 버전</a:t>
            </a:r>
            <a:r>
              <a:rPr lang="ko">
                <a:solidFill>
                  <a:srgbClr val="000000"/>
                </a:solidFill>
              </a:rPr>
              <a:t>으로 쉽게 복구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860675" y="1385175"/>
            <a:ext cx="7848000" cy="21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helm history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REVISION	  UPDATED                 	          STATUS  	           CHART          	DESCRIPTION    </a:t>
            </a:r>
            <a:br>
              <a:rPr lang="ko"/>
            </a:br>
            <a:r>
              <a:rPr lang="ko"/>
              <a:t>1      	           Thu Aug 15 00:49:37 2018	 SUPERSEDED	  mysql-5.0.1	</a:t>
            </a:r>
            <a:r>
              <a:rPr lang="ko"/>
              <a:t>Install</a:t>
            </a:r>
            <a:r>
              <a:rPr lang="ko"/>
              <a:t> complete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10</a:t>
            </a:r>
            <a:r>
              <a:rPr lang="ko">
                <a:solidFill>
                  <a:schemeClr val="dk1"/>
                </a:solidFill>
              </a:rPr>
              <a:t>       	  Thu Aug 16 00:49:37 2018	 DEPLOYED	  mysql-5.0.10	Upgrade complete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</a:t>
            </a:r>
            <a:r>
              <a:rPr lang="ko"/>
              <a:t>helm rollback mysql [REVISION_NUMBER]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Helm 사용하기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311700" y="744575"/>
            <a:ext cx="8520600" cy="25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>
                <a:solidFill>
                  <a:srgbClr val="FFFFFF"/>
                </a:solidFill>
              </a:rPr>
              <a:t>5</a:t>
            </a:r>
            <a:endParaRPr b="1" sz="9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ctrTitle"/>
          </p:nvPr>
        </p:nvSpPr>
        <p:spPr>
          <a:xfrm>
            <a:off x="768900" y="720400"/>
            <a:ext cx="7587900" cy="38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#1 Search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#2 Install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#3 Upgrade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#4 Rollback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#5 Delete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[참고] Helm &amp; Tiller 설치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804950"/>
            <a:ext cx="8520600" cy="19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Helm을 사용하기 위해서는 Tiller와 Helm Client를 설치 필요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Tiller : Helm의 서버로 일반적으로 Kubernetes cluster에 설치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Helm client : Helm 명령어를 실행하기 위한 CLI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설치 방법은 아래 블로그 참고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https://yunsangjun.github.io/blog/helm/2018/05/27/installing-helm.htm</a:t>
            </a:r>
            <a:r>
              <a:rPr lang="ko">
                <a:solidFill>
                  <a:schemeClr val="dk1"/>
                </a:solidFill>
              </a:rPr>
              <a:t>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#1 Search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Helm을 최초 설치하면 Kubernetes official repository에 기본적으로 연동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860675" y="1301250"/>
            <a:ext cx="7848000" cy="375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$ </a:t>
            </a:r>
            <a:r>
              <a:rPr b="1" lang="ko" sz="1300">
                <a:solidFill>
                  <a:srgbClr val="0000FF"/>
                </a:solidFill>
              </a:rPr>
              <a:t>helm repo list</a:t>
            </a:r>
            <a:br>
              <a:rPr b="1" lang="ko" sz="1300">
                <a:solidFill>
                  <a:srgbClr val="0000FF"/>
                </a:solidFill>
              </a:rPr>
            </a:br>
            <a:r>
              <a:rPr lang="ko" sz="1300"/>
              <a:t>NAME    URL                                             </a:t>
            </a:r>
            <a:br>
              <a:rPr lang="ko" sz="1300"/>
            </a:br>
            <a:r>
              <a:rPr lang="ko" sz="1300"/>
              <a:t>stable  https://kubernetes-charts.storage.googleapis.com</a:t>
            </a:r>
            <a:br>
              <a:rPr lang="ko" sz="1300"/>
            </a:br>
            <a:r>
              <a:rPr lang="ko" sz="1300"/>
              <a:t>local   http://127.0.0.1:8879/charts 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$ </a:t>
            </a:r>
            <a:r>
              <a:rPr b="1" lang="ko" sz="1300">
                <a:solidFill>
                  <a:srgbClr val="0000FF"/>
                </a:solidFill>
              </a:rPr>
              <a:t>helm search</a:t>
            </a:r>
            <a:br>
              <a:rPr b="1" lang="ko" sz="1300"/>
            </a:br>
            <a:r>
              <a:rPr lang="ko" sz="1300"/>
              <a:t>NAME                 	  </a:t>
            </a:r>
            <a:r>
              <a:rPr lang="ko" sz="1300">
                <a:solidFill>
                  <a:schemeClr val="dk1"/>
                </a:solidFill>
              </a:rPr>
              <a:t>CHART  VERSION   APP VERSION     DESCRIPTION </a:t>
            </a:r>
            <a:br>
              <a:rPr lang="ko" sz="1300"/>
            </a:br>
            <a:r>
              <a:rPr lang="ko" sz="1300"/>
              <a:t>stable/wordpress     2.1.10                       4.9.8                      Web publishing platform for building...</a:t>
            </a:r>
            <a:br>
              <a:rPr lang="ko" sz="1300"/>
            </a:br>
            <a:r>
              <a:rPr lang="ko" sz="1300"/>
              <a:t>stable/jenkins  	  0.16.19                     2.121.2                  Open source continuous integration...</a:t>
            </a:r>
            <a:br>
              <a:rPr lang="ko" sz="1300"/>
            </a:br>
            <a:r>
              <a:rPr lang="ko" sz="1300"/>
              <a:t>stable/mariadb        4.3.3                         10.1.35                  Fast, reliable, scalable, and easy to...</a:t>
            </a:r>
            <a:br>
              <a:rPr lang="ko" sz="1300"/>
            </a:br>
            <a:r>
              <a:rPr lang="ko" sz="1300"/>
              <a:t>stable/mysql            0.8.3                         5.7.14                    Fast, reliable, scalable, and easy to...</a:t>
            </a:r>
            <a:br>
              <a:rPr lang="ko" sz="1300"/>
            </a:br>
            <a:r>
              <a:rPr lang="ko" sz="1300"/>
              <a:t>…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$ </a:t>
            </a:r>
            <a:r>
              <a:rPr b="1" lang="ko" sz="1300">
                <a:solidFill>
                  <a:srgbClr val="0000FF"/>
                </a:solidFill>
              </a:rPr>
              <a:t>helm search mysql</a:t>
            </a:r>
            <a:br>
              <a:rPr b="1" lang="ko" sz="1300"/>
            </a:br>
            <a:r>
              <a:rPr lang="ko" sz="1300"/>
              <a:t>NAME                        CHART  VERSION   APP VERSION     DESCRIPTION                                       </a:t>
            </a:r>
            <a:br>
              <a:rPr lang="ko" sz="1300"/>
            </a:br>
            <a:r>
              <a:rPr lang="ko" sz="1300"/>
              <a:t>stable/mysql               0.8.3                         5.7.14                   Fast, reliable, scalable, </a:t>
            </a:r>
            <a:r>
              <a:rPr lang="ko" sz="1300"/>
              <a:t>and easy</a:t>
            </a:r>
            <a:r>
              <a:rPr lang="ko" sz="1300"/>
              <a:t>...</a:t>
            </a:r>
            <a:br>
              <a:rPr lang="ko" sz="1300"/>
            </a:br>
            <a:r>
              <a:rPr lang="ko" sz="1300"/>
              <a:t>stable/mysqldump      0.1.0                         5.7.21                   A Helm chart to help backu</a:t>
            </a:r>
            <a:r>
              <a:rPr lang="ko" sz="1300"/>
              <a:t>p</a:t>
            </a:r>
            <a:r>
              <a:rPr lang="ko" sz="1300"/>
              <a:t>...                         </a:t>
            </a:r>
            <a:br>
              <a:rPr lang="ko" sz="1300"/>
            </a:br>
            <a:r>
              <a:rPr lang="ko" sz="1300"/>
              <a:t>stable/mariadb           4.3.3                         10.1.35                 Fast, reliable, scalable, and easy...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#1 Search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Inspect 명령으로 상세 정보 출력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860675" y="1385175"/>
            <a:ext cx="7848000" cy="314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</a:t>
            </a:r>
            <a:r>
              <a:rPr b="1" lang="ko">
                <a:solidFill>
                  <a:srgbClr val="0000FF"/>
                </a:solidFill>
              </a:rPr>
              <a:t>helm inspect stable/mariadb</a:t>
            </a:r>
            <a:br>
              <a:rPr b="1" lang="ko">
                <a:solidFill>
                  <a:srgbClr val="0000FF"/>
                </a:solidFill>
              </a:rPr>
            </a:br>
            <a:r>
              <a:rPr lang="ko"/>
              <a:t>appVersion: 10.1.35</a:t>
            </a:r>
            <a:br>
              <a:rPr lang="ko"/>
            </a:br>
            <a:r>
              <a:rPr lang="ko"/>
              <a:t>description: Fast, reliable, scalable, and easy to use open-source relational database</a:t>
            </a:r>
            <a:br>
              <a:rPr lang="ko"/>
            </a:br>
            <a:r>
              <a:rPr lang="ko"/>
              <a:t>  system. MariaDB Server is intended for mission-critical, heavy-load production systems</a:t>
            </a:r>
            <a:br>
              <a:rPr lang="ko"/>
            </a:br>
            <a:r>
              <a:rPr lang="ko"/>
              <a:t>  as well as for embedding into mass-deployed software. Highly available MariaDB cluster.</a:t>
            </a:r>
            <a:br>
              <a:rPr lang="ko"/>
            </a:br>
            <a:r>
              <a:rPr lang="ko"/>
              <a:t>engine: gotpl</a:t>
            </a:r>
            <a:br>
              <a:rPr lang="ko"/>
            </a:br>
            <a:r>
              <a:rPr lang="ko"/>
              <a:t>home: https://mariadb.org</a:t>
            </a:r>
            <a:br>
              <a:rPr lang="ko"/>
            </a:br>
            <a:r>
              <a:rPr lang="ko"/>
              <a:t>icon: https://bitnami.com/assets/stacks/mariadb/img/mariadb-stack-220x234.png</a:t>
            </a:r>
            <a:br>
              <a:rPr lang="ko"/>
            </a:br>
            <a:r>
              <a:rPr lang="ko"/>
              <a:t>keywords:</a:t>
            </a:r>
            <a:br>
              <a:rPr lang="ko"/>
            </a:br>
            <a:r>
              <a:rPr lang="ko"/>
              <a:t>- mariadb</a:t>
            </a:r>
            <a:br>
              <a:rPr lang="ko"/>
            </a:br>
            <a:r>
              <a:rPr lang="ko"/>
              <a:t>- </a:t>
            </a:r>
            <a:r>
              <a:rPr lang="ko">
                <a:solidFill>
                  <a:srgbClr val="0000FF"/>
                </a:solidFill>
              </a:rPr>
              <a:t>mysql</a:t>
            </a:r>
            <a:br>
              <a:rPr b="1" lang="ko"/>
            </a:br>
            <a:r>
              <a:rPr lang="ko"/>
              <a:t>- database</a:t>
            </a:r>
            <a:br>
              <a:rPr lang="ko"/>
            </a:br>
            <a:r>
              <a:rPr lang="ko"/>
              <a:t>- sql</a:t>
            </a:r>
            <a:br>
              <a:rPr lang="ko"/>
            </a:br>
            <a:r>
              <a:rPr lang="ko"/>
              <a:t>- prometheus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#2 Install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Install 명령으로 원하는 chart를 바로 설치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860675" y="1232775"/>
            <a:ext cx="7848000" cy="375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// </a:t>
            </a:r>
            <a:r>
              <a:rPr lang="ko" sz="1000"/>
              <a:t>helm install [REPO_NAME/CHART_NAME] --name [RELEASE_NAME] --namespace [NAMESPACE]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$ </a:t>
            </a:r>
            <a:r>
              <a:rPr lang="ko" sz="1000">
                <a:solidFill>
                  <a:srgbClr val="0000FF"/>
                </a:solidFill>
              </a:rPr>
              <a:t>helm install stable/grafana </a:t>
            </a:r>
            <a:r>
              <a:rPr lang="ko" sz="1000"/>
              <a:t>--namespace NAMESPACE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NAME:   bumptious-rottweiler</a:t>
            </a:r>
            <a:br>
              <a:rPr lang="ko" sz="800"/>
            </a:br>
            <a:r>
              <a:rPr lang="ko" sz="800">
                <a:solidFill>
                  <a:srgbClr val="0000FF"/>
                </a:solidFill>
              </a:rPr>
              <a:t>RESOURCES:</a:t>
            </a:r>
            <a:br>
              <a:rPr lang="ko" sz="800"/>
            </a:br>
            <a:r>
              <a:rPr lang="ko" sz="800"/>
              <a:t>==&gt; v1/ConfigMap</a:t>
            </a:r>
            <a:br>
              <a:rPr lang="ko" sz="800"/>
            </a:br>
            <a:r>
              <a:rPr lang="ko" sz="800"/>
              <a:t>NAME                          AGE</a:t>
            </a:r>
            <a:br>
              <a:rPr lang="ko" sz="800"/>
            </a:br>
            <a:r>
              <a:rPr lang="ko" sz="800"/>
              <a:t>bumptious-rottweiler-grafana  1s</a:t>
            </a:r>
            <a:br>
              <a:rPr lang="ko" sz="800"/>
            </a:br>
            <a:br>
              <a:rPr lang="ko" sz="800"/>
            </a:br>
            <a:r>
              <a:rPr lang="ko" sz="800"/>
              <a:t>==&gt; v1/ClusterRole</a:t>
            </a:r>
            <a:br>
              <a:rPr lang="ko" sz="800"/>
            </a:br>
            <a:r>
              <a:rPr lang="ko" sz="800"/>
              <a:t>bumptious-rottweiler-grafana-clusterrole  1s</a:t>
            </a:r>
            <a:br>
              <a:rPr lang="ko" sz="800"/>
            </a:br>
            <a:br>
              <a:rPr lang="ko" sz="800"/>
            </a:br>
            <a:r>
              <a:rPr lang="ko" sz="800"/>
              <a:t>==&gt; v1/ClusterRoleBinding</a:t>
            </a:r>
            <a:br>
              <a:rPr lang="ko" sz="800"/>
            </a:br>
            <a:r>
              <a:rPr lang="ko" sz="800"/>
              <a:t>bumptious-rottweiler-grafana-clusterrolebinding  1s</a:t>
            </a:r>
            <a:br>
              <a:rPr lang="ko" sz="800"/>
            </a:br>
            <a:br>
              <a:rPr lang="ko" sz="800"/>
            </a:br>
            <a:r>
              <a:rPr lang="ko" sz="800"/>
              <a:t>==&gt; v1beta1/Role</a:t>
            </a:r>
            <a:br>
              <a:rPr lang="ko" sz="800"/>
            </a:br>
            <a:r>
              <a:rPr lang="ko" sz="800"/>
              <a:t>bumptious-rottweiler-grafana  1s</a:t>
            </a:r>
            <a:br>
              <a:rPr lang="ko" sz="800"/>
            </a:br>
            <a:br>
              <a:rPr lang="ko" sz="800"/>
            </a:br>
            <a:r>
              <a:rPr lang="ko" sz="800"/>
              <a:t>==&gt; v1beta1/RoleBinding</a:t>
            </a:r>
            <a:br>
              <a:rPr lang="ko" sz="800"/>
            </a:br>
            <a:r>
              <a:rPr lang="ko" sz="800"/>
              <a:t>bumptious-rottweiler-grafana  1s</a:t>
            </a:r>
            <a:br>
              <a:rPr lang="ko" sz="800"/>
            </a:br>
            <a:br>
              <a:rPr lang="ko" sz="800"/>
            </a:br>
            <a:r>
              <a:rPr lang="ko" sz="800"/>
              <a:t>==&gt; v1beta2/Deployment</a:t>
            </a:r>
            <a:br>
              <a:rPr lang="ko" sz="800"/>
            </a:br>
            <a:r>
              <a:rPr lang="ko" sz="800"/>
              <a:t>bumptious-rottweiler-grafana  1s</a:t>
            </a:r>
            <a:br>
              <a:rPr lang="ko" sz="800"/>
            </a:br>
            <a:br>
              <a:rPr lang="ko" sz="800"/>
            </a:br>
            <a:r>
              <a:rPr lang="ko" sz="800"/>
              <a:t>==&gt; v1/Pod(related)</a:t>
            </a:r>
            <a:br>
              <a:rPr lang="ko" sz="800"/>
            </a:br>
            <a:br>
              <a:rPr lang="ko" sz="800"/>
            </a:br>
            <a:r>
              <a:rPr lang="ko" sz="800"/>
              <a:t>NAME                                                                  READY  STATUS                  RESTARTS  AGE</a:t>
            </a:r>
            <a:br>
              <a:rPr lang="ko" sz="800"/>
            </a:br>
            <a:r>
              <a:rPr lang="ko" sz="800"/>
              <a:t>bumptious-rottweiler-grafana-8d9885d54-kxldg  0/1          ContainerCreating  0                   1s</a:t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#2 Install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555875" y="851775"/>
            <a:ext cx="7848000" cy="404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NOTES:</a:t>
            </a: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1. Get your 'admin' user password by running:</a:t>
            </a: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   </a:t>
            </a:r>
            <a:r>
              <a:rPr lang="ko" sz="1000">
                <a:solidFill>
                  <a:srgbClr val="0000FF"/>
                </a:solidFill>
              </a:rPr>
              <a:t>kubectl get secret --namespace edu1 bumptious-rottweiler-grafana -o jsonpath="{.data.admin-password}" | base64 --decode ; echo</a:t>
            </a: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2. The Grafana server can be accessed via port 80 on the following DNS name from within your cluster:</a:t>
            </a: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   bumptious-rottweiler-grafana.edu1.svc.cluster.local</a:t>
            </a: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   Get the Grafana URL to visit by running these commands in the same shell:</a:t>
            </a: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     export POD_NAME=$(kubectl get pods --namespace edu1 -l "app=bumptious-rottweiler-grafana,component=" -o jsonpath="{.items[0].metadata.name}")</a:t>
            </a: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     </a:t>
            </a:r>
            <a:r>
              <a:rPr lang="ko" sz="1000">
                <a:solidFill>
                  <a:srgbClr val="0000FF"/>
                </a:solidFill>
              </a:rPr>
              <a:t>kubectl --namespace edu1 port-forward $POD_NAME 3000</a:t>
            </a: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3. Login with the password from step 1 and the username: admin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$ kubectl get po -n NAMESPACE</a:t>
            </a: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NAME                                                                    READY     STATUS    RESTARTS   AGE</a:t>
            </a: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bumptious-rottweiler-grafana-8d9885d54-kxldg   1/1             Running     0                    2m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$ </a:t>
            </a:r>
            <a:r>
              <a:rPr lang="ko" sz="1000"/>
              <a:t>kubectl get secret --namespace edu1 bumptious-rottweiler-grafana -o jsonpath="{.data.admin-password}" | base64 --decode ; echo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xxxxxxxxx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$ export </a:t>
            </a:r>
            <a:r>
              <a:rPr lang="ko" sz="1000">
                <a:solidFill>
                  <a:schemeClr val="dk1"/>
                </a:solidFill>
              </a:rPr>
              <a:t>POD_NAME=bumptious-rottweiler-grafana-8d9885d54-kxldg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$ kubectl --namespace edu1 port-forward $POD_NAME 3000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Forwarding from 127.0.0.1:3000 -&gt; 3000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Step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33144" y="3652788"/>
            <a:ext cx="1474449" cy="1091302"/>
          </a:xfrm>
          <a:custGeom>
            <a:rect b="b" l="l" r="r" t="t"/>
            <a:pathLst>
              <a:path extrusionOk="0" h="62" w="85">
                <a:moveTo>
                  <a:pt x="10" y="11"/>
                </a:moveTo>
                <a:lnTo>
                  <a:pt x="85" y="11"/>
                </a:lnTo>
                <a:lnTo>
                  <a:pt x="85" y="0"/>
                </a:lnTo>
                <a:lnTo>
                  <a:pt x="0" y="0"/>
                </a:lnTo>
                <a:lnTo>
                  <a:pt x="0" y="62"/>
                </a:lnTo>
                <a:lnTo>
                  <a:pt x="10" y="62"/>
                </a:lnTo>
                <a:lnTo>
                  <a:pt x="10" y="11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115740" y="3212742"/>
            <a:ext cx="1474449" cy="1091302"/>
          </a:xfrm>
          <a:custGeom>
            <a:rect b="b" l="l" r="r" t="t"/>
            <a:pathLst>
              <a:path extrusionOk="0" h="62" w="85">
                <a:moveTo>
                  <a:pt x="10" y="10"/>
                </a:moveTo>
                <a:lnTo>
                  <a:pt x="85" y="10"/>
                </a:lnTo>
                <a:lnTo>
                  <a:pt x="85" y="0"/>
                </a:lnTo>
                <a:lnTo>
                  <a:pt x="0" y="0"/>
                </a:lnTo>
                <a:lnTo>
                  <a:pt x="0" y="62"/>
                </a:lnTo>
                <a:lnTo>
                  <a:pt x="10" y="62"/>
                </a:lnTo>
                <a:lnTo>
                  <a:pt x="10" y="10"/>
                </a:lnTo>
                <a:close/>
              </a:path>
            </a:pathLst>
          </a:custGeom>
          <a:solidFill>
            <a:srgbClr val="A2C4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798341" y="2772708"/>
            <a:ext cx="1491790" cy="1073705"/>
          </a:xfrm>
          <a:custGeom>
            <a:rect b="b" l="l" r="r" t="t"/>
            <a:pathLst>
              <a:path extrusionOk="0" h="61" w="86">
                <a:moveTo>
                  <a:pt x="10" y="10"/>
                </a:moveTo>
                <a:lnTo>
                  <a:pt x="86" y="10"/>
                </a:lnTo>
                <a:lnTo>
                  <a:pt x="86" y="0"/>
                </a:lnTo>
                <a:lnTo>
                  <a:pt x="0" y="0"/>
                </a:lnTo>
                <a:lnTo>
                  <a:pt x="0" y="61"/>
                </a:lnTo>
                <a:lnTo>
                  <a:pt x="10" y="61"/>
                </a:lnTo>
                <a:lnTo>
                  <a:pt x="10" y="10"/>
                </a:lnTo>
                <a:close/>
              </a:path>
            </a:pathLst>
          </a:custGeom>
          <a:solidFill>
            <a:srgbClr val="76A5A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498290" y="2332662"/>
            <a:ext cx="1491790" cy="1073705"/>
          </a:xfrm>
          <a:custGeom>
            <a:rect b="b" l="l" r="r" t="t"/>
            <a:pathLst>
              <a:path extrusionOk="0" h="61" w="86">
                <a:moveTo>
                  <a:pt x="10" y="10"/>
                </a:moveTo>
                <a:lnTo>
                  <a:pt x="86" y="10"/>
                </a:lnTo>
                <a:lnTo>
                  <a:pt x="86" y="0"/>
                </a:lnTo>
                <a:lnTo>
                  <a:pt x="0" y="0"/>
                </a:lnTo>
                <a:lnTo>
                  <a:pt x="0" y="61"/>
                </a:lnTo>
                <a:lnTo>
                  <a:pt x="10" y="61"/>
                </a:lnTo>
                <a:lnTo>
                  <a:pt x="10" y="10"/>
                </a:lnTo>
                <a:close/>
              </a:path>
            </a:pathLst>
          </a:cu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180879" y="1875024"/>
            <a:ext cx="1509143" cy="1091302"/>
          </a:xfrm>
          <a:custGeom>
            <a:rect b="b" l="l" r="r" t="t"/>
            <a:pathLst>
              <a:path extrusionOk="0" h="62" w="87">
                <a:moveTo>
                  <a:pt x="11" y="11"/>
                </a:moveTo>
                <a:lnTo>
                  <a:pt x="87" y="11"/>
                </a:lnTo>
                <a:lnTo>
                  <a:pt x="87" y="0"/>
                </a:lnTo>
                <a:lnTo>
                  <a:pt x="0" y="0"/>
                </a:lnTo>
                <a:lnTo>
                  <a:pt x="0" y="62"/>
                </a:lnTo>
                <a:lnTo>
                  <a:pt x="11" y="62"/>
                </a:lnTo>
                <a:lnTo>
                  <a:pt x="11" y="1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03350" y="3086363"/>
            <a:ext cx="124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Helm 개념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232575" y="2646300"/>
            <a:ext cx="124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Helm 사용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923838" y="2255675"/>
            <a:ext cx="124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Helm </a:t>
            </a:r>
            <a:r>
              <a:rPr lang="ko">
                <a:solidFill>
                  <a:srgbClr val="000000"/>
                </a:solidFill>
              </a:rPr>
              <a:t>개발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388902" y="1809275"/>
            <a:ext cx="16656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Helm</a:t>
            </a:r>
            <a:r>
              <a:rPr lang="ko">
                <a:solidFill>
                  <a:srgbClr val="000000"/>
                </a:solidFill>
              </a:rPr>
              <a:t> 호스팅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7232538" y="1362875"/>
            <a:ext cx="1405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Helm 운영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#3 Upgrade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Upgrade 명령을 통해 설정이나 버전을 업데이트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860675" y="1308975"/>
            <a:ext cx="7848000" cy="375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$ helm list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NAME                           REVISION        UPDATED                             STATUS          CHART                   NAMESPACE</a:t>
            </a:r>
            <a:br>
              <a:rPr lang="ko" sz="1000"/>
            </a:br>
            <a:r>
              <a:rPr lang="ko" sz="1000"/>
              <a:t>bumptious-rottweiler     1       	           Thu Oct 18 02:58:05 2018    DEPLOYED	   grafana-1.17.2        edu1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// helm upgrade [RELEASE_NAME] --set [OPTIONS] </a:t>
            </a:r>
            <a:r>
              <a:rPr lang="ko" sz="1000">
                <a:solidFill>
                  <a:schemeClr val="dk1"/>
                </a:solidFill>
              </a:rPr>
              <a:t>[REPO_NAME/CHART_NAME]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$ </a:t>
            </a:r>
            <a:r>
              <a:rPr lang="ko" sz="1200">
                <a:solidFill>
                  <a:srgbClr val="0000FF"/>
                </a:solidFill>
              </a:rPr>
              <a:t>helm upgrade </a:t>
            </a:r>
            <a:r>
              <a:rPr lang="ko" sz="1200">
                <a:solidFill>
                  <a:srgbClr val="0000FF"/>
                </a:solidFill>
              </a:rPr>
              <a:t>bumptious-rottweiler --set replicas=2</a:t>
            </a:r>
            <a:r>
              <a:rPr lang="ko" sz="1200">
                <a:solidFill>
                  <a:srgbClr val="0000FF"/>
                </a:solidFill>
              </a:rPr>
              <a:t> stable/grafana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Release "bumptious-rottweiler" has been upgraded. Happy Helming!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$ kubectl get po -n edu1</a:t>
            </a:r>
            <a:br>
              <a:rPr lang="ko" sz="1200"/>
            </a:br>
            <a:r>
              <a:rPr lang="ko" sz="1000"/>
              <a:t>NAME                                                                    READY     STATUS    RESTARTS   AGE</a:t>
            </a:r>
            <a:br>
              <a:rPr lang="ko" sz="1000"/>
            </a:br>
            <a:r>
              <a:rPr lang="ko" sz="1000"/>
              <a:t>bumptious-rottweiler-grafana-8d9885d54-kxldg   1/1              Running   0          10m</a:t>
            </a:r>
            <a:br>
              <a:rPr lang="ko" sz="1000"/>
            </a:br>
            <a:r>
              <a:rPr lang="ko" sz="1000"/>
              <a:t>bumptious-rottweiler-grafana-8d9885d54-lh9lg   1/1               Running   0          3m</a:t>
            </a:r>
            <a:endParaRPr sz="1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#4 Rollback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Rollback 명령을 사용하여 이전 버전 또는 특정 버전으로 쉽게 복구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860675" y="1308975"/>
            <a:ext cx="7848000" cy="373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$ helm list</a:t>
            </a:r>
            <a:br>
              <a:rPr lang="ko" sz="1100"/>
            </a:br>
            <a:r>
              <a:rPr lang="ko" sz="1000"/>
              <a:t>NAME                         REVISION      UPDATED                             STATUS          CHART                   NAMESPACE </a:t>
            </a:r>
            <a:br>
              <a:rPr lang="ko" sz="1000"/>
            </a:br>
            <a:r>
              <a:rPr lang="ko" sz="1000"/>
              <a:t>bumptious-rottweiler   2       	       Thu Oct 18 03:05:30 2018	 DEPLOYED     grafana-1.17.2       </a:t>
            </a:r>
            <a:r>
              <a:rPr lang="ko" sz="1000">
                <a:solidFill>
                  <a:schemeClr val="dk1"/>
                </a:solidFill>
              </a:rPr>
              <a:t>edu1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100"/>
            </a:br>
            <a:r>
              <a:rPr lang="ko" sz="1100"/>
              <a:t>$ helm history bumptious-rottweiler</a:t>
            </a:r>
            <a:br>
              <a:rPr lang="ko" sz="1100"/>
            </a:br>
            <a:r>
              <a:rPr lang="ko" sz="1000"/>
              <a:t>REVISION	UPDATED                 	             STATUS    	CHART         	DESCRIPTION     </a:t>
            </a:r>
            <a:br>
              <a:rPr lang="ko" sz="1000"/>
            </a:br>
            <a:r>
              <a:rPr lang="ko" sz="1000"/>
              <a:t>1       	             Thu Oct 18 02:58:05 2018	SUPERSEDED	grafana-1.17.2	Install complete</a:t>
            </a:r>
            <a:br>
              <a:rPr lang="ko" sz="1000"/>
            </a:br>
            <a:r>
              <a:rPr lang="ko" sz="1000"/>
              <a:t>2       	             Thu Oct 18 03:05:30 2018	DEPLOYED  	grafana-1.17.2	Upgrade complete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$ </a:t>
            </a:r>
            <a:r>
              <a:rPr lang="ko" sz="1100">
                <a:solidFill>
                  <a:srgbClr val="0000FF"/>
                </a:solidFill>
              </a:rPr>
              <a:t>helm rollback bumptious-rottweiler 1</a:t>
            </a:r>
            <a:br>
              <a:rPr lang="ko" sz="1100"/>
            </a:br>
            <a:r>
              <a:rPr lang="ko" sz="1100"/>
              <a:t>Rollback was a success! Happy Helming!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$ helm history willing-armadillo</a:t>
            </a:r>
            <a:br>
              <a:rPr lang="ko" sz="1100"/>
            </a:br>
            <a:r>
              <a:rPr lang="ko" sz="1000"/>
              <a:t>REVISION	UPDATED                 	             STATUS    	CHART         	DESCRIPTION     </a:t>
            </a:r>
            <a:br>
              <a:rPr lang="ko" sz="1000"/>
            </a:br>
            <a:r>
              <a:rPr lang="ko" sz="1000"/>
              <a:t>1       	             Thu Oct 18 02:58:05 2018	SUPERSEDED	grafana-1.17.2	Install complete</a:t>
            </a:r>
            <a:br>
              <a:rPr lang="ko" sz="1000"/>
            </a:br>
            <a:r>
              <a:rPr lang="ko" sz="1000"/>
              <a:t>2       	             Thu Oct 18 03:05:30 2018	SUPERSEDED	grafana-1.17.2	Upgrade complete</a:t>
            </a:r>
            <a:br>
              <a:rPr lang="ko" sz="1000"/>
            </a:br>
            <a:r>
              <a:rPr lang="ko" sz="1000"/>
              <a:t>3       	             Thu Oct 18 03:11:14 2018	DEPLOYED  	grafana-1.17.2	Rollback to 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$ kubectl get po -n edu1</a:t>
            </a:r>
            <a:br>
              <a:rPr lang="ko" sz="1100"/>
            </a:br>
            <a:r>
              <a:rPr lang="ko" sz="1000"/>
              <a:t>NAME                                                                   READY     STATUS    RESTARTS   AGE</a:t>
            </a:r>
            <a:br>
              <a:rPr lang="ko" sz="1000"/>
            </a:br>
            <a:r>
              <a:rPr lang="ko" sz="1000"/>
              <a:t>bumptious-rottweiler-grafana-8d9885d54-kxldg   1/1             Running    0                    13m</a:t>
            </a:r>
            <a:endParaRPr sz="1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#5 Delete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Delete</a:t>
            </a:r>
            <a:r>
              <a:rPr lang="ko">
                <a:solidFill>
                  <a:srgbClr val="000000"/>
                </a:solidFill>
              </a:rPr>
              <a:t> 명령을 사용하여 설치</a:t>
            </a:r>
            <a:r>
              <a:rPr lang="ko">
                <a:solidFill>
                  <a:srgbClr val="000000"/>
                </a:solidFill>
              </a:rPr>
              <a:t>된 Kubernetes 리소스 삭제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860675" y="1308975"/>
            <a:ext cx="7848000" cy="280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$ helm list</a:t>
            </a:r>
            <a:br>
              <a:rPr lang="ko" sz="1200"/>
            </a:br>
            <a:r>
              <a:rPr lang="ko" sz="1100"/>
              <a:t>NAME                           REVISION      UPDATED                             STATUS          CHART                   NAMESPACE </a:t>
            </a:r>
            <a:br>
              <a:rPr lang="ko" sz="1100"/>
            </a:br>
            <a:r>
              <a:rPr lang="ko" sz="1100"/>
              <a:t>bumptious-rottweiler     3       	              Thu Oct 18 03:11:14 2018	DEPLOYED	grafana-1.17.2         </a:t>
            </a:r>
            <a:r>
              <a:rPr lang="ko" sz="1000">
                <a:solidFill>
                  <a:schemeClr val="dk1"/>
                </a:solidFill>
              </a:rPr>
              <a:t>edu1</a:t>
            </a:r>
            <a:r>
              <a:rPr lang="ko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// “--purge” 옵션</a:t>
            </a:r>
            <a:r>
              <a:rPr lang="ko" sz="1200"/>
              <a:t>을 주면 release name 까지 삭제. 아니면  list에는 남아있음.</a:t>
            </a:r>
            <a:br>
              <a:rPr lang="ko" sz="1200"/>
            </a:br>
            <a:r>
              <a:rPr lang="ko" sz="1200"/>
              <a:t>$ </a:t>
            </a:r>
            <a:r>
              <a:rPr lang="ko" sz="1200">
                <a:solidFill>
                  <a:srgbClr val="0000FF"/>
                </a:solidFill>
              </a:rPr>
              <a:t>helm del --purge </a:t>
            </a:r>
            <a:r>
              <a:rPr lang="ko" sz="1200">
                <a:solidFill>
                  <a:srgbClr val="0000FF"/>
                </a:solidFill>
              </a:rPr>
              <a:t>bumptious-rottweiler</a:t>
            </a:r>
            <a:r>
              <a:rPr lang="ko" sz="1000">
                <a:solidFill>
                  <a:schemeClr val="dk1"/>
                </a:solidFill>
              </a:rPr>
              <a:t> 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release "bumptious-rottweiler " deleted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Helm Chart 만들</a:t>
            </a:r>
            <a:r>
              <a:rPr b="1" lang="ko">
                <a:solidFill>
                  <a:srgbClr val="FFFFFF"/>
                </a:solidFill>
              </a:rPr>
              <a:t>기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Helm chart 생성 및 구조 #1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Create 명령으로 Helm chart sample 생성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860675" y="1385175"/>
            <a:ext cx="7848000" cy="8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 helm create [CHART_NAME]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</a:t>
            </a:r>
            <a:r>
              <a:rPr b="1" lang="ko">
                <a:solidFill>
                  <a:srgbClr val="0000FF"/>
                </a:solidFill>
              </a:rPr>
              <a:t>helm create demo</a:t>
            </a:r>
            <a:br>
              <a:rPr lang="ko"/>
            </a:br>
            <a:r>
              <a:rPr lang="ko"/>
              <a:t>Creating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/>
        </p:nvSpPr>
        <p:spPr>
          <a:xfrm>
            <a:off x="860675" y="2809375"/>
            <a:ext cx="7848000" cy="150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demo/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r>
              <a:rPr lang="ko"/>
              <a:t>.helmignore    # 형상관</a:t>
            </a:r>
            <a:r>
              <a:rPr lang="ko"/>
              <a:t>리에서 제외할 파일이나 디렉토리 목록</a:t>
            </a:r>
            <a:br>
              <a:rPr lang="ko"/>
            </a:br>
            <a:r>
              <a:rPr lang="ko"/>
              <a:t>  Chart.yaml     # Chart</a:t>
            </a:r>
            <a:r>
              <a:rPr lang="ko"/>
              <a:t>의 정보를 저장</a:t>
            </a:r>
            <a:br>
              <a:rPr lang="ko"/>
            </a:br>
            <a:r>
              <a:rPr lang="ko"/>
              <a:t>  charts	      # </a:t>
            </a:r>
            <a:r>
              <a:rPr lang="ko"/>
              <a:t>이 chart에서 의존성을 가지고 있는 chart가 위치</a:t>
            </a:r>
            <a:br>
              <a:rPr lang="ko"/>
            </a:br>
            <a:r>
              <a:rPr lang="ko">
                <a:solidFill>
                  <a:srgbClr val="0000FF"/>
                </a:solidFill>
              </a:rPr>
              <a:t>  templates       # Kubernetes 리소</a:t>
            </a:r>
            <a:r>
              <a:rPr lang="ko">
                <a:solidFill>
                  <a:srgbClr val="0000FF"/>
                </a:solidFill>
              </a:rPr>
              <a:t>스의 템플릿 파일(deployment, service, ingress 등의 yaml)</a:t>
            </a:r>
            <a:br>
              <a:rPr lang="ko">
                <a:solidFill>
                  <a:srgbClr val="0000FF"/>
                </a:solidFill>
              </a:rPr>
            </a:br>
            <a:r>
              <a:rPr lang="ko">
                <a:solidFill>
                  <a:srgbClr val="0000FF"/>
                </a:solidFill>
              </a:rPr>
              <a:t>  values.yaml    # </a:t>
            </a:r>
            <a:r>
              <a:rPr lang="ko">
                <a:solidFill>
                  <a:srgbClr val="0000FF"/>
                </a:solidFill>
              </a:rPr>
              <a:t>이 helm chart의 기본 설정 값을 저장. templates yaml 파일에서 사용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11700" y="2328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Sample chart 구조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Helm chart 생성 및 구조 #2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values.yaml 과 templates 구조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532425" y="1385175"/>
            <a:ext cx="4039500" cy="361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$ cat values.yaml </a:t>
            </a:r>
            <a:br>
              <a:rPr lang="ko" sz="1100"/>
            </a:br>
            <a:r>
              <a:rPr lang="ko" sz="1100"/>
              <a:t>replicaCount: 1</a:t>
            </a:r>
            <a:br>
              <a:rPr lang="ko" sz="1100"/>
            </a:br>
            <a:br>
              <a:rPr lang="ko" sz="1100"/>
            </a:br>
            <a:r>
              <a:rPr lang="ko" sz="1100"/>
              <a:t>image:</a:t>
            </a:r>
            <a:br>
              <a:rPr lang="ko" sz="1100"/>
            </a:br>
            <a:r>
              <a:rPr lang="ko" sz="1100"/>
              <a:t>  repository: nginx</a:t>
            </a:r>
            <a:br>
              <a:rPr lang="ko" sz="1100"/>
            </a:br>
            <a:r>
              <a:rPr lang="ko" sz="1100"/>
              <a:t>  tag: stable</a:t>
            </a:r>
            <a:br>
              <a:rPr lang="ko" sz="1100"/>
            </a:br>
            <a:r>
              <a:rPr lang="ko" sz="1100"/>
              <a:t>  pullPolicy: IfNotPresent</a:t>
            </a:r>
            <a:br>
              <a:rPr lang="ko" sz="1100"/>
            </a:br>
            <a:br>
              <a:rPr lang="ko" sz="1100"/>
            </a:br>
            <a:r>
              <a:rPr lang="ko" sz="1100"/>
              <a:t>nameOverride: ""</a:t>
            </a:r>
            <a:br>
              <a:rPr lang="ko" sz="1100"/>
            </a:br>
            <a:r>
              <a:rPr lang="ko" sz="1100"/>
              <a:t>fullnameOverride: ""</a:t>
            </a:r>
            <a:br>
              <a:rPr lang="ko" sz="1100"/>
            </a:br>
            <a:br>
              <a:rPr lang="ko" sz="1100"/>
            </a:br>
            <a:r>
              <a:rPr lang="ko" sz="1100">
                <a:solidFill>
                  <a:srgbClr val="0000FF"/>
                </a:solidFill>
              </a:rPr>
              <a:t>service:</a:t>
            </a:r>
            <a:br>
              <a:rPr lang="ko" sz="1100">
                <a:solidFill>
                  <a:srgbClr val="0000FF"/>
                </a:solidFill>
              </a:rPr>
            </a:br>
            <a:r>
              <a:rPr lang="ko" sz="1100">
                <a:solidFill>
                  <a:srgbClr val="0000FF"/>
                </a:solidFill>
              </a:rPr>
              <a:t>  type: ClusterIP</a:t>
            </a:r>
            <a:br>
              <a:rPr lang="ko" sz="1100">
                <a:solidFill>
                  <a:srgbClr val="0000FF"/>
                </a:solidFill>
              </a:rPr>
            </a:br>
            <a:r>
              <a:rPr lang="ko" sz="1100">
                <a:solidFill>
                  <a:srgbClr val="0000FF"/>
                </a:solidFill>
              </a:rPr>
              <a:t>  port: 80</a:t>
            </a:r>
            <a:endParaRPr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ingress:</a:t>
            </a:r>
            <a:br>
              <a:rPr lang="ko" sz="1100"/>
            </a:br>
            <a:r>
              <a:rPr lang="ko" sz="1100"/>
              <a:t>  enabled: false</a:t>
            </a:r>
            <a:br>
              <a:rPr lang="ko" sz="1100"/>
            </a:br>
            <a:r>
              <a:rPr lang="ko" sz="1100"/>
              <a:t>  ...</a:t>
            </a:r>
            <a:endParaRPr sz="1100"/>
          </a:p>
        </p:txBody>
      </p:sp>
      <p:sp>
        <p:nvSpPr>
          <p:cNvPr id="244" name="Google Shape;244;p37"/>
          <p:cNvSpPr txBox="1"/>
          <p:nvPr/>
        </p:nvSpPr>
        <p:spPr>
          <a:xfrm>
            <a:off x="4723425" y="1385175"/>
            <a:ext cx="4093200" cy="361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$ cat templates/service.yaml </a:t>
            </a:r>
            <a:br>
              <a:rPr lang="ko" sz="1100"/>
            </a:br>
            <a:r>
              <a:rPr lang="ko" sz="1100"/>
              <a:t>apiVersion: v1</a:t>
            </a:r>
            <a:br>
              <a:rPr lang="ko" sz="1100"/>
            </a:br>
            <a:r>
              <a:rPr lang="ko" sz="1100"/>
              <a:t>kind: Service</a:t>
            </a:r>
            <a:br>
              <a:rPr lang="ko" sz="1100"/>
            </a:br>
            <a:r>
              <a:rPr lang="ko" sz="1100"/>
              <a:t>metadata:</a:t>
            </a:r>
            <a:br>
              <a:rPr lang="ko" sz="1100"/>
            </a:br>
            <a:r>
              <a:rPr lang="ko" sz="1100"/>
              <a:t>  name: {{ include "demo.fullname" . }}</a:t>
            </a:r>
            <a:br>
              <a:rPr lang="ko" sz="1100"/>
            </a:br>
            <a:r>
              <a:rPr lang="ko" sz="1100"/>
              <a:t>  labels:</a:t>
            </a:r>
            <a:br>
              <a:rPr lang="ko" sz="1100"/>
            </a:br>
            <a:r>
              <a:rPr lang="ko" sz="1100"/>
              <a:t>    app.kubernetes.io/name: {{ include "demo.name" . }}</a:t>
            </a:r>
            <a:br>
              <a:rPr lang="ko" sz="1100"/>
            </a:br>
            <a:r>
              <a:rPr lang="ko" sz="1100"/>
              <a:t>    helm.sh/chart: {{ include "demo.chart" . }}</a:t>
            </a:r>
            <a:br>
              <a:rPr lang="ko" sz="1100"/>
            </a:br>
            <a:r>
              <a:rPr lang="ko" sz="1100"/>
              <a:t>    app.kubernetes.io/instance: {{ .Release.Name }}</a:t>
            </a:r>
            <a:br>
              <a:rPr lang="ko" sz="1100"/>
            </a:br>
            <a:r>
              <a:rPr lang="ko" sz="1100"/>
              <a:t>    app.kubernetes.io/managed-by: {{ .Release.Service }}</a:t>
            </a:r>
            <a:br>
              <a:rPr lang="ko" sz="1100"/>
            </a:br>
            <a:r>
              <a:rPr lang="ko" sz="1100"/>
              <a:t>spec:</a:t>
            </a:r>
            <a:br>
              <a:rPr lang="ko" sz="1100"/>
            </a:br>
            <a:r>
              <a:rPr lang="ko" sz="1100"/>
              <a:t>  type: {{ </a:t>
            </a:r>
            <a:r>
              <a:rPr lang="ko" sz="1100">
                <a:solidFill>
                  <a:srgbClr val="0000FF"/>
                </a:solidFill>
              </a:rPr>
              <a:t>.Values.service.type </a:t>
            </a:r>
            <a:r>
              <a:rPr lang="ko" sz="1100"/>
              <a:t>}}</a:t>
            </a:r>
            <a:br>
              <a:rPr lang="ko" sz="1100"/>
            </a:br>
            <a:r>
              <a:rPr lang="ko" sz="1100"/>
              <a:t>  ports:</a:t>
            </a:r>
            <a:br>
              <a:rPr lang="ko" sz="1100"/>
            </a:br>
            <a:r>
              <a:rPr lang="ko" sz="1100"/>
              <a:t>    - port: {{ </a:t>
            </a:r>
            <a:r>
              <a:rPr lang="ko" sz="1100">
                <a:solidFill>
                  <a:srgbClr val="0000FF"/>
                </a:solidFill>
              </a:rPr>
              <a:t>.Values.service.port </a:t>
            </a:r>
            <a:r>
              <a:rPr lang="ko" sz="1100"/>
              <a:t>}}</a:t>
            </a:r>
            <a:br>
              <a:rPr lang="ko" sz="1100"/>
            </a:br>
            <a:r>
              <a:rPr lang="ko" sz="1100"/>
              <a:t>      targetPort: http</a:t>
            </a:r>
            <a:br>
              <a:rPr lang="ko" sz="1100"/>
            </a:br>
            <a:r>
              <a:rPr lang="ko" sz="1100"/>
              <a:t>      protocol: TCP</a:t>
            </a:r>
            <a:br>
              <a:rPr lang="ko" sz="1100"/>
            </a:br>
            <a:r>
              <a:rPr lang="ko" sz="1100"/>
              <a:t>      name: http</a:t>
            </a:r>
            <a:br>
              <a:rPr lang="ko" sz="1100"/>
            </a:br>
            <a:r>
              <a:rPr lang="ko" sz="1100"/>
              <a:t>  selector:</a:t>
            </a:r>
            <a:br>
              <a:rPr lang="ko" sz="1100"/>
            </a:br>
            <a:r>
              <a:rPr lang="ko" sz="1100"/>
              <a:t>    app.kubernetes.io/name: {{ include "demo.name" . }}</a:t>
            </a:r>
            <a:br>
              <a:rPr lang="ko" sz="1100"/>
            </a:br>
            <a:r>
              <a:rPr lang="ko" sz="1100"/>
              <a:t>    app.kubernetes.io/instance: {{ .Release.Name }}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Helm chart validation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Lint</a:t>
            </a:r>
            <a:r>
              <a:rPr lang="ko">
                <a:solidFill>
                  <a:srgbClr val="000000"/>
                </a:solidFill>
              </a:rPr>
              <a:t> 명령으로 Helm chart의</a:t>
            </a:r>
            <a:r>
              <a:rPr lang="ko">
                <a:solidFill>
                  <a:srgbClr val="000000"/>
                </a:solidFill>
              </a:rPr>
              <a:t> 문법적인 오류 체크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860675" y="1385175"/>
            <a:ext cx="7848000" cy="31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$ </a:t>
            </a:r>
            <a:r>
              <a:rPr b="1" lang="ko" sz="1200">
                <a:solidFill>
                  <a:srgbClr val="0000FF"/>
                </a:solidFill>
              </a:rPr>
              <a:t>helm lint demo</a:t>
            </a:r>
            <a:br>
              <a:rPr lang="ko" sz="1200"/>
            </a:br>
            <a:r>
              <a:rPr lang="ko" sz="1200"/>
              <a:t>==&gt; Linting ./</a:t>
            </a:r>
            <a:br>
              <a:rPr lang="ko" sz="1200"/>
            </a:br>
            <a:r>
              <a:rPr lang="ko" sz="1200"/>
              <a:t>[INFO] Chart.yaml: icon is recommended</a:t>
            </a:r>
            <a:br>
              <a:rPr lang="ko" sz="1200"/>
            </a:br>
            <a:r>
              <a:rPr lang="ko" sz="1200"/>
              <a:t>[ERROR] templates/: render error in "demo/templates/deployment.yaml": template: </a:t>
            </a:r>
            <a:r>
              <a:rPr lang="ko" sz="1200">
                <a:solidFill>
                  <a:srgbClr val="0000FF"/>
                </a:solidFill>
              </a:rPr>
              <a:t>demo/templates/deployment.yaml:11:22:</a:t>
            </a:r>
            <a:r>
              <a:rPr lang="ko" sz="1200"/>
              <a:t> executing "demo/templates/deployment.yaml" at &lt;</a:t>
            </a:r>
            <a:r>
              <a:rPr lang="ko" sz="1200">
                <a:solidFill>
                  <a:srgbClr val="0000FF"/>
                </a:solidFill>
              </a:rPr>
              <a:t>.Values.replica.coun...</a:t>
            </a:r>
            <a:r>
              <a:rPr lang="ko" sz="1200"/>
              <a:t>&gt;: can't evaluate field count in type interface {}</a:t>
            </a:r>
            <a:br>
              <a:rPr lang="ko" sz="1200"/>
            </a:br>
            <a:r>
              <a:rPr lang="ko" sz="1200"/>
              <a:t>Error: 1 chart(s) linted, 1 chart(s) failed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$ cat demo/templates/deployment.yaml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...</a:t>
            </a:r>
            <a:br>
              <a:rPr lang="ko" sz="1200"/>
            </a:br>
            <a:r>
              <a:rPr lang="ko" sz="1200"/>
              <a:t>spec:</a:t>
            </a:r>
            <a:br>
              <a:rPr lang="ko" sz="1200"/>
            </a:br>
            <a:r>
              <a:rPr lang="ko" sz="1200"/>
              <a:t>  replicas: {{ </a:t>
            </a:r>
            <a:r>
              <a:rPr lang="ko" sz="1200">
                <a:solidFill>
                  <a:srgbClr val="0000FF"/>
                </a:solidFill>
              </a:rPr>
              <a:t>.Values.replica.count </a:t>
            </a:r>
            <a:r>
              <a:rPr lang="ko" sz="1200"/>
              <a:t>}}    =&gt; </a:t>
            </a:r>
            <a:r>
              <a:rPr lang="ko" sz="1200">
                <a:solidFill>
                  <a:srgbClr val="0000FF"/>
                </a:solidFill>
              </a:rPr>
              <a:t>.Values.replicaCount로 수정 필요</a:t>
            </a:r>
            <a:br>
              <a:rPr lang="ko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$ cat demo/values.yaml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...</a:t>
            </a:r>
            <a:br>
              <a:rPr lang="ko" sz="1200"/>
            </a:br>
            <a:r>
              <a:rPr lang="ko" sz="1200">
                <a:solidFill>
                  <a:srgbClr val="0000FF"/>
                </a:solidFill>
              </a:rPr>
              <a:t>replicaCount: 1</a:t>
            </a: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Helm chart package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Package</a:t>
            </a:r>
            <a:r>
              <a:rPr lang="ko">
                <a:solidFill>
                  <a:srgbClr val="000000"/>
                </a:solidFill>
              </a:rPr>
              <a:t> 명령으로 Helm chart package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860675" y="1385175"/>
            <a:ext cx="7848000" cy="333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ls -all</a:t>
            </a:r>
            <a:br>
              <a:rPr lang="ko"/>
            </a:br>
            <a:r>
              <a:rPr lang="ko"/>
              <a:t>total 3</a:t>
            </a:r>
            <a:br>
              <a:rPr lang="ko"/>
            </a:br>
            <a:r>
              <a:rPr lang="ko"/>
              <a:t>drwxr-xr-x   7 sangjunyun  staff   224 10  3 15:56 .</a:t>
            </a:r>
            <a:br>
              <a:rPr lang="ko"/>
            </a:br>
            <a:r>
              <a:rPr lang="ko"/>
              <a:t>drwxr-xr-x  41 sangjunyun staff  1312 10  3 11:49 ..</a:t>
            </a:r>
            <a:br>
              <a:rPr lang="ko"/>
            </a:br>
            <a:r>
              <a:rPr lang="ko"/>
              <a:t>drwxr-xr-x   7 sangjunyun  staff   224 10  3 12:01 </a:t>
            </a:r>
            <a:r>
              <a:rPr lang="ko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</a:t>
            </a:r>
            <a:r>
              <a:rPr b="1" lang="ko">
                <a:solidFill>
                  <a:srgbClr val="0000FF"/>
                </a:solidFill>
              </a:rPr>
              <a:t>helm package demo</a:t>
            </a:r>
            <a:br>
              <a:rPr lang="ko"/>
            </a:br>
            <a:r>
              <a:rPr lang="ko"/>
              <a:t>Successfully packaged chart and saved it to: PATH/</a:t>
            </a:r>
            <a:r>
              <a:rPr lang="ko">
                <a:solidFill>
                  <a:srgbClr val="0000FF"/>
                </a:solidFill>
              </a:rPr>
              <a:t>demo-0.1.0.tgz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$ ls -all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total 3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drwxr-xr-x   7  sangjunyun  staff   224 10  3 15:56 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drwxr-xr-x  41 sangjunyun staff  1312 10  3 11:49 ..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drwxr-xr-x   7  sangjunyun  staff   224 10  3 12:01 demo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-rw-r--r--     1  sangjunyun  staff  2608 10  3 12:01 demo-0.1.0.tgz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Helm chart template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Template</a:t>
            </a:r>
            <a:r>
              <a:rPr lang="ko">
                <a:solidFill>
                  <a:srgbClr val="000000"/>
                </a:solidFill>
              </a:rPr>
              <a:t> 명령으로 Kubernetes 리소</a:t>
            </a:r>
            <a:r>
              <a:rPr lang="ko">
                <a:solidFill>
                  <a:srgbClr val="000000"/>
                </a:solidFill>
              </a:rPr>
              <a:t>스 파일이 어떻게 생성될 지 미리 확인</a:t>
            </a:r>
            <a:r>
              <a:rPr lang="ko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860675" y="1385175"/>
            <a:ext cx="7848000" cy="351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$ </a:t>
            </a:r>
            <a:r>
              <a:rPr b="1" lang="ko" sz="1200">
                <a:solidFill>
                  <a:srgbClr val="0000FF"/>
                </a:solidFill>
              </a:rPr>
              <a:t>helm template demo &gt; output.yaml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$ cat output.yaml </a:t>
            </a:r>
            <a:br>
              <a:rPr lang="ko" sz="1200"/>
            </a:br>
            <a:r>
              <a:rPr lang="ko" sz="1200"/>
              <a:t>---</a:t>
            </a:r>
            <a:br>
              <a:rPr lang="ko" sz="1200"/>
            </a:br>
            <a:r>
              <a:rPr lang="ko" sz="1200"/>
              <a:t># Source: demo/templates/service.yaml</a:t>
            </a:r>
            <a:br>
              <a:rPr lang="ko" sz="1200"/>
            </a:br>
            <a:r>
              <a:rPr lang="ko" sz="1200"/>
              <a:t>apiVersion: v1</a:t>
            </a:r>
            <a:br>
              <a:rPr lang="ko" sz="1200"/>
            </a:br>
            <a:r>
              <a:rPr lang="ko" sz="1200"/>
              <a:t>kind: Service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metadata:</a:t>
            </a:r>
            <a:br>
              <a:rPr lang="ko" sz="1200"/>
            </a:br>
            <a:r>
              <a:rPr lang="ko" sz="1200"/>
              <a:t>  name: RELEASE-NAME-demo</a:t>
            </a:r>
            <a:br>
              <a:rPr lang="ko" sz="1200"/>
            </a:br>
            <a:r>
              <a:rPr lang="ko" sz="1200"/>
              <a:t>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---</a:t>
            </a:r>
            <a:br>
              <a:rPr lang="ko" sz="1200"/>
            </a:br>
            <a:r>
              <a:rPr lang="ko" sz="1200"/>
              <a:t># Source: demo/templates/deployment.yaml</a:t>
            </a:r>
            <a:br>
              <a:rPr lang="ko" sz="1200"/>
            </a:br>
            <a:r>
              <a:rPr lang="ko" sz="1200"/>
              <a:t>apiVersion: apps/v1beta2</a:t>
            </a:r>
            <a:br>
              <a:rPr lang="ko" sz="1200"/>
            </a:br>
            <a:r>
              <a:rPr lang="ko" sz="1200"/>
              <a:t>kind: Deployment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metadata:</a:t>
            </a:r>
            <a:br>
              <a:rPr lang="ko" sz="1200"/>
            </a:br>
            <a:r>
              <a:rPr lang="ko" sz="1200"/>
              <a:t>  name: RELEASE-NAME-demo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...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Helm chart simulate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Install 명령에 “--dry-run --debug” 옵션을 붙여 Helm install 시뮬레이션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2" name="Google Shape;272;p41"/>
          <p:cNvSpPr txBox="1"/>
          <p:nvPr/>
        </p:nvSpPr>
        <p:spPr>
          <a:xfrm>
            <a:off x="860675" y="1385175"/>
            <a:ext cx="7848000" cy="333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$ </a:t>
            </a:r>
            <a:r>
              <a:rPr b="1" lang="ko" sz="1000">
                <a:solidFill>
                  <a:srgbClr val="0000FF"/>
                </a:solidFill>
              </a:rPr>
              <a:t>helm install demo --dry-run --debug</a:t>
            </a:r>
            <a:br>
              <a:rPr lang="ko" sz="1000"/>
            </a:br>
            <a:r>
              <a:rPr lang="ko" sz="1000"/>
              <a:t>...</a:t>
            </a:r>
            <a:br>
              <a:rPr lang="ko" sz="1000"/>
            </a:br>
            <a:r>
              <a:rPr lang="ko" sz="1000"/>
              <a:t>NAME:   lame-sasquatch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…</a:t>
            </a:r>
            <a:br>
              <a:rPr lang="ko" sz="1000"/>
            </a:br>
            <a:r>
              <a:rPr lang="ko" sz="1000"/>
              <a:t>---</a:t>
            </a:r>
            <a:br>
              <a:rPr lang="ko" sz="1000"/>
            </a:br>
            <a:r>
              <a:rPr lang="ko" sz="1000"/>
              <a:t># Source: demo/templates/service.yaml</a:t>
            </a:r>
            <a:br>
              <a:rPr lang="ko" sz="1000"/>
            </a:br>
            <a:r>
              <a:rPr lang="ko" sz="1000"/>
              <a:t>apiVersion: v1</a:t>
            </a:r>
            <a:br>
              <a:rPr lang="ko" sz="1000"/>
            </a:br>
            <a:r>
              <a:rPr lang="ko" sz="1000"/>
              <a:t>kind: Service</a:t>
            </a:r>
            <a:br>
              <a:rPr lang="ko" sz="1000"/>
            </a:br>
            <a:r>
              <a:rPr lang="ko" sz="1000"/>
              <a:t>metadata:</a:t>
            </a:r>
            <a:br>
              <a:rPr lang="ko" sz="1000"/>
            </a:br>
            <a:r>
              <a:rPr lang="ko" sz="1000"/>
              <a:t>  name: lame-sasquatch-demo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…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---</a:t>
            </a:r>
            <a:br>
              <a:rPr lang="ko" sz="1000"/>
            </a:br>
            <a:r>
              <a:rPr lang="ko" sz="1000"/>
              <a:t># Source: demo/templates/deployment.yaml</a:t>
            </a:r>
            <a:br>
              <a:rPr lang="ko" sz="1000"/>
            </a:br>
            <a:r>
              <a:rPr lang="ko" sz="1000"/>
              <a:t>apiVersion: apps/v1beta2</a:t>
            </a:r>
            <a:br>
              <a:rPr lang="ko" sz="1000"/>
            </a:br>
            <a:r>
              <a:rPr lang="ko" sz="1000"/>
              <a:t>kind: Deployment</a:t>
            </a:r>
            <a:br>
              <a:rPr lang="ko" sz="1000"/>
            </a:br>
            <a:r>
              <a:rPr lang="ko" sz="1000"/>
              <a:t>metadata:</a:t>
            </a:r>
            <a:br>
              <a:rPr lang="ko" sz="1000"/>
            </a:br>
            <a:r>
              <a:rPr lang="ko" sz="1000"/>
              <a:t>  name: lame-sasquatch-demo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…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Helm?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Helm Chart 호스팅하</a:t>
            </a:r>
            <a:r>
              <a:rPr b="1" lang="ko">
                <a:solidFill>
                  <a:srgbClr val="FFFFFF"/>
                </a:solidFill>
              </a:rPr>
              <a:t>기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Helm chart repository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804950"/>
            <a:ext cx="85206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내가 만든 Helm chart를 다른 사용자에게 공유하기 위해서는 Helm repository가 필요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Official repository(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https://github.com/helm/charts</a:t>
            </a:r>
            <a:r>
              <a:rPr lang="ko">
                <a:solidFill>
                  <a:schemeClr val="dk1"/>
                </a:solidFill>
              </a:rPr>
              <a:t>)</a:t>
            </a:r>
            <a:r>
              <a:rPr lang="ko">
                <a:solidFill>
                  <a:srgbClr val="000000"/>
                </a:solidFill>
              </a:rPr>
              <a:t>에 Contribution하는 방법과 자체 repository를 사용하는 두 가지 방식 있음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자체 repository는 크게 3가지 형태로 지원(웹 서버 기능 필요)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Github Pages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Object Storage(GCS, AWS S3, ICOS 등)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Ordinary Web Servers(Nginx, Apache)</a:t>
            </a:r>
            <a:br>
              <a:rPr lang="ko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Helm chart repository </a:t>
            </a:r>
            <a:r>
              <a:rPr b="1" lang="ko" sz="2800">
                <a:solidFill>
                  <a:schemeClr val="lt1"/>
                </a:solidFill>
              </a:rPr>
              <a:t>with Github Pages #1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311700" y="804950"/>
            <a:ext cx="85206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쉽고 무료로 사용할 수 있는 방법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ko">
                <a:solidFill>
                  <a:srgbClr val="000000"/>
                </a:solidFill>
              </a:rPr>
              <a:t>Github Pages</a:t>
            </a:r>
            <a:r>
              <a:rPr lang="ko">
                <a:solidFill>
                  <a:srgbClr val="000000"/>
                </a:solidFill>
              </a:rPr>
              <a:t>는 웹 서버 기능을 지원함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0" name="Google Shape;290;p44"/>
          <p:cNvSpPr txBox="1"/>
          <p:nvPr>
            <p:ph idx="1" type="body"/>
          </p:nvPr>
        </p:nvSpPr>
        <p:spPr>
          <a:xfrm>
            <a:off x="713175" y="1747600"/>
            <a:ext cx="81192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1. </a:t>
            </a:r>
            <a:r>
              <a:rPr lang="ko" sz="1400">
                <a:solidFill>
                  <a:srgbClr val="000000"/>
                </a:solidFill>
              </a:rPr>
              <a:t>Github에 Repository 생성(여기서는 my-charts라고 가정)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2. </a:t>
            </a:r>
            <a:r>
              <a:rPr lang="ko" sz="1400">
                <a:solidFill>
                  <a:srgbClr val="000000"/>
                </a:solidFill>
              </a:rPr>
              <a:t>Github Page 설정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    </a:t>
            </a:r>
            <a:r>
              <a:rPr lang="ko" sz="1200">
                <a:solidFill>
                  <a:srgbClr val="000000"/>
                </a:solidFill>
              </a:rPr>
              <a:t>Repository -&gt; Settings -&gt; Github Pages &gt; Source &gt; master branch 선택 &gt; Save 선택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    (설정 완료 후 나타나는 </a:t>
            </a:r>
            <a:r>
              <a:rPr lang="ko" sz="1200">
                <a:solidFill>
                  <a:srgbClr val="0000FF"/>
                </a:solidFill>
              </a:rPr>
              <a:t>https://example.github.io/my-charts/ </a:t>
            </a:r>
            <a:r>
              <a:rPr lang="ko" sz="1200">
                <a:solidFill>
                  <a:srgbClr val="000000"/>
                </a:solidFill>
              </a:rPr>
              <a:t>주소가 웹 서버 주소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91" name="Google Shape;2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050" y="3123000"/>
            <a:ext cx="3628400" cy="19750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Helm chart repository </a:t>
            </a:r>
            <a:r>
              <a:rPr b="1" lang="ko" sz="2800">
                <a:solidFill>
                  <a:schemeClr val="lt1"/>
                </a:solidFill>
              </a:rPr>
              <a:t>with Github Pages #2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713175" y="757000"/>
            <a:ext cx="8119200" cy="42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3. git repository checkout 및 stable 디렉토리 생성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   </a:t>
            </a:r>
            <a:r>
              <a:rPr lang="ko" sz="1200">
                <a:solidFill>
                  <a:srgbClr val="000000"/>
                </a:solidFill>
              </a:rPr>
              <a:t> $ git checkout  https://github.com/example/my-charts.git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    $ cd my-charts &amp; mkdir stable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4. helm 파일을 stable 디렉토리에 복사(앞에서 생성한 demo-0.1.0.tgz 사용)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 </a:t>
            </a:r>
            <a:r>
              <a:rPr lang="ko" sz="1200">
                <a:solidFill>
                  <a:srgbClr val="000000"/>
                </a:solidFill>
              </a:rPr>
              <a:t>   $ mv FILE_PATH/</a:t>
            </a:r>
            <a:r>
              <a:rPr lang="ko" sz="1200">
                <a:solidFill>
                  <a:schemeClr val="dk1"/>
                </a:solidFill>
              </a:rPr>
              <a:t>demo-0.1.0.tgz </a:t>
            </a:r>
            <a:r>
              <a:rPr lang="ko" sz="1200">
                <a:solidFill>
                  <a:srgbClr val="0000FF"/>
                </a:solidFill>
              </a:rPr>
              <a:t>stable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5. Index 파일 생성. stable 디렉토리 하위에 index.yaml 파일 생성됨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# helm repo index [INDEX_FILE_PATH] --url [CHART_REPO_URL]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$ helm repo index </a:t>
            </a:r>
            <a:r>
              <a:rPr lang="ko" sz="1200">
                <a:solidFill>
                  <a:srgbClr val="0000FF"/>
                </a:solidFill>
              </a:rPr>
              <a:t>stable</a:t>
            </a:r>
            <a:r>
              <a:rPr lang="ko" sz="1200">
                <a:solidFill>
                  <a:schemeClr val="dk1"/>
                </a:solidFill>
              </a:rPr>
              <a:t> --url </a:t>
            </a:r>
            <a:r>
              <a:rPr lang="ko" sz="1200">
                <a:solidFill>
                  <a:srgbClr val="0000FF"/>
                </a:solidFill>
              </a:rPr>
              <a:t>https://example.github.io/my-charts/stable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6. 변경사항 git에 commit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   </a:t>
            </a:r>
            <a:r>
              <a:rPr lang="ko" sz="1200">
                <a:solidFill>
                  <a:srgbClr val="000000"/>
                </a:solidFill>
              </a:rPr>
              <a:t> $ git add --all &amp; git commit -m 'init' &amp; git push origin master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7. Chart repository 주소에 접속해 index 파일 확인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    </a:t>
            </a:r>
            <a:r>
              <a:rPr lang="ko" sz="1200">
                <a:solidFill>
                  <a:srgbClr val="000000"/>
                </a:solidFill>
              </a:rPr>
              <a:t>https://example.github.io/my-charts/stable/index.yaml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Helm chart repository </a:t>
            </a:r>
            <a:r>
              <a:rPr b="1" lang="ko" sz="2800">
                <a:solidFill>
                  <a:schemeClr val="lt1"/>
                </a:solidFill>
              </a:rPr>
              <a:t>with Github Pages #3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713175" y="757000"/>
            <a:ext cx="8119200" cy="42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apiVersion: v1</a:t>
            </a:r>
            <a:br>
              <a:rPr lang="ko" sz="1000">
                <a:solidFill>
                  <a:srgbClr val="000000"/>
                </a:solidFill>
              </a:rPr>
            </a:br>
            <a:r>
              <a:rPr lang="ko" sz="1000">
                <a:solidFill>
                  <a:srgbClr val="000000"/>
                </a:solidFill>
              </a:rPr>
              <a:t>entries:</a:t>
            </a:r>
            <a:br>
              <a:rPr lang="ko" sz="1000">
                <a:solidFill>
                  <a:srgbClr val="000000"/>
                </a:solidFill>
              </a:rPr>
            </a:br>
            <a:r>
              <a:rPr lang="ko" sz="1000">
                <a:solidFill>
                  <a:srgbClr val="000000"/>
                </a:solidFill>
              </a:rPr>
              <a:t>  demo:</a:t>
            </a:r>
            <a:br>
              <a:rPr lang="ko" sz="1000">
                <a:solidFill>
                  <a:srgbClr val="000000"/>
                </a:solidFill>
              </a:rPr>
            </a:br>
            <a:r>
              <a:rPr lang="ko" sz="1000">
                <a:solidFill>
                  <a:srgbClr val="000000"/>
                </a:solidFill>
              </a:rPr>
              <a:t>  - apiVersion: v1</a:t>
            </a:r>
            <a:br>
              <a:rPr lang="ko" sz="1000">
                <a:solidFill>
                  <a:srgbClr val="000000"/>
                </a:solidFill>
              </a:rPr>
            </a:br>
            <a:r>
              <a:rPr lang="ko" sz="1000">
                <a:solidFill>
                  <a:srgbClr val="000000"/>
                </a:solidFill>
              </a:rPr>
              <a:t>    appVersion: "1.0"</a:t>
            </a:r>
            <a:br>
              <a:rPr lang="ko" sz="1000">
                <a:solidFill>
                  <a:srgbClr val="000000"/>
                </a:solidFill>
              </a:rPr>
            </a:br>
            <a:r>
              <a:rPr lang="ko" sz="1000">
                <a:solidFill>
                  <a:srgbClr val="000000"/>
                </a:solidFill>
              </a:rPr>
              <a:t>    created: 2018-10-03T12:14:26.693334507+09:00</a:t>
            </a:r>
            <a:br>
              <a:rPr lang="ko" sz="1000">
                <a:solidFill>
                  <a:srgbClr val="000000"/>
                </a:solidFill>
              </a:rPr>
            </a:br>
            <a:r>
              <a:rPr lang="ko" sz="1000">
                <a:solidFill>
                  <a:srgbClr val="000000"/>
                </a:solidFill>
              </a:rPr>
              <a:t>    description: A Helm chart for Kubernetes</a:t>
            </a:r>
            <a:br>
              <a:rPr lang="ko" sz="1000">
                <a:solidFill>
                  <a:srgbClr val="000000"/>
                </a:solidFill>
              </a:rPr>
            </a:br>
            <a:r>
              <a:rPr lang="ko" sz="1000">
                <a:solidFill>
                  <a:srgbClr val="000000"/>
                </a:solidFill>
              </a:rPr>
              <a:t>    digest: c677efc778b455ad3b9d53c03d37cf0002d067ac80da35d0921672a77f3c9bc3</a:t>
            </a:r>
            <a:br>
              <a:rPr lang="ko" sz="1000">
                <a:solidFill>
                  <a:srgbClr val="000000"/>
                </a:solidFill>
              </a:rPr>
            </a:br>
            <a:r>
              <a:rPr lang="ko" sz="1000">
                <a:solidFill>
                  <a:srgbClr val="000000"/>
                </a:solidFill>
              </a:rPr>
              <a:t>    name: demo</a:t>
            </a:r>
            <a:br>
              <a:rPr lang="ko" sz="1000">
                <a:solidFill>
                  <a:srgbClr val="000000"/>
                </a:solidFill>
              </a:rPr>
            </a:br>
            <a:r>
              <a:rPr lang="ko" sz="1000">
                <a:solidFill>
                  <a:srgbClr val="000000"/>
                </a:solidFill>
              </a:rPr>
              <a:t>    urls:</a:t>
            </a:r>
            <a:br>
              <a:rPr lang="ko" sz="1000">
                <a:solidFill>
                  <a:srgbClr val="000000"/>
                </a:solidFill>
              </a:rPr>
            </a:br>
            <a:r>
              <a:rPr lang="ko" sz="1000">
                <a:solidFill>
                  <a:srgbClr val="000000"/>
                </a:solidFill>
              </a:rPr>
              <a:t>    - </a:t>
            </a:r>
            <a:r>
              <a:rPr lang="ko" sz="1000">
                <a:solidFill>
                  <a:srgbClr val="0000FF"/>
                </a:solidFill>
              </a:rPr>
              <a:t>https://example.github.io/my-charts/stable/demo-0.1.0.tgz</a:t>
            </a:r>
            <a:br>
              <a:rPr lang="ko" sz="1000">
                <a:solidFill>
                  <a:srgbClr val="000000"/>
                </a:solidFill>
              </a:rPr>
            </a:br>
            <a:r>
              <a:rPr lang="ko" sz="1000">
                <a:solidFill>
                  <a:srgbClr val="000000"/>
                </a:solidFill>
              </a:rPr>
              <a:t>    version: 0.1.0</a:t>
            </a:r>
            <a:br>
              <a:rPr lang="ko" sz="1000">
                <a:solidFill>
                  <a:srgbClr val="000000"/>
                </a:solidFill>
              </a:rPr>
            </a:br>
            <a:r>
              <a:rPr lang="ko" sz="1000">
                <a:solidFill>
                  <a:srgbClr val="000000"/>
                </a:solidFill>
              </a:rPr>
              <a:t>generated: 2018-10-03T12:14:26.690034532+09:00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8</a:t>
            </a:r>
            <a:r>
              <a:rPr lang="ko" sz="1400">
                <a:solidFill>
                  <a:srgbClr val="000000"/>
                </a:solidFill>
              </a:rPr>
              <a:t>. Index 파일</a:t>
            </a:r>
            <a:r>
              <a:rPr lang="ko" sz="1400">
                <a:solidFill>
                  <a:srgbClr val="000000"/>
                </a:solidFill>
              </a:rPr>
              <a:t>의 helm chart 패키지 다운로드 확인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    </a:t>
            </a:r>
            <a:r>
              <a:rPr lang="ko" sz="1200">
                <a:solidFill>
                  <a:srgbClr val="000000"/>
                </a:solidFill>
              </a:rPr>
              <a:t>https://example.github.io/my-charts/stable/demo-0.1.0.tgz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[참고] 샘플 helm repository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>
                <a:solidFill>
                  <a:schemeClr val="hlink"/>
                </a:solidFill>
                <a:hlinkClick r:id="rId3"/>
              </a:rPr>
              <a:t>https://github.com/YunSangJun/my-charts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Helm chart 공</a:t>
            </a:r>
            <a:r>
              <a:rPr b="1" lang="ko" sz="2800">
                <a:solidFill>
                  <a:srgbClr val="FFFFFF"/>
                </a:solidFill>
              </a:rPr>
              <a:t>유 및 사용 #1</a:t>
            </a:r>
            <a:r>
              <a:rPr b="1" lang="ko" sz="2800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311700" y="804950"/>
            <a:ext cx="85206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준비된 helm chart와 repository를 다른 사용자들이 추가 및 사용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789375" y="1290400"/>
            <a:ext cx="8119200" cy="3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1. </a:t>
            </a:r>
            <a:r>
              <a:rPr lang="ko" sz="1400">
                <a:solidFill>
                  <a:srgbClr val="000000"/>
                </a:solidFill>
              </a:rPr>
              <a:t>helm repository 추</a:t>
            </a:r>
            <a:r>
              <a:rPr lang="ko" sz="1400">
                <a:solidFill>
                  <a:srgbClr val="000000"/>
                </a:solidFill>
              </a:rPr>
              <a:t>가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    </a:t>
            </a:r>
            <a:r>
              <a:rPr lang="ko" sz="1200">
                <a:solidFill>
                  <a:schemeClr val="dk1"/>
                </a:solidFill>
              </a:rPr>
              <a:t># helm repo add [REPO_NAME] [REPO_URL]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    </a:t>
            </a:r>
            <a:r>
              <a:rPr lang="ko" sz="1200">
                <a:solidFill>
                  <a:srgbClr val="000000"/>
                </a:solidFill>
              </a:rPr>
              <a:t>$ </a:t>
            </a:r>
            <a:r>
              <a:rPr b="1" lang="ko" sz="1200">
                <a:solidFill>
                  <a:srgbClr val="0000FF"/>
                </a:solidFill>
              </a:rPr>
              <a:t>helm repo add my-charts </a:t>
            </a:r>
            <a:r>
              <a:rPr b="1" lang="ko" sz="1200" u="sng">
                <a:solidFill>
                  <a:srgbClr val="0000FF"/>
                </a:solidFill>
                <a:hlinkClick r:id="rId3"/>
              </a:rPr>
              <a:t>https://example.github.io/my-charts/stable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2. 추가한 repository 확인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    </a:t>
            </a:r>
            <a:r>
              <a:rPr lang="ko" sz="1200">
                <a:solidFill>
                  <a:srgbClr val="000000"/>
                </a:solidFill>
              </a:rPr>
              <a:t>$ help repo list</a:t>
            </a:r>
            <a:br>
              <a:rPr lang="ko" sz="1200">
                <a:solidFill>
                  <a:srgbClr val="000000"/>
                </a:solidFill>
              </a:rPr>
            </a:br>
            <a:r>
              <a:rPr lang="ko" sz="1200">
                <a:solidFill>
                  <a:srgbClr val="000000"/>
                </a:solidFill>
              </a:rPr>
              <a:t>       NAME     	URL                                                       </a:t>
            </a:r>
            <a:br>
              <a:rPr lang="ko" sz="1200">
                <a:solidFill>
                  <a:srgbClr val="000000"/>
                </a:solidFill>
              </a:rPr>
            </a:br>
            <a:r>
              <a:rPr lang="ko" sz="1200">
                <a:solidFill>
                  <a:srgbClr val="000000"/>
                </a:solidFill>
              </a:rPr>
              <a:t>       ...                                     </a:t>
            </a:r>
            <a:br>
              <a:rPr lang="ko" sz="1200">
                <a:solidFill>
                  <a:srgbClr val="000000"/>
                </a:solidFill>
              </a:rPr>
            </a:br>
            <a:r>
              <a:rPr lang="ko" sz="1200">
                <a:solidFill>
                  <a:srgbClr val="000000"/>
                </a:solidFill>
              </a:rPr>
              <a:t>       my-charts	https://example.github.io/my-charts/stable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3. repository에서 chart 검색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   </a:t>
            </a:r>
            <a:r>
              <a:rPr lang="ko" sz="1200">
                <a:solidFill>
                  <a:srgbClr val="000000"/>
                </a:solidFill>
              </a:rPr>
              <a:t> $ helm search my-charts</a:t>
            </a:r>
            <a:br>
              <a:rPr lang="ko" sz="1200">
                <a:solidFill>
                  <a:srgbClr val="000000"/>
                </a:solidFill>
              </a:rPr>
            </a:br>
            <a:r>
              <a:rPr lang="ko" sz="1200">
                <a:solidFill>
                  <a:srgbClr val="000000"/>
                </a:solidFill>
              </a:rPr>
              <a:t>    NAME          	CHART VERSION	        APP VERSION	DESCRIPTION                </a:t>
            </a:r>
            <a:br>
              <a:rPr lang="ko" sz="1200">
                <a:solidFill>
                  <a:srgbClr val="000000"/>
                </a:solidFill>
              </a:rPr>
            </a:br>
            <a:r>
              <a:rPr lang="ko" sz="1200">
                <a:solidFill>
                  <a:srgbClr val="000000"/>
                </a:solidFill>
              </a:rPr>
              <a:t>    my-charts/demo	0.1.0        	                   1.0        	                     A Helm chart for Kubernetes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Helm chart 공유 및 사용 #2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6" name="Google Shape;316;p48"/>
          <p:cNvSpPr txBox="1"/>
          <p:nvPr>
            <p:ph idx="1" type="body"/>
          </p:nvPr>
        </p:nvSpPr>
        <p:spPr>
          <a:xfrm>
            <a:off x="789375" y="833200"/>
            <a:ext cx="8119200" cy="4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4</a:t>
            </a:r>
            <a:r>
              <a:rPr lang="ko" sz="1400">
                <a:solidFill>
                  <a:srgbClr val="000000"/>
                </a:solidFill>
              </a:rPr>
              <a:t>. chart 사용하</a:t>
            </a:r>
            <a:r>
              <a:rPr lang="ko" sz="1400">
                <a:solidFill>
                  <a:srgbClr val="000000"/>
                </a:solidFill>
              </a:rPr>
              <a:t>기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    $ </a:t>
            </a:r>
            <a:r>
              <a:rPr lang="ko" sz="1200">
                <a:solidFill>
                  <a:srgbClr val="0000FF"/>
                </a:solidFill>
              </a:rPr>
              <a:t>helm install my-charts/demo </a:t>
            </a:r>
            <a:r>
              <a:rPr lang="ko" sz="1200">
                <a:solidFill>
                  <a:srgbClr val="000000"/>
                </a:solidFill>
              </a:rPr>
              <a:t>-n NAMESPACE</a:t>
            </a:r>
            <a:br>
              <a:rPr b="1" lang="ko" sz="1200">
                <a:solidFill>
                  <a:srgbClr val="0000FF"/>
                </a:solidFill>
              </a:rPr>
            </a:br>
            <a:r>
              <a:rPr lang="ko" sz="1200">
                <a:solidFill>
                  <a:srgbClr val="000000"/>
                </a:solidFill>
              </a:rPr>
              <a:t>    NAME:   flippant-narwhal</a:t>
            </a:r>
            <a:br>
              <a:rPr lang="ko" sz="1200">
                <a:solidFill>
                  <a:srgbClr val="000000"/>
                </a:solidFill>
              </a:rPr>
            </a:br>
            <a:r>
              <a:rPr lang="ko" sz="1200">
                <a:solidFill>
                  <a:srgbClr val="000000"/>
                </a:solidFill>
              </a:rPr>
              <a:t>    LAST DEPLOYED: Wed Oct  3 15:11:52 2018</a:t>
            </a:r>
            <a:br>
              <a:rPr lang="ko" sz="1200">
                <a:solidFill>
                  <a:srgbClr val="000000"/>
                </a:solidFill>
              </a:rPr>
            </a:br>
            <a:r>
              <a:rPr lang="ko" sz="1200">
                <a:solidFill>
                  <a:srgbClr val="000000"/>
                </a:solidFill>
              </a:rPr>
              <a:t>    NAMESPACE: default</a:t>
            </a:r>
            <a:br>
              <a:rPr lang="ko" sz="1200">
                <a:solidFill>
                  <a:srgbClr val="000000"/>
                </a:solidFill>
              </a:rPr>
            </a:br>
            <a:r>
              <a:rPr lang="ko" sz="1200">
                <a:solidFill>
                  <a:srgbClr val="000000"/>
                </a:solidFill>
              </a:rPr>
              <a:t>    STATUS: DEPLOYED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   RESOURCES:</a:t>
            </a:r>
            <a:br>
              <a:rPr lang="ko" sz="1200">
                <a:solidFill>
                  <a:srgbClr val="000000"/>
                </a:solidFill>
              </a:rPr>
            </a:br>
            <a:r>
              <a:rPr lang="ko" sz="1200">
                <a:solidFill>
                  <a:srgbClr val="000000"/>
                </a:solidFill>
              </a:rPr>
              <a:t>   ==&gt; v1beta2/Deployment</a:t>
            </a:r>
            <a:br>
              <a:rPr lang="ko" sz="1200">
                <a:solidFill>
                  <a:srgbClr val="000000"/>
                </a:solidFill>
              </a:rPr>
            </a:br>
            <a:r>
              <a:rPr lang="ko" sz="1200">
                <a:solidFill>
                  <a:srgbClr val="000000"/>
                </a:solidFill>
              </a:rPr>
              <a:t>   NAME                   AGE</a:t>
            </a:r>
            <a:br>
              <a:rPr lang="ko" sz="1200">
                <a:solidFill>
                  <a:srgbClr val="000000"/>
                </a:solidFill>
              </a:rPr>
            </a:br>
            <a:r>
              <a:rPr lang="ko" sz="1200">
                <a:solidFill>
                  <a:srgbClr val="000000"/>
                </a:solidFill>
              </a:rPr>
              <a:t>   flippant-narwhal-demo  0s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   …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   NOTES:</a:t>
            </a:r>
            <a:br>
              <a:rPr lang="ko" sz="1200">
                <a:solidFill>
                  <a:srgbClr val="000000"/>
                </a:solidFill>
              </a:rPr>
            </a:br>
            <a:r>
              <a:rPr lang="ko" sz="1200">
                <a:solidFill>
                  <a:srgbClr val="000000"/>
                </a:solidFill>
              </a:rPr>
              <a:t>   1. Get the application URL by running these commands:</a:t>
            </a:r>
            <a:br>
              <a:rPr lang="ko" sz="1200">
                <a:solidFill>
                  <a:srgbClr val="000000"/>
                </a:solidFill>
              </a:rPr>
            </a:br>
            <a:r>
              <a:rPr lang="ko" sz="1200">
                <a:solidFill>
                  <a:srgbClr val="000000"/>
                </a:solidFill>
              </a:rPr>
              <a:t>       export POD_NAME=$(kubectl get pods --namespace default -l   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       "app.kubernetes.io/name=demo,app.kubernetes.io/instance=flippant-narwhal" -o 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       jsonpath="{.items[0].metadata.name}")</a:t>
            </a:r>
            <a:br>
              <a:rPr lang="ko" sz="1200">
                <a:solidFill>
                  <a:srgbClr val="000000"/>
                </a:solidFill>
              </a:rPr>
            </a:br>
            <a:r>
              <a:rPr lang="ko" sz="1200">
                <a:solidFill>
                  <a:srgbClr val="000000"/>
                </a:solidFill>
              </a:rPr>
              <a:t>       echo "Visit http://127.0.0.1:8080 to use your application"</a:t>
            </a:r>
            <a:br>
              <a:rPr lang="ko" sz="1200">
                <a:solidFill>
                  <a:srgbClr val="000000"/>
                </a:solidFill>
              </a:rPr>
            </a:br>
            <a:r>
              <a:rPr lang="ko" sz="1200">
                <a:solidFill>
                  <a:srgbClr val="000000"/>
                </a:solidFill>
              </a:rPr>
              <a:t>       kubectl port-forward $POD_NAME 8080:80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    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현실에서의 고민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 Multi Cloud &amp; Cluster?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Kubernetes로 만든 애플리케이션 어떻게 Multi Cloud &amp; Cluster에 배포?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8" name="Google Shape;3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500" y="4158744"/>
            <a:ext cx="1539399" cy="804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150" y="4022324"/>
            <a:ext cx="1539399" cy="107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389" y="4022339"/>
            <a:ext cx="1630802" cy="10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013" y="4165700"/>
            <a:ext cx="1525536" cy="8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7900" y="1423263"/>
            <a:ext cx="858125" cy="85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50"/>
          <p:cNvCxnSpPr>
            <a:stCxn id="332" idx="2"/>
            <a:endCxn id="330" idx="0"/>
          </p:cNvCxnSpPr>
          <p:nvPr/>
        </p:nvCxnSpPr>
        <p:spPr>
          <a:xfrm rot="5400000">
            <a:off x="3102362" y="2737687"/>
            <a:ext cx="1740900" cy="828300"/>
          </a:xfrm>
          <a:prstGeom prst="bentConnector3">
            <a:avLst>
              <a:gd fmla="val 33963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50"/>
          <p:cNvCxnSpPr>
            <a:stCxn id="332" idx="2"/>
            <a:endCxn id="331" idx="0"/>
          </p:cNvCxnSpPr>
          <p:nvPr/>
        </p:nvCxnSpPr>
        <p:spPr>
          <a:xfrm rot="5400000">
            <a:off x="1878662" y="1657387"/>
            <a:ext cx="1884300" cy="3132300"/>
          </a:xfrm>
          <a:prstGeom prst="bentConnector3">
            <a:avLst>
              <a:gd fmla="val 31378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50"/>
          <p:cNvCxnSpPr>
            <a:stCxn id="332" idx="2"/>
            <a:endCxn id="329" idx="0"/>
          </p:cNvCxnSpPr>
          <p:nvPr/>
        </p:nvCxnSpPr>
        <p:spPr>
          <a:xfrm flipH="1" rot="-5400000">
            <a:off x="4185512" y="2482837"/>
            <a:ext cx="1740900" cy="1338000"/>
          </a:xfrm>
          <a:prstGeom prst="bentConnector3">
            <a:avLst>
              <a:gd fmla="val 33963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50"/>
          <p:cNvCxnSpPr>
            <a:stCxn id="332" idx="2"/>
            <a:endCxn id="328" idx="0"/>
          </p:cNvCxnSpPr>
          <p:nvPr/>
        </p:nvCxnSpPr>
        <p:spPr>
          <a:xfrm flipH="1" rot="-5400000">
            <a:off x="5209862" y="1458487"/>
            <a:ext cx="1877400" cy="3523200"/>
          </a:xfrm>
          <a:prstGeom prst="bentConnector3">
            <a:avLst>
              <a:gd fmla="val 31494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37" name="Google Shape;337;p50"/>
          <p:cNvSpPr txBox="1"/>
          <p:nvPr/>
        </p:nvSpPr>
        <p:spPr>
          <a:xfrm>
            <a:off x="822675" y="1421938"/>
            <a:ext cx="2538300" cy="10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cat pvc.yaml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kind: PersistentVolumeClaim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storageClassName: </a:t>
            </a:r>
            <a:r>
              <a:rPr b="1" lang="ko">
                <a:solidFill>
                  <a:srgbClr val="0000FF"/>
                </a:solidFill>
              </a:rPr>
              <a:t>[???]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38" name="Google Shape;338;p50"/>
          <p:cNvSpPr txBox="1"/>
          <p:nvPr/>
        </p:nvSpPr>
        <p:spPr>
          <a:xfrm>
            <a:off x="383125" y="3180775"/>
            <a:ext cx="1743300" cy="5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storageClassName: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FF"/>
                </a:solidFill>
              </a:rPr>
              <a:t>gp2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339" name="Google Shape;339;p50"/>
          <p:cNvSpPr txBox="1"/>
          <p:nvPr/>
        </p:nvSpPr>
        <p:spPr>
          <a:xfrm>
            <a:off x="2687150" y="3180775"/>
            <a:ext cx="1743300" cy="5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storageClassName: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FF"/>
                </a:solidFill>
              </a:rPr>
              <a:t>ibm-file-bronze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340" name="Google Shape;340;p50"/>
          <p:cNvSpPr txBox="1"/>
          <p:nvPr/>
        </p:nvSpPr>
        <p:spPr>
          <a:xfrm>
            <a:off x="4853200" y="3180775"/>
            <a:ext cx="1743300" cy="5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storageClassName: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FF"/>
                </a:solidFill>
              </a:rPr>
              <a:t>standard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341" name="Google Shape;341;p50"/>
          <p:cNvSpPr txBox="1"/>
          <p:nvPr/>
        </p:nvSpPr>
        <p:spPr>
          <a:xfrm>
            <a:off x="7019250" y="3180775"/>
            <a:ext cx="1743300" cy="5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storageClassName: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FF"/>
                </a:solidFill>
              </a:rPr>
              <a:t>default</a:t>
            </a:r>
            <a:endParaRPr b="1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Kubernetes?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7" name="Google Shape;347;p51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Kubernetes 에서는 변수 치환 기능을 제공할 계획 없음. (make by design)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48" name="Google Shape;34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00" y="1779069"/>
            <a:ext cx="8017901" cy="299780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9" name="Google Shape;349;p51"/>
          <p:cNvSpPr txBox="1"/>
          <p:nvPr/>
        </p:nvSpPr>
        <p:spPr>
          <a:xfrm>
            <a:off x="784475" y="1305050"/>
            <a:ext cx="5420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>
                <a:solidFill>
                  <a:schemeClr val="hlink"/>
                </a:solidFill>
                <a:hlinkClick r:id="rId4"/>
              </a:rPr>
              <a:t>https://github.com/kubernetes/kubernetes/issues/52787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Helm?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804950"/>
            <a:ext cx="85206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“Helm is the best way to find, share, and use software built for Kubernetes”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00" y="1371100"/>
            <a:ext cx="6883676" cy="3514251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7456375" y="4528750"/>
            <a:ext cx="1519200" cy="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[</a:t>
            </a:r>
            <a:r>
              <a:rPr lang="ko" sz="1200">
                <a:solidFill>
                  <a:srgbClr val="000000"/>
                </a:solidFill>
              </a:rPr>
              <a:t>https://helm.sh]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Helming!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5" name="Google Shape;355;p52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Helm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6" name="Google Shape;356;p52"/>
          <p:cNvSpPr txBox="1"/>
          <p:nvPr/>
        </p:nvSpPr>
        <p:spPr>
          <a:xfrm>
            <a:off x="860675" y="1385175"/>
            <a:ext cx="7848000" cy="104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export </a:t>
            </a:r>
            <a:r>
              <a:rPr lang="ko">
                <a:solidFill>
                  <a:srgbClr val="0000FF"/>
                </a:solidFill>
              </a:rPr>
              <a:t>STORAGE_CLASS</a:t>
            </a:r>
            <a:r>
              <a:rPr lang="ko"/>
              <a:t> = gp2 | ibm-file-bronze | standard | azurefile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helm install stable/mariadb \</a:t>
            </a:r>
            <a:br>
              <a:rPr lang="ko"/>
            </a:br>
            <a:r>
              <a:rPr lang="ko"/>
              <a:t>  --set </a:t>
            </a:r>
            <a:r>
              <a:rPr lang="ko">
                <a:solidFill>
                  <a:schemeClr val="dk1"/>
                </a:solidFill>
              </a:rPr>
              <a:t>master.persistence.storageClass</a:t>
            </a:r>
            <a:r>
              <a:rPr lang="ko"/>
              <a:t>="${</a:t>
            </a:r>
            <a:r>
              <a:rPr lang="ko">
                <a:solidFill>
                  <a:srgbClr val="0000FF"/>
                </a:solidFill>
              </a:rPr>
              <a:t>STORAGE_CLASS</a:t>
            </a:r>
            <a:r>
              <a:rPr lang="ko"/>
              <a:t>}"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Spinnaker + Helm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2" name="Google Shape;362;p53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Spinnaker의 Helm bake 기능을 활용과 연계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https://yunsangjun.github.io/blog/spinnaker/2018/10/14/using-spinnaker-6.html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63" name="Google Shape;3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425" y="1661475"/>
            <a:ext cx="4121399" cy="32340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Monocular + Helm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9" name="Google Shape;369;p54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Monocular와 Helm repository를 연계해 앱 마켓플레이스 활용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0" name="Google Shape;370;p54"/>
          <p:cNvSpPr txBox="1"/>
          <p:nvPr/>
        </p:nvSpPr>
        <p:spPr>
          <a:xfrm>
            <a:off x="801375" y="4723325"/>
            <a:ext cx="386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https://github.com/helm/monocular</a:t>
            </a:r>
            <a:endParaRPr sz="1000"/>
          </a:p>
        </p:txBody>
      </p:sp>
      <p:pic>
        <p:nvPicPr>
          <p:cNvPr id="371" name="Google Shape;37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950" y="1290275"/>
            <a:ext cx="4169325" cy="3384007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Helm 사용하</a:t>
            </a:r>
            <a:r>
              <a:rPr b="1" lang="ko">
                <a:solidFill>
                  <a:srgbClr val="FFFFFF"/>
                </a:solidFill>
              </a:rPr>
              <a:t>기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고급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Chart의 설정 변경 #1 매개변수 사용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2" name="Google Shape;382;p56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Chart source repository 문서의 설정 정보를 참고하여 설정 변경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3" name="Google Shape;383;p56"/>
          <p:cNvSpPr txBox="1"/>
          <p:nvPr/>
        </p:nvSpPr>
        <p:spPr>
          <a:xfrm>
            <a:off x="860675" y="4250650"/>
            <a:ext cx="7971600" cy="66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</a:t>
            </a:r>
            <a:r>
              <a:rPr lang="ko"/>
              <a:t>helm install stable/mariadb \</a:t>
            </a:r>
            <a:br>
              <a:rPr lang="ko"/>
            </a:br>
            <a:r>
              <a:rPr lang="ko"/>
              <a:t>  </a:t>
            </a:r>
            <a:r>
              <a:rPr lang="ko">
                <a:solidFill>
                  <a:srgbClr val="0000FF"/>
                </a:solidFill>
              </a:rPr>
              <a:t>--set image.tag=x.x.x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84" name="Google Shape;38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675" y="1885850"/>
            <a:ext cx="7971599" cy="20751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5" name="Google Shape;385;p56"/>
          <p:cNvSpPr txBox="1"/>
          <p:nvPr/>
        </p:nvSpPr>
        <p:spPr>
          <a:xfrm>
            <a:off x="784475" y="1305050"/>
            <a:ext cx="5420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>
                <a:solidFill>
                  <a:schemeClr val="hlink"/>
                </a:solidFill>
                <a:hlinkClick r:id="rId4"/>
              </a:rPr>
              <a:t>https://github.com/helm/charts/tree/master/stable/mariadb</a:t>
            </a:r>
            <a:endParaRPr sz="1200"/>
          </a:p>
        </p:txBody>
      </p:sp>
      <p:sp>
        <p:nvSpPr>
          <p:cNvPr id="386" name="Google Shape;386;p56"/>
          <p:cNvSpPr/>
          <p:nvPr/>
        </p:nvSpPr>
        <p:spPr>
          <a:xfrm>
            <a:off x="1147550" y="3698800"/>
            <a:ext cx="5983800" cy="262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387" name="Google Shape;387;p56"/>
          <p:cNvCxnSpPr>
            <a:stCxn id="386" idx="2"/>
          </p:cNvCxnSpPr>
          <p:nvPr/>
        </p:nvCxnSpPr>
        <p:spPr>
          <a:xfrm flipH="1">
            <a:off x="2817650" y="3961000"/>
            <a:ext cx="1321800" cy="69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675" y="1581050"/>
            <a:ext cx="7043076" cy="27664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3" name="Google Shape;393;p57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Chart의 설정 변경 #2 파</a:t>
            </a:r>
            <a:r>
              <a:rPr b="1" lang="ko" sz="2800">
                <a:solidFill>
                  <a:srgbClr val="FFFFFF"/>
                </a:solidFill>
              </a:rPr>
              <a:t>일 사용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4" name="Google Shape;394;p57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yaml file 형태로 설정 변경도 가능. Chart의 values.yaml의 형식을 참고해서 작성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5" name="Google Shape;395;p57"/>
          <p:cNvSpPr txBox="1"/>
          <p:nvPr/>
        </p:nvSpPr>
        <p:spPr>
          <a:xfrm>
            <a:off x="3665475" y="3113475"/>
            <a:ext cx="4590300" cy="168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cat values.yaml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image:</a:t>
            </a:r>
            <a:br>
              <a:rPr lang="ko"/>
            </a:br>
            <a:r>
              <a:rPr lang="ko"/>
              <a:t>  tag: x.x.x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helm install stable/mariadb \</a:t>
            </a:r>
            <a:br>
              <a:rPr lang="ko"/>
            </a:br>
            <a:r>
              <a:rPr lang="ko"/>
              <a:t>  </a:t>
            </a:r>
            <a:r>
              <a:rPr lang="ko"/>
              <a:t>-f values.yaml</a:t>
            </a:r>
            <a:endParaRPr/>
          </a:p>
        </p:txBody>
      </p:sp>
      <p:sp>
        <p:nvSpPr>
          <p:cNvPr id="396" name="Google Shape;396;p57"/>
          <p:cNvSpPr/>
          <p:nvPr/>
        </p:nvSpPr>
        <p:spPr>
          <a:xfrm>
            <a:off x="911900" y="3851200"/>
            <a:ext cx="1373100" cy="496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397" name="Google Shape;397;p57"/>
          <p:cNvCxnSpPr>
            <a:stCxn id="396" idx="3"/>
            <a:endCxn id="395" idx="1"/>
          </p:cNvCxnSpPr>
          <p:nvPr/>
        </p:nvCxnSpPr>
        <p:spPr>
          <a:xfrm flipH="1" rot="10800000">
            <a:off x="2285000" y="3953500"/>
            <a:ext cx="1380600" cy="14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Contribution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Helm chart contribution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8" name="Google Shape;408;p59"/>
          <p:cNvSpPr txBox="1"/>
          <p:nvPr>
            <p:ph idx="1" type="body"/>
          </p:nvPr>
        </p:nvSpPr>
        <p:spPr>
          <a:xfrm>
            <a:off x="311700" y="804950"/>
            <a:ext cx="85206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내가 만든 애플리케이션을 kubernetes helm repository에 배포하고 싶다면?</a:t>
            </a:r>
            <a:r>
              <a:rPr lang="ko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09" name="Google Shape;40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625" y="1372950"/>
            <a:ext cx="7829201" cy="3116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Tips for contribution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5" name="Google Shape;415;p60"/>
          <p:cNvSpPr txBox="1"/>
          <p:nvPr>
            <p:ph idx="1" type="body"/>
          </p:nvPr>
        </p:nvSpPr>
        <p:spPr>
          <a:xfrm>
            <a:off x="311700" y="804950"/>
            <a:ext cx="8520600" cy="3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">
                <a:solidFill>
                  <a:srgbClr val="000000"/>
                </a:solidFill>
              </a:rPr>
              <a:t>Kubernetes helm code repository fork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">
                <a:solidFill>
                  <a:srgbClr val="000000"/>
                </a:solidFill>
              </a:rPr>
              <a:t>아래 가이드 참고하여 contributor 서명 후 commit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https://github.com/helm/charts/blob/master/CONTRIBUTING.md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">
                <a:solidFill>
                  <a:srgbClr val="000000"/>
                </a:solidFill>
              </a:rPr>
              <a:t>“helm create”로 만들어진 최신 버전 chart를 참고하여 내가 만든 chart 검토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">
                <a:solidFill>
                  <a:srgbClr val="000000"/>
                </a:solidFill>
              </a:rPr>
              <a:t>Guidelines을 참고하여 내가 만든 chart 검토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https://github.com/helm/charts/blob/master/REVIEW_GUIDELINES.md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">
                <a:solidFill>
                  <a:srgbClr val="000000"/>
                </a:solidFill>
              </a:rPr>
              <a:t>내가 만든 chart를 incubator 디렉토리에 commit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">
                <a:solidFill>
                  <a:srgbClr val="000000"/>
                </a:solidFill>
              </a:rPr>
              <a:t>Pull request!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1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참고자료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1" name="Google Shape;421;p61"/>
          <p:cNvSpPr txBox="1"/>
          <p:nvPr>
            <p:ph idx="1" type="body"/>
          </p:nvPr>
        </p:nvSpPr>
        <p:spPr>
          <a:xfrm>
            <a:off x="311700" y="804950"/>
            <a:ext cx="8520600" cy="30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Helm 참</a:t>
            </a:r>
            <a:r>
              <a:rPr lang="ko">
                <a:solidFill>
                  <a:srgbClr val="000000"/>
                </a:solidFill>
              </a:rPr>
              <a:t>고 자료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블로그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https://yunsangjun.github.io/blog/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Kubernetes 참고 자료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블로그 : </a:t>
            </a:r>
            <a:r>
              <a:rPr lang="ko" sz="1800" u="sng">
                <a:solidFill>
                  <a:schemeClr val="hlink"/>
                </a:solidFill>
                <a:hlinkClick r:id="rId4"/>
              </a:rPr>
              <a:t>http://tech.cloudz-labs.io/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Helm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Kubernetes를 위한 패키지 관리 툴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860675" y="1385175"/>
            <a:ext cx="7520700" cy="254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//Kubetnetes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helm install stable/mysql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//Homebrew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brew install mysql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//Apt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apt-get install mysql-server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//Yum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yum install mysql-server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Chart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804950"/>
            <a:ext cx="8520600" cy="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Helm에서 애플리케이션 패키징을 하기 위해 사용하는 형식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Chart는 Kubernetes resource의 집합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600" y="1794025"/>
            <a:ext cx="4834829" cy="31634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5774" y="1980225"/>
            <a:ext cx="3885425" cy="26424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0" name="Google Shape;100;p18"/>
          <p:cNvCxnSpPr>
            <a:stCxn id="101" idx="3"/>
            <a:endCxn id="99" idx="1"/>
          </p:cNvCxnSpPr>
          <p:nvPr/>
        </p:nvCxnSpPr>
        <p:spPr>
          <a:xfrm flipH="1" rot="10800000">
            <a:off x="1682900" y="3301433"/>
            <a:ext cx="2562900" cy="30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1" name="Google Shape;101;p18"/>
          <p:cNvSpPr/>
          <p:nvPr/>
        </p:nvSpPr>
        <p:spPr>
          <a:xfrm>
            <a:off x="791600" y="3467633"/>
            <a:ext cx="891300" cy="2814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Helm Features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267675" y="845950"/>
            <a:ext cx="4116300" cy="407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5246200" y="4256050"/>
            <a:ext cx="3675600" cy="66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//Helm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$ helm install stable/mysql</a:t>
            </a:r>
            <a:endParaRPr sz="1600"/>
          </a:p>
        </p:txBody>
      </p:sp>
      <p:sp>
        <p:nvSpPr>
          <p:cNvPr id="113" name="Google Shape;113;p20"/>
          <p:cNvSpPr/>
          <p:nvPr/>
        </p:nvSpPr>
        <p:spPr>
          <a:xfrm>
            <a:off x="1432525" y="2111488"/>
            <a:ext cx="1578000" cy="11169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MySQL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(Deployment)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540300" y="3623875"/>
            <a:ext cx="1198800" cy="10041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Persistent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Volume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(PVC)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2548700" y="3511125"/>
            <a:ext cx="16290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/etc/mysql/conf.d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(Configmap)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2548700" y="4220575"/>
            <a:ext cx="16290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Password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(Secret)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1584925" y="993013"/>
            <a:ext cx="1270500" cy="73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Endpoint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(Service)</a:t>
            </a:r>
            <a:endParaRPr/>
          </a:p>
        </p:txBody>
      </p:sp>
      <p:cxnSp>
        <p:nvCxnSpPr>
          <p:cNvPr id="118" name="Google Shape;118;p20"/>
          <p:cNvCxnSpPr/>
          <p:nvPr/>
        </p:nvCxnSpPr>
        <p:spPr>
          <a:xfrm flipH="1">
            <a:off x="2180100" y="1730713"/>
            <a:ext cx="45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0"/>
          <p:cNvCxnSpPr>
            <a:stCxn id="113" idx="3"/>
            <a:endCxn id="114" idx="4"/>
          </p:cNvCxnSpPr>
          <p:nvPr/>
        </p:nvCxnSpPr>
        <p:spPr>
          <a:xfrm rot="5400000">
            <a:off x="1461663" y="3505738"/>
            <a:ext cx="897600" cy="342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0"/>
          <p:cNvCxnSpPr>
            <a:stCxn id="113" idx="3"/>
            <a:endCxn id="115" idx="1"/>
          </p:cNvCxnSpPr>
          <p:nvPr/>
        </p:nvCxnSpPr>
        <p:spPr>
          <a:xfrm flipH="1" rot="-5400000">
            <a:off x="2030763" y="3279538"/>
            <a:ext cx="569100" cy="46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0"/>
          <p:cNvCxnSpPr>
            <a:endCxn id="116" idx="1"/>
          </p:cNvCxnSpPr>
          <p:nvPr/>
        </p:nvCxnSpPr>
        <p:spPr>
          <a:xfrm flipH="1" rot="-5400000">
            <a:off x="1676000" y="3634225"/>
            <a:ext cx="1278600" cy="46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0"/>
          <p:cNvSpPr txBox="1"/>
          <p:nvPr/>
        </p:nvSpPr>
        <p:spPr>
          <a:xfrm>
            <a:off x="5245950" y="845950"/>
            <a:ext cx="3675600" cy="165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//Kubernetes yaml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$ kubectl create -f deployment.yaml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$ kubectl create -f svc.yaml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$ kubectl create -f pvc.yaml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$ kubectl create -f secret.yaml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$ kubectl create -f configmap.yaml</a:t>
            </a:r>
            <a:endParaRPr sz="1600"/>
          </a:p>
        </p:txBody>
      </p:sp>
      <p:sp>
        <p:nvSpPr>
          <p:cNvPr id="123" name="Google Shape;123;p20"/>
          <p:cNvSpPr/>
          <p:nvPr/>
        </p:nvSpPr>
        <p:spPr>
          <a:xfrm>
            <a:off x="6089500" y="2899450"/>
            <a:ext cx="1989000" cy="957300"/>
          </a:xfrm>
          <a:prstGeom prst="downArrow">
            <a:avLst>
              <a:gd fmla="val 50417" name="adj1"/>
              <a:gd fmla="val 475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20"/>
          <p:cNvCxnSpPr>
            <a:endCxn id="122" idx="1"/>
          </p:cNvCxnSpPr>
          <p:nvPr/>
        </p:nvCxnSpPr>
        <p:spPr>
          <a:xfrm flipH="1" rot="10800000">
            <a:off x="4385250" y="1673050"/>
            <a:ext cx="860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25" name="Google Shape;125;p20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#1 Manage Complexity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16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</a:rPr>
              <a:t>#2 Easy Updates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80495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Upgrade 명령을 사용하여 설정이나 버전을 쉽게 업데이트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860675" y="1385175"/>
            <a:ext cx="7520700" cy="12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helm upgrade mysql-release stable/mysql 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--set mysqlRootPassword="password"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</a:t>
            </a:r>
            <a:r>
              <a:rPr lang="ko">
                <a:solidFill>
                  <a:schemeClr val="dk1"/>
                </a:solidFill>
              </a:rPr>
              <a:t>helm upgrade mysql-release stable/mysql 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--version x.x.x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