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 showSpecialPlsOnTitleSld="0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906000"/>
  <p:notesSz cx="6797675" cy="98726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65">
          <p15:clr>
            <a:srgbClr val="000000"/>
          </p15:clr>
        </p15:guide>
        <p15:guide id="2" orient="horz" pos="845">
          <p15:clr>
            <a:srgbClr val="000000"/>
          </p15:clr>
        </p15:guide>
        <p15:guide id="3" orient="horz" pos="981">
          <p15:clr>
            <a:srgbClr val="000000"/>
          </p15:clr>
        </p15:guide>
        <p15:guide id="4" pos="172">
          <p15:clr>
            <a:srgbClr val="000000"/>
          </p15:clr>
        </p15:guide>
        <p15:guide id="5" pos="6068">
          <p15:clr>
            <a:srgbClr val="000000"/>
          </p15:clr>
        </p15:guide>
        <p15:guide id="6" pos="2122">
          <p15:clr>
            <a:srgbClr val="000000"/>
          </p15:clr>
        </p15:guide>
        <p15:guide id="7" pos="4118">
          <p15:clr>
            <a:srgbClr val="000000"/>
          </p15:clr>
        </p15:guide>
        <p15:guide id="8" pos="312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65" orient="horz"/>
        <p:guide pos="845" orient="horz"/>
        <p:guide pos="981" orient="horz"/>
        <p:guide pos="172"/>
        <p:guide pos="6068"/>
        <p:guide pos="2122"/>
        <p:guide pos="4118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9" y="0"/>
            <a:ext cx="2944697" cy="49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387" y="0"/>
            <a:ext cx="2944697" cy="49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9138" y="735013"/>
            <a:ext cx="5359400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8808" y="4690217"/>
            <a:ext cx="5440066" cy="4443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9" y="9377192"/>
            <a:ext cx="2944697" cy="493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387" y="9377192"/>
            <a:ext cx="2944697" cy="493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6d3a8f0b_0_0:notes"/>
          <p:cNvSpPr/>
          <p:nvPr>
            <p:ph idx="2" type="sldImg"/>
          </p:nvPr>
        </p:nvSpPr>
        <p:spPr>
          <a:xfrm>
            <a:off x="944419" y="740449"/>
            <a:ext cx="4909500" cy="370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46d3a8f0b_0_0:notes"/>
          <p:cNvSpPr txBox="1"/>
          <p:nvPr>
            <p:ph idx="1" type="body"/>
          </p:nvPr>
        </p:nvSpPr>
        <p:spPr>
          <a:xfrm>
            <a:off x="679768" y="4689509"/>
            <a:ext cx="5438100" cy="44427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cda7f0bd5_0_16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cda7f0bd5_0_16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cda7f0bd5_0_85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cda7f0bd5_0_85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a54380311_0_40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a54380311_0_40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a54380311_0_45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a54380311_0_45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cea5d2f01_0_67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cea5d2f01_0_67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cea5d2f01_0_40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cea5d2f01_0_40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cea5d2f01_1_146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cea5d2f01_1_146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48535d7e8_0_29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448535d7e8_0_29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cea5d2f01_1_152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cea5d2f01_1_152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48535d7e8_0_36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448535d7e8_0_36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48535d7e8_0_0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448535d7e8_0_0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cf2164e78_0_33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3cf2164e78_0_33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cea5d2f01_1_202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cea5d2f01_1_202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4872f075e_0_7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44872f075e_0_7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cea5d2f01_1_216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3cea5d2f01_1_216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4872f075e_0_19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44872f075e_0_19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cea5d2f01_1_23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3cea5d2f01_1_23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4872f075e_0_35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44872f075e_0_35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a54380311_0_5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a54380311_0_5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a54380311_0_16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a54380311_0_16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a54380311_0_35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a54380311_0_35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cda7f0bd5_0_38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cda7f0bd5_0_38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a54380311_0_112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a54380311_0_112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a54380311_0_189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a54380311_0_189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a54380311_0_178:notes"/>
          <p:cNvSpPr txBox="1"/>
          <p:nvPr>
            <p:ph idx="1" type="body"/>
          </p:nvPr>
        </p:nvSpPr>
        <p:spPr>
          <a:xfrm>
            <a:off x="678808" y="4690217"/>
            <a:ext cx="5440200" cy="4443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a54380311_0_178:notes"/>
          <p:cNvSpPr/>
          <p:nvPr>
            <p:ph idx="2" type="sldImg"/>
          </p:nvPr>
        </p:nvSpPr>
        <p:spPr>
          <a:xfrm>
            <a:off x="719138" y="735013"/>
            <a:ext cx="5359500" cy="37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466136" y="6597353"/>
            <a:ext cx="231140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337675" y="593367"/>
            <a:ext cx="9230700" cy="7635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/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37675" y="740800"/>
            <a:ext cx="3042000" cy="1007700"/>
          </a:xfrm>
          <a:prstGeom prst="rect">
            <a:avLst/>
          </a:prstGeom>
        </p:spPr>
        <p:txBody>
          <a:bodyPr anchorCtr="0" anchor="b" bIns="106650" lIns="106650" spcFirstLastPara="1" rIns="106650" wrap="square" tIns="10665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37675" y="1852800"/>
            <a:ext cx="3042000" cy="42393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531104" y="600200"/>
            <a:ext cx="6898500" cy="54543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/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6650" lIns="106650" spcFirstLastPara="1" rIns="106650" wrap="square" tIns="10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287625" y="1644233"/>
            <a:ext cx="4382400" cy="1976400"/>
          </a:xfrm>
          <a:prstGeom prst="rect">
            <a:avLst/>
          </a:prstGeom>
        </p:spPr>
        <p:txBody>
          <a:bodyPr anchorCtr="0" anchor="b" bIns="106650" lIns="106650" spcFirstLastPara="1" rIns="106650" wrap="square" tIns="1066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87625" y="3737433"/>
            <a:ext cx="4382400" cy="16467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351125" y="965433"/>
            <a:ext cx="4156800" cy="49269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/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 rtl="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37675" y="5640767"/>
            <a:ext cx="6498600" cy="806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hasCustomPrompt="1" type="title"/>
          </p:nvPr>
        </p:nvSpPr>
        <p:spPr>
          <a:xfrm>
            <a:off x="337675" y="1474833"/>
            <a:ext cx="9230700" cy="2618100"/>
          </a:xfrm>
          <a:prstGeom prst="rect">
            <a:avLst/>
          </a:prstGeom>
        </p:spPr>
        <p:txBody>
          <a:bodyPr anchorCtr="0" anchor="b" bIns="106650" lIns="106650" spcFirstLastPara="1" rIns="106650" wrap="square" tIns="1066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9pPr>
          </a:lstStyle>
          <a:p>
            <a:r>
              <a:t>xx%</a:t>
            </a:r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37675" y="4202967"/>
            <a:ext cx="9230700" cy="17343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/>
          <a:lstStyle>
            <a:lvl1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 rtl="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28588" y="188640"/>
            <a:ext cx="9648825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b="1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81786" y="749771"/>
            <a:ext cx="93599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11150" lvl="1" marL="9144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0" y="692696"/>
            <a:ext cx="9913939" cy="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3"/>
          <p:cNvSpPr txBox="1"/>
          <p:nvPr/>
        </p:nvSpPr>
        <p:spPr>
          <a:xfrm>
            <a:off x="3797300" y="6566293"/>
            <a:ext cx="231140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b="0" i="1" sz="1000" u="none" cap="none" strike="noStrike">
              <a:solidFill>
                <a:srgbClr val="88888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485900" y="4725144"/>
            <a:ext cx="6934200" cy="913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121320" y="6597353"/>
            <a:ext cx="231140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384550" y="6597353"/>
            <a:ext cx="313690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>
  <p:cSld name="제목만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28588" y="188640"/>
            <a:ext cx="9648825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b="1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/>
        </p:nvSpPr>
        <p:spPr>
          <a:xfrm>
            <a:off x="3797300" y="6566293"/>
            <a:ext cx="231140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1" lang="en-US" sz="10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i="1" sz="1000">
              <a:solidFill>
                <a:srgbClr val="88888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" name="Google Shape;30;p5"/>
          <p:cNvCxnSpPr/>
          <p:nvPr/>
        </p:nvCxnSpPr>
        <p:spPr>
          <a:xfrm>
            <a:off x="0" y="692696"/>
            <a:ext cx="9913939" cy="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image008" id="31" name="Google Shape;31;p5"/>
          <p:cNvPicPr preferRelativeResize="0"/>
          <p:nvPr/>
        </p:nvPicPr>
        <p:blipFill rotWithShape="1">
          <a:blip r:embed="rId2">
            <a:alphaModFix/>
          </a:blip>
          <a:srcRect b="18656" l="0" r="0" t="19158"/>
          <a:stretch/>
        </p:blipFill>
        <p:spPr>
          <a:xfrm>
            <a:off x="8206513" y="6491954"/>
            <a:ext cx="1398514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사용자 지정 레이아웃">
  <p:cSld name="사용자 지정 레이아웃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/>
        </p:nvSpPr>
        <p:spPr>
          <a:xfrm>
            <a:off x="3797300" y="6566293"/>
            <a:ext cx="231140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1" lang="en-US" sz="10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i="1" sz="1000">
              <a:solidFill>
                <a:srgbClr val="88888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337684" y="992767"/>
            <a:ext cx="9230700" cy="2736900"/>
          </a:xfrm>
          <a:prstGeom prst="rect">
            <a:avLst/>
          </a:prstGeom>
        </p:spPr>
        <p:txBody>
          <a:bodyPr anchorCtr="0" anchor="b" bIns="106650" lIns="106650" spcFirstLastPara="1" rIns="106650" wrap="square" tIns="1066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337675" y="3778833"/>
            <a:ext cx="9230700" cy="10569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337675" y="2867800"/>
            <a:ext cx="9230700" cy="11223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37675" y="593367"/>
            <a:ext cx="9230700" cy="7635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/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/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 rtl="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337675" y="593367"/>
            <a:ext cx="9230700" cy="7635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/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37675" y="1536633"/>
            <a:ext cx="4333200" cy="45552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5235100" y="1536633"/>
            <a:ext cx="4333200" cy="45552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8588" y="116632"/>
            <a:ext cx="9648825" cy="36004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28588" y="548680"/>
            <a:ext cx="9648825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21320" y="6597353"/>
            <a:ext cx="231140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384550" y="6597353"/>
            <a:ext cx="313690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466136" y="6597353"/>
            <a:ext cx="231140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37675" y="593367"/>
            <a:ext cx="923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650" lIns="106650" spcFirstLastPara="1" rIns="106650" wrap="square" tIns="10665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650" lIns="106650" spcFirstLastPara="1" rIns="106650" wrap="square" tIns="106650"/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650" lIns="106650" spcFirstLastPara="1" rIns="106650" wrap="square" tIns="106650">
            <a:noAutofit/>
          </a:bodyPr>
          <a:lstStyle>
            <a:lvl1pPr lvl="0" rtl="0" algn="r">
              <a:buNone/>
              <a:defRPr sz="1200">
                <a:solidFill>
                  <a:schemeClr val="dk2"/>
                </a:solidFill>
              </a:defRPr>
            </a:lvl1pPr>
            <a:lvl2pPr lvl="1" rtl="0" algn="r">
              <a:buNone/>
              <a:defRPr sz="1200">
                <a:solidFill>
                  <a:schemeClr val="dk2"/>
                </a:solidFill>
              </a:defRPr>
            </a:lvl2pPr>
            <a:lvl3pPr lvl="2" rtl="0" algn="r">
              <a:buNone/>
              <a:defRPr sz="1200">
                <a:solidFill>
                  <a:schemeClr val="dk2"/>
                </a:solidFill>
              </a:defRPr>
            </a:lvl3pPr>
            <a:lvl4pPr lvl="3" rtl="0" algn="r">
              <a:buNone/>
              <a:defRPr sz="1200">
                <a:solidFill>
                  <a:schemeClr val="dk2"/>
                </a:solidFill>
              </a:defRPr>
            </a:lvl4pPr>
            <a:lvl5pPr lvl="4" rtl="0" algn="r">
              <a:buNone/>
              <a:defRPr sz="1200">
                <a:solidFill>
                  <a:schemeClr val="dk2"/>
                </a:solidFill>
              </a:defRPr>
            </a:lvl5pPr>
            <a:lvl6pPr lvl="5" rtl="0" algn="r">
              <a:buNone/>
              <a:defRPr sz="1200">
                <a:solidFill>
                  <a:schemeClr val="dk2"/>
                </a:solidFill>
              </a:defRPr>
            </a:lvl6pPr>
            <a:lvl7pPr lvl="6" rtl="0" algn="r">
              <a:buNone/>
              <a:defRPr sz="1200">
                <a:solidFill>
                  <a:schemeClr val="dk2"/>
                </a:solidFill>
              </a:defRPr>
            </a:lvl7pPr>
            <a:lvl8pPr lvl="7" rtl="0" algn="r">
              <a:buNone/>
              <a:defRPr sz="1200">
                <a:solidFill>
                  <a:schemeClr val="dk2"/>
                </a:solidFill>
              </a:defRPr>
            </a:lvl8pPr>
            <a:lvl9pPr lvl="8" rtl="0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ctrTitle"/>
          </p:nvPr>
        </p:nvSpPr>
        <p:spPr>
          <a:xfrm>
            <a:off x="337684" y="992767"/>
            <a:ext cx="9230700" cy="2736900"/>
          </a:xfrm>
          <a:prstGeom prst="rect">
            <a:avLst/>
          </a:prstGeom>
        </p:spPr>
        <p:txBody>
          <a:bodyPr anchorCtr="0" anchor="b" bIns="106650" lIns="106650" spcFirstLastPara="1" rIns="106650" wrap="square" tIns="106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Kubernetes</a:t>
            </a:r>
            <a:r>
              <a:rPr b="1" lang="en-US"/>
              <a:t> study</a:t>
            </a:r>
            <a:endParaRPr b="1"/>
          </a:p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337675" y="4590226"/>
            <a:ext cx="9230700" cy="18675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2600"/>
              <a:t>윤상준</a:t>
            </a:r>
            <a:endParaRPr sz="2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2018.09</a:t>
            </a:r>
            <a:endParaRPr sz="2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sj.yun@sk.com</a:t>
            </a:r>
            <a:endParaRPr sz="2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chris.sj.yun@gmail.com</a:t>
            </a:r>
            <a:endParaRPr sz="2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738" y="888150"/>
            <a:ext cx="1690525" cy="16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>
            <a:off x="5810825" y="3721725"/>
            <a:ext cx="2038800" cy="21210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Woker Node #</a:t>
            </a:r>
            <a:r>
              <a:rPr lang="en-US"/>
              <a:t>3</a:t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3558350" y="3721725"/>
            <a:ext cx="2038800" cy="212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Woker Node #2</a:t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1305875" y="3721725"/>
            <a:ext cx="2038800" cy="212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Woker Node #1</a:t>
            </a:r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워크로드 - DaemonSet 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281775" y="749776"/>
            <a:ext cx="9360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DaemonSet은 Kubernetes의 모든 노드에 Pod를 실행함 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노드가 Kubernetes 클러스터에 추가되면 자동으로 Pod가 해당 노드에서 실행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FluentD와 같이 각 노드에서 배포되어 로그를 수집해야 하는 경우 사용 </a:t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3790100" y="2518550"/>
            <a:ext cx="1639200" cy="4503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DaemonSet</a:t>
            </a:r>
            <a:endParaRPr b="1"/>
          </a:p>
        </p:txBody>
      </p:sp>
      <p:sp>
        <p:nvSpPr>
          <p:cNvPr id="221" name="Google Shape;221;p28"/>
          <p:cNvSpPr/>
          <p:nvPr/>
        </p:nvSpPr>
        <p:spPr>
          <a:xfrm>
            <a:off x="1780625" y="3960300"/>
            <a:ext cx="1089300" cy="10161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2160275" y="4279775"/>
            <a:ext cx="361500" cy="3771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8"/>
          <p:cNvCxnSpPr>
            <a:stCxn id="220" idx="2"/>
            <a:endCxn id="221" idx="0"/>
          </p:cNvCxnSpPr>
          <p:nvPr/>
        </p:nvCxnSpPr>
        <p:spPr>
          <a:xfrm rot="5400000">
            <a:off x="2971700" y="2322350"/>
            <a:ext cx="991500" cy="22845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8"/>
          <p:cNvCxnSpPr>
            <a:stCxn id="220" idx="2"/>
            <a:endCxn id="225" idx="0"/>
          </p:cNvCxnSpPr>
          <p:nvPr/>
        </p:nvCxnSpPr>
        <p:spPr>
          <a:xfrm rot="5400000">
            <a:off x="4113650" y="3464300"/>
            <a:ext cx="9915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8"/>
          <p:cNvSpPr txBox="1"/>
          <p:nvPr/>
        </p:nvSpPr>
        <p:spPr>
          <a:xfrm>
            <a:off x="1971175" y="4976300"/>
            <a:ext cx="822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 #1</a:t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4064300" y="3960275"/>
            <a:ext cx="1089300" cy="10161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4443950" y="4279750"/>
            <a:ext cx="361500" cy="3771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6285575" y="3960300"/>
            <a:ext cx="1089300" cy="10161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6665225" y="4279775"/>
            <a:ext cx="361500" cy="3771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4247300" y="4976250"/>
            <a:ext cx="765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Pod #2</a:t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6402825" y="4976250"/>
            <a:ext cx="822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Pod #3</a:t>
            </a:r>
            <a:endParaRPr/>
          </a:p>
        </p:txBody>
      </p:sp>
      <p:cxnSp>
        <p:nvCxnSpPr>
          <p:cNvPr id="232" name="Google Shape;232;p28"/>
          <p:cNvCxnSpPr>
            <a:stCxn id="220" idx="2"/>
            <a:endCxn id="228" idx="0"/>
          </p:cNvCxnSpPr>
          <p:nvPr/>
        </p:nvCxnSpPr>
        <p:spPr>
          <a:xfrm flipH="1" rot="-5400000">
            <a:off x="5224250" y="2354300"/>
            <a:ext cx="991500" cy="2220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66666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3" name="Google Shape;233;p28"/>
          <p:cNvSpPr/>
          <p:nvPr/>
        </p:nvSpPr>
        <p:spPr>
          <a:xfrm>
            <a:off x="8031100" y="4230625"/>
            <a:ext cx="1601700" cy="797700"/>
          </a:xfrm>
          <a:prstGeom prst="wedgeRoundRectCallout">
            <a:avLst>
              <a:gd fmla="val -60119" name="adj1"/>
              <a:gd fmla="val 2234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Worker Node #3 클러스터</a:t>
            </a:r>
            <a:r>
              <a:rPr lang="en-US"/>
              <a:t>에 </a:t>
            </a:r>
            <a:r>
              <a:rPr lang="en-US"/>
              <a:t>추가</a:t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6665225" y="2322638"/>
            <a:ext cx="1601700" cy="797700"/>
          </a:xfrm>
          <a:prstGeom prst="wedgeRoundRectCallout">
            <a:avLst>
              <a:gd fmla="val -84960" name="adj1"/>
              <a:gd fmla="val 8709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r>
              <a:rPr lang="en-US"/>
              <a:t> #3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자동으</a:t>
            </a:r>
            <a:r>
              <a:rPr lang="en-US"/>
              <a:t>로 복제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워크로드 - DaemonSet 실</a:t>
            </a:r>
            <a:r>
              <a:rPr lang="en-US"/>
              <a:t>습</a:t>
            </a:r>
            <a:r>
              <a:rPr lang="en-US"/>
              <a:t> 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196850" y="779750"/>
            <a:ext cx="3749400" cy="5882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$ vi daemonset.yaml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apiVersion: apps/v1</a:t>
            </a:r>
            <a:br>
              <a:rPr lang="en-US" sz="900"/>
            </a:br>
            <a:r>
              <a:rPr lang="en-US" sz="900"/>
              <a:t>kind: DaemonSet</a:t>
            </a:r>
            <a:br>
              <a:rPr lang="en-US" sz="900"/>
            </a:br>
            <a:r>
              <a:rPr lang="en-US" sz="900"/>
              <a:t>metadata:</a:t>
            </a:r>
            <a:br>
              <a:rPr lang="en-US" sz="900"/>
            </a:br>
            <a:r>
              <a:rPr lang="en-US" sz="900"/>
              <a:t>  name: fluentd-elasticsearch</a:t>
            </a:r>
            <a:br>
              <a:rPr lang="en-US" sz="900"/>
            </a:br>
            <a:r>
              <a:rPr lang="en-US" sz="900"/>
              <a:t>  labels:</a:t>
            </a:r>
            <a:br>
              <a:rPr lang="en-US" sz="900"/>
            </a:br>
            <a:r>
              <a:rPr lang="en-US" sz="900"/>
              <a:t>    k8s-app: fluentd-logging</a:t>
            </a:r>
            <a:br>
              <a:rPr lang="en-US" sz="900"/>
            </a:br>
            <a:r>
              <a:rPr lang="en-US" sz="900"/>
              <a:t>spec:</a:t>
            </a:r>
            <a:br>
              <a:rPr lang="en-US" sz="900"/>
            </a:br>
            <a:r>
              <a:rPr lang="en-US" sz="900"/>
              <a:t>  selector:</a:t>
            </a:r>
            <a:br>
              <a:rPr lang="en-US" sz="900"/>
            </a:br>
            <a:r>
              <a:rPr lang="en-US" sz="900"/>
              <a:t>    matchLabels:</a:t>
            </a:r>
            <a:br>
              <a:rPr lang="en-US" sz="900"/>
            </a:br>
            <a:r>
              <a:rPr lang="en-US" sz="900"/>
              <a:t>      name: fluentd-elasticsearch</a:t>
            </a:r>
            <a:br>
              <a:rPr lang="en-US" sz="900"/>
            </a:br>
            <a:r>
              <a:rPr lang="en-US" sz="900"/>
              <a:t>  template:</a:t>
            </a:r>
            <a:br>
              <a:rPr lang="en-US" sz="900"/>
            </a:br>
            <a:r>
              <a:rPr lang="en-US" sz="900"/>
              <a:t>    metadata:</a:t>
            </a:r>
            <a:br>
              <a:rPr lang="en-US" sz="900"/>
            </a:br>
            <a:r>
              <a:rPr lang="en-US" sz="900"/>
              <a:t>      labels:</a:t>
            </a:r>
            <a:br>
              <a:rPr lang="en-US" sz="900"/>
            </a:br>
            <a:r>
              <a:rPr lang="en-US" sz="900"/>
              <a:t>        name: fluentd-elasticsearch</a:t>
            </a:r>
            <a:br>
              <a:rPr lang="en-US" sz="900"/>
            </a:br>
            <a:r>
              <a:rPr lang="en-US" sz="900"/>
              <a:t>    spec:</a:t>
            </a:r>
            <a:br>
              <a:rPr lang="en-US" sz="900"/>
            </a:br>
            <a:r>
              <a:rPr lang="en-US" sz="900"/>
              <a:t>      containers:</a:t>
            </a:r>
            <a:br>
              <a:rPr lang="en-US" sz="900"/>
            </a:br>
            <a:r>
              <a:rPr lang="en-US" sz="900"/>
              <a:t>      - name: fluentd-elasticsearch</a:t>
            </a:r>
            <a:br>
              <a:rPr lang="en-US" sz="900"/>
            </a:br>
            <a:r>
              <a:rPr lang="en-US" sz="900"/>
              <a:t>        image: k8s.gcr.io/fluentd-elasticsearch:1.20</a:t>
            </a:r>
            <a:br>
              <a:rPr lang="en-US" sz="900"/>
            </a:br>
            <a:r>
              <a:rPr lang="en-US" sz="900"/>
              <a:t>        resources:</a:t>
            </a:r>
            <a:br>
              <a:rPr lang="en-US" sz="900"/>
            </a:br>
            <a:r>
              <a:rPr lang="en-US" sz="900"/>
              <a:t>          limits: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         cpu: 1</a:t>
            </a:r>
            <a:br>
              <a:rPr lang="en-US" sz="900"/>
            </a:br>
            <a:r>
              <a:rPr lang="en-US" sz="900"/>
              <a:t>            memory: 200Mi</a:t>
            </a:r>
            <a:br>
              <a:rPr lang="en-US" sz="900"/>
            </a:br>
            <a:r>
              <a:rPr lang="en-US" sz="900"/>
              <a:t>          requests:</a:t>
            </a:r>
            <a:br>
              <a:rPr lang="en-US" sz="900"/>
            </a:br>
            <a:r>
              <a:rPr lang="en-US" sz="900"/>
              <a:t>            cpu: 100m</a:t>
            </a:r>
            <a:br>
              <a:rPr lang="en-US" sz="900"/>
            </a:br>
            <a:r>
              <a:rPr lang="en-US" sz="900"/>
              <a:t>            memory: 200Mi</a:t>
            </a:r>
            <a:br>
              <a:rPr lang="en-US" sz="900"/>
            </a:br>
            <a:r>
              <a:rPr lang="en-US" sz="900"/>
              <a:t>        volumeMounts:</a:t>
            </a:r>
            <a:br>
              <a:rPr lang="en-US" sz="900"/>
            </a:br>
            <a:r>
              <a:rPr lang="en-US" sz="900"/>
              <a:t>        - name: varlog</a:t>
            </a:r>
            <a:br>
              <a:rPr lang="en-US" sz="900"/>
            </a:br>
            <a:r>
              <a:rPr lang="en-US" sz="900"/>
              <a:t>          mountPath: /var/log</a:t>
            </a:r>
            <a:br>
              <a:rPr lang="en-US" sz="900"/>
            </a:br>
            <a:r>
              <a:rPr lang="en-US" sz="900"/>
              <a:t>        - name: varlibdockercontainers</a:t>
            </a:r>
            <a:br>
              <a:rPr lang="en-US" sz="900"/>
            </a:br>
            <a:r>
              <a:rPr lang="en-US" sz="900"/>
              <a:t>          mountPath: /var/lib/docker/containers</a:t>
            </a:r>
            <a:br>
              <a:rPr lang="en-US" sz="900"/>
            </a:br>
            <a:r>
              <a:rPr lang="en-US" sz="900"/>
              <a:t>          readOnly: true</a:t>
            </a:r>
            <a:br>
              <a:rPr lang="en-US" sz="900"/>
            </a:br>
            <a:r>
              <a:rPr lang="en-US" sz="900"/>
              <a:t>      terminationGracePeriodSeconds: 30</a:t>
            </a:r>
            <a:br>
              <a:rPr lang="en-US" sz="900"/>
            </a:br>
            <a:r>
              <a:rPr lang="en-US" sz="900"/>
              <a:t>      volumes:</a:t>
            </a:r>
            <a:br>
              <a:rPr lang="en-US" sz="900"/>
            </a:br>
            <a:r>
              <a:rPr lang="en-US" sz="900"/>
              <a:t>      - name: varlog</a:t>
            </a:r>
            <a:br>
              <a:rPr lang="en-US" sz="900"/>
            </a:br>
            <a:r>
              <a:rPr lang="en-US" sz="900"/>
              <a:t>        hostPath:</a:t>
            </a:r>
            <a:br>
              <a:rPr lang="en-US" sz="900"/>
            </a:br>
            <a:r>
              <a:rPr lang="en-US" sz="900"/>
              <a:t>          path: /var/log</a:t>
            </a:r>
            <a:br>
              <a:rPr lang="en-US" sz="900"/>
            </a:br>
            <a:r>
              <a:rPr lang="en-US" sz="900"/>
              <a:t>      - name: varlibdockercontainers</a:t>
            </a:r>
            <a:br>
              <a:rPr lang="en-US" sz="900"/>
            </a:br>
            <a:r>
              <a:rPr lang="en-US" sz="900"/>
              <a:t>        hostPath:</a:t>
            </a:r>
            <a:br>
              <a:rPr lang="en-US" sz="900"/>
            </a:br>
            <a:r>
              <a:rPr lang="en-US" sz="900"/>
              <a:t>          path: /var/lib/docker/containers</a:t>
            </a:r>
            <a:endParaRPr sz="900"/>
          </a:p>
        </p:txBody>
      </p:sp>
      <p:sp>
        <p:nvSpPr>
          <p:cNvPr id="241" name="Google Shape;241;p29"/>
          <p:cNvSpPr txBox="1"/>
          <p:nvPr/>
        </p:nvSpPr>
        <p:spPr>
          <a:xfrm>
            <a:off x="4039225" y="779750"/>
            <a:ext cx="5627100" cy="5882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// 배포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$ kubectl apply -f </a:t>
            </a:r>
            <a:r>
              <a:rPr lang="en-US" sz="1000">
                <a:solidFill>
                  <a:schemeClr val="dk1"/>
                </a:solidFill>
              </a:rPr>
              <a:t>daemonset.yaml</a:t>
            </a:r>
            <a:r>
              <a:rPr lang="en-US" sz="1000"/>
              <a:t> -n NAMESPACE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// 확인 </a:t>
            </a:r>
            <a:br>
              <a:rPr lang="en-US" sz="1000"/>
            </a:br>
            <a:r>
              <a:rPr lang="en-US" sz="1000"/>
              <a:t>$ kubectl get nodes -o wide</a:t>
            </a:r>
            <a:br>
              <a:rPr lang="en-US" sz="1000"/>
            </a:br>
            <a:r>
              <a:rPr lang="en-US" sz="1000"/>
              <a:t>NAME                 STATUS   ROLES           AGE      EXTERNAL-IP</a:t>
            </a:r>
            <a:br>
              <a:rPr lang="en-US" sz="1000"/>
            </a:br>
            <a:r>
              <a:rPr lang="en-US" sz="1000">
                <a:solidFill>
                  <a:srgbClr val="0000FF"/>
                </a:solidFill>
              </a:rPr>
              <a:t>10.178.218.134   Ready     &lt;none&gt;           151d      10.xxx.</a:t>
            </a:r>
            <a:r>
              <a:rPr lang="en-US" sz="1000">
                <a:solidFill>
                  <a:srgbClr val="0000FF"/>
                </a:solidFill>
              </a:rPr>
              <a:t>xxx</a:t>
            </a:r>
            <a:r>
              <a:rPr lang="en-US" sz="1000">
                <a:solidFill>
                  <a:srgbClr val="0000FF"/>
                </a:solidFill>
              </a:rPr>
              <a:t>.134</a:t>
            </a:r>
            <a:br>
              <a:rPr lang="en-US" sz="1000"/>
            </a:br>
            <a:r>
              <a:rPr lang="en-US" sz="1000"/>
              <a:t>10.178.218.137   Ready     logging            56d        10.xxx.</a:t>
            </a:r>
            <a:r>
              <a:rPr lang="en-US" sz="1000">
                <a:solidFill>
                  <a:schemeClr val="dk1"/>
                </a:solidFill>
              </a:rPr>
              <a:t>xxx</a:t>
            </a:r>
            <a:r>
              <a:rPr lang="en-US" sz="1000"/>
              <a:t>.137</a:t>
            </a:r>
            <a:br>
              <a:rPr lang="en-US" sz="1000"/>
            </a:br>
            <a:r>
              <a:rPr lang="en-US" sz="1000"/>
              <a:t>10.178.218.140   Ready     logging            56d        10.</a:t>
            </a:r>
            <a:r>
              <a:rPr lang="en-US" sz="1000">
                <a:solidFill>
                  <a:schemeClr val="dk1"/>
                </a:solidFill>
              </a:rPr>
              <a:t>xxx</a:t>
            </a:r>
            <a:r>
              <a:rPr lang="en-US" sz="1000"/>
              <a:t>.</a:t>
            </a:r>
            <a:r>
              <a:rPr lang="en-US" sz="1000">
                <a:solidFill>
                  <a:schemeClr val="dk1"/>
                </a:solidFill>
              </a:rPr>
              <a:t>xxx</a:t>
            </a:r>
            <a:r>
              <a:rPr lang="en-US" sz="1000"/>
              <a:t>.140</a:t>
            </a:r>
            <a:br>
              <a:rPr lang="en-US" sz="1000"/>
            </a:br>
            <a:r>
              <a:rPr lang="en-US" sz="1000">
                <a:solidFill>
                  <a:srgbClr val="0000FF"/>
                </a:solidFill>
              </a:rPr>
              <a:t>10.178.218.145   Ready     &lt;none&gt;           119d       10.</a:t>
            </a:r>
            <a:r>
              <a:rPr lang="en-US" sz="1000">
                <a:solidFill>
                  <a:srgbClr val="0000FF"/>
                </a:solidFill>
              </a:rPr>
              <a:t>xxx</a:t>
            </a:r>
            <a:r>
              <a:rPr lang="en-US" sz="1000">
                <a:solidFill>
                  <a:srgbClr val="0000FF"/>
                </a:solidFill>
              </a:rPr>
              <a:t>.</a:t>
            </a:r>
            <a:r>
              <a:rPr lang="en-US" sz="1000">
                <a:solidFill>
                  <a:srgbClr val="0000FF"/>
                </a:solidFill>
              </a:rPr>
              <a:t>xxx</a:t>
            </a:r>
            <a:r>
              <a:rPr lang="en-US" sz="1000">
                <a:solidFill>
                  <a:srgbClr val="0000FF"/>
                </a:solidFill>
              </a:rPr>
              <a:t>.145</a:t>
            </a:r>
            <a:br>
              <a:rPr lang="en-US" sz="1000">
                <a:solidFill>
                  <a:srgbClr val="0000FF"/>
                </a:solidFill>
              </a:rPr>
            </a:br>
            <a:r>
              <a:rPr lang="en-US" sz="1000">
                <a:solidFill>
                  <a:srgbClr val="0000FF"/>
                </a:solidFill>
              </a:rPr>
              <a:t>10.178.218.147   Ready     &lt;none&gt;            56d        10.</a:t>
            </a:r>
            <a:r>
              <a:rPr lang="en-US" sz="1000">
                <a:solidFill>
                  <a:srgbClr val="0000FF"/>
                </a:solidFill>
              </a:rPr>
              <a:t>xxx</a:t>
            </a:r>
            <a:r>
              <a:rPr lang="en-US" sz="1000">
                <a:solidFill>
                  <a:srgbClr val="0000FF"/>
                </a:solidFill>
              </a:rPr>
              <a:t>.</a:t>
            </a:r>
            <a:r>
              <a:rPr lang="en-US" sz="1000">
                <a:solidFill>
                  <a:srgbClr val="0000FF"/>
                </a:solidFill>
              </a:rPr>
              <a:t>xxx</a:t>
            </a:r>
            <a:r>
              <a:rPr lang="en-US" sz="1000">
                <a:solidFill>
                  <a:srgbClr val="0000FF"/>
                </a:solidFill>
              </a:rPr>
              <a:t>.147</a:t>
            </a:r>
            <a:br>
              <a:rPr lang="en-US" sz="1000"/>
            </a:br>
            <a:r>
              <a:rPr lang="en-US" sz="1000"/>
              <a:t>10.178.218.151   Ready     management   56d        10.</a:t>
            </a:r>
            <a:r>
              <a:rPr lang="en-US" sz="1000">
                <a:solidFill>
                  <a:schemeClr val="dk1"/>
                </a:solidFill>
              </a:rPr>
              <a:t>xxx</a:t>
            </a:r>
            <a:r>
              <a:rPr lang="en-US" sz="1000"/>
              <a:t>.</a:t>
            </a:r>
            <a:r>
              <a:rPr lang="en-US" sz="1000">
                <a:solidFill>
                  <a:schemeClr val="dk1"/>
                </a:solidFill>
              </a:rPr>
              <a:t>xxx</a:t>
            </a:r>
            <a:r>
              <a:rPr lang="en-US" sz="1000"/>
              <a:t>.151</a:t>
            </a:r>
            <a:br>
              <a:rPr lang="en-US" sz="1000"/>
            </a:br>
            <a:r>
              <a:rPr lang="en-US" sz="1000">
                <a:solidFill>
                  <a:srgbClr val="0000FF"/>
                </a:solidFill>
              </a:rPr>
              <a:t>10.178.218.159   Ready     &lt;none&gt;            151d      10.</a:t>
            </a:r>
            <a:r>
              <a:rPr lang="en-US" sz="1000">
                <a:solidFill>
                  <a:srgbClr val="0000FF"/>
                </a:solidFill>
              </a:rPr>
              <a:t>xxx</a:t>
            </a:r>
            <a:r>
              <a:rPr lang="en-US" sz="1000">
                <a:solidFill>
                  <a:srgbClr val="0000FF"/>
                </a:solidFill>
              </a:rPr>
              <a:t>.</a:t>
            </a:r>
            <a:r>
              <a:rPr lang="en-US" sz="1000">
                <a:solidFill>
                  <a:srgbClr val="0000FF"/>
                </a:solidFill>
              </a:rPr>
              <a:t>xxx</a:t>
            </a:r>
            <a:r>
              <a:rPr lang="en-US" sz="1000">
                <a:solidFill>
                  <a:srgbClr val="0000FF"/>
                </a:solidFill>
              </a:rPr>
              <a:t>.159</a:t>
            </a:r>
            <a:br>
              <a:rPr lang="en-US" sz="1000">
                <a:solidFill>
                  <a:srgbClr val="0000FF"/>
                </a:solidFill>
              </a:rPr>
            </a:br>
            <a:r>
              <a:rPr lang="en-US" sz="1000">
                <a:solidFill>
                  <a:srgbClr val="0000FF"/>
                </a:solidFill>
              </a:rPr>
              <a:t>10.178.218.167   Ready     &lt;none&gt;            151d      10.</a:t>
            </a:r>
            <a:r>
              <a:rPr lang="en-US" sz="1000">
                <a:solidFill>
                  <a:srgbClr val="0000FF"/>
                </a:solidFill>
              </a:rPr>
              <a:t>xxx</a:t>
            </a:r>
            <a:r>
              <a:rPr lang="en-US" sz="1000">
                <a:solidFill>
                  <a:srgbClr val="0000FF"/>
                </a:solidFill>
              </a:rPr>
              <a:t>.</a:t>
            </a:r>
            <a:r>
              <a:rPr lang="en-US" sz="1000">
                <a:solidFill>
                  <a:srgbClr val="0000FF"/>
                </a:solidFill>
              </a:rPr>
              <a:t>xxx</a:t>
            </a:r>
            <a:r>
              <a:rPr lang="en-US" sz="1000">
                <a:solidFill>
                  <a:srgbClr val="0000FF"/>
                </a:solidFill>
              </a:rPr>
              <a:t>.167</a:t>
            </a:r>
            <a:br>
              <a:rPr lang="en-US" sz="1000">
                <a:solidFill>
                  <a:srgbClr val="0000FF"/>
                </a:solidFill>
              </a:rPr>
            </a:br>
            <a:r>
              <a:rPr lang="en-US" sz="1000">
                <a:solidFill>
                  <a:srgbClr val="0000FF"/>
                </a:solidFill>
              </a:rPr>
              <a:t>10.178.218.181   Ready     &lt;none&gt;            56d        10.</a:t>
            </a:r>
            <a:r>
              <a:rPr lang="en-US" sz="1000">
                <a:solidFill>
                  <a:srgbClr val="0000FF"/>
                </a:solidFill>
              </a:rPr>
              <a:t>xxx</a:t>
            </a:r>
            <a:r>
              <a:rPr lang="en-US" sz="1000">
                <a:solidFill>
                  <a:srgbClr val="0000FF"/>
                </a:solidFill>
              </a:rPr>
              <a:t>.</a:t>
            </a:r>
            <a:r>
              <a:rPr lang="en-US" sz="1000">
                <a:solidFill>
                  <a:srgbClr val="0000FF"/>
                </a:solidFill>
              </a:rPr>
              <a:t>xxx</a:t>
            </a:r>
            <a:r>
              <a:rPr lang="en-US" sz="1000">
                <a:solidFill>
                  <a:srgbClr val="0000FF"/>
                </a:solidFill>
              </a:rPr>
              <a:t>.181</a:t>
            </a:r>
            <a:br>
              <a:rPr lang="en-US" sz="1000"/>
            </a:br>
            <a:r>
              <a:rPr lang="en-US" sz="1000"/>
              <a:t>10.178.218.182   Ready     management   56d        10.</a:t>
            </a:r>
            <a:r>
              <a:rPr lang="en-US" sz="1000">
                <a:solidFill>
                  <a:schemeClr val="dk1"/>
                </a:solidFill>
              </a:rPr>
              <a:t>xxx</a:t>
            </a:r>
            <a:r>
              <a:rPr lang="en-US" sz="1000"/>
              <a:t>.</a:t>
            </a:r>
            <a:r>
              <a:rPr lang="en-US" sz="1000">
                <a:solidFill>
                  <a:schemeClr val="dk1"/>
                </a:solidFill>
              </a:rPr>
              <a:t>xxx</a:t>
            </a:r>
            <a:r>
              <a:rPr lang="en-US" sz="1000"/>
              <a:t>.182</a:t>
            </a:r>
            <a:br>
              <a:rPr lang="en-US" sz="1000"/>
            </a:br>
            <a:r>
              <a:rPr lang="en-US" sz="1000"/>
              <a:t>10.178.218.187   Ready     logging             56d       10.</a:t>
            </a:r>
            <a:r>
              <a:rPr lang="en-US" sz="1000">
                <a:solidFill>
                  <a:schemeClr val="dk1"/>
                </a:solidFill>
              </a:rPr>
              <a:t>xxx</a:t>
            </a:r>
            <a:r>
              <a:rPr lang="en-US" sz="1000"/>
              <a:t>.</a:t>
            </a:r>
            <a:r>
              <a:rPr lang="en-US" sz="1000">
                <a:solidFill>
                  <a:schemeClr val="dk1"/>
                </a:solidFill>
              </a:rPr>
              <a:t>xxx</a:t>
            </a:r>
            <a:r>
              <a:rPr lang="en-US" sz="1000"/>
              <a:t>.187</a:t>
            </a:r>
            <a:br>
              <a:rPr lang="en-US" sz="1000"/>
            </a:br>
            <a:br>
              <a:rPr lang="en-US" sz="1000"/>
            </a:br>
            <a:r>
              <a:rPr lang="en-US" sz="1000"/>
              <a:t>$ kubectl get deploy -n NAMESPACE</a:t>
            </a:r>
            <a:br>
              <a:rPr lang="en-US" sz="1000"/>
            </a:br>
            <a:r>
              <a:rPr lang="en-US" sz="1000"/>
              <a:t>NAME                         DESIRED   CURRENT   READY     UP-TO-DATE   AVAILABLE  </a:t>
            </a:r>
            <a:br>
              <a:rPr lang="en-US" sz="1000"/>
            </a:br>
            <a:r>
              <a:rPr lang="en-US" sz="1000"/>
              <a:t>fluentd-elasticsearch   6                 6                  6                6                      6          </a:t>
            </a:r>
            <a:br>
              <a:rPr lang="en-US" sz="1000"/>
            </a:br>
            <a:br>
              <a:rPr lang="en-US" sz="1000"/>
            </a:br>
            <a:r>
              <a:rPr lang="en-US" sz="1000"/>
              <a:t>$ kubectl get pods -n NAMESPACE -o wide</a:t>
            </a:r>
            <a:br>
              <a:rPr lang="en-US" sz="1000"/>
            </a:br>
            <a:r>
              <a:rPr lang="en-US" sz="900"/>
              <a:t>NAME                                    READY     STATUS            AGE       IP                          NODE</a:t>
            </a:r>
            <a:br>
              <a:rPr lang="en-US" sz="900"/>
            </a:br>
            <a:r>
              <a:rPr lang="en-US" sz="900"/>
              <a:t>fluentd-elasticsearch-6ntd8   1/1             Running            4m         172.30.84.189      10.xxx.</a:t>
            </a:r>
            <a:r>
              <a:rPr lang="en-US" sz="900">
                <a:solidFill>
                  <a:schemeClr val="dk1"/>
                </a:solidFill>
              </a:rPr>
              <a:t>xxx</a:t>
            </a:r>
            <a:r>
              <a:rPr lang="en-US" sz="900"/>
              <a:t>.167</a:t>
            </a:r>
            <a:br>
              <a:rPr lang="en-US" sz="900"/>
            </a:br>
            <a:r>
              <a:rPr lang="en-US" sz="900"/>
              <a:t>fluentd-elasticsearch-cnhrh   1/1             Running            4m         172.30.80.230      10.</a:t>
            </a:r>
            <a:r>
              <a:rPr lang="en-US" sz="900">
                <a:solidFill>
                  <a:schemeClr val="dk1"/>
                </a:solidFill>
              </a:rPr>
              <a:t>xxx</a:t>
            </a:r>
            <a:r>
              <a:rPr lang="en-US" sz="900"/>
              <a:t>.</a:t>
            </a:r>
            <a:r>
              <a:rPr lang="en-US" sz="900">
                <a:solidFill>
                  <a:schemeClr val="dk1"/>
                </a:solidFill>
              </a:rPr>
              <a:t>xxx</a:t>
            </a:r>
            <a:r>
              <a:rPr lang="en-US" sz="900"/>
              <a:t>.145</a:t>
            </a:r>
            <a:br>
              <a:rPr lang="en-US" sz="900"/>
            </a:br>
            <a:r>
              <a:rPr lang="en-US" sz="900"/>
              <a:t>fluentd-elasticsearch-d9qzs   1/1             Running            4m         172.30.47.176     10.</a:t>
            </a:r>
            <a:r>
              <a:rPr lang="en-US" sz="900">
                <a:solidFill>
                  <a:schemeClr val="dk1"/>
                </a:solidFill>
              </a:rPr>
              <a:t>xxx</a:t>
            </a:r>
            <a:r>
              <a:rPr lang="en-US" sz="900"/>
              <a:t>.</a:t>
            </a:r>
            <a:r>
              <a:rPr lang="en-US" sz="900">
                <a:solidFill>
                  <a:schemeClr val="dk1"/>
                </a:solidFill>
              </a:rPr>
              <a:t>xxx</a:t>
            </a:r>
            <a:r>
              <a:rPr lang="en-US" sz="900"/>
              <a:t>.159</a:t>
            </a:r>
            <a:br>
              <a:rPr lang="en-US" sz="900"/>
            </a:br>
            <a:r>
              <a:rPr lang="en-US" sz="900"/>
              <a:t>fluentd-elasticsearch-hhvs4   1/1             Running            4m         172.30.151.250   10.</a:t>
            </a:r>
            <a:r>
              <a:rPr lang="en-US" sz="900">
                <a:solidFill>
                  <a:schemeClr val="dk1"/>
                </a:solidFill>
              </a:rPr>
              <a:t>xxx</a:t>
            </a:r>
            <a:r>
              <a:rPr lang="en-US" sz="900"/>
              <a:t>.</a:t>
            </a:r>
            <a:r>
              <a:rPr lang="en-US" sz="900">
                <a:solidFill>
                  <a:schemeClr val="dk1"/>
                </a:solidFill>
              </a:rPr>
              <a:t>xxx</a:t>
            </a:r>
            <a:r>
              <a:rPr lang="en-US" sz="900"/>
              <a:t>.147</a:t>
            </a:r>
            <a:br>
              <a:rPr lang="en-US" sz="900"/>
            </a:br>
            <a:r>
              <a:rPr lang="en-US" sz="900"/>
              <a:t>fluentd-elasticsearch-mh77x   1/1            Running            4m         172.30.111.32      10.</a:t>
            </a:r>
            <a:r>
              <a:rPr lang="en-US" sz="900">
                <a:solidFill>
                  <a:schemeClr val="dk1"/>
                </a:solidFill>
              </a:rPr>
              <a:t>xxx</a:t>
            </a:r>
            <a:r>
              <a:rPr lang="en-US" sz="900"/>
              <a:t>.</a:t>
            </a:r>
            <a:r>
              <a:rPr lang="en-US" sz="900">
                <a:solidFill>
                  <a:schemeClr val="dk1"/>
                </a:solidFill>
              </a:rPr>
              <a:t>xxx</a:t>
            </a:r>
            <a:r>
              <a:rPr lang="en-US" sz="900"/>
              <a:t>.134</a:t>
            </a:r>
            <a:br>
              <a:rPr lang="en-US" sz="900"/>
            </a:br>
            <a:r>
              <a:rPr lang="en-US" sz="900"/>
              <a:t>fluentd-elasticsearch-qj5sl      1/1            Running             4m        172.30.241.239    10.</a:t>
            </a:r>
            <a:r>
              <a:rPr lang="en-US" sz="900">
                <a:solidFill>
                  <a:schemeClr val="dk1"/>
                </a:solidFill>
              </a:rPr>
              <a:t>xxx</a:t>
            </a:r>
            <a:r>
              <a:rPr lang="en-US" sz="900"/>
              <a:t>.</a:t>
            </a:r>
            <a:r>
              <a:rPr lang="en-US" sz="900">
                <a:solidFill>
                  <a:schemeClr val="dk1"/>
                </a:solidFill>
              </a:rPr>
              <a:t>xxx</a:t>
            </a:r>
            <a:r>
              <a:rPr lang="en-US" sz="900"/>
              <a:t>.181</a:t>
            </a:r>
            <a:br>
              <a:rPr lang="en-US" sz="1000"/>
            </a:br>
            <a:br>
              <a:rPr lang="en-US" sz="1000"/>
            </a:br>
            <a:r>
              <a:rPr lang="en-US" sz="1000"/>
              <a:t>// 삭제</a:t>
            </a:r>
            <a:br>
              <a:rPr lang="en-US" sz="1000"/>
            </a:br>
            <a:r>
              <a:rPr lang="en-US" sz="1000"/>
              <a:t>$ kubectl delete daemonsets fluentd-elasticsearch -n NAMESPACE</a:t>
            </a:r>
            <a:br>
              <a:rPr lang="en-US" sz="1000"/>
            </a:b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워크로드 - StatefulSet 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281786" y="749771"/>
            <a:ext cx="93600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Deployment, ReplicaSet의 경우 Stateless한 애플리케이션에 적합</a:t>
            </a:r>
            <a:endParaRPr sz="1800"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데이터베이스와 같이 상태 값을 가지는 애플리케이션의 경우 사용</a:t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3511925" y="2053700"/>
            <a:ext cx="2145300" cy="4188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StatefulSet</a:t>
            </a:r>
            <a:endParaRPr b="1"/>
          </a:p>
        </p:txBody>
      </p:sp>
      <p:sp>
        <p:nvSpPr>
          <p:cNvPr id="249" name="Google Shape;249;p30"/>
          <p:cNvSpPr/>
          <p:nvPr/>
        </p:nvSpPr>
        <p:spPr>
          <a:xfrm>
            <a:off x="866225" y="3447693"/>
            <a:ext cx="1432200" cy="14433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1365333" y="3901480"/>
            <a:ext cx="475200" cy="5355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30"/>
          <p:cNvCxnSpPr>
            <a:stCxn id="248" idx="2"/>
            <a:endCxn id="249" idx="0"/>
          </p:cNvCxnSpPr>
          <p:nvPr/>
        </p:nvCxnSpPr>
        <p:spPr>
          <a:xfrm rot="5400000">
            <a:off x="2595875" y="1459100"/>
            <a:ext cx="975300" cy="3002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0"/>
          <p:cNvCxnSpPr>
            <a:stCxn id="248" idx="2"/>
            <a:endCxn id="253" idx="0"/>
          </p:cNvCxnSpPr>
          <p:nvPr/>
        </p:nvCxnSpPr>
        <p:spPr>
          <a:xfrm flipH="1" rot="-5400000">
            <a:off x="4097225" y="2959850"/>
            <a:ext cx="9753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0"/>
          <p:cNvCxnSpPr>
            <a:stCxn id="248" idx="2"/>
            <a:endCxn id="255" idx="0"/>
          </p:cNvCxnSpPr>
          <p:nvPr/>
        </p:nvCxnSpPr>
        <p:spPr>
          <a:xfrm flipH="1" rot="-5400000">
            <a:off x="5557025" y="1500050"/>
            <a:ext cx="975300" cy="2920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0"/>
          <p:cNvSpPr txBox="1"/>
          <p:nvPr/>
        </p:nvSpPr>
        <p:spPr>
          <a:xfrm>
            <a:off x="979925" y="4890650"/>
            <a:ext cx="1204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</a:t>
            </a:r>
            <a:r>
              <a:rPr lang="en-US"/>
              <a:t>#1</a:t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3868466" y="3447657"/>
            <a:ext cx="1432200" cy="14433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4367574" y="3901445"/>
            <a:ext cx="475200" cy="5355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6788673" y="3447693"/>
            <a:ext cx="1432200" cy="14433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7287781" y="3901480"/>
            <a:ext cx="475200" cy="5355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4017350" y="4890600"/>
            <a:ext cx="1204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#2</a:t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6870725" y="4890650"/>
            <a:ext cx="1204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#3</a:t>
            </a:r>
            <a:endParaRPr/>
          </a:p>
        </p:txBody>
      </p:sp>
      <p:cxnSp>
        <p:nvCxnSpPr>
          <p:cNvPr id="261" name="Google Shape;261;p30"/>
          <p:cNvCxnSpPr>
            <a:stCxn id="259" idx="2"/>
            <a:endCxn id="256" idx="2"/>
          </p:cNvCxnSpPr>
          <p:nvPr/>
        </p:nvCxnSpPr>
        <p:spPr>
          <a:xfrm rot="5400000">
            <a:off x="3100700" y="3907650"/>
            <a:ext cx="600" cy="3037500"/>
          </a:xfrm>
          <a:prstGeom prst="bentConnector3">
            <a:avLst>
              <a:gd fmla="val 744125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0"/>
          <p:cNvCxnSpPr>
            <a:stCxn id="260" idx="2"/>
            <a:endCxn id="256" idx="2"/>
          </p:cNvCxnSpPr>
          <p:nvPr/>
        </p:nvCxnSpPr>
        <p:spPr>
          <a:xfrm rot="5400000">
            <a:off x="4527425" y="2481050"/>
            <a:ext cx="600" cy="5890800"/>
          </a:xfrm>
          <a:prstGeom prst="bentConnector3">
            <a:avLst>
              <a:gd fmla="val 134329167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3" name="Google Shape;263;p30"/>
          <p:cNvSpPr txBox="1"/>
          <p:nvPr/>
        </p:nvSpPr>
        <p:spPr>
          <a:xfrm>
            <a:off x="2222225" y="5469350"/>
            <a:ext cx="1850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r>
              <a:rPr lang="en-US"/>
              <a:t>번 인스턴스 Join</a:t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5020325" y="5829350"/>
            <a:ext cx="1850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r>
              <a:rPr lang="en-US"/>
              <a:t>번 인스턴스 Join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/>
          <p:nvPr/>
        </p:nvSpPr>
        <p:spPr>
          <a:xfrm>
            <a:off x="523050" y="2269475"/>
            <a:ext cx="8452200" cy="3793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워크로드 - 작</a:t>
            </a:r>
            <a:r>
              <a:rPr lang="en-US"/>
              <a:t>업(Job)</a:t>
            </a:r>
            <a:r>
              <a:rPr lang="en-US"/>
              <a:t> 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281786" y="749771"/>
            <a:ext cx="93600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작업(Job)은 배치, 백업과 같이 특정 작업 시에만 자원을 필요로 하는 경우 활용</a:t>
            </a:r>
            <a:endParaRPr sz="1800"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일반적인 Pod는 작업이 없어도 계속 실행되는 반면 Job은 작업이 있을 때만 Pod를 실행</a:t>
            </a:r>
            <a:endParaRPr sz="1800"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병렬로 여러가지 Job을 동시에 실행 가능</a:t>
            </a:r>
            <a:endParaRPr sz="1800"/>
          </a:p>
        </p:txBody>
      </p:sp>
      <p:cxnSp>
        <p:nvCxnSpPr>
          <p:cNvPr id="272" name="Google Shape;272;p31"/>
          <p:cNvCxnSpPr/>
          <p:nvPr/>
        </p:nvCxnSpPr>
        <p:spPr>
          <a:xfrm>
            <a:off x="789250" y="5534550"/>
            <a:ext cx="7866600" cy="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1"/>
          <p:cNvSpPr/>
          <p:nvPr/>
        </p:nvSpPr>
        <p:spPr>
          <a:xfrm>
            <a:off x="789250" y="3693125"/>
            <a:ext cx="3698400" cy="584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</a:t>
            </a:r>
            <a:r>
              <a:rPr lang="en-US"/>
              <a:t> #1</a:t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789250" y="2652950"/>
            <a:ext cx="7813200" cy="5844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sp>
        <p:nvSpPr>
          <p:cNvPr id="275" name="Google Shape;275;p31"/>
          <p:cNvSpPr txBox="1"/>
          <p:nvPr/>
        </p:nvSpPr>
        <p:spPr>
          <a:xfrm>
            <a:off x="4329700" y="5610750"/>
            <a:ext cx="732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</a:t>
            </a:r>
            <a:endParaRPr/>
          </a:p>
        </p:txBody>
      </p:sp>
      <p:cxnSp>
        <p:nvCxnSpPr>
          <p:cNvPr id="276" name="Google Shape;276;p31"/>
          <p:cNvCxnSpPr/>
          <p:nvPr/>
        </p:nvCxnSpPr>
        <p:spPr>
          <a:xfrm flipH="1">
            <a:off x="4559900" y="3655313"/>
            <a:ext cx="1800" cy="66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7" name="Google Shape;277;p31"/>
          <p:cNvSpPr txBox="1"/>
          <p:nvPr/>
        </p:nvSpPr>
        <p:spPr>
          <a:xfrm>
            <a:off x="4557875" y="3934800"/>
            <a:ext cx="1267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complete</a:t>
            </a: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809225" y="4690050"/>
            <a:ext cx="2385000" cy="584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</a:t>
            </a:r>
            <a:r>
              <a:rPr lang="en-US"/>
              <a:t> #2</a:t>
            </a:r>
            <a:endParaRPr/>
          </a:p>
        </p:txBody>
      </p:sp>
      <p:cxnSp>
        <p:nvCxnSpPr>
          <p:cNvPr id="279" name="Google Shape;279;p31"/>
          <p:cNvCxnSpPr/>
          <p:nvPr/>
        </p:nvCxnSpPr>
        <p:spPr>
          <a:xfrm flipH="1">
            <a:off x="3246288" y="4652238"/>
            <a:ext cx="1800" cy="66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0" name="Google Shape;280;p31"/>
          <p:cNvSpPr txBox="1"/>
          <p:nvPr/>
        </p:nvSpPr>
        <p:spPr>
          <a:xfrm>
            <a:off x="3246300" y="4885688"/>
            <a:ext cx="1267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complete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워크로드 - </a:t>
            </a:r>
            <a:r>
              <a:rPr lang="en-US"/>
              <a:t>작업(Job) 실습</a:t>
            </a:r>
            <a:r>
              <a:rPr lang="en-US"/>
              <a:t> 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196850" y="869275"/>
            <a:ext cx="4639800" cy="558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$ vi job.yaml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apiVersion: batch/v1</a:t>
            </a:r>
            <a:br>
              <a:rPr lang="en-US" sz="1200"/>
            </a:br>
            <a:r>
              <a:rPr lang="en-US" sz="1200"/>
              <a:t>kind: Job</a:t>
            </a:r>
            <a:br>
              <a:rPr lang="en-US" sz="1200"/>
            </a:br>
            <a:r>
              <a:rPr lang="en-US" sz="1200"/>
              <a:t>metadata:</a:t>
            </a:r>
            <a:br>
              <a:rPr lang="en-US" sz="1200"/>
            </a:br>
            <a:r>
              <a:rPr lang="en-US" sz="1200"/>
              <a:t>  name: pi</a:t>
            </a:r>
            <a:br>
              <a:rPr lang="en-US" sz="1200"/>
            </a:br>
            <a:r>
              <a:rPr lang="en-US" sz="1200"/>
              <a:t>spec:</a:t>
            </a:r>
            <a:br>
              <a:rPr lang="en-US" sz="1200"/>
            </a:br>
            <a:r>
              <a:rPr lang="en-US" sz="1200"/>
              <a:t>  template:</a:t>
            </a:r>
            <a:br>
              <a:rPr lang="en-US" sz="1200"/>
            </a:br>
            <a:r>
              <a:rPr lang="en-US" sz="1200"/>
              <a:t>    spec:</a:t>
            </a:r>
            <a:br>
              <a:rPr lang="en-US" sz="1200"/>
            </a:br>
            <a:r>
              <a:rPr lang="en-US" sz="1200"/>
              <a:t>      containers:</a:t>
            </a:r>
            <a:br>
              <a:rPr lang="en-US" sz="1200"/>
            </a:br>
            <a:r>
              <a:rPr lang="en-US" sz="1200"/>
              <a:t>      - name: pi</a:t>
            </a:r>
            <a:br>
              <a:rPr lang="en-US" sz="1200"/>
            </a:br>
            <a:r>
              <a:rPr lang="en-US" sz="1200"/>
              <a:t>        image: perl</a:t>
            </a:r>
            <a:br>
              <a:rPr lang="en-US" sz="1200"/>
            </a:br>
            <a:r>
              <a:rPr lang="en-US" sz="1200"/>
              <a:t>        command: ["perl",  "-Mbignum=bpi", "-wle", "print bpi(2000)"]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    resources: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limits: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        cpu: 1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  memory: 200Mi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requests: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  cpu: 100m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  memory: 200Mi</a:t>
            </a:r>
            <a:br>
              <a:rPr lang="en-US" sz="1200"/>
            </a:br>
            <a:r>
              <a:rPr lang="en-US" sz="1200"/>
              <a:t>      restartPolicy: Never</a:t>
            </a:r>
            <a:br>
              <a:rPr lang="en-US" sz="1200"/>
            </a:br>
            <a:r>
              <a:rPr lang="en-US" sz="1200"/>
              <a:t>  backoffLimit: 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7" name="Google Shape;287;p32"/>
          <p:cNvSpPr txBox="1"/>
          <p:nvPr/>
        </p:nvSpPr>
        <p:spPr>
          <a:xfrm>
            <a:off x="5105400" y="869275"/>
            <a:ext cx="4639800" cy="558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//배포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$ kubectl apply -f job.yaml -n NAMESPACE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//확인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$ kubectl get job -n </a:t>
            </a:r>
            <a:r>
              <a:rPr lang="en-US" sz="1200">
                <a:solidFill>
                  <a:schemeClr val="dk1"/>
                </a:solidFill>
              </a:rPr>
              <a:t>NAMESPACE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NAME      DESIRED   SUCCESSFUL   AGE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pi             1         1            41s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$ kubectl get po -a </a:t>
            </a:r>
            <a:r>
              <a:rPr lang="en-US" sz="1200">
                <a:solidFill>
                  <a:schemeClr val="dk1"/>
                </a:solidFill>
              </a:rPr>
              <a:t>-n NAMESPACE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NAME       READY     STATUS      RESTARTS   AGE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pi-tkj2m     0/1            Completed   0                   1m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$ kubectl logs pi-tkj2m -n NAMESPACE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3.1415926535897932384626433…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//삭제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$ kubectl delete job pi -n NAMESPACE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워크로드 - CronJob 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3" name="Google Shape;293;p33"/>
          <p:cNvSpPr txBox="1"/>
          <p:nvPr>
            <p:ph idx="1" type="body"/>
          </p:nvPr>
        </p:nvSpPr>
        <p:spPr>
          <a:xfrm>
            <a:off x="281786" y="749771"/>
            <a:ext cx="93600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Unix 계열의 서버 환경에서 Cron을 사용해 정기적인 작업을 수행하는데 활용함</a:t>
            </a:r>
            <a:endParaRPr sz="1800"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Kubernetes 환경에서는 서버(Pod)가 언제든지 삭제되고 다시 생성 될 수 있음. 이 경우 설정한 Cron 설정도 초기화 됨</a:t>
            </a:r>
            <a:endParaRPr sz="1800"/>
          </a:p>
        </p:txBody>
      </p:sp>
      <p:sp>
        <p:nvSpPr>
          <p:cNvPr id="294" name="Google Shape;294;p33"/>
          <p:cNvSpPr txBox="1"/>
          <p:nvPr/>
        </p:nvSpPr>
        <p:spPr>
          <a:xfrm>
            <a:off x="769250" y="1864275"/>
            <a:ext cx="4276500" cy="4641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apiVersion: batch/v1beta1</a:t>
            </a:r>
            <a:br>
              <a:rPr lang="en-US" sz="1200"/>
            </a:br>
            <a:r>
              <a:rPr lang="en-US" sz="1200"/>
              <a:t>kind: CronJob</a:t>
            </a:r>
            <a:br>
              <a:rPr lang="en-US" sz="1200"/>
            </a:br>
            <a:r>
              <a:rPr lang="en-US" sz="1200"/>
              <a:t>metadata:</a:t>
            </a:r>
            <a:br>
              <a:rPr lang="en-US" sz="1200"/>
            </a:br>
            <a:r>
              <a:rPr lang="en-US" sz="1200"/>
              <a:t>  name: hello</a:t>
            </a:r>
            <a:br>
              <a:rPr lang="en-US" sz="1200"/>
            </a:br>
            <a:r>
              <a:rPr lang="en-US" sz="1200"/>
              <a:t>spec:</a:t>
            </a:r>
            <a:br>
              <a:rPr lang="en-US" sz="1200"/>
            </a:br>
            <a:r>
              <a:rPr lang="en-US" sz="1200"/>
              <a:t>  schedule: "*/1 * * * *"</a:t>
            </a:r>
            <a:br>
              <a:rPr lang="en-US" sz="1200"/>
            </a:br>
            <a:r>
              <a:rPr lang="en-US" sz="1200"/>
              <a:t>  jobTemplate:</a:t>
            </a:r>
            <a:br>
              <a:rPr lang="en-US" sz="1200"/>
            </a:br>
            <a:r>
              <a:rPr lang="en-US" sz="1200"/>
              <a:t>    spec:</a:t>
            </a:r>
            <a:br>
              <a:rPr lang="en-US" sz="1200"/>
            </a:br>
            <a:r>
              <a:rPr lang="en-US" sz="1200"/>
              <a:t>      template:</a:t>
            </a:r>
            <a:br>
              <a:rPr lang="en-US" sz="1200"/>
            </a:br>
            <a:r>
              <a:rPr lang="en-US" sz="1200"/>
              <a:t>        spec:</a:t>
            </a:r>
            <a:br>
              <a:rPr lang="en-US" sz="1200"/>
            </a:br>
            <a:r>
              <a:rPr lang="en-US" sz="1200"/>
              <a:t>          containers:</a:t>
            </a:r>
            <a:br>
              <a:rPr lang="en-US" sz="1200"/>
            </a:br>
            <a:r>
              <a:rPr lang="en-US" sz="1200"/>
              <a:t>          - name: hello</a:t>
            </a:r>
            <a:br>
              <a:rPr lang="en-US" sz="1200"/>
            </a:br>
            <a:r>
              <a:rPr lang="en-US" sz="1200"/>
              <a:t>            image: busybox</a:t>
            </a:r>
            <a:br>
              <a:rPr lang="en-US" sz="1200"/>
            </a:br>
            <a:r>
              <a:rPr lang="en-US" sz="1200"/>
              <a:t>            args:</a:t>
            </a:r>
            <a:br>
              <a:rPr lang="en-US" sz="1200"/>
            </a:br>
            <a:r>
              <a:rPr lang="en-US" sz="1200"/>
              <a:t>            - /bin/sh</a:t>
            </a:r>
            <a:br>
              <a:rPr lang="en-US" sz="1200"/>
            </a:br>
            <a:r>
              <a:rPr lang="en-US" sz="1200"/>
              <a:t>            - -c</a:t>
            </a:r>
            <a:br>
              <a:rPr lang="en-US" sz="1200"/>
            </a:br>
            <a:r>
              <a:rPr lang="en-US" sz="1200"/>
              <a:t>            - date; echo "Hello, World!"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        resources: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    limits: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            cpu: 1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      memory: 200Mi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    requests: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      cpu: 100m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      memory: 200Mi</a:t>
            </a:r>
            <a:br>
              <a:rPr lang="en-US" sz="1200"/>
            </a:br>
            <a:r>
              <a:rPr lang="en-US" sz="1200"/>
              <a:t>          restartPolicy: OnFailure</a:t>
            </a:r>
            <a:endParaRPr sz="1200"/>
          </a:p>
        </p:txBody>
      </p:sp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5189650" y="1746925"/>
            <a:ext cx="43638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CronJob으로 특정 시간 대에만 Job이 실행되도록 사용 가능</a:t>
            </a:r>
            <a:endParaRPr sz="1800"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Schedule</a:t>
            </a:r>
            <a:r>
              <a:rPr lang="en-US" sz="1800"/>
              <a:t>은 아래와 같이 Unix standard crontab 포맷에 맞게 정의</a:t>
            </a:r>
            <a:endParaRPr sz="1800"/>
          </a:p>
        </p:txBody>
      </p:sp>
      <p:sp>
        <p:nvSpPr>
          <p:cNvPr id="296" name="Google Shape;296;p33"/>
          <p:cNvSpPr txBox="1"/>
          <p:nvPr/>
        </p:nvSpPr>
        <p:spPr>
          <a:xfrm>
            <a:off x="5660525" y="3211400"/>
            <a:ext cx="29757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 번째 값은 분을</a:t>
            </a:r>
            <a:r>
              <a:rPr lang="en-US"/>
              <a:t> 의미</a:t>
            </a:r>
            <a:r>
              <a:rPr lang="en-US"/>
              <a:t>(0~59 사이)</a:t>
            </a:r>
            <a:br>
              <a:rPr lang="en-US"/>
            </a:br>
            <a:r>
              <a:rPr lang="en-US"/>
              <a:t>두 번째 값은 시간을 의미(0~23 사이)</a:t>
            </a:r>
            <a:br>
              <a:rPr lang="en-US"/>
            </a:br>
            <a:r>
              <a:rPr lang="en-US"/>
              <a:t>세 번째 값은 일을 의미(1~31 사이)</a:t>
            </a:r>
            <a:br>
              <a:rPr lang="en-US"/>
            </a:br>
            <a:r>
              <a:rPr lang="en-US"/>
              <a:t>네 번째 값은 월을 의미(1~12 사이)</a:t>
            </a:r>
            <a:br>
              <a:rPr lang="en-US"/>
            </a:br>
            <a:r>
              <a:rPr lang="en-US"/>
              <a:t>다섯 번째 값은 주를 의미(0~6 사이)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네트워</a:t>
            </a:r>
            <a:r>
              <a:rPr lang="en-US"/>
              <a:t>크 - Service</a:t>
            </a:r>
            <a:r>
              <a:rPr lang="en-US"/>
              <a:t> 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281775" y="749776"/>
            <a:ext cx="9360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Pod(Application)</a:t>
            </a:r>
            <a:r>
              <a:rPr lang="en-US"/>
              <a:t>에 </a:t>
            </a:r>
            <a:r>
              <a:rPr lang="en-US"/>
              <a:t>접속할 수 있는 고정적</a:t>
            </a:r>
            <a:r>
              <a:rPr lang="en-US"/>
              <a:t>인 </a:t>
            </a:r>
            <a:r>
              <a:rPr lang="en-US"/>
              <a:t>엔드포인트를 제공함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엔드포인트는 kubernetes cluster 내부에서만 접속 가능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여러개</a:t>
            </a:r>
            <a:r>
              <a:rPr lang="en-US"/>
              <a:t>의 Pod에 대한 로드밸런싱 역할을 함</a:t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5943950" y="2241072"/>
            <a:ext cx="2835216" cy="1609524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Service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name: nginx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selector:app=nginx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ip: 10.x.x.x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port: 80</a:t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5188150" y="4920200"/>
            <a:ext cx="1877250" cy="1044600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Pod # 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label: app=nginx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ip: 10.10.x.1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port: 80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7671650" y="4920200"/>
            <a:ext cx="1877250" cy="1044600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Pod # 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label: app=</a:t>
            </a:r>
            <a:r>
              <a:rPr lang="en-US">
                <a:solidFill>
                  <a:schemeClr val="dk1"/>
                </a:solidFill>
              </a:rPr>
              <a:t>nginx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ip: 10.10.x.2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port: 80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"/>
          <p:cNvSpPr txBox="1"/>
          <p:nvPr/>
        </p:nvSpPr>
        <p:spPr>
          <a:xfrm>
            <a:off x="7115175" y="5146775"/>
            <a:ext cx="506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...</a:t>
            </a:r>
            <a:endParaRPr b="1" sz="2400"/>
          </a:p>
        </p:txBody>
      </p:sp>
      <p:cxnSp>
        <p:nvCxnSpPr>
          <p:cNvPr id="307" name="Google Shape;307;p34"/>
          <p:cNvCxnSpPr>
            <a:stCxn id="303" idx="1"/>
            <a:endCxn id="304" idx="0"/>
          </p:cNvCxnSpPr>
          <p:nvPr/>
        </p:nvCxnSpPr>
        <p:spPr>
          <a:xfrm rot="5400000">
            <a:off x="6208508" y="3767132"/>
            <a:ext cx="1071300" cy="1234800"/>
          </a:xfrm>
          <a:prstGeom prst="bentConnector3">
            <a:avLst>
              <a:gd fmla="val 503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4"/>
          <p:cNvCxnSpPr>
            <a:stCxn id="303" idx="1"/>
            <a:endCxn id="305" idx="0"/>
          </p:cNvCxnSpPr>
          <p:nvPr/>
        </p:nvCxnSpPr>
        <p:spPr>
          <a:xfrm flipH="1" rot="-5400000">
            <a:off x="7450208" y="3760232"/>
            <a:ext cx="1071300" cy="1248600"/>
          </a:xfrm>
          <a:prstGeom prst="bentConnector3">
            <a:avLst>
              <a:gd fmla="val 503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9" name="Google Shape;3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25" y="2088675"/>
            <a:ext cx="4138601" cy="41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34"/>
          <p:cNvCxnSpPr/>
          <p:nvPr/>
        </p:nvCxnSpPr>
        <p:spPr>
          <a:xfrm>
            <a:off x="4770888" y="2088675"/>
            <a:ext cx="29100" cy="43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네트워크 - Service 실</a:t>
            </a:r>
            <a:r>
              <a:rPr lang="en-US"/>
              <a:t>습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5109350" y="842650"/>
            <a:ext cx="4286400" cy="5892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$ vi service.yaml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kind: Service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apiVersion: v1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metadata: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 name: nginx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spec:</a:t>
            </a:r>
            <a:br>
              <a:rPr lang="en-US">
                <a:solidFill>
                  <a:schemeClr val="dk1"/>
                </a:solidFill>
              </a:rPr>
            </a:br>
            <a:r>
              <a:rPr b="1" lang="en-US">
                <a:solidFill>
                  <a:srgbClr val="0000FF"/>
                </a:solidFill>
              </a:rPr>
              <a:t>  selector:</a:t>
            </a:r>
            <a:br>
              <a:rPr b="1" lang="en-US">
                <a:solidFill>
                  <a:srgbClr val="0000FF"/>
                </a:solidFill>
              </a:rPr>
            </a:br>
            <a:r>
              <a:rPr b="1" lang="en-US">
                <a:solidFill>
                  <a:srgbClr val="0000FF"/>
                </a:solidFill>
              </a:rPr>
              <a:t>    app: nginx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 ports: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 - protocol: TCP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   port: 80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  </a:t>
            </a:r>
            <a:r>
              <a:rPr b="1" lang="en-US">
                <a:solidFill>
                  <a:srgbClr val="0000FF"/>
                </a:solidFill>
              </a:rPr>
              <a:t> targetPort: 80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//배포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apply -f service.yaml -n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get services </a:t>
            </a:r>
            <a:r>
              <a:rPr lang="en-US">
                <a:solidFill>
                  <a:schemeClr val="dk1"/>
                </a:solidFill>
              </a:rPr>
              <a:t>-n NAMESPACE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NAME      TYPE        CLUSTER-IP       EXTERNAL-IP   PORT(S)   AGE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nginx       ClusterIP   172.21.243.100   &lt;none&gt;               80/TCP     1m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"/>
          <p:cNvSpPr txBox="1"/>
          <p:nvPr/>
        </p:nvSpPr>
        <p:spPr>
          <a:xfrm>
            <a:off x="233700" y="842650"/>
            <a:ext cx="4566900" cy="6015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$ vi deployment.yaml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apiVersion: apps/v1</a:t>
            </a:r>
            <a:br>
              <a:rPr lang="en-US" sz="1200"/>
            </a:br>
            <a:r>
              <a:rPr lang="en-US" sz="1200"/>
              <a:t>kind: Deployment</a:t>
            </a:r>
            <a:br>
              <a:rPr lang="en-US" sz="1200"/>
            </a:br>
            <a:r>
              <a:rPr lang="en-US" sz="1200"/>
              <a:t>metadata:</a:t>
            </a:r>
            <a:br>
              <a:rPr lang="en-US" sz="1200"/>
            </a:br>
            <a:r>
              <a:rPr lang="en-US" sz="1200"/>
              <a:t>  name: nginx-deployment</a:t>
            </a:r>
            <a:br>
              <a:rPr lang="en-US" sz="1200"/>
            </a:br>
            <a:r>
              <a:rPr lang="en-US" sz="1200"/>
              <a:t>  labels:</a:t>
            </a:r>
            <a:br>
              <a:rPr lang="en-US" sz="1200"/>
            </a:br>
            <a:r>
              <a:rPr lang="en-US" sz="1200"/>
              <a:t>    app: nginx</a:t>
            </a:r>
            <a:br>
              <a:rPr lang="en-US" sz="1200"/>
            </a:br>
            <a:r>
              <a:rPr lang="en-US" sz="1200"/>
              <a:t>spec:</a:t>
            </a:r>
            <a:br>
              <a:rPr lang="en-US" sz="1200"/>
            </a:br>
            <a:r>
              <a:rPr lang="en-US" sz="1200"/>
              <a:t>  replicas: 3</a:t>
            </a:r>
            <a:br>
              <a:rPr lang="en-US" sz="1200"/>
            </a:br>
            <a:r>
              <a:rPr lang="en-US" sz="1200"/>
              <a:t>  selector:</a:t>
            </a:r>
            <a:br>
              <a:rPr lang="en-US" sz="1200"/>
            </a:br>
            <a:r>
              <a:rPr lang="en-US" sz="1200"/>
              <a:t>    matchLabels:</a:t>
            </a:r>
            <a:br>
              <a:rPr lang="en-US" sz="1200"/>
            </a:br>
            <a:r>
              <a:rPr lang="en-US" sz="1200"/>
              <a:t>      app: nginx</a:t>
            </a:r>
            <a:br>
              <a:rPr lang="en-US" sz="1200"/>
            </a:br>
            <a:r>
              <a:rPr lang="en-US" sz="1200"/>
              <a:t>  template:</a:t>
            </a:r>
            <a:br>
              <a:rPr lang="en-US" sz="1200"/>
            </a:br>
            <a:r>
              <a:rPr lang="en-US" sz="1200"/>
              <a:t>    metadata:</a:t>
            </a:r>
            <a:br>
              <a:rPr lang="en-US" sz="1200"/>
            </a:br>
            <a:r>
              <a:rPr b="1" lang="en-US" sz="1200">
                <a:solidFill>
                  <a:srgbClr val="0000FF"/>
                </a:solidFill>
              </a:rPr>
              <a:t>      labels:</a:t>
            </a:r>
            <a:br>
              <a:rPr b="1" lang="en-US" sz="1200">
                <a:solidFill>
                  <a:srgbClr val="0000FF"/>
                </a:solidFill>
              </a:rPr>
            </a:br>
            <a:r>
              <a:rPr b="1" lang="en-US" sz="1200">
                <a:solidFill>
                  <a:srgbClr val="0000FF"/>
                </a:solidFill>
              </a:rPr>
              <a:t>        app: nginx</a:t>
            </a:r>
            <a:br>
              <a:rPr lang="en-US" sz="1200"/>
            </a:br>
            <a:r>
              <a:rPr lang="en-US" sz="1200"/>
              <a:t>    spec:</a:t>
            </a:r>
            <a:br>
              <a:rPr lang="en-US" sz="1200"/>
            </a:br>
            <a:r>
              <a:rPr lang="en-US" sz="1200"/>
              <a:t>      containers:</a:t>
            </a:r>
            <a:br>
              <a:rPr lang="en-US" sz="1200"/>
            </a:br>
            <a:r>
              <a:rPr lang="en-US" sz="1200"/>
              <a:t>      - name: nginx</a:t>
            </a:r>
            <a:br>
              <a:rPr lang="en-US" sz="1200"/>
            </a:br>
            <a:r>
              <a:rPr lang="en-US" sz="1200"/>
              <a:t>        image: nginx:1.7.9</a:t>
            </a:r>
            <a:br>
              <a:rPr lang="en-US" sz="1200"/>
            </a:br>
            <a:r>
              <a:rPr lang="en-US" sz="1200"/>
              <a:t>        ports:</a:t>
            </a:r>
            <a:br>
              <a:rPr lang="en-US" sz="1200"/>
            </a:br>
            <a:r>
              <a:rPr lang="en-US" sz="1200"/>
              <a:t>        </a:t>
            </a:r>
            <a:r>
              <a:rPr b="1" lang="en-US" sz="1200">
                <a:solidFill>
                  <a:srgbClr val="0000FF"/>
                </a:solidFill>
              </a:rPr>
              <a:t>- containerPort: 80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    resources: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limits: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        cpu: 1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  memory: 200Mi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requests: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  cpu: 100m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  memory: 200Mi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// 배포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$ kubectl apply -f deployment.yaml -n NAMESPACE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네트워크 - Ingress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36"/>
          <p:cNvSpPr txBox="1"/>
          <p:nvPr>
            <p:ph idx="1" type="body"/>
          </p:nvPr>
        </p:nvSpPr>
        <p:spPr>
          <a:xfrm>
            <a:off x="281786" y="749771"/>
            <a:ext cx="93600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Kubernets 외부에</a:t>
            </a:r>
            <a:r>
              <a:rPr lang="en-US"/>
              <a:t>서 접속하기 위한 엔드포인트를 제공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URL을 기반으로 라우팅을 해주는 L7 Switch 역할을 함</a:t>
            </a:r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3552000" y="1961375"/>
            <a:ext cx="2742300" cy="56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Ingress</a:t>
            </a:r>
            <a:endParaRPr b="1" sz="1800"/>
          </a:p>
        </p:txBody>
      </p:sp>
      <p:cxnSp>
        <p:nvCxnSpPr>
          <p:cNvPr id="325" name="Google Shape;325;p36"/>
          <p:cNvCxnSpPr>
            <a:stCxn id="324" idx="2"/>
            <a:endCxn id="326" idx="3"/>
          </p:cNvCxnSpPr>
          <p:nvPr/>
        </p:nvCxnSpPr>
        <p:spPr>
          <a:xfrm>
            <a:off x="4923150" y="2521475"/>
            <a:ext cx="0" cy="4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6"/>
          <p:cNvSpPr txBox="1"/>
          <p:nvPr/>
        </p:nvSpPr>
        <p:spPr>
          <a:xfrm>
            <a:off x="4071025" y="1606725"/>
            <a:ext cx="1733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http://example.com</a:t>
            </a:r>
            <a:endParaRPr/>
          </a:p>
        </p:txBody>
      </p:sp>
      <p:sp>
        <p:nvSpPr>
          <p:cNvPr id="326" name="Google Shape;326;p36"/>
          <p:cNvSpPr/>
          <p:nvPr/>
        </p:nvSpPr>
        <p:spPr>
          <a:xfrm>
            <a:off x="3505550" y="2926872"/>
            <a:ext cx="2835216" cy="1609524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Service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name: nginx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selector:app=nginx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ip: 10.x.x.x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port: 80</a:t>
            </a:r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2749750" y="5225000"/>
            <a:ext cx="1877250" cy="1044600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Pod # 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label: app=nginx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ip: 10.10.x.1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port: 80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5233250" y="5225000"/>
            <a:ext cx="1877250" cy="1044600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Pod # 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label: app=nginx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ip: 10.10.x.2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port: 80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"/>
          <p:cNvSpPr txBox="1"/>
          <p:nvPr/>
        </p:nvSpPr>
        <p:spPr>
          <a:xfrm>
            <a:off x="4676775" y="5451575"/>
            <a:ext cx="506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...</a:t>
            </a:r>
            <a:endParaRPr b="1" sz="2400"/>
          </a:p>
        </p:txBody>
      </p:sp>
      <p:cxnSp>
        <p:nvCxnSpPr>
          <p:cNvPr id="331" name="Google Shape;331;p36"/>
          <p:cNvCxnSpPr>
            <a:stCxn id="326" idx="1"/>
            <a:endCxn id="328" idx="0"/>
          </p:cNvCxnSpPr>
          <p:nvPr/>
        </p:nvCxnSpPr>
        <p:spPr>
          <a:xfrm rot="5400000">
            <a:off x="3960608" y="4262432"/>
            <a:ext cx="690300" cy="1234800"/>
          </a:xfrm>
          <a:prstGeom prst="bentConnector3">
            <a:avLst>
              <a:gd fmla="val 505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6"/>
          <p:cNvCxnSpPr>
            <a:stCxn id="326" idx="1"/>
            <a:endCxn id="329" idx="0"/>
          </p:cNvCxnSpPr>
          <p:nvPr/>
        </p:nvCxnSpPr>
        <p:spPr>
          <a:xfrm flipH="1" rot="-5400000">
            <a:off x="5202308" y="4255532"/>
            <a:ext cx="690300" cy="1248600"/>
          </a:xfrm>
          <a:prstGeom prst="bentConnector3">
            <a:avLst>
              <a:gd fmla="val 505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네트워크 - Ingress </a:t>
            </a:r>
            <a:r>
              <a:rPr lang="en-US"/>
              <a:t>실습</a:t>
            </a:r>
            <a:r>
              <a:rPr lang="en-US"/>
              <a:t> 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281786" y="749771"/>
            <a:ext cx="93600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Kubernets 외부에서 접속하기 위한 엔드포인트를 제공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URL을 기반으로 라우팅을 해주는 L7 Switch 역할을 함</a:t>
            </a:r>
            <a:endParaRPr/>
          </a:p>
        </p:txBody>
      </p:sp>
      <p:sp>
        <p:nvSpPr>
          <p:cNvPr id="339" name="Google Shape;339;p37"/>
          <p:cNvSpPr txBox="1"/>
          <p:nvPr/>
        </p:nvSpPr>
        <p:spPr>
          <a:xfrm>
            <a:off x="545975" y="1685900"/>
            <a:ext cx="4224300" cy="444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vi ingress.yaml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apiVersion: extensions/v1beta1</a:t>
            </a:r>
            <a:br>
              <a:rPr lang="en-US"/>
            </a:br>
            <a:r>
              <a:rPr lang="en-US"/>
              <a:t>kind: Ingress</a:t>
            </a:r>
            <a:br>
              <a:rPr lang="en-US"/>
            </a:br>
            <a:r>
              <a:rPr lang="en-US"/>
              <a:t>metadata:</a:t>
            </a:r>
            <a:br>
              <a:rPr lang="en-US"/>
            </a:br>
            <a:r>
              <a:rPr lang="en-US"/>
              <a:t>  name: nginx</a:t>
            </a:r>
            <a:br>
              <a:rPr lang="en-US"/>
            </a:br>
            <a:r>
              <a:rPr lang="en-US"/>
              <a:t>spec:</a:t>
            </a:r>
            <a:br>
              <a:rPr lang="en-US"/>
            </a:br>
            <a:r>
              <a:rPr lang="en-US"/>
              <a:t>  rules:</a:t>
            </a:r>
            <a:br>
              <a:rPr lang="en-US"/>
            </a:br>
            <a:r>
              <a:rPr lang="en-US"/>
              <a:t>  - host: </a:t>
            </a:r>
            <a:r>
              <a:rPr lang="en-US">
                <a:solidFill>
                  <a:srgbClr val="0000FF"/>
                </a:solidFill>
              </a:rPr>
              <a:t>example.com</a:t>
            </a:r>
            <a:br>
              <a:rPr lang="en-US"/>
            </a:br>
            <a:r>
              <a:rPr lang="en-US"/>
              <a:t>    http:</a:t>
            </a:r>
            <a:br>
              <a:rPr lang="en-US"/>
            </a:br>
            <a:r>
              <a:rPr lang="en-US"/>
              <a:t>      paths:</a:t>
            </a:r>
            <a:br>
              <a:rPr lang="en-US"/>
            </a:br>
            <a:r>
              <a:rPr lang="en-US"/>
              <a:t>      - path: /</a:t>
            </a:r>
            <a:br>
              <a:rPr lang="en-US"/>
            </a:br>
            <a:r>
              <a:rPr lang="en-US"/>
              <a:t>        backend:</a:t>
            </a:r>
            <a:br>
              <a:rPr lang="en-US"/>
            </a:br>
            <a:r>
              <a:rPr lang="en-US"/>
              <a:t>          serviceName: </a:t>
            </a:r>
            <a:r>
              <a:rPr lang="en-US">
                <a:solidFill>
                  <a:srgbClr val="0000FF"/>
                </a:solidFill>
              </a:rPr>
              <a:t>nginx</a:t>
            </a:r>
            <a:br>
              <a:rPr lang="en-US"/>
            </a:br>
            <a:r>
              <a:rPr lang="en-US"/>
              <a:t>          servicePort: 80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* example.zcp-dtlabs.jp-tok.containers.mybluemix.net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5092575" y="1685900"/>
            <a:ext cx="4224300" cy="444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//배포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apply -f ingress.yaml -n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get ingress </a:t>
            </a:r>
            <a:r>
              <a:rPr lang="en-US">
                <a:solidFill>
                  <a:schemeClr val="dk1"/>
                </a:solidFill>
              </a:rPr>
              <a:t>-n NAMESPACE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NAME   HOSTS            ADDRESS      PORTS     AGE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nginx     example.com   169.x.x.x         80             5s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$ curl example.com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...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&lt;title&gt;Welcome to nginx!&lt;/title&gt;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Kubernetes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281775" y="749779"/>
            <a:ext cx="9360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Container Orchestrator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서</a:t>
            </a:r>
            <a:r>
              <a:rPr lang="en-US"/>
              <a:t>버(컨테이너), 스토리지, 네트워크(로드밸런서) 등의 </a:t>
            </a:r>
            <a:r>
              <a:rPr lang="en-US"/>
              <a:t>복잡</a:t>
            </a:r>
            <a:r>
              <a:rPr lang="en-US"/>
              <a:t>한 인프라 자원을 코드로 관리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/>
          <p:nvPr/>
        </p:nvSpPr>
        <p:spPr>
          <a:xfrm>
            <a:off x="1340975" y="1832575"/>
            <a:ext cx="1153800" cy="1001400"/>
          </a:xfrm>
          <a:prstGeom prst="cube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452300" y="1832575"/>
            <a:ext cx="1153800" cy="10014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675" y="1729813"/>
            <a:ext cx="1206925" cy="12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1221850" y="3012925"/>
            <a:ext cx="13389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서</a:t>
            </a:r>
            <a:r>
              <a:rPr lang="en-US"/>
              <a:t>버(컨테이너)</a:t>
            </a:r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4365275" y="3012925"/>
            <a:ext cx="13389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스토리지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7508700" y="2936725"/>
            <a:ext cx="133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네트워</a:t>
            </a:r>
            <a:r>
              <a:rPr lang="en-US"/>
              <a:t>크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(로드밸런서)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589750" y="3642725"/>
            <a:ext cx="2603100" cy="29181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kind: Deployment</a:t>
            </a:r>
            <a:br>
              <a:rPr lang="en-US" sz="1200"/>
            </a:br>
            <a:r>
              <a:rPr lang="en-US" sz="1200"/>
              <a:t>...</a:t>
            </a:r>
            <a:br>
              <a:rPr lang="en-US" sz="1200"/>
            </a:br>
            <a:r>
              <a:rPr lang="en-US" sz="1200"/>
              <a:t>      containers:</a:t>
            </a:r>
            <a:br>
              <a:rPr lang="en-US" sz="1200"/>
            </a:br>
            <a:r>
              <a:rPr lang="en-US" sz="1200"/>
              <a:t>      - name: nginx</a:t>
            </a:r>
            <a:br>
              <a:rPr lang="en-US" sz="1200"/>
            </a:br>
            <a:r>
              <a:rPr lang="en-US" sz="1200"/>
              <a:t>        image: nginx:1.7.9</a:t>
            </a:r>
            <a:br>
              <a:rPr lang="en-US" sz="1200"/>
            </a:br>
            <a:r>
              <a:rPr lang="en-US" sz="1200"/>
              <a:t>        ports:</a:t>
            </a:r>
            <a:br>
              <a:rPr lang="en-US" sz="1200"/>
            </a:br>
            <a:r>
              <a:rPr lang="en-US" sz="1200"/>
              <a:t>        - containerPort: 80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    resources: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limits: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        cpu: 1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  memory: 200Mi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requests: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  cpu: 100m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  memory: 200Mi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3733175" y="3642725"/>
            <a:ext cx="2603100" cy="29181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apiVersion: v1</a:t>
            </a:r>
            <a:br>
              <a:rPr lang="en-US" sz="1200"/>
            </a:br>
            <a:r>
              <a:rPr lang="en-US" sz="1200"/>
              <a:t>kind: PersistentVolumeClaim</a:t>
            </a:r>
            <a:br>
              <a:rPr lang="en-US" sz="1200"/>
            </a:br>
            <a:r>
              <a:rPr lang="en-US" sz="1200"/>
              <a:t>metadata:</a:t>
            </a:r>
            <a:br>
              <a:rPr lang="en-US" sz="1200"/>
            </a:br>
            <a:r>
              <a:rPr lang="en-US" sz="1200"/>
              <a:t>  name: nfs</a:t>
            </a:r>
            <a:br>
              <a:rPr lang="en-US" sz="1200"/>
            </a:br>
            <a:r>
              <a:rPr lang="en-US" sz="1200"/>
              <a:t>spec:</a:t>
            </a:r>
            <a:br>
              <a:rPr lang="en-US" sz="1200"/>
            </a:br>
            <a:r>
              <a:rPr lang="en-US" sz="1200"/>
              <a:t>  accessModes:</a:t>
            </a:r>
            <a:br>
              <a:rPr lang="en-US" sz="1200"/>
            </a:br>
            <a:r>
              <a:rPr lang="en-US" sz="1200"/>
              <a:t>    - ReadWriteMany</a:t>
            </a:r>
            <a:br>
              <a:rPr lang="en-US" sz="1200"/>
            </a:br>
            <a:r>
              <a:rPr lang="en-US" sz="1200"/>
              <a:t>  storageClassName: "softlayer-nfs"</a:t>
            </a:r>
            <a:br>
              <a:rPr lang="en-US" sz="1200"/>
            </a:br>
            <a:r>
              <a:rPr lang="en-US" sz="1200"/>
              <a:t>  resources:</a:t>
            </a:r>
            <a:br>
              <a:rPr lang="en-US" sz="1200"/>
            </a:br>
            <a:r>
              <a:rPr lang="en-US" sz="1200"/>
              <a:t>    requests:</a:t>
            </a:r>
            <a:br>
              <a:rPr lang="en-US" sz="1200"/>
            </a:br>
            <a:r>
              <a:rPr lang="en-US" sz="1200"/>
              <a:t>      storage: 1Gi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6820938" y="3642725"/>
            <a:ext cx="2714400" cy="29181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apiVersion: extensions/v1beta1</a:t>
            </a:r>
            <a:br>
              <a:rPr lang="en-US" sz="1200"/>
            </a:br>
            <a:r>
              <a:rPr lang="en-US" sz="1200"/>
              <a:t>kind: Ingress</a:t>
            </a:r>
            <a:br>
              <a:rPr lang="en-US" sz="1200"/>
            </a:br>
            <a:r>
              <a:rPr lang="en-US" sz="1200"/>
              <a:t>metadata:</a:t>
            </a:r>
            <a:br>
              <a:rPr lang="en-US" sz="1200"/>
            </a:br>
            <a:r>
              <a:rPr lang="en-US" sz="1200"/>
              <a:t>  name: nginx</a:t>
            </a:r>
            <a:br>
              <a:rPr lang="en-US" sz="1200"/>
            </a:br>
            <a:r>
              <a:rPr lang="en-US" sz="1200"/>
              <a:t>spec:</a:t>
            </a:r>
            <a:br>
              <a:rPr lang="en-US" sz="1200"/>
            </a:br>
            <a:r>
              <a:rPr lang="en-US" sz="1200"/>
              <a:t>  rules:</a:t>
            </a:r>
            <a:br>
              <a:rPr lang="en-US" sz="1200"/>
            </a:br>
            <a:r>
              <a:rPr lang="en-US" sz="1200"/>
              <a:t>  - host: example.com</a:t>
            </a:r>
            <a:br>
              <a:rPr lang="en-US" sz="1200"/>
            </a:br>
            <a:r>
              <a:rPr lang="en-US" sz="1200"/>
              <a:t>    http:</a:t>
            </a:r>
            <a:br>
              <a:rPr lang="en-US" sz="1200"/>
            </a:br>
            <a:r>
              <a:rPr lang="en-US" sz="1200"/>
              <a:t>      paths:</a:t>
            </a:r>
            <a:br>
              <a:rPr lang="en-US" sz="1200"/>
            </a:br>
            <a:r>
              <a:rPr lang="en-US" sz="1200"/>
              <a:t>      - path: /</a:t>
            </a:r>
            <a:br>
              <a:rPr lang="en-US" sz="1200"/>
            </a:br>
            <a:r>
              <a:rPr lang="en-US" sz="1200"/>
              <a:t>        backend:</a:t>
            </a:r>
            <a:br>
              <a:rPr lang="en-US" sz="1200"/>
            </a:br>
            <a:r>
              <a:rPr lang="en-US" sz="1200"/>
              <a:t>          serviceName: nginx</a:t>
            </a:r>
            <a:br>
              <a:rPr lang="en-US" sz="1200"/>
            </a:br>
            <a:r>
              <a:rPr lang="en-US" sz="1200"/>
              <a:t>          servicePort: 80</a:t>
            </a:r>
            <a:br>
              <a:rPr lang="en-US" sz="1200"/>
            </a:b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네트워크 - Network Policy</a:t>
            </a:r>
            <a:endParaRPr/>
          </a:p>
        </p:txBody>
      </p:sp>
      <p:sp>
        <p:nvSpPr>
          <p:cNvPr id="346" name="Google Shape;346;p38"/>
          <p:cNvSpPr txBox="1"/>
          <p:nvPr>
            <p:ph idx="1" type="body"/>
          </p:nvPr>
        </p:nvSpPr>
        <p:spPr>
          <a:xfrm>
            <a:off x="281786" y="749771"/>
            <a:ext cx="93600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Pod</a:t>
            </a:r>
            <a:r>
              <a:rPr lang="en-US"/>
              <a:t>의 In/Outbound 정책 관리 기능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Namespace, Pod, IP, Port 단위로 설정 가능</a:t>
            </a:r>
            <a:r>
              <a:rPr lang="en-US"/>
              <a:t> </a:t>
            </a:r>
            <a:endParaRPr/>
          </a:p>
        </p:txBody>
      </p:sp>
      <p:sp>
        <p:nvSpPr>
          <p:cNvPr id="347" name="Google Shape;347;p38"/>
          <p:cNvSpPr txBox="1"/>
          <p:nvPr/>
        </p:nvSpPr>
        <p:spPr>
          <a:xfrm>
            <a:off x="519350" y="1404950"/>
            <a:ext cx="2937600" cy="534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apiVersion: networking.k8s.io/v1</a:t>
            </a:r>
            <a:br>
              <a:rPr lang="en-US" sz="1000"/>
            </a:br>
            <a:r>
              <a:rPr lang="en-US" sz="1000"/>
              <a:t>kind: NetworkPolicy</a:t>
            </a:r>
            <a:br>
              <a:rPr lang="en-US" sz="1000"/>
            </a:br>
            <a:r>
              <a:rPr lang="en-US" sz="1000"/>
              <a:t>metadata:</a:t>
            </a:r>
            <a:br>
              <a:rPr lang="en-US" sz="1000"/>
            </a:br>
            <a:r>
              <a:rPr lang="en-US" sz="1000"/>
              <a:t>  name: test-network-policy</a:t>
            </a:r>
            <a:br>
              <a:rPr lang="en-US" sz="1000"/>
            </a:br>
            <a:r>
              <a:rPr lang="en-US" sz="1000"/>
              <a:t>  namespace: default</a:t>
            </a:r>
            <a:br>
              <a:rPr lang="en-US" sz="1000"/>
            </a:br>
            <a:r>
              <a:rPr lang="en-US" sz="1000"/>
              <a:t>spec:</a:t>
            </a:r>
            <a:br>
              <a:rPr lang="en-US" sz="1000"/>
            </a:br>
            <a:r>
              <a:rPr lang="en-US" sz="1000"/>
              <a:t>  podSelector:</a:t>
            </a:r>
            <a:br>
              <a:rPr lang="en-US" sz="1000"/>
            </a:br>
            <a:r>
              <a:rPr lang="en-US" sz="1000"/>
              <a:t>    matchLabels:</a:t>
            </a:r>
            <a:br>
              <a:rPr lang="en-US" sz="1000"/>
            </a:br>
            <a:r>
              <a:rPr lang="en-US" sz="1000"/>
              <a:t>      role: db</a:t>
            </a:r>
            <a:br>
              <a:rPr lang="en-US" sz="1000"/>
            </a:br>
            <a:r>
              <a:rPr lang="en-US" sz="1000"/>
              <a:t>  policyTypes:</a:t>
            </a:r>
            <a:br>
              <a:rPr lang="en-US" sz="1000"/>
            </a:br>
            <a:r>
              <a:rPr lang="en-US" sz="1000"/>
              <a:t>  - Ingress</a:t>
            </a:r>
            <a:br>
              <a:rPr lang="en-US" sz="1000"/>
            </a:br>
            <a:r>
              <a:rPr lang="en-US" sz="1000"/>
              <a:t>  - Egress</a:t>
            </a:r>
            <a:br>
              <a:rPr lang="en-US" sz="1000"/>
            </a:br>
            <a:r>
              <a:rPr lang="en-US" sz="1000"/>
              <a:t>  ingress:</a:t>
            </a:r>
            <a:br>
              <a:rPr lang="en-US" sz="1000"/>
            </a:br>
            <a:r>
              <a:rPr lang="en-US" sz="1000"/>
              <a:t>  - from:</a:t>
            </a:r>
            <a:br>
              <a:rPr lang="en-US" sz="1000"/>
            </a:br>
            <a:r>
              <a:rPr lang="en-US" sz="1000"/>
              <a:t>    - ipBlock:</a:t>
            </a:r>
            <a:br>
              <a:rPr lang="en-US" sz="1000"/>
            </a:br>
            <a:r>
              <a:rPr lang="en-US" sz="1000"/>
              <a:t>        cidr: 172.17.0.0/16</a:t>
            </a:r>
            <a:br>
              <a:rPr lang="en-US" sz="1000"/>
            </a:br>
            <a:r>
              <a:rPr lang="en-US" sz="1000"/>
              <a:t>        except:</a:t>
            </a:r>
            <a:br>
              <a:rPr lang="en-US" sz="1000"/>
            </a:br>
            <a:r>
              <a:rPr lang="en-US" sz="1000"/>
              <a:t>        - 172.17.1.0/24</a:t>
            </a:r>
            <a:br>
              <a:rPr lang="en-US" sz="1000"/>
            </a:br>
            <a:r>
              <a:rPr lang="en-US" sz="1000"/>
              <a:t>    - namespaceSelector:</a:t>
            </a:r>
            <a:br>
              <a:rPr lang="en-US" sz="1000"/>
            </a:br>
            <a:r>
              <a:rPr lang="en-US" sz="1000"/>
              <a:t>        matchLabels:</a:t>
            </a:r>
            <a:br>
              <a:rPr lang="en-US" sz="1000"/>
            </a:br>
            <a:r>
              <a:rPr lang="en-US" sz="1000"/>
              <a:t>          project: myproject</a:t>
            </a:r>
            <a:br>
              <a:rPr lang="en-US" sz="1000"/>
            </a:br>
            <a:r>
              <a:rPr lang="en-US" sz="1000"/>
              <a:t>    - podSelector:</a:t>
            </a:r>
            <a:br>
              <a:rPr lang="en-US" sz="1000"/>
            </a:br>
            <a:r>
              <a:rPr lang="en-US" sz="1000"/>
              <a:t>        matchLabels:</a:t>
            </a:r>
            <a:br>
              <a:rPr lang="en-US" sz="1000"/>
            </a:br>
            <a:r>
              <a:rPr lang="en-US" sz="1000"/>
              <a:t>          role: frontend</a:t>
            </a:r>
            <a:br>
              <a:rPr lang="en-US" sz="1000"/>
            </a:br>
            <a:r>
              <a:rPr lang="en-US" sz="1000"/>
              <a:t>    ports:</a:t>
            </a:r>
            <a:br>
              <a:rPr lang="en-US" sz="1000"/>
            </a:br>
            <a:r>
              <a:rPr lang="en-US" sz="1000"/>
              <a:t>    - protocol: TCP</a:t>
            </a:r>
            <a:br>
              <a:rPr lang="en-US" sz="1000"/>
            </a:br>
            <a:r>
              <a:rPr lang="en-US" sz="1000"/>
              <a:t>      port: 6379</a:t>
            </a:r>
            <a:br>
              <a:rPr lang="en-US" sz="1000"/>
            </a:br>
            <a:r>
              <a:rPr lang="en-US" sz="1000"/>
              <a:t>  egress:</a:t>
            </a:r>
            <a:br>
              <a:rPr lang="en-US" sz="1000"/>
            </a:br>
            <a:r>
              <a:rPr lang="en-US" sz="1000"/>
              <a:t>  - to:</a:t>
            </a:r>
            <a:br>
              <a:rPr lang="en-US" sz="1000"/>
            </a:br>
            <a:r>
              <a:rPr lang="en-US" sz="1000"/>
              <a:t>    - ipBlock:</a:t>
            </a:r>
            <a:br>
              <a:rPr lang="en-US" sz="1000"/>
            </a:br>
            <a:r>
              <a:rPr lang="en-US" sz="1000"/>
              <a:t>        cidr: 10.0.0.0/24</a:t>
            </a:r>
            <a:br>
              <a:rPr lang="en-US" sz="1000"/>
            </a:br>
            <a:r>
              <a:rPr lang="en-US" sz="1000"/>
              <a:t>    ports:</a:t>
            </a:r>
            <a:br>
              <a:rPr lang="en-US" sz="1000"/>
            </a:br>
            <a:r>
              <a:rPr lang="en-US" sz="1000"/>
              <a:t>    - protocol: TCP</a:t>
            </a:r>
            <a:br>
              <a:rPr lang="en-US" sz="1000"/>
            </a:br>
            <a:r>
              <a:rPr lang="en-US" sz="1000"/>
              <a:t>      port: 5978</a:t>
            </a:r>
            <a:endParaRPr sz="1000"/>
          </a:p>
        </p:txBody>
      </p:sp>
      <p:sp>
        <p:nvSpPr>
          <p:cNvPr id="348" name="Google Shape;348;p38"/>
          <p:cNvSpPr/>
          <p:nvPr/>
        </p:nvSpPr>
        <p:spPr>
          <a:xfrm>
            <a:off x="3946300" y="2506200"/>
            <a:ext cx="1734600" cy="309300"/>
          </a:xfrm>
          <a:prstGeom prst="wedgeRectCallout">
            <a:avLst>
              <a:gd fmla="val -176789" name="adj1"/>
              <a:gd fmla="val 71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</a:t>
            </a:r>
            <a:r>
              <a:rPr lang="en-US"/>
              <a:t>를 적용할 Pod</a:t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3909125" y="3510363"/>
            <a:ext cx="3822300" cy="360000"/>
          </a:xfrm>
          <a:prstGeom prst="wedgeRectCallout">
            <a:avLst>
              <a:gd fmla="val -90358" name="adj1"/>
              <a:gd fmla="val 6592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Inbound 트래</a:t>
            </a:r>
            <a:r>
              <a:rPr lang="en-US"/>
              <a:t>픽 허용 대상 </a:t>
            </a:r>
            <a:r>
              <a:rPr lang="en-US"/>
              <a:t>IP 대</a:t>
            </a:r>
            <a:r>
              <a:rPr lang="en-US"/>
              <a:t>역</a:t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3909125" y="4002950"/>
            <a:ext cx="3822300" cy="360000"/>
          </a:xfrm>
          <a:prstGeom prst="wedgeRectCallout">
            <a:avLst>
              <a:gd fmla="val -91330" name="adj1"/>
              <a:gd fmla="val 8397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Inbound 트래픽 허용 대상 Namespace</a:t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3909125" y="4576600"/>
            <a:ext cx="3822300" cy="360000"/>
          </a:xfrm>
          <a:prstGeom prst="wedgeRectCallout">
            <a:avLst>
              <a:gd fmla="val -91654" name="adj1"/>
              <a:gd fmla="val 5369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Inbound 트래픽 허용 대상 Pod</a:t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1499225" y="2428500"/>
            <a:ext cx="222900" cy="464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2089000" y="3646450"/>
            <a:ext cx="222900" cy="566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2089000" y="4275525"/>
            <a:ext cx="222900" cy="426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2089000" y="4731475"/>
            <a:ext cx="222900" cy="426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1631800" y="5188675"/>
            <a:ext cx="222900" cy="426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3909125" y="5188675"/>
            <a:ext cx="3822300" cy="309300"/>
          </a:xfrm>
          <a:prstGeom prst="wedgeRectCallout">
            <a:avLst>
              <a:gd fmla="val -103486" name="adj1"/>
              <a:gd fmla="val 1901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Inbound 트래픽 허용 대상 Port </a:t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1885175" y="5904850"/>
            <a:ext cx="222900" cy="309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3909125" y="5784475"/>
            <a:ext cx="3822300" cy="309300"/>
          </a:xfrm>
          <a:prstGeom prst="wedgeRectCallout">
            <a:avLst>
              <a:gd fmla="val -97489" name="adj1"/>
              <a:gd fmla="val 3669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Out</a:t>
            </a:r>
            <a:r>
              <a:rPr lang="en-US">
                <a:solidFill>
                  <a:schemeClr val="dk1"/>
                </a:solidFill>
              </a:rPr>
              <a:t>bound 트래픽 허용 대상 IP 대</a:t>
            </a:r>
            <a:r>
              <a:rPr lang="en-US">
                <a:solidFill>
                  <a:schemeClr val="dk1"/>
                </a:solidFill>
              </a:rPr>
              <a:t>역</a:t>
            </a:r>
            <a:r>
              <a:rPr lang="en-US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3909125" y="6200775"/>
            <a:ext cx="3822300" cy="309300"/>
          </a:xfrm>
          <a:prstGeom prst="wedgeRectCallout">
            <a:avLst>
              <a:gd fmla="val -103810" name="adj1"/>
              <a:gd fmla="val 5632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Outbound 트래픽 허용 대상 Port </a:t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1631800" y="6379375"/>
            <a:ext cx="222900" cy="309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구성</a:t>
            </a:r>
            <a:r>
              <a:rPr lang="en-US"/>
              <a:t> - ConfigMap  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7" name="Google Shape;367;p39"/>
          <p:cNvSpPr txBox="1"/>
          <p:nvPr>
            <p:ph idx="1" type="body"/>
          </p:nvPr>
        </p:nvSpPr>
        <p:spPr>
          <a:xfrm>
            <a:off x="281786" y="749771"/>
            <a:ext cx="93600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애플리케이션</a:t>
            </a:r>
            <a:r>
              <a:rPr lang="en-US"/>
              <a:t>의 환경 변수를 Docker 이미지 내부에서 관리하게 되면 매번 이미지를 빌드해야하므로 번거로움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애플리케이션</a:t>
            </a:r>
            <a:r>
              <a:rPr lang="en-US"/>
              <a:t>의 환경변수를 Object로 관리하는 기능 제공.  환경변수는 컨테이너 실행 시 주입됨</a:t>
            </a:r>
            <a:endParaRPr/>
          </a:p>
        </p:txBody>
      </p:sp>
      <p:sp>
        <p:nvSpPr>
          <p:cNvPr id="368" name="Google Shape;368;p39"/>
          <p:cNvSpPr txBox="1"/>
          <p:nvPr/>
        </p:nvSpPr>
        <p:spPr>
          <a:xfrm>
            <a:off x="767075" y="1637175"/>
            <a:ext cx="4200300" cy="3391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vi configmap.yaml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apiVersion: v1</a:t>
            </a:r>
            <a:br>
              <a:rPr lang="en-US"/>
            </a:br>
            <a:r>
              <a:rPr lang="en-US"/>
              <a:t>kind: ConfigMap</a:t>
            </a:r>
            <a:br>
              <a:rPr lang="en-US"/>
            </a:br>
            <a:r>
              <a:rPr lang="en-US"/>
              <a:t>metadata:</a:t>
            </a:r>
            <a:br>
              <a:rPr lang="en-US"/>
            </a:br>
            <a:r>
              <a:rPr lang="en-US"/>
              <a:t>  name: </a:t>
            </a:r>
            <a:r>
              <a:rPr lang="en-US">
                <a:solidFill>
                  <a:srgbClr val="0000FF"/>
                </a:solidFill>
              </a:rPr>
              <a:t>special-config</a:t>
            </a:r>
            <a:br>
              <a:rPr lang="en-US"/>
            </a:br>
            <a:r>
              <a:rPr lang="en-US"/>
              <a:t>data:</a:t>
            </a:r>
            <a:br>
              <a:rPr lang="en-US"/>
            </a:br>
            <a:r>
              <a:rPr lang="en-US"/>
              <a:t>  </a:t>
            </a:r>
            <a:r>
              <a:rPr lang="en-US">
                <a:solidFill>
                  <a:srgbClr val="0000FF"/>
                </a:solidFill>
              </a:rPr>
              <a:t>special.how</a:t>
            </a:r>
            <a:r>
              <a:rPr lang="en-US"/>
              <a:t>: very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 배포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apply -f configmap.yaml -n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 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get configmap -n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              DATA      AGE</a:t>
            </a:r>
            <a:br>
              <a:rPr lang="en-US"/>
            </a:br>
            <a:r>
              <a:rPr lang="en-US"/>
              <a:t>special-config   1             1m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구성 - ConfigMap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4" name="Google Shape;374;p40"/>
          <p:cNvSpPr txBox="1"/>
          <p:nvPr/>
        </p:nvSpPr>
        <p:spPr>
          <a:xfrm>
            <a:off x="5109350" y="808325"/>
            <a:ext cx="4668000" cy="5877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// 확인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$ kubectl get pods -a -n NAMESPACE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NAME              READY     STATUS       RESTARTS   AGE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dapi-test-pod   0/1             Completed   0                    4m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$ kubectl logs -f dapi-test-pod -n NAMESPACE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...</a:t>
            </a:r>
            <a:br>
              <a:rPr lang="en-US" sz="1200">
                <a:solidFill>
                  <a:schemeClr val="dk1"/>
                </a:solidFill>
              </a:rPr>
            </a:br>
            <a:r>
              <a:rPr b="1" lang="en-US" sz="1200">
                <a:solidFill>
                  <a:srgbClr val="0000FF"/>
                </a:solidFill>
              </a:rPr>
              <a:t>SPECIAL_LEVEL_KEY=very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5" name="Google Shape;375;p40"/>
          <p:cNvSpPr txBox="1"/>
          <p:nvPr/>
        </p:nvSpPr>
        <p:spPr>
          <a:xfrm>
            <a:off x="349250" y="808325"/>
            <a:ext cx="4450200" cy="5877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$ vi pod.yaml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apiVersion: v1</a:t>
            </a:r>
            <a:br>
              <a:rPr lang="en-US"/>
            </a:br>
            <a:r>
              <a:rPr lang="en-US"/>
              <a:t>kind: Pod</a:t>
            </a:r>
            <a:br>
              <a:rPr lang="en-US"/>
            </a:br>
            <a:r>
              <a:rPr lang="en-US"/>
              <a:t>metadata:</a:t>
            </a:r>
            <a:br>
              <a:rPr lang="en-US"/>
            </a:br>
            <a:r>
              <a:rPr lang="en-US"/>
              <a:t>  name: dapi-test-pod</a:t>
            </a:r>
            <a:br>
              <a:rPr lang="en-US"/>
            </a:br>
            <a:r>
              <a:rPr lang="en-US"/>
              <a:t>spec:</a:t>
            </a:r>
            <a:br>
              <a:rPr lang="en-US"/>
            </a:br>
            <a:r>
              <a:rPr lang="en-US"/>
              <a:t>  containers:</a:t>
            </a:r>
            <a:br>
              <a:rPr lang="en-US"/>
            </a:br>
            <a:r>
              <a:rPr lang="en-US"/>
              <a:t>  - name: test-container</a:t>
            </a:r>
            <a:br>
              <a:rPr lang="en-US"/>
            </a:br>
            <a:r>
              <a:rPr lang="en-US"/>
              <a:t>    image: k8s.gcr.io/busybox</a:t>
            </a:r>
            <a:br>
              <a:rPr lang="en-US"/>
            </a:br>
            <a:r>
              <a:rPr lang="en-US"/>
              <a:t>    command: [ "/bin/sh", "-c", "env" ]</a:t>
            </a:r>
            <a:br>
              <a:rPr lang="en-US"/>
            </a:br>
            <a:r>
              <a:rPr lang="en-US"/>
              <a:t>    env:</a:t>
            </a:r>
            <a:br>
              <a:rPr lang="en-US"/>
            </a:br>
            <a:r>
              <a:rPr lang="en-US"/>
              <a:t>    - name: </a:t>
            </a:r>
            <a:r>
              <a:rPr lang="en-US">
                <a:solidFill>
                  <a:srgbClr val="0000FF"/>
                </a:solidFill>
              </a:rPr>
              <a:t>SPECIAL_LEVEL_KEY</a:t>
            </a:r>
            <a:br>
              <a:rPr lang="en-US"/>
            </a:br>
            <a:r>
              <a:rPr lang="en-US"/>
              <a:t>      valueFrom:</a:t>
            </a:r>
            <a:br>
              <a:rPr lang="en-US"/>
            </a:br>
            <a:r>
              <a:rPr lang="en-US"/>
              <a:t>        configMapKeyRef:</a:t>
            </a:r>
            <a:br>
              <a:rPr lang="en-US"/>
            </a:br>
            <a:r>
              <a:rPr lang="en-US"/>
              <a:t>          name: </a:t>
            </a:r>
            <a:r>
              <a:rPr lang="en-US">
                <a:solidFill>
                  <a:srgbClr val="0000FF"/>
                </a:solidFill>
              </a:rPr>
              <a:t>special-config</a:t>
            </a:r>
            <a:br>
              <a:rPr lang="en-US"/>
            </a:br>
            <a:r>
              <a:rPr lang="en-US"/>
              <a:t>          key: </a:t>
            </a:r>
            <a:r>
              <a:rPr lang="en-US">
                <a:solidFill>
                  <a:srgbClr val="0000FF"/>
                </a:solidFill>
              </a:rPr>
              <a:t>special.how</a:t>
            </a:r>
            <a:br>
              <a:rPr lang="en-US"/>
            </a:br>
            <a:r>
              <a:rPr lang="en-US"/>
              <a:t>    resources:</a:t>
            </a:r>
            <a:br>
              <a:rPr lang="en-US"/>
            </a:br>
            <a:r>
              <a:rPr lang="en-US"/>
              <a:t>      limits:</a:t>
            </a:r>
            <a:br>
              <a:rPr lang="en-US"/>
            </a:br>
            <a:r>
              <a:rPr lang="en-US"/>
              <a:t>        cpu: 1</a:t>
            </a:r>
            <a:br>
              <a:rPr lang="en-US"/>
            </a:br>
            <a:r>
              <a:rPr lang="en-US"/>
              <a:t>        memory: 200Mi</a:t>
            </a:r>
            <a:br>
              <a:rPr lang="en-US"/>
            </a:br>
            <a:r>
              <a:rPr lang="en-US"/>
              <a:t>      requests:</a:t>
            </a:r>
            <a:br>
              <a:rPr lang="en-US"/>
            </a:br>
            <a:r>
              <a:rPr lang="en-US"/>
              <a:t>        cpu: 100m</a:t>
            </a:r>
            <a:br>
              <a:rPr lang="en-US"/>
            </a:br>
            <a:r>
              <a:rPr lang="en-US"/>
              <a:t>        memory: 200Mi</a:t>
            </a:r>
            <a:br>
              <a:rPr lang="en-US"/>
            </a:br>
            <a:r>
              <a:rPr lang="en-US"/>
              <a:t>  restartPolicy: Never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 배포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apply -f pod.yaml -n NAMESPACE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구성 - Secret  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1" name="Google Shape;381;p41"/>
          <p:cNvSpPr txBox="1"/>
          <p:nvPr>
            <p:ph idx="1" type="body"/>
          </p:nvPr>
        </p:nvSpPr>
        <p:spPr>
          <a:xfrm>
            <a:off x="281786" y="749771"/>
            <a:ext cx="93600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보</a:t>
            </a:r>
            <a:r>
              <a:rPr lang="en-US"/>
              <a:t>안 상 중요한 정보(패스워드 등)를 안전하게 저장하는 기능</a:t>
            </a:r>
            <a:endParaRPr/>
          </a:p>
        </p:txBody>
      </p:sp>
      <p:sp>
        <p:nvSpPr>
          <p:cNvPr id="382" name="Google Shape;382;p41"/>
          <p:cNvSpPr txBox="1"/>
          <p:nvPr/>
        </p:nvSpPr>
        <p:spPr>
          <a:xfrm>
            <a:off x="498625" y="1252550"/>
            <a:ext cx="4474500" cy="4922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vi secret.yaml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apiVersion: v1</a:t>
            </a:r>
            <a:br>
              <a:rPr lang="en-US"/>
            </a:br>
            <a:r>
              <a:rPr lang="en-US"/>
              <a:t>kind: Secret</a:t>
            </a:r>
            <a:br>
              <a:rPr lang="en-US"/>
            </a:br>
            <a:r>
              <a:rPr lang="en-US"/>
              <a:t>metadata:</a:t>
            </a:r>
            <a:br>
              <a:rPr lang="en-US"/>
            </a:br>
            <a:r>
              <a:rPr lang="en-US"/>
              <a:t>  name: </a:t>
            </a:r>
            <a:r>
              <a:rPr lang="en-US">
                <a:solidFill>
                  <a:srgbClr val="0000FF"/>
                </a:solidFill>
              </a:rPr>
              <a:t>mysecret</a:t>
            </a:r>
            <a:br>
              <a:rPr lang="en-US"/>
            </a:br>
            <a:r>
              <a:rPr lang="en-US"/>
              <a:t>type: Opaque</a:t>
            </a:r>
            <a:br>
              <a:rPr lang="en-US"/>
            </a:br>
            <a:r>
              <a:rPr lang="en-US"/>
              <a:t>data:</a:t>
            </a:r>
            <a:br>
              <a:rPr lang="en-US"/>
            </a:br>
            <a:r>
              <a:rPr lang="en-US">
                <a:solidFill>
                  <a:srgbClr val="0000FF"/>
                </a:solidFill>
              </a:rPr>
              <a:t>  username: YWRtaW4=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  password: MWYyZDFlMmU2N2Rm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//배포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apply -f secret.yaml -n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get secrets -n </a:t>
            </a:r>
            <a:r>
              <a:rPr lang="en-US">
                <a:solidFill>
                  <a:schemeClr val="dk1"/>
                </a:solidFill>
              </a:rPr>
              <a:t>NAMESPACE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NAME         TYPE          DATA   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mysecret     Opaque       2         19s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" name="Google Shape;383;p41"/>
          <p:cNvSpPr txBox="1"/>
          <p:nvPr/>
        </p:nvSpPr>
        <p:spPr>
          <a:xfrm>
            <a:off x="5150600" y="1252550"/>
            <a:ext cx="4550700" cy="1910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echo -n 'admin' | base64</a:t>
            </a:r>
            <a:br>
              <a:rPr lang="en-US"/>
            </a:br>
            <a:r>
              <a:rPr lang="en-US"/>
              <a:t>YWRtaW4=</a:t>
            </a:r>
            <a:br>
              <a:rPr lang="en-US"/>
            </a:br>
            <a:r>
              <a:rPr lang="en-US"/>
              <a:t>$ echo -n '1f2d1e2e67df' | base64</a:t>
            </a:r>
            <a:br>
              <a:rPr lang="en-US"/>
            </a:br>
            <a:r>
              <a:rPr lang="en-US"/>
              <a:t>MWYyZDFlMmU2N2Rm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"/>
          <p:cNvSpPr/>
          <p:nvPr/>
        </p:nvSpPr>
        <p:spPr>
          <a:xfrm>
            <a:off x="4732650" y="2662325"/>
            <a:ext cx="1372800" cy="407100"/>
          </a:xfrm>
          <a:prstGeom prst="wedgeRectCallout">
            <a:avLst>
              <a:gd fmla="val -73314" name="adj1"/>
              <a:gd fmla="val -9993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인코딩 데이터 입력</a:t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>
            <a:off x="3600200" y="2752250"/>
            <a:ext cx="171900" cy="4869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41"/>
          <p:cNvCxnSpPr>
            <a:stCxn id="387" idx="1"/>
            <a:endCxn id="385" idx="2"/>
          </p:cNvCxnSpPr>
          <p:nvPr/>
        </p:nvCxnSpPr>
        <p:spPr>
          <a:xfrm flipH="1">
            <a:off x="3772100" y="1859775"/>
            <a:ext cx="1275600" cy="11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41"/>
          <p:cNvSpPr/>
          <p:nvPr/>
        </p:nvSpPr>
        <p:spPr>
          <a:xfrm>
            <a:off x="5047700" y="1560975"/>
            <a:ext cx="171900" cy="5976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구성 - Secret  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3" name="Google Shape;393;p42"/>
          <p:cNvSpPr txBox="1"/>
          <p:nvPr/>
        </p:nvSpPr>
        <p:spPr>
          <a:xfrm>
            <a:off x="270025" y="871550"/>
            <a:ext cx="4484100" cy="5863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vi pod.yaml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apiVersion: v1</a:t>
            </a:r>
            <a:br>
              <a:rPr lang="en-US" sz="1200"/>
            </a:br>
            <a:r>
              <a:rPr lang="en-US" sz="1200"/>
              <a:t>kind: Pod</a:t>
            </a:r>
            <a:br>
              <a:rPr lang="en-US" sz="1200"/>
            </a:br>
            <a:r>
              <a:rPr lang="en-US" sz="1200"/>
              <a:t>metadata:</a:t>
            </a:r>
            <a:br>
              <a:rPr lang="en-US" sz="1200"/>
            </a:br>
            <a:r>
              <a:rPr lang="en-US" sz="1200"/>
              <a:t>  name: mypod</a:t>
            </a:r>
            <a:br>
              <a:rPr lang="en-US" sz="1200"/>
            </a:br>
            <a:r>
              <a:rPr lang="en-US" sz="1200"/>
              <a:t>spec:</a:t>
            </a:r>
            <a:br>
              <a:rPr lang="en-US" sz="1200"/>
            </a:br>
            <a:r>
              <a:rPr lang="en-US" sz="1200"/>
              <a:t>  containers:</a:t>
            </a:r>
            <a:br>
              <a:rPr lang="en-US" sz="1200"/>
            </a:br>
            <a:r>
              <a:rPr lang="en-US" sz="1200"/>
              <a:t>  - name: mypod</a:t>
            </a:r>
            <a:br>
              <a:rPr lang="en-US" sz="1200"/>
            </a:br>
            <a:r>
              <a:rPr lang="en-US" sz="1200"/>
              <a:t>    image: k8s.gcr.io/busybox</a:t>
            </a:r>
            <a:br>
              <a:rPr lang="en-US" sz="1200"/>
            </a:br>
            <a:r>
              <a:rPr lang="en-US" sz="1200"/>
              <a:t>    command: [ "/bin/sh", "-c", "</a:t>
            </a:r>
            <a:r>
              <a:rPr lang="en-US" sz="1200">
                <a:solidFill>
                  <a:srgbClr val="0000FF"/>
                </a:solidFill>
              </a:rPr>
              <a:t>ls -a /etc/foo/; cat /etc/foo/username; echo; cat /etc/foo/password</a:t>
            </a:r>
            <a:r>
              <a:rPr lang="en-US" sz="1200"/>
              <a:t>"]</a:t>
            </a:r>
            <a:br>
              <a:rPr lang="en-US" sz="1200"/>
            </a:br>
            <a:r>
              <a:rPr lang="en-US" sz="1200"/>
              <a:t>    volumeMounts:</a:t>
            </a:r>
            <a:br>
              <a:rPr lang="en-US" sz="1200"/>
            </a:br>
            <a:r>
              <a:rPr lang="en-US" sz="1200"/>
              <a:t>    - name: </a:t>
            </a:r>
            <a:r>
              <a:rPr lang="en-US" sz="1200">
                <a:solidFill>
                  <a:srgbClr val="FF0000"/>
                </a:solidFill>
              </a:rPr>
              <a:t>foo</a:t>
            </a:r>
            <a:br>
              <a:rPr lang="en-US" sz="1200"/>
            </a:br>
            <a:r>
              <a:rPr lang="en-US" sz="1200"/>
              <a:t>      mountPath: "</a:t>
            </a:r>
            <a:r>
              <a:rPr lang="en-US" sz="1200">
                <a:solidFill>
                  <a:srgbClr val="0000FF"/>
                </a:solidFill>
              </a:rPr>
              <a:t>/etc/foo</a:t>
            </a:r>
            <a:r>
              <a:rPr lang="en-US" sz="1200"/>
              <a:t>"</a:t>
            </a:r>
            <a:br>
              <a:rPr lang="en-US" sz="1200"/>
            </a:br>
            <a:r>
              <a:rPr lang="en-US" sz="1200"/>
              <a:t>    resources:</a:t>
            </a:r>
            <a:br>
              <a:rPr lang="en-US" sz="1200"/>
            </a:br>
            <a:r>
              <a:rPr lang="en-US" sz="1200"/>
              <a:t>      limits:</a:t>
            </a:r>
            <a:br>
              <a:rPr lang="en-US" sz="1200"/>
            </a:br>
            <a:r>
              <a:rPr lang="en-US" sz="1200"/>
              <a:t>        cpu: 1</a:t>
            </a:r>
            <a:br>
              <a:rPr lang="en-US" sz="1200"/>
            </a:br>
            <a:r>
              <a:rPr lang="en-US" sz="1200"/>
              <a:t>        memory: 200Mi</a:t>
            </a:r>
            <a:br>
              <a:rPr lang="en-US" sz="1200"/>
            </a:br>
            <a:r>
              <a:rPr lang="en-US" sz="1200"/>
              <a:t>      requests:</a:t>
            </a:r>
            <a:br>
              <a:rPr lang="en-US" sz="1200"/>
            </a:br>
            <a:r>
              <a:rPr lang="en-US" sz="1200"/>
              <a:t>        cpu: 100m</a:t>
            </a:r>
            <a:br>
              <a:rPr lang="en-US" sz="1200"/>
            </a:br>
            <a:r>
              <a:rPr lang="en-US" sz="1200"/>
              <a:t>        memory: 200Mi</a:t>
            </a:r>
            <a:br>
              <a:rPr lang="en-US" sz="1200"/>
            </a:br>
            <a:r>
              <a:rPr lang="en-US" sz="1200"/>
              <a:t>  volumes:</a:t>
            </a:r>
            <a:br>
              <a:rPr lang="en-US" sz="1200"/>
            </a:br>
            <a:r>
              <a:rPr lang="en-US" sz="1200"/>
              <a:t>  - name: </a:t>
            </a:r>
            <a:r>
              <a:rPr lang="en-US" sz="1200">
                <a:solidFill>
                  <a:srgbClr val="FF0000"/>
                </a:solidFill>
              </a:rPr>
              <a:t>foo</a:t>
            </a:r>
            <a:br>
              <a:rPr lang="en-US" sz="1200"/>
            </a:br>
            <a:r>
              <a:rPr lang="en-US" sz="1200"/>
              <a:t>    secret:</a:t>
            </a:r>
            <a:br>
              <a:rPr lang="en-US" sz="1200"/>
            </a:br>
            <a:r>
              <a:rPr lang="en-US" sz="1200"/>
              <a:t>      secretName: </a:t>
            </a:r>
            <a:r>
              <a:rPr lang="en-US" sz="1200">
                <a:solidFill>
                  <a:srgbClr val="0000FF"/>
                </a:solidFill>
              </a:rPr>
              <a:t>mysecret</a:t>
            </a:r>
            <a:br>
              <a:rPr lang="en-US" sz="1200"/>
            </a:br>
            <a:r>
              <a:rPr lang="en-US" sz="1200"/>
              <a:t>      defaultMode: 256</a:t>
            </a:r>
            <a:br>
              <a:rPr lang="en-US" sz="1200"/>
            </a:br>
            <a:r>
              <a:rPr lang="en-US" sz="1200"/>
              <a:t>  restartPolicy: Never</a:t>
            </a:r>
            <a:endParaRPr sz="1200"/>
          </a:p>
        </p:txBody>
      </p:sp>
      <p:sp>
        <p:nvSpPr>
          <p:cNvPr id="394" name="Google Shape;394;p42"/>
          <p:cNvSpPr txBox="1"/>
          <p:nvPr/>
        </p:nvSpPr>
        <p:spPr>
          <a:xfrm>
            <a:off x="5129825" y="871550"/>
            <a:ext cx="4484100" cy="5644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//배</a:t>
            </a:r>
            <a:r>
              <a:rPr lang="en-US"/>
              <a:t>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apply -f pod.yaml -n NAMESPACE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//확</a:t>
            </a:r>
            <a:r>
              <a:rPr lang="en-US"/>
              <a:t>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get po -a -n </a:t>
            </a:r>
            <a:r>
              <a:rPr lang="en-US">
                <a:solidFill>
                  <a:schemeClr val="dk1"/>
                </a:solidFill>
              </a:rPr>
              <a:t>NAMESPACE</a:t>
            </a:r>
            <a:br>
              <a:rPr lang="en-US"/>
            </a:br>
            <a:r>
              <a:rPr lang="en-US"/>
              <a:t>NAME      READY   STATUS      RESTARTS   AGE</a:t>
            </a:r>
            <a:br>
              <a:rPr lang="en-US"/>
            </a:br>
            <a:r>
              <a:rPr lang="en-US"/>
              <a:t>mypod     0/1           Completed   0                   1m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logs -f mypod -n edu</a:t>
            </a:r>
            <a:br>
              <a:rPr lang="en-US"/>
            </a:br>
            <a:r>
              <a:rPr lang="en-US">
                <a:solidFill>
                  <a:srgbClr val="0000FF"/>
                </a:solidFill>
              </a:rPr>
              <a:t>password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username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admin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1f2d1e2e67df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스토리</a:t>
            </a:r>
            <a:r>
              <a:rPr lang="en-US"/>
              <a:t>지</a:t>
            </a:r>
            <a:r>
              <a:rPr lang="en-US"/>
              <a:t> - PVC(Persistent Volume Claim)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0" name="Google Shape;400;p43"/>
          <p:cNvSpPr txBox="1"/>
          <p:nvPr>
            <p:ph idx="1" type="body"/>
          </p:nvPr>
        </p:nvSpPr>
        <p:spPr>
          <a:xfrm>
            <a:off x="281775" y="749775"/>
            <a:ext cx="936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데이터</a:t>
            </a:r>
            <a:r>
              <a:rPr lang="en-US"/>
              <a:t>를 영구적으로 저장할 수 있는 Volume을 생성, 삭제할 수 있는 관리 기능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PVC(PersistentVolumeClaim) 생성 시 PV(Persistent Volume)가 자동으로 생성됨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PV를 직접 생성하지 않고 PVC를 통해 생성하는 방식이 일반적임</a:t>
            </a:r>
            <a:r>
              <a:rPr lang="en-US"/>
              <a:t> </a:t>
            </a:r>
            <a:endParaRPr/>
          </a:p>
        </p:txBody>
      </p:sp>
      <p:sp>
        <p:nvSpPr>
          <p:cNvPr id="401" name="Google Shape;401;p43"/>
          <p:cNvSpPr txBox="1"/>
          <p:nvPr/>
        </p:nvSpPr>
        <p:spPr>
          <a:xfrm>
            <a:off x="559300" y="1875375"/>
            <a:ext cx="3648300" cy="4463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vi pvc.yaml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apiVersion: v1</a:t>
            </a:r>
            <a:br>
              <a:rPr lang="en-US"/>
            </a:br>
            <a:r>
              <a:rPr lang="en-US"/>
              <a:t>kind: PersistentVolumeClaim</a:t>
            </a:r>
            <a:br>
              <a:rPr lang="en-US"/>
            </a:br>
            <a:r>
              <a:rPr lang="en-US"/>
              <a:t>metadata:</a:t>
            </a:r>
            <a:br>
              <a:rPr lang="en-US"/>
            </a:br>
            <a:r>
              <a:rPr lang="en-US"/>
              <a:t>  annotations:</a:t>
            </a:r>
            <a:br>
              <a:rPr lang="en-US"/>
            </a:br>
            <a:r>
              <a:rPr lang="en-US"/>
              <a:t>    volume.beta.kubernetes.io/storage-class: ibmc-file-bronze</a:t>
            </a:r>
            <a:br>
              <a:rPr lang="en-US"/>
            </a:br>
            <a:r>
              <a:rPr lang="en-US"/>
              <a:t>  labels:</a:t>
            </a:r>
            <a:br>
              <a:rPr lang="en-US"/>
            </a:br>
            <a:r>
              <a:rPr lang="en-US"/>
              <a:t>    billingType: "hourly"</a:t>
            </a:r>
            <a:br>
              <a:rPr lang="en-US"/>
            </a:br>
            <a:r>
              <a:rPr lang="en-US"/>
              <a:t>  name: </a:t>
            </a:r>
            <a:r>
              <a:rPr b="1" lang="en-US">
                <a:solidFill>
                  <a:srgbClr val="0000FF"/>
                </a:solidFill>
              </a:rPr>
              <a:t>example-pvc</a:t>
            </a:r>
            <a:br>
              <a:rPr lang="en-US"/>
            </a:br>
            <a:r>
              <a:rPr lang="en-US"/>
              <a:t>spec:</a:t>
            </a:r>
            <a:br>
              <a:rPr lang="en-US"/>
            </a:br>
            <a:r>
              <a:rPr lang="en-US"/>
              <a:t>  accessModes:</a:t>
            </a:r>
            <a:br>
              <a:rPr lang="en-US"/>
            </a:br>
            <a:r>
              <a:rPr lang="en-US"/>
              <a:t>  - ReadWriteOnce</a:t>
            </a:r>
            <a:br>
              <a:rPr lang="en-US"/>
            </a:br>
            <a:r>
              <a:rPr lang="en-US"/>
              <a:t>  resources:</a:t>
            </a:r>
            <a:br>
              <a:rPr lang="en-US"/>
            </a:br>
            <a:r>
              <a:rPr lang="en-US"/>
              <a:t>    requests:</a:t>
            </a:r>
            <a:br>
              <a:rPr lang="en-US"/>
            </a:br>
            <a:r>
              <a:rPr lang="en-US"/>
              <a:t>      storage: 1Gi</a:t>
            </a:r>
            <a:endParaRPr/>
          </a:p>
        </p:txBody>
      </p:sp>
      <p:sp>
        <p:nvSpPr>
          <p:cNvPr id="402" name="Google Shape;402;p43"/>
          <p:cNvSpPr txBox="1"/>
          <p:nvPr/>
        </p:nvSpPr>
        <p:spPr>
          <a:xfrm>
            <a:off x="4412625" y="1875375"/>
            <a:ext cx="4808700" cy="4463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 배</a:t>
            </a:r>
            <a:r>
              <a:rPr lang="en-US"/>
              <a:t>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apply -f pvc.yaml -n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 확</a:t>
            </a:r>
            <a:r>
              <a:rPr lang="en-US"/>
              <a:t>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get pvc -n </a:t>
            </a:r>
            <a:r>
              <a:rPr lang="en-US">
                <a:solidFill>
                  <a:schemeClr val="dk1"/>
                </a:solidFill>
              </a:rPr>
              <a:t>NAMESPACE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$ kubectl get pvc -n edu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example-pvc   Bound    </a:t>
            </a:r>
            <a:r>
              <a:rPr b="1" lang="en-US" sz="1200">
                <a:solidFill>
                  <a:srgbClr val="0000FF"/>
                </a:solidFill>
              </a:rPr>
              <a:t>pvc-xxx </a:t>
            </a:r>
            <a:r>
              <a:rPr lang="en-US" sz="1200">
                <a:solidFill>
                  <a:schemeClr val="dk1"/>
                </a:solidFill>
              </a:rPr>
              <a:t> 20Gi   RWO  ibmc-file-bronze   2m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$ kubectl get pv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pvc-xxx</a:t>
            </a:r>
            <a:r>
              <a:rPr b="1"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 20Gi     RWO     Delete    Bound   edu/example-pvc                                                   ibmc-file-bronze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스토리지 - PVC(Persistent Volume Claim)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254500" y="884775"/>
            <a:ext cx="3114300" cy="5631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vi pod.yaml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kind: Pod</a:t>
            </a:r>
            <a:br>
              <a:rPr lang="en-US"/>
            </a:br>
            <a:r>
              <a:rPr lang="en-US"/>
              <a:t>apiVersion: v1</a:t>
            </a:r>
            <a:br>
              <a:rPr lang="en-US"/>
            </a:br>
            <a:r>
              <a:rPr lang="en-US"/>
              <a:t>metadata:</a:t>
            </a:r>
            <a:br>
              <a:rPr lang="en-US"/>
            </a:br>
            <a:r>
              <a:rPr lang="en-US"/>
              <a:t>  name: mypod</a:t>
            </a:r>
            <a:br>
              <a:rPr lang="en-US"/>
            </a:br>
            <a:r>
              <a:rPr lang="en-US"/>
              <a:t>spec:</a:t>
            </a:r>
            <a:br>
              <a:rPr lang="en-US"/>
            </a:br>
            <a:r>
              <a:rPr lang="en-US"/>
              <a:t>  containers:</a:t>
            </a:r>
            <a:br>
              <a:rPr lang="en-US"/>
            </a:br>
            <a:r>
              <a:rPr lang="en-US"/>
              <a:t>    - name: myfrontend</a:t>
            </a:r>
            <a:br>
              <a:rPr lang="en-US"/>
            </a:br>
            <a:r>
              <a:rPr lang="en-US"/>
              <a:t>      image: nginx</a:t>
            </a:r>
            <a:br>
              <a:rPr lang="en-US"/>
            </a:br>
            <a:r>
              <a:rPr lang="en-US"/>
              <a:t>      volumeMounts:</a:t>
            </a:r>
            <a:br>
              <a:rPr lang="en-US"/>
            </a:br>
            <a:r>
              <a:rPr lang="en-US"/>
              <a:t>      - mountPath: "/var/www/html"</a:t>
            </a:r>
            <a:br>
              <a:rPr lang="en-US"/>
            </a:br>
            <a:r>
              <a:rPr lang="en-US"/>
              <a:t>        name: </a:t>
            </a:r>
            <a:r>
              <a:rPr lang="en-US">
                <a:solidFill>
                  <a:srgbClr val="FF0000"/>
                </a:solidFill>
              </a:rPr>
              <a:t>mypd</a:t>
            </a:r>
            <a:br>
              <a:rPr lang="en-US"/>
            </a:br>
            <a:r>
              <a:rPr lang="en-US"/>
              <a:t>      resources:</a:t>
            </a:r>
            <a:br>
              <a:rPr lang="en-US"/>
            </a:br>
            <a:r>
              <a:rPr lang="en-US"/>
              <a:t>        limits:</a:t>
            </a:r>
            <a:br>
              <a:rPr lang="en-US"/>
            </a:br>
            <a:r>
              <a:rPr lang="en-US"/>
              <a:t>          cpu: 1</a:t>
            </a:r>
            <a:br>
              <a:rPr lang="en-US"/>
            </a:br>
            <a:r>
              <a:rPr lang="en-US"/>
              <a:t>          memory: 200Mi</a:t>
            </a:r>
            <a:br>
              <a:rPr lang="en-US"/>
            </a:br>
            <a:r>
              <a:rPr lang="en-US"/>
              <a:t>        requests:</a:t>
            </a:r>
            <a:br>
              <a:rPr lang="en-US"/>
            </a:br>
            <a:r>
              <a:rPr lang="en-US"/>
              <a:t>          cpu: 100m</a:t>
            </a:r>
            <a:br>
              <a:rPr lang="en-US"/>
            </a:br>
            <a:r>
              <a:rPr lang="en-US"/>
              <a:t>          memory: 200Mi</a:t>
            </a:r>
            <a:br>
              <a:rPr lang="en-US"/>
            </a:br>
            <a:r>
              <a:rPr lang="en-US"/>
              <a:t>  volumes:</a:t>
            </a:r>
            <a:br>
              <a:rPr lang="en-US"/>
            </a:br>
            <a:r>
              <a:rPr lang="en-US"/>
              <a:t>    - name: </a:t>
            </a:r>
            <a:r>
              <a:rPr lang="en-US">
                <a:solidFill>
                  <a:srgbClr val="FF0000"/>
                </a:solidFill>
              </a:rPr>
              <a:t>mypd</a:t>
            </a:r>
            <a:br>
              <a:rPr lang="en-US"/>
            </a:br>
            <a:r>
              <a:rPr lang="en-US"/>
              <a:t>      persistentVolumeClaim:</a:t>
            </a:r>
            <a:br>
              <a:rPr lang="en-US"/>
            </a:br>
            <a:r>
              <a:rPr lang="en-US"/>
              <a:t>        claimName: </a:t>
            </a:r>
            <a:r>
              <a:rPr b="1" lang="en-US">
                <a:solidFill>
                  <a:srgbClr val="0000FF"/>
                </a:solidFill>
              </a:rPr>
              <a:t>example-pvc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09" name="Google Shape;409;p44"/>
          <p:cNvSpPr txBox="1"/>
          <p:nvPr/>
        </p:nvSpPr>
        <p:spPr>
          <a:xfrm>
            <a:off x="3579275" y="871550"/>
            <a:ext cx="6034500" cy="5644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//배포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apply -f pod.yaml -n NAMESPACE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//확인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get po -n </a:t>
            </a:r>
            <a:r>
              <a:rPr lang="en-US">
                <a:solidFill>
                  <a:schemeClr val="dk1"/>
                </a:solidFill>
              </a:rPr>
              <a:t>NAMESPACE</a:t>
            </a:r>
            <a:br>
              <a:rPr lang="en-US"/>
            </a:br>
            <a:r>
              <a:rPr lang="en-US"/>
              <a:t>NAME      READY     STATUS    RESTARTS   AGE</a:t>
            </a:r>
            <a:br>
              <a:rPr lang="en-US"/>
            </a:br>
            <a:r>
              <a:rPr lang="en-US"/>
              <a:t>mypod     1/1             Running     0                   10s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exec -it mypod /bin/bash -n edu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root@mypod:/# df /var/www/html</a:t>
            </a:r>
            <a:br>
              <a:rPr lang="en-US"/>
            </a:br>
            <a:r>
              <a:rPr lang="en-US"/>
              <a:t>Filesystem    1K-blocks  Used Available Use% Mounted on</a:t>
            </a:r>
            <a:br>
              <a:rPr lang="en-US"/>
            </a:br>
            <a:r>
              <a:rPr lang="en-US">
                <a:solidFill>
                  <a:srgbClr val="0000FF"/>
                </a:solidFill>
              </a:rPr>
              <a:t>fsf-seo0101b-fz.adn.networklayer.com:/IBMxxx/data01  20971264     0  20971264   0% /var/www/html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워크로드 - Pod 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281786" y="749771"/>
            <a:ext cx="93600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Kubernetes에서 가장 작은 단위의 구성요소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하나 또는 여러개의 컨테이너, 스토리지, 네트워크 아이피를 포함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Pod는 하나의 애플리케이션을 실행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25" y="1894250"/>
            <a:ext cx="8644351" cy="27265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워크로드 - </a:t>
            </a:r>
            <a:r>
              <a:rPr lang="en-US"/>
              <a:t>Controller </a:t>
            </a:r>
            <a:r>
              <a:rPr lang="en-US"/>
              <a:t> 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281786" y="749771"/>
            <a:ext cx="93600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애플리케이션을 확장하려면 Pod 개수를 늘려야 함 =&gt; 복제(replication)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Controller는 Pod를 </a:t>
            </a:r>
            <a:r>
              <a:rPr lang="en-US"/>
              <a:t>복제(replication)하고</a:t>
            </a:r>
            <a:r>
              <a:rPr lang="en-US"/>
              <a:t> 그룹으로 관리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Pod는 단독으로 실행가능하나 장애 발생 시 복구 기능이 없음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Controller는 Pod 장애 시 새로운 Pod를 생성해 교체함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이러한 이유로 Pod를 단독으로 생성하지 않고 컨트롤러를 통해 생성하는 것이 일반적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Controller는 기능별로 여러 가지 형태로 분류됨.(Deployment, DaemonSet, StatefulSet 등)</a:t>
            </a:r>
            <a:br>
              <a:rPr lang="en-US"/>
            </a:b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51575" y="2967513"/>
            <a:ext cx="1866000" cy="4188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Controller</a:t>
            </a:r>
            <a:endParaRPr b="1"/>
          </a:p>
        </p:txBody>
      </p:sp>
      <p:sp>
        <p:nvSpPr>
          <p:cNvPr id="115" name="Google Shape;115;p22"/>
          <p:cNvSpPr/>
          <p:nvPr/>
        </p:nvSpPr>
        <p:spPr>
          <a:xfrm>
            <a:off x="866225" y="4362093"/>
            <a:ext cx="1432200" cy="14433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1365333" y="4815880"/>
            <a:ext cx="475200" cy="5355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22"/>
          <p:cNvCxnSpPr>
            <a:stCxn id="114" idx="2"/>
            <a:endCxn id="115" idx="0"/>
          </p:cNvCxnSpPr>
          <p:nvPr/>
        </p:nvCxnSpPr>
        <p:spPr>
          <a:xfrm rot="5400000">
            <a:off x="2595575" y="2373213"/>
            <a:ext cx="975900" cy="3002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2"/>
          <p:cNvCxnSpPr>
            <a:stCxn id="114" idx="2"/>
            <a:endCxn id="119" idx="0"/>
          </p:cNvCxnSpPr>
          <p:nvPr/>
        </p:nvCxnSpPr>
        <p:spPr>
          <a:xfrm flipH="1" rot="-5400000">
            <a:off x="4097075" y="3873813"/>
            <a:ext cx="9756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2"/>
          <p:cNvCxnSpPr>
            <a:stCxn id="114" idx="2"/>
            <a:endCxn id="121" idx="0"/>
          </p:cNvCxnSpPr>
          <p:nvPr/>
        </p:nvCxnSpPr>
        <p:spPr>
          <a:xfrm flipH="1" rot="-5400000">
            <a:off x="5556725" y="2414163"/>
            <a:ext cx="975900" cy="2920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2" name="Google Shape;122;p22"/>
          <p:cNvSpPr txBox="1"/>
          <p:nvPr/>
        </p:nvSpPr>
        <p:spPr>
          <a:xfrm>
            <a:off x="1216909" y="5805236"/>
            <a:ext cx="792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 #1</a:t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3868466" y="4362057"/>
            <a:ext cx="1432200" cy="14433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4367574" y="4815845"/>
            <a:ext cx="475200" cy="5355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6788673" y="4362093"/>
            <a:ext cx="1432200" cy="14433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7287781" y="4815880"/>
            <a:ext cx="475200" cy="5355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4209224" y="5805165"/>
            <a:ext cx="792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 #2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7143169" y="5805165"/>
            <a:ext cx="792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 #3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6665225" y="2889650"/>
            <a:ext cx="1555800" cy="535500"/>
          </a:xfrm>
          <a:prstGeom prst="wedgeRoundRectCallout">
            <a:avLst>
              <a:gd fmla="val -40177" name="adj1"/>
              <a:gd fmla="val 13623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 #3 복제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워크로드 - ReplicaSet 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281775" y="749777"/>
            <a:ext cx="93600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ReplicaSet은 Pod를 복제 및 그룹으로 관리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ReplicaSet을 단독으로 사용할 수 있지만 주로 Deployment를 통해서 ReplicaSet을 관리함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Kubernetes 초기 ReplicaSet 단독 &gt; 최근 Deployment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3434675" y="2282300"/>
            <a:ext cx="2299800" cy="4188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ReplicaSet</a:t>
            </a:r>
            <a:endParaRPr b="1"/>
          </a:p>
        </p:txBody>
      </p:sp>
      <p:sp>
        <p:nvSpPr>
          <p:cNvPr id="135" name="Google Shape;135;p23"/>
          <p:cNvSpPr/>
          <p:nvPr/>
        </p:nvSpPr>
        <p:spPr>
          <a:xfrm>
            <a:off x="866225" y="3676293"/>
            <a:ext cx="1432200" cy="14433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1365333" y="4130080"/>
            <a:ext cx="475200" cy="5355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3"/>
          <p:cNvCxnSpPr>
            <a:stCxn id="134" idx="2"/>
            <a:endCxn id="135" idx="0"/>
          </p:cNvCxnSpPr>
          <p:nvPr/>
        </p:nvCxnSpPr>
        <p:spPr>
          <a:xfrm rot="5400000">
            <a:off x="2595875" y="1687700"/>
            <a:ext cx="975300" cy="3002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3"/>
          <p:cNvCxnSpPr>
            <a:stCxn id="134" idx="2"/>
            <a:endCxn id="139" idx="0"/>
          </p:cNvCxnSpPr>
          <p:nvPr/>
        </p:nvCxnSpPr>
        <p:spPr>
          <a:xfrm flipH="1" rot="-5400000">
            <a:off x="4097225" y="3188450"/>
            <a:ext cx="9753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3"/>
          <p:cNvCxnSpPr>
            <a:stCxn id="134" idx="2"/>
            <a:endCxn id="141" idx="0"/>
          </p:cNvCxnSpPr>
          <p:nvPr/>
        </p:nvCxnSpPr>
        <p:spPr>
          <a:xfrm flipH="1" rot="-5400000">
            <a:off x="5557025" y="1728650"/>
            <a:ext cx="975300" cy="2920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2" name="Google Shape;142;p23"/>
          <p:cNvSpPr txBox="1"/>
          <p:nvPr/>
        </p:nvSpPr>
        <p:spPr>
          <a:xfrm>
            <a:off x="1216909" y="5119436"/>
            <a:ext cx="792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 #1</a:t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3868466" y="3676257"/>
            <a:ext cx="1432200" cy="14433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4367574" y="4130045"/>
            <a:ext cx="475200" cy="5355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6788673" y="3676293"/>
            <a:ext cx="1432200" cy="14433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7287781" y="4130080"/>
            <a:ext cx="475200" cy="5355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4209224" y="5119365"/>
            <a:ext cx="792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 #2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7143169" y="5119365"/>
            <a:ext cx="792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 #3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6665225" y="2203850"/>
            <a:ext cx="1555800" cy="535500"/>
          </a:xfrm>
          <a:prstGeom prst="wedgeRoundRectCallout">
            <a:avLst>
              <a:gd fmla="val -40177" name="adj1"/>
              <a:gd fmla="val 13623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 #3 복제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워크로드 - 배</a:t>
            </a:r>
            <a:r>
              <a:rPr lang="en-US"/>
              <a:t>치(Deployment)</a:t>
            </a:r>
            <a:r>
              <a:rPr lang="en-US"/>
              <a:t> 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81775" y="749776"/>
            <a:ext cx="93600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배</a:t>
            </a:r>
            <a:r>
              <a:rPr lang="en-US"/>
              <a:t>치(Deployment)는</a:t>
            </a:r>
            <a:r>
              <a:rPr lang="en-US"/>
              <a:t> Pod </a:t>
            </a:r>
            <a:r>
              <a:rPr lang="en-US"/>
              <a:t>및 ReplicaSet을 관리함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Scale In/Out, Rolling Update, Roll Back 기능 제공</a:t>
            </a:r>
            <a:endParaRPr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ReplicaSet을 단독으로 사용하기보다 Deployment를 통해 관리하는 것이 일반적임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2010125" y="3199825"/>
            <a:ext cx="1352400" cy="4188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ReplicaSet A</a:t>
            </a:r>
            <a:endParaRPr b="1"/>
          </a:p>
        </p:txBody>
      </p:sp>
      <p:sp>
        <p:nvSpPr>
          <p:cNvPr id="155" name="Google Shape;155;p24"/>
          <p:cNvSpPr/>
          <p:nvPr/>
        </p:nvSpPr>
        <p:spPr>
          <a:xfrm>
            <a:off x="1018625" y="4511099"/>
            <a:ext cx="985800" cy="9894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1309027" y="4796314"/>
            <a:ext cx="405000" cy="4188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4"/>
          <p:cNvCxnSpPr>
            <a:stCxn id="154" idx="2"/>
            <a:endCxn id="155" idx="0"/>
          </p:cNvCxnSpPr>
          <p:nvPr/>
        </p:nvCxnSpPr>
        <p:spPr>
          <a:xfrm rot="5400000">
            <a:off x="1652675" y="3477475"/>
            <a:ext cx="892500" cy="1174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4"/>
          <p:cNvCxnSpPr>
            <a:stCxn id="154" idx="2"/>
            <a:endCxn id="159" idx="0"/>
          </p:cNvCxnSpPr>
          <p:nvPr/>
        </p:nvCxnSpPr>
        <p:spPr>
          <a:xfrm flipH="1" rot="-5400000">
            <a:off x="2240375" y="4064575"/>
            <a:ext cx="8925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4"/>
          <p:cNvCxnSpPr>
            <a:stCxn id="154" idx="2"/>
            <a:endCxn id="161" idx="0"/>
          </p:cNvCxnSpPr>
          <p:nvPr/>
        </p:nvCxnSpPr>
        <p:spPr>
          <a:xfrm flipH="1" rot="-5400000">
            <a:off x="2851625" y="3453325"/>
            <a:ext cx="892500" cy="12231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1140700" y="5500430"/>
            <a:ext cx="79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 #1</a:t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2193428" y="4511075"/>
            <a:ext cx="985800" cy="9894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3416663" y="4511099"/>
            <a:ext cx="985800" cy="9894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2483827" y="4796314"/>
            <a:ext cx="405000" cy="4188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3707077" y="4796276"/>
            <a:ext cx="405000" cy="4188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2314550" y="5500455"/>
            <a:ext cx="79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 #2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3564600" y="5491105"/>
            <a:ext cx="79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 #3</a:t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6529250" y="3199825"/>
            <a:ext cx="1406400" cy="4188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ReplicaSet A”</a:t>
            </a:r>
            <a:endParaRPr b="1"/>
          </a:p>
        </p:txBody>
      </p:sp>
      <p:sp>
        <p:nvSpPr>
          <p:cNvPr id="168" name="Google Shape;168;p24"/>
          <p:cNvSpPr/>
          <p:nvPr/>
        </p:nvSpPr>
        <p:spPr>
          <a:xfrm>
            <a:off x="5537750" y="4511099"/>
            <a:ext cx="985800" cy="9894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5828152" y="4796314"/>
            <a:ext cx="405000" cy="4188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4"/>
          <p:cNvCxnSpPr>
            <a:stCxn id="167" idx="2"/>
            <a:endCxn id="168" idx="0"/>
          </p:cNvCxnSpPr>
          <p:nvPr/>
        </p:nvCxnSpPr>
        <p:spPr>
          <a:xfrm rot="5400000">
            <a:off x="6185300" y="3463975"/>
            <a:ext cx="892500" cy="1201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4"/>
          <p:cNvCxnSpPr>
            <a:stCxn id="167" idx="2"/>
            <a:endCxn id="172" idx="0"/>
          </p:cNvCxnSpPr>
          <p:nvPr/>
        </p:nvCxnSpPr>
        <p:spPr>
          <a:xfrm rot="5400000">
            <a:off x="6772700" y="4051375"/>
            <a:ext cx="892500" cy="27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4"/>
          <p:cNvCxnSpPr>
            <a:stCxn id="167" idx="2"/>
            <a:endCxn id="174" idx="0"/>
          </p:cNvCxnSpPr>
          <p:nvPr/>
        </p:nvCxnSpPr>
        <p:spPr>
          <a:xfrm flipH="1" rot="-5400000">
            <a:off x="7384250" y="3466825"/>
            <a:ext cx="892500" cy="11961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4"/>
          <p:cNvSpPr txBox="1"/>
          <p:nvPr/>
        </p:nvSpPr>
        <p:spPr>
          <a:xfrm>
            <a:off x="5581750" y="5509650"/>
            <a:ext cx="877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 #1”</a:t>
            </a:r>
            <a:r>
              <a:rPr lang="en-US"/>
              <a:t> 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6712553" y="4511075"/>
            <a:ext cx="985800" cy="9894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7935788" y="4511099"/>
            <a:ext cx="985800" cy="9894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7002952" y="4796314"/>
            <a:ext cx="405000" cy="4188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8226202" y="4796276"/>
            <a:ext cx="405000" cy="418800"/>
          </a:xfrm>
          <a:prstGeom prst="cube">
            <a:avLst>
              <a:gd fmla="val 29992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6755600" y="5509675"/>
            <a:ext cx="877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 #2”</a:t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8005650" y="5500325"/>
            <a:ext cx="877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 #3”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4276800" y="2206175"/>
            <a:ext cx="1352400" cy="4188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Deployment</a:t>
            </a:r>
            <a:endParaRPr b="1"/>
          </a:p>
        </p:txBody>
      </p:sp>
      <p:cxnSp>
        <p:nvCxnSpPr>
          <p:cNvPr id="181" name="Google Shape;181;p24"/>
          <p:cNvCxnSpPr>
            <a:stCxn id="180" idx="2"/>
            <a:endCxn id="167" idx="0"/>
          </p:cNvCxnSpPr>
          <p:nvPr/>
        </p:nvCxnSpPr>
        <p:spPr>
          <a:xfrm flipH="1" rot="-5400000">
            <a:off x="5805300" y="1772675"/>
            <a:ext cx="574800" cy="2279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4"/>
          <p:cNvCxnSpPr>
            <a:stCxn id="180" idx="2"/>
            <a:endCxn id="154" idx="0"/>
          </p:cNvCxnSpPr>
          <p:nvPr/>
        </p:nvCxnSpPr>
        <p:spPr>
          <a:xfrm rot="5400000">
            <a:off x="3532200" y="1778975"/>
            <a:ext cx="574800" cy="2266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워크로드 - </a:t>
            </a:r>
            <a:r>
              <a:rPr lang="en-US"/>
              <a:t>배치(Deployment) 실습</a:t>
            </a:r>
            <a:r>
              <a:rPr lang="en-US"/>
              <a:t> 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233700" y="842650"/>
            <a:ext cx="4566900" cy="5661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$ vi deployment.yaml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apiVersion: apps/v1</a:t>
            </a:r>
            <a:br>
              <a:rPr lang="en-US" sz="1200"/>
            </a:br>
            <a:r>
              <a:rPr lang="en-US" sz="1200"/>
              <a:t>kind: Deployment</a:t>
            </a:r>
            <a:br>
              <a:rPr lang="en-US" sz="1200"/>
            </a:br>
            <a:r>
              <a:rPr lang="en-US" sz="1200"/>
              <a:t>metadata:</a:t>
            </a:r>
            <a:br>
              <a:rPr lang="en-US" sz="1200"/>
            </a:br>
            <a:r>
              <a:rPr lang="en-US" sz="1200"/>
              <a:t>  name: nginx-deployment</a:t>
            </a:r>
            <a:br>
              <a:rPr lang="en-US" sz="1200"/>
            </a:br>
            <a:r>
              <a:rPr lang="en-US" sz="1200"/>
              <a:t>  labels:</a:t>
            </a:r>
            <a:br>
              <a:rPr lang="en-US" sz="1200"/>
            </a:br>
            <a:r>
              <a:rPr lang="en-US" sz="1200"/>
              <a:t>    app: nginx</a:t>
            </a:r>
            <a:br>
              <a:rPr lang="en-US" sz="1200"/>
            </a:br>
            <a:r>
              <a:rPr lang="en-US" sz="1200"/>
              <a:t>spec:</a:t>
            </a:r>
            <a:br>
              <a:rPr lang="en-US" sz="1200"/>
            </a:br>
            <a:r>
              <a:rPr lang="en-US" sz="1200"/>
              <a:t>  replicas: 3</a:t>
            </a:r>
            <a:br>
              <a:rPr lang="en-US" sz="1200"/>
            </a:br>
            <a:r>
              <a:rPr lang="en-US" sz="1200"/>
              <a:t>  selector:</a:t>
            </a:r>
            <a:br>
              <a:rPr lang="en-US" sz="1200"/>
            </a:br>
            <a:r>
              <a:rPr lang="en-US" sz="1200"/>
              <a:t>    matchLabels:</a:t>
            </a:r>
            <a:br>
              <a:rPr lang="en-US" sz="1200"/>
            </a:br>
            <a:r>
              <a:rPr lang="en-US" sz="1200"/>
              <a:t>      app: nginx</a:t>
            </a:r>
            <a:br>
              <a:rPr lang="en-US" sz="1200"/>
            </a:br>
            <a:r>
              <a:rPr lang="en-US" sz="1200"/>
              <a:t>  template:</a:t>
            </a:r>
            <a:br>
              <a:rPr lang="en-US" sz="1200"/>
            </a:br>
            <a:r>
              <a:rPr lang="en-US" sz="1200"/>
              <a:t>    metadata:</a:t>
            </a:r>
            <a:br>
              <a:rPr lang="en-US" sz="1200"/>
            </a:br>
            <a:r>
              <a:rPr lang="en-US" sz="1200"/>
              <a:t>      labels:</a:t>
            </a:r>
            <a:br>
              <a:rPr lang="en-US" sz="1200"/>
            </a:br>
            <a:r>
              <a:rPr lang="en-US" sz="1200"/>
              <a:t>        app: nginx</a:t>
            </a:r>
            <a:br>
              <a:rPr lang="en-US" sz="1200"/>
            </a:br>
            <a:r>
              <a:rPr lang="en-US" sz="1200"/>
              <a:t>    spec:</a:t>
            </a:r>
            <a:br>
              <a:rPr lang="en-US" sz="1200"/>
            </a:br>
            <a:r>
              <a:rPr lang="en-US" sz="1200"/>
              <a:t>      containers:</a:t>
            </a:r>
            <a:br>
              <a:rPr lang="en-US" sz="1200"/>
            </a:br>
            <a:r>
              <a:rPr lang="en-US" sz="1200"/>
              <a:t>      - name: nginx</a:t>
            </a:r>
            <a:br>
              <a:rPr lang="en-US" sz="1200"/>
            </a:br>
            <a:r>
              <a:rPr lang="en-US" sz="1200"/>
              <a:t>        image: nginx:1.7.9</a:t>
            </a:r>
            <a:br>
              <a:rPr lang="en-US" sz="1200"/>
            </a:br>
            <a:r>
              <a:rPr lang="en-US" sz="1200"/>
              <a:t>        ports:</a:t>
            </a:r>
            <a:br>
              <a:rPr lang="en-US" sz="1200"/>
            </a:br>
            <a:r>
              <a:rPr lang="en-US" sz="1200"/>
              <a:t>        - containerPort: 80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    resources: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limits: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        cpu: 1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  memory: 200Mi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requests: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  cpu: 100m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            memory: 200Mi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4913650" y="842650"/>
            <a:ext cx="4746900" cy="5661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// 배포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$ kubectl apply -f deployment.yaml -n NAMESPACE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// 확인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$ kubectl get deploy </a:t>
            </a:r>
            <a:r>
              <a:rPr lang="en-US" sz="1200">
                <a:solidFill>
                  <a:schemeClr val="dk1"/>
                </a:solidFill>
              </a:rPr>
              <a:t>-n NAMESPACE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NAME                    DESIRED   CURRENT   UP-TO-DATE   AVAILABLE   AGE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nginx-deployment   3                 3                  3                       3                   17s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$ kubectl get pods </a:t>
            </a:r>
            <a:r>
              <a:rPr lang="en-US" sz="1200">
                <a:solidFill>
                  <a:schemeClr val="dk1"/>
                </a:solidFill>
              </a:rPr>
              <a:t>-n NAMESPACE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NAME                                                   READY     STATUS    RESTARTS   AGE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nginx-deployment-5b64fbd54d-jz7zn   1/1             Running    0                   1m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nginx-deployment-5b64fbd54d-s5frh    1/1             Running    0                  1m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nginx-deployment-5b64fbd54d-wsnb5  1/1            Running    0                   1m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// 삭제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$ kubectl delete deploy nginx-deployment -n NAMESPACE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워크로드 - Rolling Update(무중</a:t>
            </a:r>
            <a:r>
              <a:rPr lang="en-US"/>
              <a:t>단 배포)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281786" y="749771"/>
            <a:ext cx="93600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Rolling Update : nginx docker image를 1.7.9 &gt; 1.9.1로 변경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489875" y="1150775"/>
            <a:ext cx="8775300" cy="587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set image deployment/nginx-deployment nginx=nginx:1.9.1</a:t>
            </a:r>
            <a:br>
              <a:rPr lang="en-US"/>
            </a:br>
            <a:r>
              <a:rPr lang="en-US"/>
              <a:t>deployment "nginx-deployment" image updated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489800" y="2265775"/>
            <a:ext cx="8775300" cy="741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rollout status deployment/nginx-deployment</a:t>
            </a:r>
            <a:br>
              <a:rPr lang="en-US"/>
            </a:br>
            <a:r>
              <a:rPr lang="en-US"/>
              <a:t>Waiting for rollout to finish: 2 out of </a:t>
            </a:r>
            <a:r>
              <a:rPr lang="en-US"/>
              <a:t>3</a:t>
            </a:r>
            <a:r>
              <a:rPr lang="en-US"/>
              <a:t> new replicas have been updated...</a:t>
            </a:r>
            <a:br>
              <a:rPr lang="en-US"/>
            </a:br>
            <a:r>
              <a:rPr lang="en-US"/>
              <a:t>deployment "nginx-deployment" successfully rolled out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273050" y="1864675"/>
            <a:ext cx="9360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내부적으로 rollout 명령이 수행되면서 순차적으로 업데이트 진행</a:t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00" y="3318600"/>
            <a:ext cx="2756352" cy="2675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6796" y="3344308"/>
            <a:ext cx="2944419" cy="2675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7802" y="3344308"/>
            <a:ext cx="3261348" cy="2675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128588" y="188640"/>
            <a:ext cx="964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lang="en-US"/>
              <a:t>워크로드 - Rolling Update(무중단 배포)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281786" y="749771"/>
            <a:ext cx="93600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Rolling History : Deployment</a:t>
            </a:r>
            <a:r>
              <a:rPr lang="en-US"/>
              <a:t>를 통해 Rolling 업데이트한 History 조회</a:t>
            </a:r>
            <a:r>
              <a:rPr lang="en-US"/>
              <a:t> 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489875" y="1150775"/>
            <a:ext cx="8775300" cy="1396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rollout history deployment/nginx-deployment</a:t>
            </a:r>
            <a:br>
              <a:rPr lang="en-US"/>
            </a:br>
            <a:r>
              <a:rPr lang="en-US"/>
              <a:t>deployments "nginx-deployment"</a:t>
            </a:r>
            <a:br>
              <a:rPr lang="en-US"/>
            </a:br>
            <a:r>
              <a:rPr lang="en-US"/>
              <a:t>REVISION    CHANGE-CAUSE</a:t>
            </a:r>
            <a:br>
              <a:rPr lang="en-US"/>
            </a:br>
            <a:r>
              <a:rPr lang="en-US"/>
              <a:t>1           kubectl create -f https://k8s.io/examples/controllers/nginx-deployment.yaml --record</a:t>
            </a:r>
            <a:br>
              <a:rPr lang="en-US"/>
            </a:br>
            <a:r>
              <a:rPr lang="en-US"/>
              <a:t>2           kubectl set image deployment/nginx-deployment nginx=nginx:1.7.9</a:t>
            </a:r>
            <a:br>
              <a:rPr lang="en-US"/>
            </a:br>
            <a:r>
              <a:rPr lang="en-US"/>
              <a:t>3           kubectl set image deployment/nginx-deployment nginx=nginx:1.9.1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489800" y="3027775"/>
            <a:ext cx="8775300" cy="1679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rollout undo deployment/nginx-deployment</a:t>
            </a:r>
            <a:br>
              <a:rPr lang="en-US"/>
            </a:br>
            <a:r>
              <a:rPr lang="en-US"/>
              <a:t>deployment "nginx-deployment" rolled 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kubectl rollout undo deployment/nginx-deployment --to-revision=2</a:t>
            </a:r>
            <a:br>
              <a:rPr lang="en-US"/>
            </a:br>
            <a:r>
              <a:rPr lang="en-US"/>
              <a:t>deployment "nginx-deployment" rolled back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273050" y="2626675"/>
            <a:ext cx="9360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Rolling Back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Office 테마">
  <a:themeElements>
    <a:clrScheme name="회색조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