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6" r:id="rId9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8549" autoAdjust="0"/>
  </p:normalViewPr>
  <p:slideViewPr>
    <p:cSldViewPr snapToGrid="0">
      <p:cViewPr varScale="1">
        <p:scale>
          <a:sx n="130" d="100"/>
          <a:sy n="130" d="100"/>
        </p:scale>
        <p:origin x="10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e5728b830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e5728b830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e5728b830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e5728b830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e5728b83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e5728b83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100s of </a:t>
            </a:r>
            <a:r>
              <a:rPr lang="en-US" dirty="0"/>
              <a:t>repos could have branch protection applied via API script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EX: curl -X PUT -u $GITHUB_USER:$GITHUB_TOKEN -H "Accept: application/</a:t>
            </a:r>
            <a:r>
              <a:rPr lang="en-US" dirty="0" err="1"/>
              <a:t>vnd.github.luke-cage-preview+json</a:t>
            </a:r>
            <a:r>
              <a:rPr lang="en-US" dirty="0"/>
              <a:t>" https://api.github.com/repos/$REPOORG/$REPO/branches/main/protection -d '{"</a:t>
            </a:r>
            <a:r>
              <a:rPr lang="en-US" dirty="0" err="1"/>
              <a:t>required_status_checks</a:t>
            </a:r>
            <a:r>
              <a:rPr lang="en-US" dirty="0"/>
              <a:t>": null,"</a:t>
            </a:r>
            <a:r>
              <a:rPr lang="en-US" dirty="0" err="1"/>
              <a:t>enforce_admins</a:t>
            </a:r>
            <a:r>
              <a:rPr lang="en-US" dirty="0"/>
              <a:t>": null,"</a:t>
            </a:r>
            <a:r>
              <a:rPr lang="en-US" dirty="0" err="1"/>
              <a:t>required_pull_request_reviews</a:t>
            </a:r>
            <a:r>
              <a:rPr lang="en-US" dirty="0"/>
              <a:t>" : {"</a:t>
            </a:r>
            <a:r>
              <a:rPr lang="en-US" dirty="0" err="1"/>
              <a:t>dismissal_restrictions</a:t>
            </a:r>
            <a:r>
              <a:rPr lang="en-US" dirty="0"/>
              <a:t>": {},"</a:t>
            </a:r>
            <a:r>
              <a:rPr lang="en-US" dirty="0" err="1"/>
              <a:t>dismiss_stale_reviews</a:t>
            </a:r>
            <a:r>
              <a:rPr lang="en-US" dirty="0"/>
              <a:t>": false,"</a:t>
            </a:r>
            <a:r>
              <a:rPr lang="en-US" dirty="0" err="1"/>
              <a:t>require_code_owner_reviews</a:t>
            </a:r>
            <a:r>
              <a:rPr lang="en-US" dirty="0"/>
              <a:t>": true,"</a:t>
            </a:r>
            <a:r>
              <a:rPr lang="en-US" dirty="0" err="1"/>
              <a:t>required_approving_review_count</a:t>
            </a:r>
            <a:r>
              <a:rPr lang="en-US" dirty="0"/>
              <a:t>": 1},"</a:t>
            </a:r>
            <a:r>
              <a:rPr lang="en-US" dirty="0" err="1"/>
              <a:t>restrictions":null</a:t>
            </a:r>
            <a:r>
              <a:rPr lang="en-US" dirty="0"/>
              <a:t>}’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many new repos do you anticipate throughout this year and the next 3 years?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Webhook and listener to apply branch protection and other required parameters may be the best approach.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e5728b830_0_1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e5728b830_0_1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e5728b830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e5728b830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e5728b830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e5728b830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979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e5728b830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e5728b830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57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pull-requests/collaborating-with-pull-requests/proposing-changes-to-your-work-with-pull-requests/about-pull-requests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dependabot" TargetMode="External"/><Relationship Id="rId5" Type="http://schemas.openxmlformats.org/officeDocument/2006/relationships/hyperlink" Target="https://github.com/analysis-tools-dev/static-analysis" TargetMode="External"/><Relationship Id="rId4" Type="http://schemas.openxmlformats.org/officeDocument/2006/relationships/hyperlink" Target="https://docs.github.com/en/repositories/configuring-branches-and-merges-in-your-repository/defining-the-mergeability-of-pull-requests/managing-a-branch-protection-rul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</a:t>
            </a:r>
            <a:endParaRPr dirty="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00" y="2080627"/>
            <a:ext cx="2290178" cy="12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enry J. Kaiser, Jr. Elementary School | &quot;Community and ...">
            <a:extLst>
              <a:ext uri="{FF2B5EF4-FFF2-40B4-BE49-F238E27FC236}">
                <a16:creationId xmlns:a16="http://schemas.microsoft.com/office/drawing/2014/main" id="{A685FD4B-59C0-4341-8EF9-51F0CEE87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6" r="19382"/>
          <a:stretch/>
        </p:blipFill>
        <p:spPr bwMode="auto">
          <a:xfrm>
            <a:off x="7181087" y="199079"/>
            <a:ext cx="1761745" cy="82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EBCF0060-F98D-4E6F-AB14-3AE197B53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146" y="2382774"/>
            <a:ext cx="2235686" cy="20794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4C1A45-D6DF-48C1-A60F-2FEB67B76071}"/>
              </a:ext>
            </a:extLst>
          </p:cNvPr>
          <p:cNvSpPr txBox="1"/>
          <p:nvPr/>
        </p:nvSpPr>
        <p:spPr>
          <a:xfrm>
            <a:off x="6474725" y="4559808"/>
            <a:ext cx="270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Derek Nielsen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Customer Success Architect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18A21-1E68-4B6F-9C67-50389002173D}"/>
              </a:ext>
            </a:extLst>
          </p:cNvPr>
          <p:cNvSpPr txBox="1"/>
          <p:nvPr/>
        </p:nvSpPr>
        <p:spPr>
          <a:xfrm>
            <a:off x="1237488" y="1070507"/>
            <a:ext cx="6754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Desired Outcome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Introductions</a:t>
            </a:r>
            <a:endParaRPr dirty="0"/>
          </a:p>
        </p:txBody>
      </p:sp>
      <p:sp>
        <p:nvSpPr>
          <p:cNvPr id="71" name="Google Shape;71;p14"/>
          <p:cNvSpPr/>
          <p:nvPr/>
        </p:nvSpPr>
        <p:spPr>
          <a:xfrm>
            <a:off x="5668176" y="219525"/>
            <a:ext cx="1934678" cy="3847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2"/>
              </a:solidFill>
              <a:latin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7301950" y="848475"/>
            <a:ext cx="1734302" cy="3847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2"/>
              </a:solidFill>
              <a:latin typeface="Arial"/>
            </a:endParaRPr>
          </a:p>
        </p:txBody>
      </p:sp>
      <p:sp>
        <p:nvSpPr>
          <p:cNvPr id="6" name="Google Shape;90;p15">
            <a:extLst>
              <a:ext uri="{FF2B5EF4-FFF2-40B4-BE49-F238E27FC236}">
                <a16:creationId xmlns:a16="http://schemas.microsoft.com/office/drawing/2014/main" id="{3AD3A625-C80F-4A85-9A97-477748527C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800100" indent="-342900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Current Role </a:t>
            </a:r>
          </a:p>
          <a:p>
            <a:pPr marL="1257300" lvl="1" indent="-342900">
              <a:spcBef>
                <a:spcPts val="1200"/>
              </a:spcBef>
              <a:spcAft>
                <a:spcPts val="1200"/>
              </a:spcAft>
            </a:pPr>
            <a:r>
              <a:rPr lang="en-US" sz="1600" dirty="0"/>
              <a:t>(and how it relates to GitHub)</a:t>
            </a:r>
          </a:p>
          <a:p>
            <a:pPr marL="800100" indent="-342900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Background</a:t>
            </a:r>
          </a:p>
          <a:p>
            <a:pPr marL="800100" indent="-342900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SDLC/DevOps experience</a:t>
            </a:r>
          </a:p>
          <a:p>
            <a:pPr marL="800100" indent="-342900">
              <a:spcBef>
                <a:spcPts val="1200"/>
              </a:spcBef>
              <a:spcAft>
                <a:spcPts val="1200"/>
              </a:spcAft>
            </a:pP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6099A5-B6D3-4176-A053-E45C86D8F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824" y="1387030"/>
            <a:ext cx="1734302" cy="16822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Current SDLC Processes</a:t>
            </a: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How many Developers do you have?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How many applications do you develop?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What tools make up your SDLC?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What is your SCM branch strategy?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What portion of your development is Open Source and what is the process around managing the components and binary packages?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782168-9CA6-4EA2-90FA-B353EF2EE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4" t="8337"/>
          <a:stretch/>
        </p:blipFill>
        <p:spPr>
          <a:xfrm>
            <a:off x="1141943" y="1652016"/>
            <a:ext cx="1936537" cy="1619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Desired Outcome</a:t>
            </a:r>
            <a:endParaRPr dirty="0"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"Our security team is asking for help ensuring proper reviews are being done to code being added into our repositories. </a:t>
            </a:r>
          </a:p>
          <a:p>
            <a:pPr indent="-457200"/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 have hundreds of repositories in our organization. </a:t>
            </a:r>
          </a:p>
          <a:p>
            <a:pPr indent="-457200"/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What is the best way we can achieve at scale? </a:t>
            </a:r>
          </a:p>
          <a:p>
            <a:pPr indent="-457200"/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 are new to some of the out-of-the-box settings and the GitHub API. </a:t>
            </a:r>
          </a:p>
          <a:p>
            <a:pPr lvl="1" indent="-457200"/>
            <a:r>
              <a:rPr lang="en-US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Can you please help us create a solution that will accomplish this for our security team?"</a:t>
            </a:r>
            <a:endParaRPr sz="1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345CD4-B48B-4F98-B532-9B87B5EC5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13" y="1304544"/>
            <a:ext cx="2301067" cy="17833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Options</a:t>
            </a:r>
            <a:endParaRPr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4644675" y="69767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7429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Peer Code Reviews</a:t>
            </a:r>
          </a:p>
          <a:p>
            <a:pPr marL="1200150" lvl="1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hlinkClick r:id="rId3"/>
              </a:rPr>
              <a:t>Pull Requests</a:t>
            </a:r>
          </a:p>
          <a:p>
            <a:pPr marL="1657350" lvl="2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hlinkClick r:id="rId3"/>
              </a:rPr>
              <a:t>Pull Request Reviews</a:t>
            </a:r>
            <a:endParaRPr lang="en-US" dirty="0"/>
          </a:p>
          <a:p>
            <a:pPr marL="1657350" lvl="2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hlinkClick r:id="rId4"/>
              </a:rPr>
              <a:t>Enforcing reviews </a:t>
            </a:r>
            <a:r>
              <a:rPr lang="en-US" dirty="0"/>
              <a:t>(branch protection)</a:t>
            </a:r>
          </a:p>
          <a:p>
            <a:pPr marL="7429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Static Code Analysis</a:t>
            </a:r>
          </a:p>
          <a:p>
            <a:pPr marL="1200150" lvl="1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hlinkClick r:id="rId5"/>
              </a:rPr>
              <a:t>Analysis Tool Examples</a:t>
            </a:r>
            <a:endParaRPr lang="en-US" dirty="0"/>
          </a:p>
          <a:p>
            <a:pPr marL="7429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OSS Code Scanners</a:t>
            </a:r>
          </a:p>
          <a:p>
            <a:pPr marL="1200150" lvl="1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hlinkClick r:id="rId6"/>
              </a:rPr>
              <a:t>Dependabot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B8483-8C2F-4233-BAB8-69181B808CB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628"/>
          <a:stretch/>
        </p:blipFill>
        <p:spPr>
          <a:xfrm>
            <a:off x="1112112" y="1267967"/>
            <a:ext cx="2183394" cy="15910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Backup Slides</a:t>
            </a: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4658750" y="8663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Branch Strategies</a:t>
            </a:r>
            <a:endParaRPr dirty="0"/>
          </a:p>
        </p:txBody>
      </p:sp>
      <p:pic>
        <p:nvPicPr>
          <p:cNvPr id="2050" name="Picture 2" descr="Git Branching Strategy Diagram - Diagram Media">
            <a:extLst>
              <a:ext uri="{FF2B5EF4-FFF2-40B4-BE49-F238E27FC236}">
                <a16:creationId xmlns:a16="http://schemas.microsoft.com/office/drawing/2014/main" id="{43C48B4C-2B88-4736-A2B8-3F0549959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06" y="737668"/>
            <a:ext cx="4502074" cy="2455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02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Repo Security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8979DE-767C-4DD5-8589-CBC9BFD546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66" r="17600"/>
          <a:stretch/>
        </p:blipFill>
        <p:spPr>
          <a:xfrm>
            <a:off x="4572000" y="1329621"/>
            <a:ext cx="4306909" cy="1859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2855305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345</Words>
  <Application>Microsoft Office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Merriweather</vt:lpstr>
      <vt:lpstr>Roboto</vt:lpstr>
      <vt:lpstr>Arial</vt:lpstr>
      <vt:lpstr>Paradigm</vt:lpstr>
      <vt:lpstr>                </vt:lpstr>
      <vt:lpstr>Introductions</vt:lpstr>
      <vt:lpstr>Current SDLC Processes</vt:lpstr>
      <vt:lpstr>Desired Outcome</vt:lpstr>
      <vt:lpstr>Options</vt:lpstr>
      <vt:lpstr>Backup Slides</vt:lpstr>
      <vt:lpstr>Branch Strategies</vt:lpstr>
      <vt:lpstr>Repo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</dc:title>
  <cp:lastModifiedBy>Derek Nielsen</cp:lastModifiedBy>
  <cp:revision>12</cp:revision>
  <dcterms:modified xsi:type="dcterms:W3CDTF">2022-02-16T16:55:11Z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1d1d5f-9dce-4d77-ad05-30864ef9f4cb_Enabled">
    <vt:lpwstr>true</vt:lpwstr>
  </property>
  <property fmtid="{D5CDD505-2E9C-101B-9397-08002B2CF9AE}" pid="3" name="MSIP_Label_de1d1d5f-9dce-4d77-ad05-30864ef9f4cb_SetDate">
    <vt:lpwstr>2022-02-11T10:16:17Z</vt:lpwstr>
  </property>
  <property fmtid="{D5CDD505-2E9C-101B-9397-08002B2CF9AE}" pid="4" name="MSIP_Label_de1d1d5f-9dce-4d77-ad05-30864ef9f4cb_Method">
    <vt:lpwstr>Privileged</vt:lpwstr>
  </property>
  <property fmtid="{D5CDD505-2E9C-101B-9397-08002B2CF9AE}" pid="5" name="MSIP_Label_de1d1d5f-9dce-4d77-ad05-30864ef9f4cb_Name">
    <vt:lpwstr>External Confidential</vt:lpwstr>
  </property>
  <property fmtid="{D5CDD505-2E9C-101B-9397-08002B2CF9AE}" pid="6" name="MSIP_Label_de1d1d5f-9dce-4d77-ad05-30864ef9f4cb_SiteId">
    <vt:lpwstr>4c06af11-0b41-4981-9046-b93d070951b2</vt:lpwstr>
  </property>
  <property fmtid="{D5CDD505-2E9C-101B-9397-08002B2CF9AE}" pid="7" name="MSIP_Label_de1d1d5f-9dce-4d77-ad05-30864ef9f4cb_ActionId">
    <vt:lpwstr>2ee280fa-8aae-4cab-9f4e-eb0d372094ed</vt:lpwstr>
  </property>
  <property fmtid="{D5CDD505-2E9C-101B-9397-08002B2CF9AE}" pid="8" name="MSIP_Label_de1d1d5f-9dce-4d77-ad05-30864ef9f4cb_ContentBits">
    <vt:lpwstr>0</vt:lpwstr>
  </property>
</Properties>
</file>