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</p:sldMasterIdLst>
  <p:notesMasterIdLst>
    <p:notesMasterId r:id="rId25"/>
  </p:notesMasterIdLst>
  <p:sldIdLst>
    <p:sldId id="321" r:id="rId2"/>
    <p:sldId id="360" r:id="rId3"/>
    <p:sldId id="361" r:id="rId4"/>
    <p:sldId id="357" r:id="rId5"/>
    <p:sldId id="358" r:id="rId6"/>
    <p:sldId id="359" r:id="rId7"/>
    <p:sldId id="353" r:id="rId8"/>
    <p:sldId id="364" r:id="rId9"/>
    <p:sldId id="363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62" r:id="rId23"/>
    <p:sldId id="320" r:id="rId2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99"/>
    <a:srgbClr val="3366FF"/>
    <a:srgbClr val="F20808"/>
    <a:srgbClr val="FCA6A6"/>
    <a:srgbClr val="4320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610" autoAdjust="0"/>
    <p:restoredTop sz="94660"/>
  </p:normalViewPr>
  <p:slideViewPr>
    <p:cSldViewPr>
      <p:cViewPr>
        <p:scale>
          <a:sx n="125" d="100"/>
          <a:sy n="125" d="100"/>
        </p:scale>
        <p:origin x="894" y="16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B2CD80-3A5D-46F7-A130-F42AB03DB700}" type="datetimeFigureOut">
              <a:rPr lang="ko-KR" altLang="en-US" smtClean="0"/>
              <a:t>2013-08-23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89FD13-F1E6-48A9-92E7-978467C109F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5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E1284EFF-792A-4C58-B501-E5C1A0B640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5812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E1284EFF-792A-4C58-B501-E5C1A0B640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4284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E1284EFF-792A-4C58-B501-E5C1A0B640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502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00" b="1">
                <a:solidFill>
                  <a:schemeClr val="tx1"/>
                </a:solidFill>
              </a:defRPr>
            </a:lvl1pPr>
          </a:lstStyle>
          <a:p>
            <a:fld id="{E1284EFF-792A-4C58-B501-E5C1A0B6405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7" name="직사각형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78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1"/>
          <p:cNvSpPr txBox="1">
            <a:spLocks noChangeArrowheads="1"/>
          </p:cNvSpPr>
          <p:nvPr/>
        </p:nvSpPr>
        <p:spPr bwMode="auto">
          <a:xfrm>
            <a:off x="6988255" y="4724400"/>
            <a:ext cx="19287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2315 </a:t>
            </a:r>
            <a:r>
              <a:rPr lang="ko-KR" altLang="en-US" sz="24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스파이</a:t>
            </a:r>
            <a:endParaRPr lang="ko-KR" altLang="en-US" sz="24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7" name="Text Box 14"/>
          <p:cNvSpPr txBox="1">
            <a:spLocks noChangeArrowheads="1"/>
          </p:cNvSpPr>
          <p:nvPr/>
        </p:nvSpPr>
        <p:spPr bwMode="auto">
          <a:xfrm>
            <a:off x="7059927" y="4448145"/>
            <a:ext cx="18325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1200" b="1" dirty="0" smtClean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삼성 소프트웨어 멤버십</a:t>
            </a:r>
            <a:endParaRPr lang="ko-KR" altLang="en-US" sz="12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8" name="Line 15"/>
          <p:cNvSpPr>
            <a:spLocks noChangeShapeType="1"/>
          </p:cNvSpPr>
          <p:nvPr/>
        </p:nvSpPr>
        <p:spPr bwMode="auto">
          <a:xfrm>
            <a:off x="7164288" y="4724400"/>
            <a:ext cx="1678087" cy="0"/>
          </a:xfrm>
          <a:prstGeom prst="line">
            <a:avLst/>
          </a:prstGeom>
          <a:noFill/>
          <a:ln w="9525">
            <a:solidFill>
              <a:srgbClr val="80808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29" name="AutoShape 21"/>
          <p:cNvSpPr>
            <a:spLocks noChangeArrowheads="1"/>
          </p:cNvSpPr>
          <p:nvPr/>
        </p:nvSpPr>
        <p:spPr bwMode="auto">
          <a:xfrm>
            <a:off x="4355976" y="5280025"/>
            <a:ext cx="4608637" cy="381000"/>
          </a:xfrm>
          <a:prstGeom prst="roundRect">
            <a:avLst>
              <a:gd name="adj" fmla="val 35417"/>
            </a:avLst>
          </a:prstGeom>
          <a:solidFill>
            <a:srgbClr val="EAEAEA">
              <a:alpha val="12157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ko-KR" altLang="en-US" sz="1200" b="1" dirty="0" smtClean="0">
                <a:solidFill>
                  <a:srgbClr val="808080"/>
                </a:solidFill>
                <a:latin typeface="맑은 고딕" pitchFamily="50" charset="-127"/>
                <a:ea typeface="맑은 고딕" pitchFamily="50" charset="-127"/>
              </a:rPr>
              <a:t>전효재</a:t>
            </a:r>
            <a:r>
              <a:rPr lang="en-US" altLang="ko-KR" sz="1200" b="1" dirty="0" smtClean="0">
                <a:solidFill>
                  <a:srgbClr val="80808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err="1" smtClean="0">
                <a:solidFill>
                  <a:srgbClr val="808080"/>
                </a:solidFill>
                <a:latin typeface="맑은 고딕" pitchFamily="50" charset="-127"/>
                <a:ea typeface="맑은 고딕" pitchFamily="50" charset="-127"/>
              </a:rPr>
              <a:t>김성후</a:t>
            </a:r>
            <a:r>
              <a:rPr lang="en-US" altLang="ko-KR" sz="1200" b="1" dirty="0" smtClean="0">
                <a:solidFill>
                  <a:srgbClr val="80808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solidFill>
                  <a:srgbClr val="808080"/>
                </a:solidFill>
                <a:latin typeface="맑은 고딕" pitchFamily="50" charset="-127"/>
                <a:ea typeface="맑은 고딕" pitchFamily="50" charset="-127"/>
              </a:rPr>
              <a:t>함형찬</a:t>
            </a:r>
            <a:r>
              <a:rPr lang="en-US" altLang="ko-KR" sz="1200" b="1" dirty="0" smtClean="0">
                <a:solidFill>
                  <a:srgbClr val="80808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solidFill>
                  <a:srgbClr val="808080"/>
                </a:solidFill>
                <a:latin typeface="맑은 고딕" pitchFamily="50" charset="-127"/>
                <a:ea typeface="맑은 고딕" pitchFamily="50" charset="-127"/>
              </a:rPr>
              <a:t>조병우</a:t>
            </a:r>
            <a:r>
              <a:rPr lang="en-US" altLang="ko-KR" sz="1200" b="1" dirty="0" smtClean="0">
                <a:solidFill>
                  <a:srgbClr val="80808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200" b="1" dirty="0" smtClean="0">
                <a:solidFill>
                  <a:srgbClr val="808080"/>
                </a:solidFill>
                <a:latin typeface="맑은 고딕" pitchFamily="50" charset="-127"/>
                <a:ea typeface="맑은 고딕" pitchFamily="50" charset="-127"/>
              </a:rPr>
              <a:t>곽현지 장은혜  </a:t>
            </a:r>
            <a:r>
              <a:rPr lang="en-US" altLang="ko-KR" sz="1200" b="1" dirty="0">
                <a:solidFill>
                  <a:srgbClr val="808080"/>
                </a:solidFill>
                <a:latin typeface="맑은 고딕" pitchFamily="50" charset="-127"/>
                <a:ea typeface="맑은 고딕" pitchFamily="50" charset="-127"/>
              </a:rPr>
              <a:t>|  </a:t>
            </a:r>
            <a:r>
              <a:rPr lang="en-US" altLang="ko-KR" sz="1200" b="1" dirty="0" smtClean="0">
                <a:solidFill>
                  <a:srgbClr val="808080"/>
                </a:solidFill>
                <a:latin typeface="맑은 고딕" pitchFamily="50" charset="-127"/>
                <a:ea typeface="맑은 고딕" pitchFamily="50" charset="-127"/>
              </a:rPr>
              <a:t>2013-08-23</a:t>
            </a:r>
            <a:endParaRPr lang="en-US" altLang="ko-KR" sz="1200" b="1" dirty="0">
              <a:solidFill>
                <a:srgbClr val="80808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0" name="Picture 24" descr="삼성전자 소프트웨어 멤버십은 창의적 도전정신을 바탕으로 창의적이고 실력있는 소프트웨어 전문가가 되도록 지원하는 프로그램입니다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9"/>
          <a:stretch>
            <a:fillRect/>
          </a:stretch>
        </p:blipFill>
        <p:spPr bwMode="auto">
          <a:xfrm>
            <a:off x="-201613" y="704850"/>
            <a:ext cx="9525001" cy="318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915661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DC0696-5203-4EA5-8657-306833AD1462}" type="slidenum">
              <a:rPr lang="ko-KR" altLang="en-US" smtClean="0"/>
              <a:pPr/>
              <a:t>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042" y="332656"/>
            <a:ext cx="27622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진행 중인 내용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980728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1019685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9552" y="1871246"/>
            <a:ext cx="6069290" cy="345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①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인게임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주요 시스템 나머지 구현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② 게임 내 버그 및 오류 수정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③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2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차 레벨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밸런싱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④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이펙트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발사체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제작 및 구현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⑤ 일시 정지 구현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⑥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UI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제작 및 구현</a:t>
            </a:r>
          </a:p>
        </p:txBody>
      </p:sp>
    </p:spTree>
    <p:extLst>
      <p:ext uri="{BB962C8B-B14F-4D97-AF65-F5344CB8AC3E}">
        <p14:creationId xmlns:p14="http://schemas.microsoft.com/office/powerpoint/2010/main" val="780355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DC0696-5203-4EA5-8657-306833AD1462}" type="slidenum">
              <a:rPr lang="ko-KR" altLang="en-US" smtClean="0"/>
              <a:pPr/>
              <a:t>10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042" y="332656"/>
            <a:ext cx="27622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추후 개발 내용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980728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1019685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9552" y="1871246"/>
            <a:ext cx="5764720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① 스테이지 레벨 디자인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(1-1, 1-2)</a:t>
            </a:r>
          </a:p>
          <a:p>
            <a:pPr>
              <a:lnSpc>
                <a:spcPct val="13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② 메인 일러스트 제작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③ 사운드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효과음 제작 및 삽입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④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3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차 레벨 </a:t>
            </a:r>
            <a:r>
              <a:rPr lang="ko-KR" altLang="en-US" sz="2800" b="1" dirty="0" err="1">
                <a:solidFill>
                  <a:schemeClr val="bg1"/>
                </a:solidFill>
              </a:rPr>
              <a:t>밸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런싱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⑤ 게임 테스트 및 버그 수정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60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DC0696-5203-4EA5-8657-306833AD1462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042" y="332656"/>
            <a:ext cx="27622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기타 개발 이슈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980728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1019685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323528" y="1871246"/>
            <a:ext cx="8568371" cy="1212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① 일정이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1~2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일 정도 지연됨에 따라 작업량 분배를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 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좀 더 효율적으로 진행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23528" y="3284984"/>
            <a:ext cx="6135013" cy="1212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800" b="1" dirty="0">
                <a:solidFill>
                  <a:schemeClr val="bg1"/>
                </a:solidFill>
              </a:rPr>
              <a:t>②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팀원들의 건강 관리 중요하게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  (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감기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몸살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탈진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링거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),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식중독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…)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3528" y="4797152"/>
            <a:ext cx="7407797" cy="12126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③ 지속적인 테스트를 통해 추가할 내용 발생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  (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유</a:t>
            </a:r>
            <a:r>
              <a:rPr lang="ko-KR" altLang="en-US" sz="2800" b="1" dirty="0" err="1">
                <a:solidFill>
                  <a:schemeClr val="bg1"/>
                </a:solidFill>
              </a:rPr>
              <a:t>닛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HP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바 표현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선택한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유닛만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16702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DC0696-5203-4EA5-8657-306833AD1462}" type="slidenum">
              <a:rPr lang="ko-KR" altLang="en-US" smtClean="0"/>
              <a:pPr/>
              <a:t>12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042" y="332656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시나리오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980728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1019685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1" y="1772816"/>
            <a:ext cx="7794666" cy="4005260"/>
          </a:xfrm>
          <a:prstGeom prst="rect">
            <a:avLst/>
          </a:prstGeom>
        </p:spPr>
      </p:pic>
      <p:pic>
        <p:nvPicPr>
          <p:cNvPr id="2" name="그림 1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98365"/>
            <a:ext cx="6156536" cy="35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696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DC0696-5203-4EA5-8657-306833AD1462}" type="slidenum">
              <a:rPr lang="ko-KR" altLang="en-US" smtClean="0"/>
              <a:pPr/>
              <a:t>13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042" y="332656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시나리오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980728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1019685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1" y="1772816"/>
            <a:ext cx="7794666" cy="400526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98112"/>
            <a:ext cx="6154588" cy="3549600"/>
          </a:xfrm>
          <a:prstGeom prst="rect">
            <a:avLst/>
          </a:prstGeom>
        </p:spPr>
      </p:pic>
      <p:pic>
        <p:nvPicPr>
          <p:cNvPr id="13" name="그림 162" descr="1336998508_han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62057">
            <a:off x="6758902" y="4247750"/>
            <a:ext cx="831579" cy="83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5829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DC0696-5203-4EA5-8657-306833AD1462}" type="slidenum">
              <a:rPr lang="ko-KR" altLang="en-US" smtClean="0"/>
              <a:pPr/>
              <a:t>14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042" y="332656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시나리오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980728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1019685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1" y="1772816"/>
            <a:ext cx="7794666" cy="4005260"/>
          </a:xfrm>
          <a:prstGeom prst="rect">
            <a:avLst/>
          </a:prstGeom>
        </p:spPr>
      </p:pic>
      <p:pic>
        <p:nvPicPr>
          <p:cNvPr id="12" name="그림 1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08748"/>
            <a:ext cx="6161552" cy="3549600"/>
          </a:xfrm>
          <a:prstGeom prst="rect">
            <a:avLst/>
          </a:prstGeom>
        </p:spPr>
      </p:pic>
      <p:pic>
        <p:nvPicPr>
          <p:cNvPr id="14" name="그림 162" descr="1336998508_han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62057">
            <a:off x="3717701" y="4103735"/>
            <a:ext cx="831579" cy="83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39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DC0696-5203-4EA5-8657-306833AD1462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042" y="332656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시나리오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980728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1019685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1" y="1772816"/>
            <a:ext cx="7794666" cy="4005260"/>
          </a:xfrm>
          <a:prstGeom prst="rect">
            <a:avLst/>
          </a:prstGeom>
        </p:spPr>
      </p:pic>
      <p:pic>
        <p:nvPicPr>
          <p:cNvPr id="10" name="그림 9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998464"/>
            <a:ext cx="6162208" cy="3549600"/>
          </a:xfrm>
          <a:prstGeom prst="rect">
            <a:avLst/>
          </a:prstGeom>
        </p:spPr>
      </p:pic>
      <p:pic>
        <p:nvPicPr>
          <p:cNvPr id="12" name="그림 162" descr="1336998508_han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62057">
            <a:off x="4149405" y="3357475"/>
            <a:ext cx="831579" cy="831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990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DC0696-5203-4EA5-8657-306833AD1462}" type="slidenum">
              <a:rPr lang="ko-KR" altLang="en-US" smtClean="0"/>
              <a:pPr/>
              <a:t>16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042" y="332656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시나리오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980728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1019685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1" y="1772816"/>
            <a:ext cx="7794666" cy="400526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00646"/>
            <a:ext cx="6173668" cy="354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07442" y="1977792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10 : 10</a:t>
            </a:r>
            <a:endParaRPr lang="ko-KR" altLang="en-US" sz="2800" b="1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307530" y="3344559"/>
            <a:ext cx="2365904" cy="86177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r>
              <a:rPr lang="en-US" altLang="ko-KR" sz="50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</a:rPr>
              <a:t>WAVE1</a:t>
            </a:r>
            <a:endParaRPr lang="ko-KR" altLang="en-US" sz="5000" b="1" dirty="0" smtClean="0">
              <a:ln w="11430"/>
              <a:gradFill>
                <a:gsLst>
                  <a:gs pos="0">
                    <a:schemeClr val="accent6">
                      <a:tint val="90000"/>
                      <a:satMod val="120000"/>
                    </a:schemeClr>
                  </a:gs>
                  <a:gs pos="25000">
                    <a:schemeClr val="accent6">
                      <a:tint val="93000"/>
                      <a:satMod val="120000"/>
                    </a:schemeClr>
                  </a:gs>
                  <a:gs pos="50000">
                    <a:schemeClr val="accent6">
                      <a:shade val="89000"/>
                      <a:satMod val="110000"/>
                    </a:schemeClr>
                  </a:gs>
                  <a:gs pos="75000">
                    <a:schemeClr val="accent6">
                      <a:tint val="93000"/>
                      <a:satMod val="120000"/>
                    </a:schemeClr>
                  </a:gs>
                  <a:gs pos="100000">
                    <a:schemeClr val="accent6">
                      <a:tint val="90000"/>
                      <a:satMod val="120000"/>
                    </a:schemeClr>
                  </a:gs>
                </a:gsLst>
                <a:lin ang="5400000"/>
              </a:gradFill>
              <a:effectLst>
                <a:outerShdw blurRad="80000" dist="40000" dir="5040000" algn="tl">
                  <a:srgbClr val="000000">
                    <a:alpha val="30000"/>
                  </a:srgbClr>
                </a:outerShdw>
              </a:effectLst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411" y="2036474"/>
            <a:ext cx="206370" cy="20637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723" y="4913102"/>
            <a:ext cx="554453" cy="5557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225" y="4971461"/>
            <a:ext cx="513448" cy="43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3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DC0696-5203-4EA5-8657-306833AD1462}" type="slidenum">
              <a:rPr lang="ko-KR" altLang="en-US" smtClean="0"/>
              <a:pPr/>
              <a:t>17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042" y="332656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시나리오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980728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1019685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861" y="1772816"/>
            <a:ext cx="7794666" cy="4005260"/>
          </a:xfrm>
          <a:prstGeom prst="rect">
            <a:avLst/>
          </a:prstGeom>
        </p:spPr>
      </p:pic>
      <p:pic>
        <p:nvPicPr>
          <p:cNvPr id="11" name="그림 10"/>
          <p:cNvPicPr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00646"/>
            <a:ext cx="6173668" cy="3549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07442" y="1977792"/>
            <a:ext cx="1366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10 : 10</a:t>
            </a:r>
            <a:endParaRPr lang="ko-KR" altLang="en-US" sz="2800" b="1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411" y="2036474"/>
            <a:ext cx="206370" cy="20637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4723" y="4913102"/>
            <a:ext cx="554453" cy="55571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225" y="4971461"/>
            <a:ext cx="513448" cy="438998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133888">
            <a:off x="5924167" y="3400395"/>
            <a:ext cx="258190" cy="350401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388713">
            <a:off x="3923928" y="5143355"/>
            <a:ext cx="323595" cy="238439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556984">
            <a:off x="4346268" y="4648445"/>
            <a:ext cx="595477" cy="52931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5883383">
            <a:off x="4901102" y="4613302"/>
            <a:ext cx="418897" cy="565511"/>
          </a:xfrm>
          <a:prstGeom prst="rect">
            <a:avLst/>
          </a:prstGeom>
        </p:spPr>
      </p:pic>
      <p:pic>
        <p:nvPicPr>
          <p:cNvPr id="17" name="그림 162" descr="1336998508_hand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62057">
            <a:off x="4474141" y="4913853"/>
            <a:ext cx="339732" cy="33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8392" y="4852888"/>
            <a:ext cx="280417" cy="22555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4" y="4859632"/>
            <a:ext cx="280417" cy="22555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4662870"/>
            <a:ext cx="425893" cy="422314"/>
          </a:xfrm>
          <a:prstGeom prst="rect">
            <a:avLst/>
          </a:prstGeom>
        </p:spPr>
      </p:pic>
      <p:pic>
        <p:nvPicPr>
          <p:cNvPr id="23" name="그림 162" descr="1336998508_hand.png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62057">
            <a:off x="6465733" y="4091095"/>
            <a:ext cx="339732" cy="33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327" y="3928864"/>
            <a:ext cx="421200" cy="421200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3126" y="4039712"/>
            <a:ext cx="280417" cy="225552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718" y="4046456"/>
            <a:ext cx="280417" cy="225552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V="1">
            <a:off x="4644006" y="4159233"/>
            <a:ext cx="1838832" cy="71430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008212" y="1969676"/>
            <a:ext cx="9492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3 </a:t>
            </a:r>
            <a:r>
              <a:rPr lang="en-US" altLang="ko-KR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: </a:t>
            </a:r>
            <a:r>
              <a:rPr lang="en-US" altLang="ko-KR" sz="2800" b="1" dirty="0" smtClean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</a:rPr>
              <a:t>3</a:t>
            </a:r>
            <a:endParaRPr lang="ko-KR" altLang="en-US" sz="2800" b="1" dirty="0" smtClean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7384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0.15382 -0.1088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91" y="-5440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6600000">
                                      <p:cBhvr>
                                        <p:cTn id="2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4.81481E-6 L 0.17327 -0.09051 " pathEditMode="relative" rAng="0" ptsTypes="AA">
                                      <p:cBhvr>
                                        <p:cTn id="63" dur="1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63" y="-4537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1.85185E-6 L 0.18143 -0.08472 " pathEditMode="relative" rAng="0" ptsTypes="AA">
                                      <p:cBhvr>
                                        <p:cTn id="65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-4236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400000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2" dur="1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13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33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32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8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DC0696-5203-4EA5-8657-306833AD1462}" type="slidenum">
              <a:rPr lang="ko-KR" altLang="en-US" smtClean="0"/>
              <a:pPr/>
              <a:t>18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042" y="332656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시나리오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980728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1019685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028130" y="2829281"/>
            <a:ext cx="4735592" cy="6524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①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절대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발각되서는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안 된다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.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043608" y="3496594"/>
            <a:ext cx="7653057" cy="1772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② 최대한 양 진영의 균형을 맞춰라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13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 (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그래야만 발각 되도 살아남을 확률이 높다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.)</a:t>
            </a:r>
          </a:p>
          <a:p>
            <a:pPr>
              <a:lnSpc>
                <a:spcPct val="13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  (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유닛의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상성을 잘 이용하라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.)</a:t>
            </a:r>
            <a:endParaRPr lang="en-US" altLang="ko-KR" sz="2800" b="1" dirty="0" smtClean="0">
              <a:solidFill>
                <a:schemeClr val="bg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63443" y="1844824"/>
            <a:ext cx="62247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b="1" dirty="0" smtClean="0">
                <a:solidFill>
                  <a:schemeClr val="bg1"/>
                </a:solidFill>
              </a:rPr>
              <a:t>유리한 승리를 위해서는</a:t>
            </a:r>
            <a:endParaRPr lang="ko-KR" altLang="en-US" sz="28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2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DC0696-5203-4EA5-8657-306833AD1462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042" y="332656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개발 목표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980728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1019685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모서리가 둥근 직사각형 2"/>
          <p:cNvSpPr/>
          <p:nvPr/>
        </p:nvSpPr>
        <p:spPr>
          <a:xfrm>
            <a:off x="428042" y="1988840"/>
            <a:ext cx="8248414" cy="1728192"/>
          </a:xfrm>
          <a:prstGeom prst="roundRect">
            <a:avLst>
              <a:gd name="adj" fmla="val 9108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634552" y="1988840"/>
            <a:ext cx="7866256" cy="1532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b="1" dirty="0" smtClean="0"/>
              <a:t>미니 프로젝트 기간 내에 </a:t>
            </a:r>
            <a:r>
              <a:rPr lang="ko-KR" altLang="en-US" sz="4400" b="1" dirty="0" smtClean="0"/>
              <a:t>큰</a:t>
            </a:r>
            <a:r>
              <a:rPr lang="ko-KR" altLang="en-US" sz="2800" b="1" dirty="0" smtClean="0"/>
              <a:t> 재미를 줄 수 있는</a:t>
            </a:r>
            <a:endParaRPr lang="en-US" altLang="ko-KR" sz="2800" b="1" dirty="0" smtClean="0"/>
          </a:p>
          <a:p>
            <a:pPr algn="ctr">
              <a:lnSpc>
                <a:spcPct val="130000"/>
              </a:lnSpc>
            </a:pPr>
            <a:r>
              <a:rPr lang="ko-KR" altLang="en-US" sz="2800" b="1" dirty="0" smtClean="0"/>
              <a:t> 완성된 게임 개발 완료하기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28042" y="4139558"/>
            <a:ext cx="8248414" cy="1728192"/>
          </a:xfrm>
          <a:prstGeom prst="roundRect">
            <a:avLst>
              <a:gd name="adj" fmla="val 9108"/>
            </a:avLst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22903" y="4557378"/>
            <a:ext cx="748955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2800" b="1" dirty="0" smtClean="0"/>
              <a:t>구상한 내용</a:t>
            </a:r>
            <a:r>
              <a:rPr lang="en-US" altLang="ko-KR" sz="2800" b="1" dirty="0" smtClean="0"/>
              <a:t>(</a:t>
            </a:r>
            <a:r>
              <a:rPr lang="ko-KR" altLang="en-US" sz="2800" b="1" dirty="0" smtClean="0"/>
              <a:t>일정에 있는</a:t>
            </a:r>
            <a:r>
              <a:rPr lang="en-US" altLang="ko-KR" sz="2800" b="1" dirty="0" smtClean="0"/>
              <a:t>)</a:t>
            </a:r>
            <a:r>
              <a:rPr lang="ko-KR" altLang="en-US" sz="2800" b="1" dirty="0" smtClean="0"/>
              <a:t> </a:t>
            </a:r>
            <a:r>
              <a:rPr lang="ko-KR" altLang="en-US" sz="4000" b="1" dirty="0" smtClean="0"/>
              <a:t>모두 구현</a:t>
            </a:r>
            <a:r>
              <a:rPr lang="ko-KR" altLang="en-US" sz="2800" b="1" dirty="0" smtClean="0"/>
              <a:t> 하기</a:t>
            </a:r>
            <a:endParaRPr lang="en-US" altLang="ko-KR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32895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DC0696-5203-4EA5-8657-306833AD1462}" type="slidenum">
              <a:rPr lang="ko-KR" altLang="en-US" smtClean="0"/>
              <a:pPr/>
              <a:t>19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042" y="332656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아키텍</a:t>
            </a:r>
            <a:r>
              <a:rPr lang="ko-KR" altLang="en-US" sz="3000" b="1" dirty="0">
                <a:solidFill>
                  <a:schemeClr val="bg1"/>
                </a:solidFill>
              </a:rPr>
              <a:t>처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980728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1019685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611560" y="1196752"/>
            <a:ext cx="7920880" cy="2448272"/>
          </a:xfrm>
          <a:prstGeom prst="roundRect">
            <a:avLst>
              <a:gd name="adj" fmla="val 4675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3959390" y="1318734"/>
            <a:ext cx="1227137" cy="4667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</a:rPr>
              <a:t>Unity3D(4.2)</a:t>
            </a:r>
            <a:endParaRPr lang="en-US" altLang="ko-KR" sz="1100" b="1" dirty="0">
              <a:latin typeface="+mn-ea"/>
              <a:ea typeface="+mn-ea"/>
            </a:endParaRPr>
          </a:p>
        </p:txBody>
      </p:sp>
      <p:cxnSp>
        <p:nvCxnSpPr>
          <p:cNvPr id="10" name="AutoShape 11"/>
          <p:cNvCxnSpPr>
            <a:cxnSpLocks noChangeShapeType="1"/>
          </p:cNvCxnSpPr>
          <p:nvPr/>
        </p:nvCxnSpPr>
        <p:spPr bwMode="auto">
          <a:xfrm>
            <a:off x="4575340" y="1812447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Rectangle 2"/>
          <p:cNvSpPr>
            <a:spLocks noChangeArrowheads="1"/>
          </p:cNvSpPr>
          <p:nvPr/>
        </p:nvSpPr>
        <p:spPr bwMode="auto">
          <a:xfrm>
            <a:off x="3959390" y="2056922"/>
            <a:ext cx="1227137" cy="4667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</a:rPr>
              <a:t>2D </a:t>
            </a:r>
            <a:r>
              <a:rPr lang="en-US" altLang="ko-KR" sz="1100" b="1" dirty="0" err="1" smtClean="0">
                <a:latin typeface="+mn-ea"/>
              </a:rPr>
              <a:t>ToolKit</a:t>
            </a:r>
            <a:endParaRPr lang="en-US" altLang="ko-KR" sz="1100" b="1" dirty="0">
              <a:latin typeface="+mn-ea"/>
              <a:ea typeface="+mn-ea"/>
            </a:endParaRPr>
          </a:p>
        </p:txBody>
      </p:sp>
      <p:cxnSp>
        <p:nvCxnSpPr>
          <p:cNvPr id="12" name="AutoShape 11"/>
          <p:cNvCxnSpPr>
            <a:cxnSpLocks noChangeShapeType="1"/>
          </p:cNvCxnSpPr>
          <p:nvPr/>
        </p:nvCxnSpPr>
        <p:spPr bwMode="auto">
          <a:xfrm>
            <a:off x="4575340" y="2550635"/>
            <a:ext cx="0" cy="2159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3959390" y="2813687"/>
            <a:ext cx="1227137" cy="640131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</a:rPr>
              <a:t>Spine Animation</a:t>
            </a:r>
          </a:p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Runtime</a:t>
            </a:r>
            <a:endParaRPr lang="en-US" altLang="ko-KR" sz="1100" b="1" dirty="0">
              <a:latin typeface="+mn-ea"/>
              <a:ea typeface="+mn-ea"/>
            </a:endParaRPr>
          </a:p>
        </p:txBody>
      </p:sp>
      <p:cxnSp>
        <p:nvCxnSpPr>
          <p:cNvPr id="3" name="직선 연결선 2"/>
          <p:cNvCxnSpPr/>
          <p:nvPr/>
        </p:nvCxnSpPr>
        <p:spPr>
          <a:xfrm>
            <a:off x="4575342" y="1869642"/>
            <a:ext cx="2156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AutoShape 11"/>
          <p:cNvCxnSpPr>
            <a:cxnSpLocks noChangeShapeType="1"/>
          </p:cNvCxnSpPr>
          <p:nvPr/>
        </p:nvCxnSpPr>
        <p:spPr bwMode="auto">
          <a:xfrm>
            <a:off x="6732242" y="1864879"/>
            <a:ext cx="0" cy="16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9" name="Rectangle 2"/>
          <p:cNvSpPr>
            <a:spLocks noChangeArrowheads="1"/>
          </p:cNvSpPr>
          <p:nvPr/>
        </p:nvSpPr>
        <p:spPr bwMode="auto">
          <a:xfrm>
            <a:off x="6118673" y="2056922"/>
            <a:ext cx="1227137" cy="4667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</a:rPr>
              <a:t>NGUI</a:t>
            </a:r>
            <a:endParaRPr lang="en-US" altLang="ko-KR" sz="1100" b="1" dirty="0">
              <a:latin typeface="+mn-ea"/>
              <a:ea typeface="+mn-ea"/>
            </a:endParaRPr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3717032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3755989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611560" y="3933056"/>
            <a:ext cx="7920880" cy="2448272"/>
          </a:xfrm>
          <a:prstGeom prst="roundRect">
            <a:avLst>
              <a:gd name="adj" fmla="val 467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Rectangle 2"/>
          <p:cNvSpPr>
            <a:spLocks noChangeArrowheads="1"/>
          </p:cNvSpPr>
          <p:nvPr/>
        </p:nvSpPr>
        <p:spPr bwMode="auto">
          <a:xfrm>
            <a:off x="2835126" y="4496595"/>
            <a:ext cx="3473748" cy="1321193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3200" b="1" dirty="0" err="1" smtClean="0">
                <a:latin typeface="+mn-ea"/>
              </a:rPr>
              <a:t>StageManager</a:t>
            </a:r>
            <a:endParaRPr lang="en-US" altLang="ko-KR" sz="32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3582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DC0696-5203-4EA5-8657-306833AD1462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042" y="332656"/>
            <a:ext cx="17235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아키텍</a:t>
            </a:r>
            <a:r>
              <a:rPr lang="ko-KR" altLang="en-US" sz="3000" b="1" dirty="0">
                <a:solidFill>
                  <a:schemeClr val="bg1"/>
                </a:solidFill>
              </a:rPr>
              <a:t>처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980728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1019685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모서리가 둥근 직사각형 13"/>
          <p:cNvSpPr/>
          <p:nvPr/>
        </p:nvSpPr>
        <p:spPr>
          <a:xfrm>
            <a:off x="611560" y="1196752"/>
            <a:ext cx="7920880" cy="2448272"/>
          </a:xfrm>
          <a:prstGeom prst="roundRect">
            <a:avLst>
              <a:gd name="adj" fmla="val 4675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/>
          <p:cNvCxnSpPr/>
          <p:nvPr/>
        </p:nvCxnSpPr>
        <p:spPr>
          <a:xfrm>
            <a:off x="0" y="3717032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0" y="3755989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611560" y="3933056"/>
            <a:ext cx="7920880" cy="2448272"/>
          </a:xfrm>
          <a:prstGeom prst="roundRect">
            <a:avLst>
              <a:gd name="adj" fmla="val 4675"/>
            </a:avLst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484784"/>
            <a:ext cx="7344816" cy="1854247"/>
          </a:xfrm>
          <a:prstGeom prst="rect">
            <a:avLst/>
          </a:prstGeom>
        </p:spPr>
      </p:pic>
      <p:sp>
        <p:nvSpPr>
          <p:cNvPr id="52" name="Rectangle 2"/>
          <p:cNvSpPr>
            <a:spLocks noChangeArrowheads="1"/>
          </p:cNvSpPr>
          <p:nvPr/>
        </p:nvSpPr>
        <p:spPr bwMode="auto">
          <a:xfrm>
            <a:off x="2869208" y="5103292"/>
            <a:ext cx="1227137" cy="4667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err="1" smtClean="0">
                <a:latin typeface="+mn-ea"/>
                <a:ea typeface="+mn-ea"/>
              </a:rPr>
              <a:t>CameraTouch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Input</a:t>
            </a:r>
            <a:endParaRPr lang="en-US" altLang="ko-KR" sz="1100" b="1" dirty="0">
              <a:latin typeface="+mn-ea"/>
              <a:ea typeface="+mn-ea"/>
            </a:endParaRPr>
          </a:p>
        </p:txBody>
      </p:sp>
      <p:cxnSp>
        <p:nvCxnSpPr>
          <p:cNvPr id="53" name="직선 연결선 52"/>
          <p:cNvCxnSpPr/>
          <p:nvPr/>
        </p:nvCxnSpPr>
        <p:spPr>
          <a:xfrm>
            <a:off x="3485160" y="4916012"/>
            <a:ext cx="2156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AutoShape 11"/>
          <p:cNvCxnSpPr>
            <a:cxnSpLocks noChangeShapeType="1"/>
          </p:cNvCxnSpPr>
          <p:nvPr/>
        </p:nvCxnSpPr>
        <p:spPr bwMode="auto">
          <a:xfrm>
            <a:off x="5642060" y="4911249"/>
            <a:ext cx="0" cy="16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5028491" y="5103292"/>
            <a:ext cx="1227137" cy="4667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err="1" smtClean="0">
                <a:latin typeface="+mn-ea"/>
              </a:rPr>
              <a:t>ScoreText</a:t>
            </a:r>
            <a:endParaRPr lang="en-US" altLang="ko-KR" sz="1100" b="1" dirty="0" smtClean="0">
              <a:latin typeface="+mn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  <a:ea typeface="+mn-ea"/>
              </a:rPr>
              <a:t>Scripts</a:t>
            </a:r>
            <a:endParaRPr lang="en-US" altLang="ko-KR" sz="1100" b="1" dirty="0">
              <a:latin typeface="+mn-ea"/>
              <a:ea typeface="+mn-ea"/>
            </a:endParaRPr>
          </a:p>
        </p:txBody>
      </p:sp>
      <p:cxnSp>
        <p:nvCxnSpPr>
          <p:cNvPr id="56" name="AutoShape 11"/>
          <p:cNvCxnSpPr>
            <a:cxnSpLocks noChangeShapeType="1"/>
          </p:cNvCxnSpPr>
          <p:nvPr/>
        </p:nvCxnSpPr>
        <p:spPr bwMode="auto">
          <a:xfrm>
            <a:off x="3485160" y="4911249"/>
            <a:ext cx="0" cy="16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7" name="Rectangle 2"/>
          <p:cNvSpPr>
            <a:spLocks noChangeArrowheads="1"/>
          </p:cNvSpPr>
          <p:nvPr/>
        </p:nvSpPr>
        <p:spPr bwMode="auto">
          <a:xfrm>
            <a:off x="712308" y="5103292"/>
            <a:ext cx="1227137" cy="4667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err="1" smtClean="0">
                <a:latin typeface="+mn-ea"/>
                <a:ea typeface="+mn-ea"/>
              </a:rPr>
              <a:t>ReselectButton</a:t>
            </a:r>
            <a:endParaRPr lang="en-US" altLang="ko-KR" sz="1100" b="1" dirty="0">
              <a:latin typeface="+mn-ea"/>
              <a:ea typeface="+mn-ea"/>
            </a:endParaRPr>
          </a:p>
        </p:txBody>
      </p:sp>
      <p:sp>
        <p:nvSpPr>
          <p:cNvPr id="60" name="Rectangle 2"/>
          <p:cNvSpPr>
            <a:spLocks noChangeArrowheads="1"/>
          </p:cNvSpPr>
          <p:nvPr/>
        </p:nvSpPr>
        <p:spPr bwMode="auto">
          <a:xfrm>
            <a:off x="7187774" y="5103292"/>
            <a:ext cx="1227137" cy="4667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err="1" smtClean="0">
                <a:latin typeface="+mn-ea"/>
                <a:ea typeface="+mn-ea"/>
              </a:rPr>
              <a:t>WaveText</a:t>
            </a:r>
            <a:endParaRPr lang="en-US" altLang="ko-KR" sz="1100" b="1" dirty="0" smtClean="0">
              <a:latin typeface="+mn-ea"/>
              <a:ea typeface="+mn-ea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smtClean="0">
                <a:latin typeface="+mn-ea"/>
              </a:rPr>
              <a:t>Scripts</a:t>
            </a:r>
            <a:endParaRPr lang="en-US" altLang="ko-KR" sz="1100" b="1" dirty="0">
              <a:latin typeface="+mn-ea"/>
              <a:ea typeface="+mn-ea"/>
            </a:endParaRPr>
          </a:p>
        </p:txBody>
      </p:sp>
      <p:cxnSp>
        <p:nvCxnSpPr>
          <p:cNvPr id="61" name="직선 연결선 60"/>
          <p:cNvCxnSpPr/>
          <p:nvPr/>
        </p:nvCxnSpPr>
        <p:spPr>
          <a:xfrm>
            <a:off x="1328260" y="4916012"/>
            <a:ext cx="2156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AutoShape 11"/>
          <p:cNvCxnSpPr>
            <a:cxnSpLocks noChangeShapeType="1"/>
          </p:cNvCxnSpPr>
          <p:nvPr/>
        </p:nvCxnSpPr>
        <p:spPr bwMode="auto">
          <a:xfrm>
            <a:off x="1328260" y="4911249"/>
            <a:ext cx="0" cy="16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3" name="직선 연결선 62"/>
          <p:cNvCxnSpPr/>
          <p:nvPr/>
        </p:nvCxnSpPr>
        <p:spPr>
          <a:xfrm>
            <a:off x="5636822" y="4916012"/>
            <a:ext cx="2156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AutoShape 11"/>
          <p:cNvCxnSpPr>
            <a:cxnSpLocks noChangeShapeType="1"/>
          </p:cNvCxnSpPr>
          <p:nvPr/>
        </p:nvCxnSpPr>
        <p:spPr bwMode="auto">
          <a:xfrm>
            <a:off x="7793722" y="4911249"/>
            <a:ext cx="0" cy="16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5" name="AutoShape 11"/>
          <p:cNvCxnSpPr>
            <a:cxnSpLocks noChangeShapeType="1"/>
          </p:cNvCxnSpPr>
          <p:nvPr/>
        </p:nvCxnSpPr>
        <p:spPr bwMode="auto">
          <a:xfrm>
            <a:off x="4559250" y="4748004"/>
            <a:ext cx="0" cy="165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0" name="Rectangle 2"/>
          <p:cNvSpPr>
            <a:spLocks noChangeArrowheads="1"/>
          </p:cNvSpPr>
          <p:nvPr/>
        </p:nvSpPr>
        <p:spPr bwMode="auto">
          <a:xfrm>
            <a:off x="3959390" y="4365104"/>
            <a:ext cx="1227137" cy="466725"/>
          </a:xfrm>
          <a:prstGeom prst="rect">
            <a:avLst/>
          </a:prstGeom>
          <a:solidFill>
            <a:schemeClr val="bg1"/>
          </a:solidFill>
          <a:ln w="12700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rgbClr val="868686"/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en-US" altLang="ko-KR" sz="1100" b="1" dirty="0" err="1" smtClean="0">
                <a:latin typeface="+mn-ea"/>
                <a:ea typeface="+mn-ea"/>
              </a:rPr>
              <a:t>MainCamera</a:t>
            </a:r>
            <a:endParaRPr lang="en-US" altLang="ko-KR" sz="11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53741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67544" y="271804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ko-KR" altLang="en-US" sz="8000" b="1" dirty="0" smtClean="0">
                <a:solidFill>
                  <a:schemeClr val="bg1"/>
                </a:solidFill>
              </a:rPr>
              <a:t>중간 시연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648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4294967295"/>
          </p:nvPr>
        </p:nvSpPr>
        <p:spPr>
          <a:xfrm>
            <a:off x="467544" y="2718048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/>
          <a:p>
            <a:r>
              <a:rPr lang="en-US" altLang="ko-KR" sz="8000" b="1" dirty="0" smtClean="0">
                <a:solidFill>
                  <a:schemeClr val="bg1"/>
                </a:solidFill>
              </a:rPr>
              <a:t>Q/A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207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DC0696-5203-4EA5-8657-306833AD1462}" type="slidenum">
              <a:rPr lang="ko-KR" altLang="en-US" smtClean="0"/>
              <a:pPr/>
              <a:t>2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042" y="332656"/>
            <a:ext cx="185820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역할 분담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980728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1019685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36" y="3093468"/>
            <a:ext cx="1219200" cy="12192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484784"/>
            <a:ext cx="1220400" cy="122040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736" y="4891754"/>
            <a:ext cx="1220400" cy="12204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844330" y="1833374"/>
            <a:ext cx="71663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전효재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: </a:t>
            </a:r>
            <a:r>
              <a:rPr lang="en-US" altLang="ko-KR" sz="2000" b="1" spc="-50" dirty="0" smtClean="0">
                <a:solidFill>
                  <a:schemeClr val="bg1"/>
                </a:solidFill>
              </a:rPr>
              <a:t>PM, Level, System, Contents Design, PT, Sound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 </a:t>
            </a:r>
            <a:endParaRPr lang="ko-KR" altLang="en-US" sz="2000" b="1" dirty="0" smtClean="0">
              <a:solidFill>
                <a:schemeClr val="bg1"/>
              </a:solidFill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1844330" y="3151576"/>
            <a:ext cx="7160230" cy="1102983"/>
            <a:chOff x="1988346" y="3329951"/>
            <a:chExt cx="7160230" cy="1102983"/>
          </a:xfrm>
        </p:grpSpPr>
        <p:sp>
          <p:nvSpPr>
            <p:cNvPr id="14" name="TextBox 13"/>
            <p:cNvSpPr txBox="1"/>
            <p:nvPr/>
          </p:nvSpPr>
          <p:spPr>
            <a:xfrm>
              <a:off x="1988346" y="3329951"/>
              <a:ext cx="71602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</a:rPr>
                <a:t>곽현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지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: 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Character(+Animation), Effect, UI, Illustrated </a:t>
              </a:r>
              <a:endParaRPr lang="ko-KR" altLang="en-US" sz="2000" b="1" dirty="0" smtClean="0">
                <a:solidFill>
                  <a:schemeClr val="bg1"/>
                </a:solidFill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988346" y="3909714"/>
              <a:ext cx="5594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800" b="1" dirty="0" smtClean="0">
                  <a:solidFill>
                    <a:schemeClr val="bg1"/>
                  </a:solidFill>
                </a:rPr>
                <a:t>장은</a:t>
              </a:r>
              <a:r>
                <a:rPr lang="ko-KR" altLang="en-US" sz="2800" b="1" dirty="0">
                  <a:solidFill>
                    <a:schemeClr val="bg1"/>
                  </a:solidFill>
                </a:rPr>
                <a:t>혜</a:t>
              </a:r>
              <a:r>
                <a:rPr lang="ko-KR" altLang="en-US" sz="2800" b="1" dirty="0" smtClean="0">
                  <a:solidFill>
                    <a:schemeClr val="bg1"/>
                  </a:solidFill>
                </a:rPr>
                <a:t> </a:t>
              </a:r>
              <a:r>
                <a:rPr lang="en-US" altLang="ko-KR" sz="2800" b="1" dirty="0" smtClean="0">
                  <a:solidFill>
                    <a:schemeClr val="bg1"/>
                  </a:solidFill>
                </a:rPr>
                <a:t>: </a:t>
              </a:r>
              <a:r>
                <a:rPr lang="en-US" altLang="ko-KR" sz="2000" b="1" dirty="0" smtClean="0">
                  <a:solidFill>
                    <a:schemeClr val="bg1"/>
                  </a:solidFill>
                </a:rPr>
                <a:t>Background(+Object), Effect, UI </a:t>
              </a:r>
              <a:endParaRPr lang="ko-KR" altLang="en-US" sz="2000" b="1" dirty="0" smtClean="0">
                <a:solidFill>
                  <a:schemeClr val="bg1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1844330" y="4719355"/>
            <a:ext cx="60699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err="1" smtClean="0">
                <a:solidFill>
                  <a:schemeClr val="bg1"/>
                </a:solidFill>
              </a:rPr>
              <a:t>김성</a:t>
            </a:r>
            <a:r>
              <a:rPr lang="ko-KR" altLang="en-US" sz="2800" b="1" dirty="0" err="1">
                <a:solidFill>
                  <a:schemeClr val="bg1"/>
                </a:solidFill>
              </a:rPr>
              <a:t>후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: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Map, </a:t>
            </a:r>
            <a:r>
              <a:rPr lang="en-US" altLang="ko-KR" sz="2000" b="1" dirty="0">
                <a:solidFill>
                  <a:schemeClr val="bg1"/>
                </a:solidFill>
              </a:rPr>
              <a:t>V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iew(+Scroll), Unit Pattern, UI</a:t>
            </a:r>
            <a:endParaRPr lang="ko-KR" alt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844330" y="5240344"/>
            <a:ext cx="66697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조병우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: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Logo, Main, Stage Display, AI, UI, Pause  </a:t>
            </a:r>
            <a:endParaRPr lang="ko-KR" alt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44330" y="5761333"/>
            <a:ext cx="58031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 smtClean="0">
                <a:solidFill>
                  <a:schemeClr val="bg1"/>
                </a:solidFill>
              </a:rPr>
              <a:t>함형찬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: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Animation, AI, Data, Effect, Sound</a:t>
            </a:r>
            <a:endParaRPr lang="ko-KR" altLang="en-US" sz="2000" b="1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798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DC0696-5203-4EA5-8657-306833AD1462}" type="slidenum">
              <a:rPr lang="ko-KR" altLang="en-US" smtClean="0"/>
              <a:pPr/>
              <a:t>3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042" y="332656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일</a:t>
            </a:r>
            <a:r>
              <a:rPr lang="ko-KR" altLang="en-US" sz="3000" b="1" dirty="0">
                <a:solidFill>
                  <a:schemeClr val="bg1"/>
                </a:solidFill>
              </a:rPr>
              <a:t>정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980728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1019685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433441"/>
              </p:ext>
            </p:extLst>
          </p:nvPr>
        </p:nvGraphicFramePr>
        <p:xfrm>
          <a:off x="403244" y="261404"/>
          <a:ext cx="8321470" cy="641242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2913"/>
                <a:gridCol w="329218"/>
                <a:gridCol w="292639"/>
                <a:gridCol w="310928"/>
                <a:gridCol w="310927"/>
                <a:gridCol w="310928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  <a:gridCol w="310927"/>
                <a:gridCol w="310928"/>
                <a:gridCol w="310928"/>
              </a:tblGrid>
              <a:tr h="332210">
                <a:tc gridSpan="21"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전효재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기획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(Game Design)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작업 내용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로고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UI,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시스템 문서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화면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UI,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크기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순서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baseline="0" dirty="0" err="1" smtClean="0">
                          <a:solidFill>
                            <a:schemeClr val="tx1"/>
                          </a:solidFill>
                        </a:rPr>
                        <a:t>플로우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 차트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배경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컨셉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 작업 지시서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배경 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컨셉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오브젝트 종류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개수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캐릭터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컨셉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 작업 지시서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캐릭터 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컨셉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크기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개수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애니메이션 행동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스테이지 선택 화면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UI,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 문서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플로우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차트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 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 전환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화면 스크롤 시스템 문서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하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좌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우 움직임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확대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축소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가속도 효과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맵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UI,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 문서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확대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축소에 따른 전체 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맵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뷰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전환 및 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UI)</a:t>
                      </a:r>
                      <a:endParaRPr lang="ko-KR" altLang="en-US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유한 상태 기계 다이어그램 문서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시스템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속성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 문서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유닛별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타입 및 속성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공격범위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에 따른 시스템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일시정지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시스템 문서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일시정지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 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팝업창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메뉴 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포함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Wave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 문서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패턴 설계에 따른 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등장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재선택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시스템 문서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재선택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규칙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발사체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시스템 문서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원거리 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유닛에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따른 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발사체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 및 작업 지시서</a:t>
                      </a: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상태 창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팝업 창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Computer AI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시스템 문서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일반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감시자 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유닛의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속성에 따른 시스템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플레이어 캐릭터 시스템 문서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공격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이동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발사체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컨셉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 작업 지시서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이펙트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컨셉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 지시서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플레이어 발각 시스템 문서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일러스트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컨셉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 작업 지시서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사운드 효과음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배경음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작업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스테이지 레벨 디자인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(1-1, 1-2)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밸런싱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및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QA(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품질관리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진행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791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DC0696-5203-4EA5-8657-306833AD1462}" type="slidenum">
              <a:rPr lang="ko-KR" altLang="en-US" smtClean="0"/>
              <a:pPr/>
              <a:t>4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042" y="332656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일</a:t>
            </a:r>
            <a:r>
              <a:rPr lang="ko-KR" altLang="en-US" sz="3000" b="1" dirty="0">
                <a:solidFill>
                  <a:schemeClr val="bg1"/>
                </a:solidFill>
              </a:rPr>
              <a:t>정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980728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1019685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7923194"/>
              </p:ext>
            </p:extLst>
          </p:nvPr>
        </p:nvGraphicFramePr>
        <p:xfrm>
          <a:off x="409786" y="1124744"/>
          <a:ext cx="8326803" cy="21827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8246"/>
                <a:gridCol w="329218"/>
                <a:gridCol w="292639"/>
                <a:gridCol w="310928"/>
                <a:gridCol w="310927"/>
                <a:gridCol w="310928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  <a:gridCol w="310927"/>
                <a:gridCol w="310928"/>
                <a:gridCol w="310928"/>
              </a:tblGrid>
              <a:tr h="332210">
                <a:tc gridSpan="21"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곽현지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그래픽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(Game Graphic)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작업 내용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캐릭터 디자인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주인공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감시자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캐릭터 애니메이션 디자인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주인공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일반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, 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감시자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9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이펙트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제작</a:t>
                      </a:r>
                      <a:endParaRPr lang="en-US" altLang="ko-KR" sz="7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일러스트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타이틀 제작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외부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제작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보정 작업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849733"/>
              </p:ext>
            </p:extLst>
          </p:nvPr>
        </p:nvGraphicFramePr>
        <p:xfrm>
          <a:off x="409786" y="3429000"/>
          <a:ext cx="8326803" cy="192831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8246"/>
                <a:gridCol w="329218"/>
                <a:gridCol w="292639"/>
                <a:gridCol w="310928"/>
                <a:gridCol w="310927"/>
                <a:gridCol w="310928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  <a:gridCol w="310927"/>
                <a:gridCol w="310928"/>
                <a:gridCol w="310928"/>
              </a:tblGrid>
              <a:tr h="332210">
                <a:tc gridSpan="21">
                  <a:txBody>
                    <a:bodyPr/>
                    <a:lstStyle/>
                    <a:p>
                      <a:pPr algn="l" latinLnBrk="1"/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장은혜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그래픽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(Game Graphic)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작업 내용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배경 디자인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타일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테두리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배경 오브젝트 디자인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이펙트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제작</a:t>
                      </a:r>
                      <a:endParaRPr lang="en-US" altLang="ko-KR" sz="700" b="0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내부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제작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보정 작업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5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DC0696-5203-4EA5-8657-306833AD1462}" type="slidenum">
              <a:rPr lang="ko-KR" altLang="en-US" smtClean="0"/>
              <a:pPr/>
              <a:t>5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042" y="332656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일</a:t>
            </a:r>
            <a:r>
              <a:rPr lang="ko-KR" altLang="en-US" sz="3000" b="1" dirty="0">
                <a:solidFill>
                  <a:schemeClr val="bg1"/>
                </a:solidFill>
              </a:rPr>
              <a:t>정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980728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1019685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835192"/>
              </p:ext>
            </p:extLst>
          </p:nvPr>
        </p:nvGraphicFramePr>
        <p:xfrm>
          <a:off x="251520" y="1124744"/>
          <a:ext cx="8637731" cy="27114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8246"/>
                <a:gridCol w="329218"/>
                <a:gridCol w="292639"/>
                <a:gridCol w="310928"/>
                <a:gridCol w="310927"/>
                <a:gridCol w="310928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</a:tblGrid>
              <a:tr h="332210">
                <a:tc gridSpan="22"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err="1" smtClean="0">
                          <a:solidFill>
                            <a:schemeClr val="tx1"/>
                          </a:solidFill>
                        </a:rPr>
                        <a:t>김성후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프로그래밍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(Game Programming)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작업 내용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지형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장애물 테스트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</a:rPr>
                        <a:t>맵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 제작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화면 터치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</a:rPr>
                        <a:t>제스쳐에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 따른 화면 전환 구현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상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하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우 움직임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확대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축소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가속도 효과 적용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전체화면 전환 시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전체맵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구현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등장 패턴 설계 및 구현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양측 진영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카운트 표시 및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재 선택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주인공 발각 시 모든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타겟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변경 구현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한쪽 진영 카운트 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한 쪽 진영 오래 머물 시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스테이지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1-1, 1-2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맵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제작</a:t>
                      </a:r>
                      <a:endParaRPr lang="ko-KR" altLang="en-US" sz="8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86368"/>
              </p:ext>
            </p:extLst>
          </p:nvPr>
        </p:nvGraphicFramePr>
        <p:xfrm>
          <a:off x="251520" y="3955090"/>
          <a:ext cx="8640960" cy="271142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11475"/>
                <a:gridCol w="329218"/>
                <a:gridCol w="292639"/>
                <a:gridCol w="310928"/>
                <a:gridCol w="310927"/>
                <a:gridCol w="310928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</a:tblGrid>
              <a:tr h="332210">
                <a:tc gridSpan="22"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조병우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프로그래밍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(Game Programming)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작업 내용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로고 화면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메인 화면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구현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스테이지 선택 화면 구현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유한 상태 기계 오토마타 설계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(AI)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이동 패턴 및 공격 목표 설정 구현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(AI)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감시자 이동 패턴 구현 및 감지 구현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(AI)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주인공 발각 시 모든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타겟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변경 구현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감시자에 의한 발각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일시 정지 구현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일시 정지 시 팝업 창 메뉴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UI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 포함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게임 종료 시 </a:t>
                      </a:r>
                      <a:r>
                        <a:rPr lang="en-US" altLang="ko-KR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UI 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구현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1" hangingPunct="1"/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팝업 창 메뉴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▶ </a:t>
                      </a:r>
                      <a:r>
                        <a:rPr lang="ko-KR" altLang="en-US" sz="700" b="0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재시작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다음 단계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메인 화면 이동</a:t>
                      </a:r>
                      <a:r>
                        <a:rPr lang="en-US" altLang="ko-KR" sz="700" b="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700" b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527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042" y="332656"/>
            <a:ext cx="95410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일</a:t>
            </a:r>
            <a:r>
              <a:rPr lang="ko-KR" altLang="en-US" sz="3000" b="1" dirty="0">
                <a:solidFill>
                  <a:schemeClr val="bg1"/>
                </a:solidFill>
              </a:rPr>
              <a:t>정</a:t>
            </a:r>
          </a:p>
        </p:txBody>
      </p:sp>
      <p:cxnSp>
        <p:nvCxnSpPr>
          <p:cNvPr id="5" name="직선 연결선 4"/>
          <p:cNvCxnSpPr/>
          <p:nvPr/>
        </p:nvCxnSpPr>
        <p:spPr>
          <a:xfrm>
            <a:off x="0" y="980728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0" y="1019685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20372"/>
              </p:ext>
            </p:extLst>
          </p:nvPr>
        </p:nvGraphicFramePr>
        <p:xfrm>
          <a:off x="251520" y="1124744"/>
          <a:ext cx="8637731" cy="33110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108246"/>
                <a:gridCol w="329218"/>
                <a:gridCol w="292639"/>
                <a:gridCol w="310928"/>
                <a:gridCol w="310927"/>
                <a:gridCol w="310928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  <a:gridCol w="310927"/>
                <a:gridCol w="310928"/>
                <a:gridCol w="310928"/>
                <a:gridCol w="310928"/>
              </a:tblGrid>
              <a:tr h="332210">
                <a:tc gridSpan="22">
                  <a:txBody>
                    <a:bodyPr/>
                    <a:lstStyle/>
                    <a:p>
                      <a:pPr algn="l" latinLnBrk="1"/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함형찬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_</a:t>
                      </a:r>
                      <a:r>
                        <a:rPr lang="ko-KR" altLang="en-US" sz="1500" dirty="0" smtClean="0">
                          <a:solidFill>
                            <a:schemeClr val="tx1"/>
                          </a:solidFill>
                        </a:rPr>
                        <a:t>프로그래밍</a:t>
                      </a:r>
                      <a:r>
                        <a:rPr lang="en-US" altLang="ko-KR" sz="1500" dirty="0" smtClean="0">
                          <a:solidFill>
                            <a:schemeClr val="tx1"/>
                          </a:solidFill>
                        </a:rPr>
                        <a:t>(Game Programming)</a:t>
                      </a:r>
                      <a:endParaRPr lang="ko-KR" altLang="en-US" sz="15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smtClean="0">
                          <a:solidFill>
                            <a:schemeClr val="tx1"/>
                          </a:solidFill>
                        </a:rPr>
                        <a:t>작업 내용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10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17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18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22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23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rgbClr val="FF0000"/>
                          </a:solidFill>
                        </a:rPr>
                        <a:t>25</a:t>
                      </a:r>
                      <a:endParaRPr lang="ko-KR" altLang="en-US" sz="1100" b="1" dirty="0">
                        <a:solidFill>
                          <a:srgbClr val="FF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26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27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28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smtClean="0">
                          <a:solidFill>
                            <a:schemeClr val="tx1"/>
                          </a:solidFill>
                        </a:rPr>
                        <a:t>30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</a:rPr>
                        <a:t>유닛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 이동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공격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정지</a:t>
                      </a:r>
                      <a:r>
                        <a:rPr lang="en-US" altLang="ko-KR" sz="800" b="1" baseline="0" dirty="0" smtClean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죽음 애니메이션 구현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800" b="0" baseline="0" dirty="0" smtClean="0">
                          <a:solidFill>
                            <a:schemeClr val="tx1"/>
                          </a:solidFill>
                        </a:rPr>
                        <a:t>본 애니메이션을 적용한 </a:t>
                      </a:r>
                      <a:r>
                        <a:rPr lang="en-US" altLang="ko-KR" sz="800" b="0" baseline="0" dirty="0" smtClean="0">
                          <a:solidFill>
                            <a:schemeClr val="tx1"/>
                          </a:solidFill>
                        </a:rPr>
                        <a:t>Spine)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플레이어가 원하는 위치 </a:t>
                      </a:r>
                      <a:r>
                        <a:rPr lang="ko-KR" altLang="en-US" sz="800" b="1" baseline="0" dirty="0" err="1" smtClean="0">
                          <a:solidFill>
                            <a:schemeClr val="tx1"/>
                          </a:solidFill>
                        </a:rPr>
                        <a:t>유닛</a:t>
                      </a:r>
                      <a:r>
                        <a:rPr lang="ko-KR" altLang="en-US" sz="800" b="1" baseline="0" dirty="0" smtClean="0">
                          <a:solidFill>
                            <a:schemeClr val="tx1"/>
                          </a:solidFill>
                        </a:rPr>
                        <a:t> 이동 구현</a:t>
                      </a:r>
                      <a:endParaRPr lang="en-US" altLang="ko-KR" sz="800" b="1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길 찾기 </a:t>
                      </a:r>
                      <a:r>
                        <a:rPr lang="en-US" altLang="ko-KR" sz="700" b="0" baseline="0" dirty="0" err="1" smtClean="0">
                          <a:solidFill>
                            <a:schemeClr val="tx1"/>
                          </a:solidFill>
                        </a:rPr>
                        <a:t>Nav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 Mesh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algn="ctr" latinLnBrk="1"/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목표 위치까지 방향 표시 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UI </a:t>
                      </a:r>
                      <a:r>
                        <a:rPr lang="ko-KR" altLang="en-US" sz="700" b="0" baseline="0" dirty="0" smtClean="0">
                          <a:solidFill>
                            <a:schemeClr val="tx1"/>
                          </a:solidFill>
                        </a:rPr>
                        <a:t>구현</a:t>
                      </a:r>
                      <a:r>
                        <a:rPr lang="en-US" altLang="ko-KR" sz="700" b="0" baseline="0" dirty="0" smtClean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en-US" altLang="ko-KR" sz="800" b="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별 타입 및 속성 설정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원거리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발사체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이동 및 충돌 구현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유닛별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사정거리에 따른 공격 구현</a:t>
                      </a:r>
                      <a:endParaRPr lang="en-US" altLang="ko-KR" sz="800" b="1" kern="1200" baseline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유닛별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속성에 따른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데미지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적용</a:t>
                      </a:r>
                      <a:endParaRPr lang="ko-KR" altLang="en-US" sz="800" b="1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적군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 시 공격 구현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전체 중 플레이어가 원하는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유닛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선택 구현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상황에 따른 </a:t>
                      </a:r>
                      <a:r>
                        <a:rPr lang="ko-KR" altLang="en-US" sz="800" b="1" kern="1200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이펙트</a:t>
                      </a: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효과 적용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26435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사운드 효과 적용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383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DC0696-5203-4EA5-8657-306833AD1462}" type="slidenum">
              <a:rPr lang="ko-KR" altLang="en-US" smtClean="0"/>
              <a:pPr/>
              <a:t>7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042" y="332656"/>
            <a:ext cx="224292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개발 방법</a:t>
            </a:r>
            <a:r>
              <a:rPr lang="ko-KR" altLang="en-US" sz="3000" b="1" dirty="0">
                <a:solidFill>
                  <a:schemeClr val="bg1"/>
                </a:solidFill>
              </a:rPr>
              <a:t>론</a:t>
            </a:r>
          </a:p>
        </p:txBody>
      </p:sp>
      <p:cxnSp>
        <p:nvCxnSpPr>
          <p:cNvPr id="6" name="직선 연결선 5"/>
          <p:cNvCxnSpPr/>
          <p:nvPr/>
        </p:nvCxnSpPr>
        <p:spPr>
          <a:xfrm>
            <a:off x="0" y="980728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1019685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67544" y="2492896"/>
            <a:ext cx="8081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smtClean="0">
                <a:solidFill>
                  <a:schemeClr val="bg1"/>
                </a:solidFill>
              </a:rPr>
              <a:t>① 시스템 기획서 ▶ 해당 시스템 구현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7544" y="3717032"/>
            <a:ext cx="76193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solidFill>
                  <a:schemeClr val="bg1"/>
                </a:solidFill>
              </a:rPr>
              <a:t>②</a:t>
            </a:r>
            <a:r>
              <a:rPr lang="ko-KR" altLang="en-US" sz="3600" b="1" dirty="0" smtClean="0">
                <a:solidFill>
                  <a:schemeClr val="bg1"/>
                </a:solidFill>
              </a:rPr>
              <a:t> 작업 지시서 ▶ 해당 리소스 제작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1157" y="1268760"/>
            <a:ext cx="6523078" cy="4896544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284" y="1268760"/>
            <a:ext cx="3781391" cy="4896544"/>
          </a:xfrm>
          <a:prstGeom prst="rect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19491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D7DC0696-5203-4EA5-8657-306833AD1462}" type="slidenum">
              <a:rPr lang="ko-KR" altLang="en-US" smtClean="0"/>
              <a:pPr/>
              <a:t>8</a:t>
            </a:fld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28042" y="332656"/>
            <a:ext cx="27622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dirty="0" smtClean="0">
                <a:solidFill>
                  <a:schemeClr val="bg1"/>
                </a:solidFill>
              </a:rPr>
              <a:t>개발 완료 내용</a:t>
            </a:r>
            <a:endParaRPr lang="ko-KR" altLang="en-US" sz="3000" b="1" dirty="0">
              <a:solidFill>
                <a:schemeClr val="bg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0" y="980728"/>
            <a:ext cx="3275856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0" y="1019685"/>
            <a:ext cx="2195736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39552" y="1871246"/>
            <a:ext cx="8477001" cy="34532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①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인게임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주요 시스템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80%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구현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② 로고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메인 화면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스테이지 선택 구현 완료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③ 캐릭터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(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애니메이션 포함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),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배경 리소스 제작 완료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④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1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차 레벨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밸런싱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완료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⑤ 화면 스크롤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, </a:t>
            </a:r>
            <a:r>
              <a:rPr lang="ko-KR" altLang="en-US" sz="2800" b="1" dirty="0" err="1" smtClean="0">
                <a:solidFill>
                  <a:schemeClr val="bg1"/>
                </a:solidFill>
              </a:rPr>
              <a:t>뷰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 전환 구현 완료</a:t>
            </a:r>
            <a:endParaRPr lang="en-US" altLang="ko-KR" sz="2800" b="1" dirty="0" smtClean="0">
              <a:solidFill>
                <a:schemeClr val="bg1"/>
              </a:solidFill>
            </a:endParaRPr>
          </a:p>
          <a:p>
            <a:pPr>
              <a:lnSpc>
                <a:spcPct val="130000"/>
              </a:lnSpc>
            </a:pPr>
            <a:r>
              <a:rPr lang="ko-KR" altLang="en-US" sz="2800" b="1" dirty="0" smtClean="0">
                <a:solidFill>
                  <a:schemeClr val="bg1"/>
                </a:solidFill>
              </a:rPr>
              <a:t>⑥ </a:t>
            </a:r>
            <a:r>
              <a:rPr lang="en-US" altLang="ko-KR" sz="2800" b="1" dirty="0" smtClean="0">
                <a:solidFill>
                  <a:schemeClr val="bg1"/>
                </a:solidFill>
              </a:rPr>
              <a:t>AI </a:t>
            </a:r>
            <a:r>
              <a:rPr lang="ko-KR" altLang="en-US" sz="2800" b="1" dirty="0" smtClean="0">
                <a:solidFill>
                  <a:schemeClr val="bg1"/>
                </a:solidFill>
              </a:rPr>
              <a:t>구현 완료</a:t>
            </a:r>
          </a:p>
        </p:txBody>
      </p:sp>
    </p:spTree>
    <p:extLst>
      <p:ext uri="{BB962C8B-B14F-4D97-AF65-F5344CB8AC3E}">
        <p14:creationId xmlns:p14="http://schemas.microsoft.com/office/powerpoint/2010/main" val="3289875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2800" b="1" dirty="0" smtClean="0">
            <a:solidFill>
              <a:schemeClr val="bg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4882</TotalTime>
  <Words>1124</Words>
  <Application>Microsoft Office PowerPoint</Application>
  <PresentationFormat>화면 슬라이드 쇼(4:3)</PresentationFormat>
  <Paragraphs>319</Paragraphs>
  <Slides>23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4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중간 시연</vt:lpstr>
      <vt:lpstr>Q/A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Registered User</dc:creator>
  <cp:lastModifiedBy>Registered User</cp:lastModifiedBy>
  <cp:revision>170</cp:revision>
  <dcterms:created xsi:type="dcterms:W3CDTF">2013-08-01T04:48:20Z</dcterms:created>
  <dcterms:modified xsi:type="dcterms:W3CDTF">2013-08-23T10:29:58Z</dcterms:modified>
</cp:coreProperties>
</file>