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7" r:id="rId6"/>
    <p:sldId id="279" r:id="rId7"/>
    <p:sldId id="261" r:id="rId8"/>
    <p:sldId id="269" r:id="rId9"/>
    <p:sldId id="264" r:id="rId10"/>
    <p:sldId id="268" r:id="rId11"/>
    <p:sldId id="270" r:id="rId12"/>
    <p:sldId id="272" r:id="rId13"/>
    <p:sldId id="266" r:id="rId14"/>
    <p:sldId id="274" r:id="rId15"/>
    <p:sldId id="275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62" r:id="rId25"/>
    <p:sldId id="276" r:id="rId26"/>
    <p:sldId id="273" r:id="rId27"/>
    <p:sldId id="260" r:id="rId28"/>
    <p:sldId id="271" r:id="rId29"/>
    <p:sldId id="267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660"/>
  </p:normalViewPr>
  <p:slideViewPr>
    <p:cSldViewPr>
      <p:cViewPr varScale="1">
        <p:scale>
          <a:sx n="115" d="100"/>
          <a:sy n="115" d="100"/>
        </p:scale>
        <p:origin x="-1770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D909-07E3-483F-ABD0-7B016DC6D91E}" type="datetimeFigureOut">
              <a:rPr lang="ko-KR" altLang="en-US" smtClean="0"/>
              <a:t>2014-03-30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14200-0CFA-4476-AB51-FAAF7161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2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4200-0CFA-4476-AB51-FAAF71619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4200-0CFA-4476-AB51-FAAF71619C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4200-0CFA-4476-AB51-FAAF71619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4200-0CFA-4476-AB51-FAAF71619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4200-0CFA-4476-AB51-FAAF71619C0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39688" y="6453188"/>
            <a:ext cx="6865937" cy="66675"/>
          </a:xfrm>
          <a:prstGeom prst="rect">
            <a:avLst/>
          </a:prstGeom>
          <a:gradFill rotWithShape="1">
            <a:gsLst>
              <a:gs pos="0">
                <a:schemeClr val="tx1">
                  <a:alpha val="48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 flipV="1">
            <a:off x="39688" y="6542088"/>
            <a:ext cx="6865937" cy="66675"/>
          </a:xfrm>
          <a:prstGeom prst="rect">
            <a:avLst/>
          </a:prstGeom>
          <a:gradFill rotWithShape="1">
            <a:gsLst>
              <a:gs pos="0">
                <a:schemeClr val="tx1">
                  <a:alpha val="48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 flipV="1">
            <a:off x="39688" y="6629400"/>
            <a:ext cx="6865937" cy="66675"/>
          </a:xfrm>
          <a:prstGeom prst="rect">
            <a:avLst/>
          </a:prstGeom>
          <a:gradFill rotWithShape="1">
            <a:gsLst>
              <a:gs pos="0">
                <a:schemeClr val="tx1">
                  <a:alpha val="48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 flipV="1">
            <a:off x="39688" y="6718300"/>
            <a:ext cx="6865937" cy="66675"/>
          </a:xfrm>
          <a:prstGeom prst="rect">
            <a:avLst/>
          </a:prstGeom>
          <a:gradFill rotWithShape="1">
            <a:gsLst>
              <a:gs pos="0">
                <a:schemeClr val="tx1">
                  <a:alpha val="48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83500" y="6534150"/>
            <a:ext cx="851146" cy="22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800" b="1">
                <a:latin typeface="휴먼엑스포" pitchFamily="18" charset="-127"/>
                <a:ea typeface="휴먼엑스포" pitchFamily="18" charset="-127"/>
              </a:rPr>
              <a:t>Pagename :</a:t>
            </a: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9293225" y="6524625"/>
            <a:ext cx="495300" cy="2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163" tIns="51581" rIns="103163" bIns="51581">
            <a:spAutoFit/>
          </a:bodyPr>
          <a:lstStyle/>
          <a:p>
            <a:pPr>
              <a:spcBef>
                <a:spcPct val="50000"/>
              </a:spcBef>
              <a:defRPr/>
            </a:pPr>
            <a:fld id="{7C9BECA6-7F0A-439E-8728-043DFDCB8148}" type="slidenum">
              <a:rPr lang="en-US" altLang="ko-KR" sz="1200">
                <a:latin typeface="휴먼엑스포" pitchFamily="18" charset="-127"/>
                <a:ea typeface="휴먼엑스포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3000375" y="6508750"/>
            <a:ext cx="3905250" cy="298306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sm"/>
          </a:ln>
          <a:effectLst/>
        </p:spPr>
        <p:txBody>
          <a:bodyPr wrap="square" lIns="0" tIns="0" rIns="0" bIns="51581">
            <a:spAutoFit/>
          </a:bodyPr>
          <a:lstStyle/>
          <a:p>
            <a:pPr algn="ctr">
              <a:defRPr/>
            </a:pPr>
            <a:r>
              <a:rPr lang="en-US" altLang="ko-KR" sz="700" dirty="0" smtClean="0">
                <a:latin typeface="+mn-ea"/>
                <a:ea typeface="+mn-ea"/>
              </a:rPr>
              <a:t>Copyright@2014</a:t>
            </a:r>
            <a:r>
              <a:rPr lang="en-US" altLang="ko-KR" sz="800" dirty="0" smtClean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휴먼엑스포" pitchFamily="18" charset="-127"/>
                <a:ea typeface="휴먼엑스포" pitchFamily="18" charset="-127"/>
              </a:rPr>
              <a:t>S a m s u n g M</a:t>
            </a:r>
            <a:r>
              <a:rPr lang="en-US" altLang="ko-KR" sz="800" b="1" baseline="0" dirty="0" smtClean="0">
                <a:latin typeface="휴먼엑스포" pitchFamily="18" charset="-127"/>
                <a:ea typeface="휴먼엑스포" pitchFamily="18" charset="-127"/>
              </a:rPr>
              <a:t> e m b e r s h I p</a:t>
            </a:r>
            <a:r>
              <a:rPr lang="en-US" altLang="ko-KR" sz="800" b="1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700" dirty="0">
                <a:latin typeface="+mn-ea"/>
                <a:ea typeface="+mn-ea"/>
              </a:rPr>
              <a:t>All right Reserved</a:t>
            </a:r>
          </a:p>
          <a:p>
            <a:pPr algn="ctr">
              <a:defRPr/>
            </a:pPr>
            <a:r>
              <a:rPr lang="en-US" altLang="ko-KR" sz="700" dirty="0">
                <a:latin typeface="+mn-ea"/>
                <a:ea typeface="+mn-ea"/>
              </a:rPr>
              <a:t>mail to </a:t>
            </a:r>
            <a:r>
              <a:rPr lang="en-US" altLang="ko-KR" sz="700" b="1" dirty="0" smtClean="0">
                <a:latin typeface="+mn-ea"/>
                <a:ea typeface="+mn-ea"/>
              </a:rPr>
              <a:t>guk1987</a:t>
            </a:r>
            <a:r>
              <a:rPr lang="en-US" altLang="ko-KR" sz="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@naver.com</a:t>
            </a:r>
            <a:r>
              <a:rPr lang="en-US" altLang="ko-KR" sz="800" b="1" dirty="0" smtClean="0">
                <a:latin typeface="+mn-ea"/>
                <a:ea typeface="+mn-ea"/>
              </a:rPr>
              <a:t> </a:t>
            </a: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39688" y="39688"/>
            <a:ext cx="9788525" cy="674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 algn="ctr">
              <a:defRPr/>
            </a:pPr>
            <a:endParaRPr lang="ko-KR" altLang="ko-KR" sz="2000" dirty="0"/>
          </a:p>
        </p:txBody>
      </p:sp>
      <p:sp>
        <p:nvSpPr>
          <p:cNvPr id="15" name="Line 10"/>
          <p:cNvSpPr>
            <a:spLocks noChangeShapeType="1"/>
          </p:cNvSpPr>
          <p:nvPr userDrawn="1"/>
        </p:nvSpPr>
        <p:spPr bwMode="auto">
          <a:xfrm>
            <a:off x="57150" y="6437313"/>
            <a:ext cx="975042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 lIns="103163" tIns="51581" rIns="103163" bIns="51581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55563" y="412750"/>
            <a:ext cx="97488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</p:spPr>
        <p:txBody>
          <a:bodyPr lIns="103163" tIns="51581" rIns="103163" bIns="51581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 flipV="1">
            <a:off x="39688" y="44450"/>
            <a:ext cx="9748837" cy="73025"/>
          </a:xfrm>
          <a:prstGeom prst="rect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 flipV="1">
            <a:off x="39688" y="141288"/>
            <a:ext cx="9748837" cy="73025"/>
          </a:xfrm>
          <a:prstGeom prst="rect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 flipV="1">
            <a:off x="39688" y="238125"/>
            <a:ext cx="9748837" cy="73025"/>
          </a:xfrm>
          <a:prstGeom prst="rect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rot="10800000" wrap="none" lIns="103163" tIns="51581" rIns="103163" bIns="51581" anchor="ctr"/>
          <a:lstStyle/>
          <a:p>
            <a:pPr algn="ctr">
              <a:defRPr/>
            </a:pPr>
            <a:endParaRPr lang="ko-KR" altLang="ko-KR" sz="11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 flipV="1">
            <a:off x="39688" y="334963"/>
            <a:ext cx="9748837" cy="73025"/>
          </a:xfrm>
          <a:prstGeom prst="rect">
            <a:avLst/>
          </a:prstGeom>
          <a:gradFill rotWithShape="1">
            <a:gsLst>
              <a:gs pos="0">
                <a:schemeClr val="tx1">
                  <a:alpha val="60001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Rectangle 16"/>
          <p:cNvSpPr>
            <a:spLocks noChangeArrowheads="1"/>
          </p:cNvSpPr>
          <p:nvPr userDrawn="1"/>
        </p:nvSpPr>
        <p:spPr bwMode="auto">
          <a:xfrm>
            <a:off x="107950" y="84138"/>
            <a:ext cx="2756818" cy="287337"/>
          </a:xfrm>
          <a:prstGeom prst="rect">
            <a:avLst/>
          </a:prstGeom>
          <a:solidFill>
            <a:srgbClr val="000000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3163" tIns="51581" rIns="103163" bIns="51581" anchor="ctr"/>
          <a:lstStyle/>
          <a:p>
            <a:pPr algn="ctr">
              <a:defRPr/>
            </a:pPr>
            <a:endParaRPr lang="ko-KR" altLang="ko-KR" sz="1600" b="1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 userDrawn="1"/>
        </p:nvSpPr>
        <p:spPr bwMode="auto">
          <a:xfrm>
            <a:off x="165101" y="123825"/>
            <a:ext cx="262766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Rockwell Condensed" pitchFamily="18" charset="0"/>
              </a:rPr>
              <a:t>Samsung </a:t>
            </a:r>
            <a:r>
              <a:rPr lang="en-US" altLang="ko-KR" sz="1600" b="1" dirty="0" smtClean="0">
                <a:solidFill>
                  <a:srgbClr val="FFC000"/>
                </a:solidFill>
                <a:latin typeface="Rockwell Condensed" pitchFamily="18" charset="0"/>
              </a:rPr>
              <a:t>Membership</a:t>
            </a:r>
            <a:endParaRPr lang="en-US" altLang="ko-KR" sz="1600" b="1" dirty="0">
              <a:solidFill>
                <a:srgbClr val="FFC000"/>
              </a:solidFill>
              <a:latin typeface="Rockwell Condensed" pitchFamily="18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 userDrawn="1"/>
        </p:nvSpPr>
        <p:spPr bwMode="auto">
          <a:xfrm>
            <a:off x="0" y="6381328"/>
            <a:ext cx="1439447" cy="47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휴먼엑스포" pitchFamily="18" charset="-127"/>
                <a:ea typeface="휴먼엑스포" pitchFamily="18" charset="-127"/>
              </a:rPr>
              <a:t>작성자 </a:t>
            </a: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ko-KR" altLang="en-US" sz="800" dirty="0" smtClean="0">
                <a:latin typeface="휴먼엑스포" pitchFamily="18" charset="-127"/>
                <a:ea typeface="휴먼엑스포" pitchFamily="18" charset="-127"/>
              </a:rPr>
              <a:t>유 환국</a:t>
            </a:r>
            <a:endParaRPr lang="ko-KR" altLang="en-US" sz="800" dirty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휴먼엑스포" pitchFamily="18" charset="-127"/>
                <a:ea typeface="휴먼엑스포" pitchFamily="18" charset="-127"/>
              </a:rPr>
              <a:t>연락처 </a:t>
            </a: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010-9231-9682</a:t>
            </a:r>
            <a:endParaRPr lang="en-US" altLang="ko-KR" sz="8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 userDrawn="1"/>
        </p:nvSpPr>
        <p:spPr bwMode="auto">
          <a:xfrm>
            <a:off x="8305800" y="76200"/>
            <a:ext cx="1485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163" tIns="51581" rIns="103163" bIns="51581">
            <a:spAutoFit/>
          </a:bodyPr>
          <a:lstStyle/>
          <a:p>
            <a:pPr>
              <a:defRPr/>
            </a:pPr>
            <a:r>
              <a:rPr lang="ko-KR" altLang="en-US" sz="900" b="1" dirty="0">
                <a:latin typeface="휴먼엑스포" pitchFamily="18" charset="-127"/>
                <a:ea typeface="휴먼엑스포" pitchFamily="18" charset="-127"/>
              </a:rPr>
              <a:t>작성일 </a:t>
            </a:r>
            <a:r>
              <a:rPr lang="en-US" altLang="ko-KR" sz="900" b="1" dirty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900" b="1" dirty="0" smtClean="0">
                <a:latin typeface="휴먼엑스포" pitchFamily="18" charset="-127"/>
                <a:ea typeface="휴먼엑스포" pitchFamily="18" charset="-127"/>
              </a:rPr>
              <a:t>2014-03-29</a:t>
            </a:r>
            <a:endParaRPr lang="en-US" altLang="ko-KR" sz="900" b="1" dirty="0">
              <a:latin typeface="휴먼엑스포" pitchFamily="18" charset="-127"/>
              <a:ea typeface="휴먼엑스포" pitchFamily="18" charset="-127"/>
            </a:endParaRPr>
          </a:p>
          <a:p>
            <a:pPr>
              <a:defRPr/>
            </a:pPr>
            <a:r>
              <a:rPr lang="ko-KR" altLang="en-US" sz="900" b="1" dirty="0">
                <a:latin typeface="휴먼엑스포" pitchFamily="18" charset="-127"/>
                <a:ea typeface="휴먼엑스포" pitchFamily="18" charset="-127"/>
              </a:rPr>
              <a:t>수정일 </a:t>
            </a:r>
            <a:r>
              <a:rPr lang="en-US" altLang="ko-KR" sz="900" b="1" dirty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900" b="1" dirty="0" smtClean="0">
                <a:latin typeface="휴먼엑스포" pitchFamily="18" charset="-127"/>
                <a:ea typeface="휴먼엑스포" pitchFamily="18" charset="-127"/>
              </a:rPr>
              <a:t>2014-03-29</a:t>
            </a:r>
            <a:endParaRPr lang="en-US" altLang="ko-KR" sz="900" b="1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28AE-F3B9-48C9-9DDA-71F9B8E0E599}" type="datetimeFigureOut">
              <a:rPr lang="ko-KR" altLang="en-US" smtClean="0"/>
              <a:pPr/>
              <a:t>2014-03-30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E0E-639A-4F96-8CA7-88D268AA14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14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hyperlink" Target="https://www.google.co.kr/url?sa=i&amp;rct=j&amp;q=&amp;esrc=s&amp;source=images&amp;cd=&amp;cad=rja&amp;uact=8&amp;docid=r1qg1UciOVZw-M&amp;tbnid=Z3_EBl0VF8nopM:&amp;ved=0CAUQjRw&amp;url=https://www.iconfinder.com/search/?q=delete&amp;ei=PTU3U5bzI-ntiAfnr4GYBA&amp;bvm=bv.63808443,d.aGc&amp;psig=AFQjCNGD7Vv5GkuQNm3qz6x1cyT41FaBig&amp;ust=1396213315568020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7000" y="1143000"/>
            <a:ext cx="4572000" cy="64452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웹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게임 개발 툴 기획</a:t>
            </a:r>
            <a:endParaRPr lang="en-US" altLang="ko-KR" sz="1600" dirty="0"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76655"/>
              </p:ext>
            </p:extLst>
          </p:nvPr>
        </p:nvGraphicFramePr>
        <p:xfrm>
          <a:off x="2667000" y="2244725"/>
          <a:ext cx="4572000" cy="540244"/>
        </p:xfrm>
        <a:graphic>
          <a:graphicData uri="http://schemas.openxmlformats.org/drawingml/2006/table">
            <a:tbl>
              <a:tblPr/>
              <a:tblGrid>
                <a:gridCol w="1060143"/>
                <a:gridCol w="3511857"/>
              </a:tblGrid>
              <a:tr h="1847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latin typeface="휴먼모음T"/>
                          <a:ea typeface="맑은 고딕"/>
                          <a:cs typeface="바탕"/>
                        </a:rPr>
                        <a:t>PROJECT</a:t>
                      </a:r>
                      <a:endParaRPr lang="ko-KR" sz="7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9984" marR="2998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 smtClean="0">
                          <a:latin typeface="HY중고딕"/>
                          <a:ea typeface="휴먼모음T"/>
                          <a:cs typeface="바탕"/>
                        </a:rPr>
                        <a:t>Web</a:t>
                      </a:r>
                      <a:r>
                        <a:rPr lang="en-US" altLang="ko-KR" sz="700" kern="100" baseline="0" dirty="0" smtClean="0">
                          <a:latin typeface="HY중고딕"/>
                          <a:ea typeface="휴먼모음T"/>
                          <a:cs typeface="바탕"/>
                        </a:rPr>
                        <a:t> Game Tool </a:t>
                      </a:r>
                      <a:endParaRPr lang="ko-KR" sz="700" kern="100" dirty="0">
                        <a:latin typeface="HY중고딕"/>
                        <a:ea typeface="휴먼모음T"/>
                        <a:cs typeface="바탕"/>
                      </a:endParaRPr>
                    </a:p>
                  </a:txBody>
                  <a:tcPr marL="29984" marR="299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700" kern="100">
                          <a:latin typeface="휴먼모음T"/>
                          <a:ea typeface="맑은 고딕"/>
                          <a:cs typeface="바탕"/>
                        </a:rPr>
                        <a:t>TEAM</a:t>
                      </a:r>
                      <a:endParaRPr lang="ko-KR" sz="700" kern="10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9984" marR="2998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latin typeface="HY중고딕"/>
                          <a:ea typeface="휴먼모음T"/>
                          <a:cs typeface="바탕"/>
                        </a:rPr>
                        <a:t>기획팀</a:t>
                      </a:r>
                    </a:p>
                  </a:txBody>
                  <a:tcPr marL="29984" marR="299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9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latin typeface="휴먼모음T"/>
                          <a:ea typeface="맑은 고딕"/>
                          <a:cs typeface="바탕"/>
                        </a:rPr>
                        <a:t>CLASS</a:t>
                      </a:r>
                      <a:endParaRPr lang="ko-KR" sz="7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9984" marR="2998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700" kern="100" dirty="0" smtClean="0">
                          <a:latin typeface="Arial"/>
                          <a:ea typeface="휴먼모음T"/>
                          <a:cs typeface="Times New Roman"/>
                        </a:rPr>
                        <a:t>통합 기획서</a:t>
                      </a:r>
                      <a:endParaRPr lang="ko-KR" sz="700" kern="100" dirty="0">
                        <a:latin typeface="Arial"/>
                        <a:ea typeface="휴먼모음T"/>
                        <a:cs typeface="Times New Roman"/>
                      </a:endParaRPr>
                    </a:p>
                  </a:txBody>
                  <a:tcPr marL="29984" marR="299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19396"/>
              </p:ext>
            </p:extLst>
          </p:nvPr>
        </p:nvGraphicFramePr>
        <p:xfrm>
          <a:off x="2667000" y="3000993"/>
          <a:ext cx="4572001" cy="2748933"/>
        </p:xfrm>
        <a:graphic>
          <a:graphicData uri="http://schemas.openxmlformats.org/drawingml/2006/table">
            <a:tbl>
              <a:tblPr/>
              <a:tblGrid>
                <a:gridCol w="770889"/>
                <a:gridCol w="651015"/>
                <a:gridCol w="3150097"/>
              </a:tblGrid>
              <a:tr h="1257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latin typeface="휴먼모음T"/>
                          <a:ea typeface="맑은 고딕"/>
                          <a:cs typeface="바탕"/>
                        </a:rPr>
                        <a:t>Revision</a:t>
                      </a: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500" kern="100" dirty="0" smtClean="0">
                          <a:latin typeface="HY중고딕"/>
                          <a:ea typeface="휴먼모음T"/>
                          <a:cs typeface="바탕"/>
                        </a:rPr>
                        <a:t>Ver0.01</a:t>
                      </a:r>
                      <a:endParaRPr lang="ko-KR" sz="500" kern="100" dirty="0">
                        <a:latin typeface="HY중고딕"/>
                        <a:ea typeface="휴먼모음T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8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500" kern="100">
                          <a:latin typeface="휴먼모음T"/>
                          <a:ea typeface="맑은 고딕"/>
                          <a:cs typeface="바탕"/>
                        </a:rPr>
                        <a:t>Author</a:t>
                      </a:r>
                      <a:endParaRPr lang="ko-KR" sz="500" kern="10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500" kern="100" dirty="0" smtClean="0">
                          <a:latin typeface="HY중고딕"/>
                          <a:ea typeface="휴먼모음T"/>
                          <a:cs typeface="바탕"/>
                        </a:rPr>
                        <a:t>유 환국</a:t>
                      </a:r>
                      <a:endParaRPr lang="ko-KR" sz="500" kern="100" dirty="0">
                        <a:latin typeface="HY중고딕"/>
                        <a:ea typeface="휴먼모음T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3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latin typeface="휴먼모음T"/>
                          <a:ea typeface="맑은 고딕"/>
                          <a:cs typeface="바탕"/>
                        </a:rPr>
                        <a:t>Date</a:t>
                      </a: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500" kern="100" dirty="0" smtClean="0">
                          <a:latin typeface="HY중고딕"/>
                          <a:ea typeface="휴먼모음T"/>
                          <a:cs typeface="바탕"/>
                        </a:rPr>
                        <a:t>2014-03-29</a:t>
                      </a:r>
                      <a:r>
                        <a:rPr lang="en-US" sz="500" kern="100" baseline="0" dirty="0" smtClean="0">
                          <a:latin typeface="HY중고딕"/>
                          <a:ea typeface="휴먼모음T"/>
                          <a:cs typeface="바탕"/>
                        </a:rPr>
                        <a:t> </a:t>
                      </a:r>
                      <a:r>
                        <a:rPr lang="en-US" sz="500" kern="100" dirty="0" smtClean="0">
                          <a:latin typeface="HY중고딕"/>
                          <a:ea typeface="휴먼모음T"/>
                          <a:cs typeface="바탕"/>
                        </a:rPr>
                        <a:t>     ~     2014-03-29</a:t>
                      </a:r>
                      <a:endParaRPr lang="ko-KR" sz="500" kern="100" dirty="0">
                        <a:latin typeface="HY중고딕"/>
                        <a:ea typeface="휴먼모음T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378">
                <a:tc row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500" kern="100" dirty="0" smtClean="0">
                          <a:latin typeface="휴먼모음T"/>
                          <a:ea typeface="맑은 고딕"/>
                          <a:cs typeface="바탕"/>
                        </a:rPr>
                        <a:t>History</a:t>
                      </a: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latin typeface="휴먼모음T"/>
                          <a:ea typeface="맑은 고딕"/>
                          <a:cs typeface="바탕"/>
                        </a:rPr>
                        <a:t>Ver0.01</a:t>
                      </a: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latin typeface="HY중고딕"/>
                          <a:ea typeface="휴먼모음T"/>
                          <a:cs typeface="바탕"/>
                        </a:rPr>
                        <a:t>초안 </a:t>
                      </a:r>
                      <a:r>
                        <a:rPr lang="ko-KR" sz="500" kern="100" dirty="0" smtClean="0">
                          <a:latin typeface="HY중고딕"/>
                          <a:ea typeface="휴먼모음T"/>
                          <a:cs typeface="바탕"/>
                        </a:rPr>
                        <a:t>작성</a:t>
                      </a:r>
                      <a:r>
                        <a:rPr lang="en-US" altLang="ko-KR" sz="500" kern="100" dirty="0" smtClean="0">
                          <a:latin typeface="HY중고딕"/>
                          <a:ea typeface="휴먼모음T"/>
                          <a:cs typeface="바탕"/>
                        </a:rPr>
                        <a:t>   2014-03-29</a:t>
                      </a: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500" kern="100" dirty="0" smtClean="0">
                        <a:latin typeface="HY중고딕"/>
                        <a:ea typeface="휴먼모음T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500" kern="10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500" kern="10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500" kern="10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8"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latin typeface="휴먼모음T"/>
                          <a:ea typeface="맑은 고딕"/>
                          <a:cs typeface="바탕"/>
                        </a:rPr>
                        <a:t>NOTE</a:t>
                      </a:r>
                      <a:endParaRPr lang="ko-KR" sz="500" kern="100" dirty="0">
                        <a:latin typeface="휴먼모음T"/>
                        <a:ea typeface="맑은 고딕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4708"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kern="100" dirty="0" smtClean="0">
                          <a:latin typeface="HY중고딕"/>
                          <a:ea typeface="휴먼모음T"/>
                          <a:cs typeface="바탕"/>
                        </a:rPr>
                        <a:t>[Ver0.01]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00" baseline="0" dirty="0" smtClean="0">
                          <a:latin typeface="HY중고딕"/>
                          <a:ea typeface="휴먼모음T"/>
                          <a:cs typeface="바탕"/>
                        </a:rPr>
                        <a:t>-</a:t>
                      </a:r>
                      <a:r>
                        <a:rPr lang="ko-KR" altLang="en-US" sz="800" kern="100" baseline="0" dirty="0" smtClean="0">
                          <a:latin typeface="HY중고딕"/>
                          <a:ea typeface="휴먼모음T"/>
                          <a:cs typeface="바탕"/>
                        </a:rPr>
                        <a:t>초안 작업</a:t>
                      </a:r>
                      <a:endParaRPr lang="en-US" altLang="ko-KR" sz="800" kern="100" baseline="0" dirty="0" smtClean="0">
                        <a:latin typeface="HY중고딕"/>
                        <a:ea typeface="휴먼모음T"/>
                        <a:cs typeface="바탕"/>
                      </a:endParaRPr>
                    </a:p>
                  </a:txBody>
                  <a:tcPr marL="20885" marR="2088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/>
          <p:cNvSpPr txBox="1"/>
          <p:nvPr/>
        </p:nvSpPr>
        <p:spPr>
          <a:xfrm>
            <a:off x="7060318" y="2725294"/>
            <a:ext cx="2845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작업 중인 화면을 실시간으로 볼 수 있는 공간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Main View = </a:t>
            </a:r>
            <a:r>
              <a:rPr lang="ko-KR" altLang="en-US" sz="800" dirty="0" smtClean="0"/>
              <a:t>게임 화면과 가장 유사한 </a:t>
            </a:r>
            <a:r>
              <a:rPr lang="ko-KR" altLang="en-US" sz="800" dirty="0" err="1" smtClean="0"/>
              <a:t>뷰어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Resource Management = </a:t>
            </a:r>
            <a:r>
              <a:rPr lang="ko-KR" altLang="en-US" sz="800" dirty="0" smtClean="0"/>
              <a:t>리소스 별 설정을 위한 </a:t>
            </a:r>
            <a:r>
              <a:rPr lang="ko-KR" altLang="en-US" sz="800" dirty="0" err="1" smtClean="0"/>
              <a:t>뷰어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Scene Management = Scene </a:t>
            </a:r>
            <a:r>
              <a:rPr lang="ko-KR" altLang="en-US" sz="800" dirty="0" smtClean="0"/>
              <a:t>단위 설정 및 연결 확인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060318" y="1901537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현재 페이지에서는 자세히 설명하지 않음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저장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불러오기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리소스 추가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실행하기 등의 기능 제공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기본 구성은 이미지와 같음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기본 화면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Scene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3" name="양쪽 모서리가 잘린 사각형 202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None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cxnSp>
        <p:nvCxnSpPr>
          <p:cNvPr id="237" name="직선 연결선 236"/>
          <p:cNvCxnSpPr/>
          <p:nvPr/>
        </p:nvCxnSpPr>
        <p:spPr>
          <a:xfrm>
            <a:off x="1053216" y="4355012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89104" y="84433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529725" y="117973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088892" y="1310416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541264" y="1324863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058413" y="471070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469461" y="471070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992084" y="1689470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992084" y="2519993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992084" y="3536319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992084" y="445838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992084" y="5488776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타이틀 바</a:t>
            </a:r>
            <a:endParaRPr lang="ko-KR" altLang="en-US" sz="800" b="1" dirty="0"/>
          </a:p>
        </p:txBody>
      </p:sp>
      <p:cxnSp>
        <p:nvCxnSpPr>
          <p:cNvPr id="244" name="직선 연결선 243"/>
          <p:cNvCxnSpPr/>
          <p:nvPr/>
        </p:nvCxnSpPr>
        <p:spPr>
          <a:xfrm>
            <a:off x="6998186" y="106356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7060318" y="1064144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Explorer </a:t>
            </a:r>
            <a:r>
              <a:rPr lang="ko-KR" altLang="en-US" sz="800" dirty="0" smtClean="0"/>
              <a:t>가 제공하는 타이틀 바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“# Tool </a:t>
            </a:r>
            <a:r>
              <a:rPr lang="ko-KR" altLang="en-US" sz="800" dirty="0" smtClean="0"/>
              <a:t>명칭 </a:t>
            </a:r>
            <a:r>
              <a:rPr lang="en-US" altLang="ko-KR" sz="800" dirty="0" smtClean="0"/>
              <a:t>:: # </a:t>
            </a:r>
            <a:r>
              <a:rPr lang="ko-KR" altLang="en-US" sz="800" dirty="0" smtClean="0"/>
              <a:t>프로젝트 명칭 </a:t>
            </a:r>
            <a:r>
              <a:rPr lang="en-US" altLang="ko-KR" sz="800" dirty="0" smtClean="0"/>
              <a:t>:: # Scene </a:t>
            </a:r>
            <a:r>
              <a:rPr lang="ko-KR" altLang="en-US" sz="800" dirty="0" smtClean="0"/>
              <a:t>명칭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표기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하단에는 주소 창 </a:t>
            </a:r>
            <a:endParaRPr lang="ko-KR" alt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28480" y="1730873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툴 바</a:t>
            </a:r>
            <a:endParaRPr lang="ko-KR" altLang="en-US" sz="800" b="1" dirty="0"/>
          </a:p>
        </p:txBody>
      </p:sp>
      <p:cxnSp>
        <p:nvCxnSpPr>
          <p:cNvPr id="247" name="직선 연결선 246"/>
          <p:cNvCxnSpPr/>
          <p:nvPr/>
        </p:nvCxnSpPr>
        <p:spPr>
          <a:xfrm>
            <a:off x="6998186" y="190095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128480" y="255463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뷰어</a:t>
            </a:r>
            <a:endParaRPr lang="ko-KR" altLang="en-US" sz="800" b="1" dirty="0"/>
          </a:p>
        </p:txBody>
      </p:sp>
      <p:cxnSp>
        <p:nvCxnSpPr>
          <p:cNvPr id="250" name="직선 연결선 249"/>
          <p:cNvCxnSpPr/>
          <p:nvPr/>
        </p:nvCxnSpPr>
        <p:spPr>
          <a:xfrm>
            <a:off x="6998186" y="272471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128480" y="3579467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Node Parameters</a:t>
            </a:r>
            <a:endParaRPr lang="ko-KR" altLang="en-US" sz="800" b="1" dirty="0"/>
          </a:p>
        </p:txBody>
      </p:sp>
      <p:cxnSp>
        <p:nvCxnSpPr>
          <p:cNvPr id="253" name="직선 연결선 252"/>
          <p:cNvCxnSpPr/>
          <p:nvPr/>
        </p:nvCxnSpPr>
        <p:spPr>
          <a:xfrm>
            <a:off x="6998186" y="3749551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60318" y="3750131"/>
            <a:ext cx="2845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en-US" altLang="ko-KR" sz="800" dirty="0" smtClean="0"/>
              <a:t>Node </a:t>
            </a:r>
            <a:r>
              <a:rPr lang="ko-KR" altLang="en-US" sz="800" dirty="0" smtClean="0"/>
              <a:t>별 설정이 가능한 공간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Node </a:t>
            </a:r>
            <a:r>
              <a:rPr lang="ko-KR" altLang="en-US" sz="800" dirty="0" smtClean="0"/>
              <a:t>별로 모양이 변경 됨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왼쪽은 아무런 </a:t>
            </a:r>
            <a:r>
              <a:rPr lang="en-US" altLang="ko-KR" sz="800" dirty="0" smtClean="0"/>
              <a:t>Node</a:t>
            </a:r>
            <a:r>
              <a:rPr lang="ko-KR" altLang="en-US" sz="800" dirty="0" smtClean="0"/>
              <a:t>가 선택되지 않은 </a:t>
            </a:r>
            <a:r>
              <a:rPr lang="en-US" altLang="ko-KR" sz="800" dirty="0" smtClean="0"/>
              <a:t>Default </a:t>
            </a:r>
            <a:r>
              <a:rPr lang="ko-KR" altLang="en-US" sz="800" dirty="0" smtClean="0"/>
              <a:t>상태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128480" y="4495263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타임 라인</a:t>
            </a:r>
            <a:endParaRPr lang="ko-KR" altLang="en-US" sz="800" b="1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6998186" y="466534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060318" y="4665927"/>
            <a:ext cx="2845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현재 </a:t>
            </a:r>
            <a:r>
              <a:rPr lang="en-US" altLang="ko-KR" sz="800" dirty="0" smtClean="0"/>
              <a:t>Scene </a:t>
            </a:r>
            <a:r>
              <a:rPr lang="ko-KR" altLang="en-US" sz="800" dirty="0" smtClean="0"/>
              <a:t>에서 사용되는 </a:t>
            </a:r>
            <a:r>
              <a:rPr lang="en-US" altLang="ko-KR" sz="800" dirty="0" smtClean="0"/>
              <a:t>Resource </a:t>
            </a:r>
            <a:r>
              <a:rPr lang="ko-KR" altLang="en-US" sz="800" dirty="0" smtClean="0"/>
              <a:t>및 상태를 표기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시간의 순서에 따라 </a:t>
            </a:r>
            <a:r>
              <a:rPr lang="en-US" altLang="ko-KR" sz="800" dirty="0" smtClean="0"/>
              <a:t>Node</a:t>
            </a:r>
            <a:r>
              <a:rPr lang="ko-KR" altLang="en-US" sz="800" dirty="0" smtClean="0"/>
              <a:t>를 추가하여 설정 하는 방식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Resource</a:t>
            </a:r>
            <a:r>
              <a:rPr lang="ko-KR" altLang="en-US" sz="800" dirty="0" smtClean="0"/>
              <a:t>의 종류 </a:t>
            </a:r>
            <a:r>
              <a:rPr lang="en-US" altLang="ko-KR" sz="800" dirty="0" smtClean="0"/>
              <a:t>= </a:t>
            </a:r>
            <a:r>
              <a:rPr lang="ko-KR" altLang="en-US" sz="800" dirty="0" smtClean="0"/>
              <a:t>이미지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소리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영상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파일 형식은 세부 기획 단계에서 설명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128480" y="5564333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Resource </a:t>
            </a:r>
            <a:endParaRPr lang="ko-KR" altLang="en-US" sz="800" b="1" dirty="0"/>
          </a:p>
        </p:txBody>
      </p:sp>
      <p:cxnSp>
        <p:nvCxnSpPr>
          <p:cNvPr id="259" name="직선 연결선 258"/>
          <p:cNvCxnSpPr/>
          <p:nvPr/>
        </p:nvCxnSpPr>
        <p:spPr>
          <a:xfrm>
            <a:off x="6998186" y="573441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060318" y="5734997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게임 데이터로 사용 할 수 있는 모든 파일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설정을 저장하여 언제든 드래그</a:t>
            </a:r>
            <a:r>
              <a:rPr lang="en-US" altLang="ko-KR" sz="800" dirty="0" smtClean="0"/>
              <a:t>&amp;</a:t>
            </a:r>
            <a:r>
              <a:rPr lang="ko-KR" altLang="en-US" sz="800" dirty="0" err="1" smtClean="0"/>
              <a:t>드롭으로</a:t>
            </a:r>
            <a:r>
              <a:rPr lang="ko-KR" altLang="en-US" sz="800" dirty="0" smtClean="0"/>
              <a:t> 활용 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서버에 올라간 데이터만 </a:t>
            </a:r>
            <a:r>
              <a:rPr lang="en-US" altLang="ko-KR" sz="800" dirty="0" smtClean="0"/>
              <a:t>Resource</a:t>
            </a:r>
            <a:r>
              <a:rPr lang="ko-KR" altLang="en-US" sz="800" dirty="0" smtClean="0"/>
              <a:t>로 등록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61" idx="0"/>
            <a:endCxn id="261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기본 화면 설명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3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grpSp>
        <p:nvGrpSpPr>
          <p:cNvPr id="215" name="그룹 214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16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덧셈 기호 219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덧셈 기호 220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22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3" name="그룹 222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224" name="직사각형 22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231" name="직사각형 230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/>
          <p:cNvSpPr txBox="1"/>
          <p:nvPr/>
        </p:nvSpPr>
        <p:spPr>
          <a:xfrm>
            <a:off x="7060318" y="2770205"/>
            <a:ext cx="284568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Scene</a:t>
            </a:r>
            <a:r>
              <a:rPr lang="ko-KR" altLang="en-US" sz="800" dirty="0" smtClean="0"/>
              <a:t>을 추가 할 수 있는 </a:t>
            </a:r>
            <a:r>
              <a:rPr lang="en-US" altLang="ko-KR" sz="800" dirty="0" smtClean="0"/>
              <a:t>Tool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가지로 구성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060318" y="1901537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끝 부분을 드래그하여 다른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에 연결 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Scene 0 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시작 버튼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에 연결 옵션이 있음</a:t>
            </a:r>
            <a:r>
              <a:rPr lang="en-US" altLang="ko-KR" sz="800" dirty="0" smtClean="0"/>
              <a:t>. (Default)</a:t>
            </a:r>
            <a:br>
              <a:rPr lang="en-US" altLang="ko-KR" sz="800" dirty="0" smtClean="0"/>
            </a:br>
            <a:r>
              <a:rPr lang="en-US" altLang="ko-KR" sz="800" dirty="0" smtClean="0"/>
              <a:t>- Scene </a:t>
            </a:r>
            <a:r>
              <a:rPr lang="ko-KR" altLang="en-US" sz="800" dirty="0" smtClean="0"/>
              <a:t>연결 속성의 </a:t>
            </a:r>
            <a:r>
              <a:rPr lang="en-US" altLang="ko-KR" sz="800" dirty="0" smtClean="0"/>
              <a:t>Button</a:t>
            </a:r>
            <a:r>
              <a:rPr lang="ko-KR" altLang="en-US" sz="800" dirty="0" smtClean="0"/>
              <a:t>이 없을 경우 생성되지 않음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992084" y="1689470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992084" y="2564904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992084" y="325788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992084" y="4095994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도표</a:t>
            </a:r>
            <a:endParaRPr lang="ko-KR" altLang="en-US" sz="800" b="1" dirty="0"/>
          </a:p>
        </p:txBody>
      </p:sp>
      <p:cxnSp>
        <p:nvCxnSpPr>
          <p:cNvPr id="244" name="직선 연결선 243"/>
          <p:cNvCxnSpPr/>
          <p:nvPr/>
        </p:nvCxnSpPr>
        <p:spPr>
          <a:xfrm>
            <a:off x="6998186" y="106356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7060318" y="1064144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만들어진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을 도표화 하여 보여 줌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왼쪽은 현재 </a:t>
            </a:r>
            <a:r>
              <a:rPr lang="en-US" altLang="ko-KR" sz="800" dirty="0" smtClean="0"/>
              <a:t>Main Menu Scene</a:t>
            </a:r>
            <a:r>
              <a:rPr lang="ko-KR" altLang="en-US" sz="800" dirty="0" smtClean="0"/>
              <a:t>이 선택 된 모습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Main Menu</a:t>
            </a:r>
            <a:r>
              <a:rPr lang="ko-KR" altLang="en-US" sz="800" dirty="0" smtClean="0"/>
              <a:t>는 추가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삭제 불가 하며 </a:t>
            </a:r>
            <a:r>
              <a:rPr lang="en-US" altLang="ko-KR" sz="800" dirty="0" smtClean="0"/>
              <a:t>Scone 0 </a:t>
            </a:r>
            <a:r>
              <a:rPr lang="ko-KR" altLang="en-US" sz="800" dirty="0" smtClean="0"/>
              <a:t>으로 고정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28480" y="1730873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연결 선</a:t>
            </a:r>
            <a:endParaRPr lang="ko-KR" altLang="en-US" sz="800" b="1" dirty="0"/>
          </a:p>
        </p:txBody>
      </p:sp>
      <p:cxnSp>
        <p:nvCxnSpPr>
          <p:cNvPr id="247" name="직선 연결선 246"/>
          <p:cNvCxnSpPr/>
          <p:nvPr/>
        </p:nvCxnSpPr>
        <p:spPr>
          <a:xfrm>
            <a:off x="6998186" y="190095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128480" y="2599541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도표 추가 </a:t>
            </a:r>
            <a:r>
              <a:rPr lang="en-US" altLang="ko-KR" sz="800" b="1" dirty="0" smtClean="0"/>
              <a:t>Tool</a:t>
            </a:r>
            <a:endParaRPr lang="ko-KR" altLang="en-US" sz="800" b="1" dirty="0"/>
          </a:p>
        </p:txBody>
      </p:sp>
      <p:cxnSp>
        <p:nvCxnSpPr>
          <p:cNvPr id="250" name="직선 연결선 249"/>
          <p:cNvCxnSpPr/>
          <p:nvPr/>
        </p:nvCxnSpPr>
        <p:spPr>
          <a:xfrm>
            <a:off x="6998186" y="2769625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128480" y="3301035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Parameters</a:t>
            </a:r>
            <a:endParaRPr lang="ko-KR" altLang="en-US" sz="800" b="1" dirty="0"/>
          </a:p>
        </p:txBody>
      </p:sp>
      <p:cxnSp>
        <p:nvCxnSpPr>
          <p:cNvPr id="253" name="직선 연결선 252"/>
          <p:cNvCxnSpPr/>
          <p:nvPr/>
        </p:nvCxnSpPr>
        <p:spPr>
          <a:xfrm>
            <a:off x="6998186" y="3471119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60318" y="3471699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의 정보 확인 가능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Scene </a:t>
            </a:r>
            <a:r>
              <a:rPr lang="ko-KR" altLang="en-US" sz="800" dirty="0" smtClean="0"/>
              <a:t>에서 사용중인 용량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제한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확인 가능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User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의 이름을 임의로 수정 가능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128480" y="413287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Memo</a:t>
            </a:r>
            <a:endParaRPr lang="ko-KR" altLang="en-US" sz="800" b="1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6998186" y="430295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060318" y="4303534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Scene</a:t>
            </a:r>
            <a:r>
              <a:rPr lang="ko-KR" altLang="en-US" sz="800" dirty="0" smtClean="0"/>
              <a:t>에 대한 정보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수정 내역 등을 기입할 수 있음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pic>
        <p:nvPicPr>
          <p:cNvPr id="3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4" y="1262855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직사각형 308"/>
          <p:cNvSpPr/>
          <p:nvPr/>
        </p:nvSpPr>
        <p:spPr>
          <a:xfrm>
            <a:off x="496976" y="914025"/>
            <a:ext cx="4023976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Scene Management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316" name="TextBox 31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2" name="직사각형 32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이등변 삼각형 32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직사각형 32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5" name="그룹 32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26" name="직사각형 32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이등변 삼각형 32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30" name="직사각형 32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이등변 삼각형 33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336" name="직사각형 335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이등변 삼각형 3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8" name="직사각형 337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9" name="그룹 338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340" name="직사각형 33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이등변 삼각형 34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2" name="직사각형 341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3" name="그룹 342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344" name="직사각형 34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이등변 삼각형 34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347" name="직사각형 34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이등변 삼각형 34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9" name="그룹 34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350" name="직사각형 34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이등변 삼각형 35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2" name="직사각형 351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양쪽 모서리가 잘린 사각형 355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57" name="양쪽 모서리가 잘린 사각형 356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58" name="양쪽 모서리가 잘린 사각형 357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9" name="이등변 삼각형 358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0" name="이등변 삼각형 359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Scene Parameters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63" name="순서도: 수행의 시작/종료 362"/>
          <p:cNvSpPr/>
          <p:nvPr/>
        </p:nvSpPr>
        <p:spPr>
          <a:xfrm>
            <a:off x="551143" y="1635792"/>
            <a:ext cx="794396" cy="23243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551143" y="1651981"/>
            <a:ext cx="794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0</a:t>
            </a:r>
            <a:endParaRPr lang="ko-KR" altLang="en-US" sz="700" b="1" dirty="0"/>
          </a:p>
        </p:txBody>
      </p:sp>
      <p:sp>
        <p:nvSpPr>
          <p:cNvPr id="382" name="타원 381"/>
          <p:cNvSpPr/>
          <p:nvPr/>
        </p:nvSpPr>
        <p:spPr>
          <a:xfrm>
            <a:off x="1278936" y="172915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83" name="구부러진 연결선 382"/>
          <p:cNvCxnSpPr>
            <a:stCxn id="382" idx="6"/>
          </p:cNvCxnSpPr>
          <p:nvPr/>
        </p:nvCxnSpPr>
        <p:spPr>
          <a:xfrm flipH="1">
            <a:off x="1136576" y="1752010"/>
            <a:ext cx="188079" cy="827300"/>
          </a:xfrm>
          <a:prstGeom prst="curvedConnector5">
            <a:avLst>
              <a:gd name="adj1" fmla="val -121545"/>
              <a:gd name="adj2" fmla="val 50000"/>
              <a:gd name="adj3" fmla="val 221545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369103" y="4110805"/>
            <a:ext cx="6462513" cy="100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5551994" y="1520488"/>
            <a:ext cx="1222997" cy="25229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545898" y="286163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408" name="직사각형 407"/>
          <p:cNvSpPr/>
          <p:nvPr/>
        </p:nvSpPr>
        <p:spPr>
          <a:xfrm>
            <a:off x="5623622" y="2996192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545898" y="314348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사용 용량</a:t>
            </a:r>
            <a:endParaRPr lang="ko-KR" altLang="en-US" sz="500" b="1" dirty="0"/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5623623" y="3287827"/>
            <a:ext cx="697529" cy="101460"/>
          </a:xfrm>
          <a:prstGeom prst="roundRect">
            <a:avLst>
              <a:gd name="adj" fmla="val 35443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1" name="모서리가 둥근 직사각형 410"/>
          <p:cNvSpPr/>
          <p:nvPr/>
        </p:nvSpPr>
        <p:spPr>
          <a:xfrm>
            <a:off x="5623623" y="3287832"/>
            <a:ext cx="1113144" cy="101460"/>
          </a:xfrm>
          <a:prstGeom prst="roundRect">
            <a:avLst>
              <a:gd name="adj" fmla="val 35443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 15.25 /20 Mb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4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73" y="1570816"/>
            <a:ext cx="267683" cy="10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19381"/>
              </p:ext>
            </p:extLst>
          </p:nvPr>
        </p:nvGraphicFramePr>
        <p:xfrm>
          <a:off x="5606178" y="1739683"/>
          <a:ext cx="1127772" cy="108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6"/>
                <a:gridCol w="563886"/>
              </a:tblGrid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</a:t>
                      </a:r>
                      <a:r>
                        <a:rPr lang="en-US" altLang="ko-KR" sz="500" baseline="0" dirty="0" smtClean="0"/>
                        <a:t> Type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Main Menu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 No.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</a:t>
                      </a:r>
                      <a:r>
                        <a:rPr lang="en-US" altLang="ko-KR" sz="500" baseline="0" dirty="0" smtClean="0"/>
                        <a:t> User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최초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aseline="0" dirty="0" smtClean="0"/>
                        <a:t># </a:t>
                      </a:r>
                      <a:r>
                        <a:rPr lang="en-US" altLang="ko-KR" sz="500" baseline="0" dirty="0" err="1" smtClean="0"/>
                        <a:t>yyyy</a:t>
                      </a:r>
                      <a:r>
                        <a:rPr lang="en-US" altLang="ko-KR" sz="500" baseline="0" dirty="0" smtClean="0"/>
                        <a:t>-mm-</a:t>
                      </a:r>
                      <a:r>
                        <a:rPr lang="en-US" altLang="ko-KR" sz="500" baseline="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</a:t>
                      </a:r>
                      <a:r>
                        <a:rPr lang="en-US" altLang="ko-KR" sz="500" dirty="0" err="1" smtClean="0"/>
                        <a:t>yyyy</a:t>
                      </a:r>
                      <a:r>
                        <a:rPr lang="en-US" altLang="ko-KR" sz="500" dirty="0" smtClean="0"/>
                        <a:t>-mm-</a:t>
                      </a:r>
                      <a:r>
                        <a:rPr lang="en-US" altLang="ko-KR" sz="50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User</a:t>
                      </a:r>
                      <a:r>
                        <a:rPr lang="en-US" altLang="ko-KR" sz="500" baseline="0" dirty="0" smtClean="0"/>
                        <a:t>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" name="TextBox 419"/>
          <p:cNvSpPr txBox="1"/>
          <p:nvPr/>
        </p:nvSpPr>
        <p:spPr>
          <a:xfrm>
            <a:off x="5545898" y="157081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기본 정보</a:t>
            </a:r>
            <a:endParaRPr lang="ko-KR" altLang="en-US" sz="500" b="1" dirty="0"/>
          </a:p>
        </p:txBody>
      </p:sp>
      <p:sp>
        <p:nvSpPr>
          <p:cNvPr id="421" name="직사각형 420"/>
          <p:cNvSpPr/>
          <p:nvPr/>
        </p:nvSpPr>
        <p:spPr>
          <a:xfrm>
            <a:off x="369104" y="4110805"/>
            <a:ext cx="6475729" cy="10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424882" y="4221088"/>
            <a:ext cx="6353220" cy="8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6708402" y="4287313"/>
            <a:ext cx="65353" cy="7002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4" name="그룹 423"/>
          <p:cNvGrpSpPr/>
          <p:nvPr/>
        </p:nvGrpSpPr>
        <p:grpSpPr>
          <a:xfrm>
            <a:off x="6708133" y="4987605"/>
            <a:ext cx="67002" cy="63843"/>
            <a:chOff x="5712986" y="4068549"/>
            <a:chExt cx="46800" cy="45720"/>
          </a:xfrm>
        </p:grpSpPr>
        <p:sp>
          <p:nvSpPr>
            <p:cNvPr id="425" name="직사각형 42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이등변 삼각형 42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7" name="그룹 426"/>
          <p:cNvGrpSpPr/>
          <p:nvPr/>
        </p:nvGrpSpPr>
        <p:grpSpPr>
          <a:xfrm rot="10800000">
            <a:off x="6708402" y="4223469"/>
            <a:ext cx="65351" cy="63843"/>
            <a:chOff x="5712986" y="4068542"/>
            <a:chExt cx="46800" cy="45720"/>
          </a:xfrm>
        </p:grpSpPr>
        <p:sp>
          <p:nvSpPr>
            <p:cNvPr id="428" name="직사각형 42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이등변 삼각형 42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369104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Memo</a:t>
            </a:r>
            <a:endParaRPr lang="ko-KR" altLang="en-US" sz="500" b="1" dirty="0"/>
          </a:p>
        </p:txBody>
      </p:sp>
      <p:sp>
        <p:nvSpPr>
          <p:cNvPr id="431" name="TextBox 430"/>
          <p:cNvSpPr txBox="1"/>
          <p:nvPr/>
        </p:nvSpPr>
        <p:spPr>
          <a:xfrm>
            <a:off x="6164826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/>
              <a:t> 0 / 5000 Byte</a:t>
            </a:r>
            <a:endParaRPr lang="ko-KR" altLang="en-US" sz="500" dirty="0"/>
          </a:p>
        </p:txBody>
      </p:sp>
      <p:sp>
        <p:nvSpPr>
          <p:cNvPr id="432" name="TextBox 431"/>
          <p:cNvSpPr txBox="1"/>
          <p:nvPr/>
        </p:nvSpPr>
        <p:spPr>
          <a:xfrm>
            <a:off x="510807" y="1570400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1157556" y="242475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4953000" y="150578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577462" y="132226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38536" y="4220323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488504" y="5346568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Management </a:t>
            </a:r>
            <a:r>
              <a:rPr lang="ko-KR" altLang="en-US" sz="800" b="1" dirty="0" smtClean="0"/>
              <a:t>추가 특징</a:t>
            </a:r>
            <a:endParaRPr lang="ko-KR" altLang="en-US" sz="800" b="1" dirty="0"/>
          </a:p>
        </p:txBody>
      </p:sp>
      <p:cxnSp>
        <p:nvCxnSpPr>
          <p:cNvPr id="441" name="직선 연결선 440"/>
          <p:cNvCxnSpPr/>
          <p:nvPr/>
        </p:nvCxnSpPr>
        <p:spPr>
          <a:xfrm>
            <a:off x="479154" y="5516652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541285" y="5517232"/>
            <a:ext cx="455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Scene </a:t>
            </a:r>
            <a:r>
              <a:rPr lang="ko-KR" altLang="en-US" sz="800" dirty="0" smtClean="0"/>
              <a:t>도표를 드래그하여 임의의 위치로 이동 가능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#Scene 0 </a:t>
            </a:r>
            <a:r>
              <a:rPr lang="ko-KR" altLang="en-US" sz="800" dirty="0" smtClean="0"/>
              <a:t>을 제외한 도표는 복사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붙여 넣기 가능</a:t>
            </a:r>
            <a:r>
              <a:rPr lang="en-US" altLang="ko-KR" sz="800" dirty="0" smtClean="0"/>
              <a:t>. (Ctrl + C / Ctrl + V)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Scene </a:t>
            </a:r>
            <a:r>
              <a:rPr lang="ko-KR" altLang="en-US" sz="800" dirty="0" smtClean="0"/>
              <a:t>연결 선 및 연결 하는 </a:t>
            </a:r>
            <a:r>
              <a:rPr lang="ko-KR" altLang="en-US" sz="800" dirty="0" err="1" smtClean="0"/>
              <a:t>로직에</a:t>
            </a:r>
            <a:r>
              <a:rPr lang="ko-KR" altLang="en-US" sz="800" dirty="0" smtClean="0"/>
              <a:t> 대해서는 추후 설명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443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3-2. Scene Management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44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44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기본 화면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1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/>
          <p:cNvSpPr txBox="1"/>
          <p:nvPr/>
        </p:nvSpPr>
        <p:spPr>
          <a:xfrm>
            <a:off x="7060318" y="2482173"/>
            <a:ext cx="284568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Scene</a:t>
            </a:r>
            <a:r>
              <a:rPr lang="ko-KR" altLang="en-US" sz="800" dirty="0" smtClean="0"/>
              <a:t>을 추가 할 수 있는 </a:t>
            </a:r>
            <a:r>
              <a:rPr lang="en-US" altLang="ko-KR" sz="800" dirty="0" smtClean="0"/>
              <a:t>Tool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가지로 구성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060318" y="1696851"/>
            <a:ext cx="284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끝 부분을 드래그하여 다른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에 연결 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Scene 0 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시작 버튼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에 연결 옵션이 있음</a:t>
            </a:r>
            <a:r>
              <a:rPr lang="en-US" altLang="ko-KR" sz="800" dirty="0" smtClean="0"/>
              <a:t>. (Default)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기본 화면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992084" y="1484784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992084" y="227687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992084" y="3068960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992084" y="3933056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도표 추가 </a:t>
            </a:r>
            <a:r>
              <a:rPr lang="en-US" altLang="ko-KR" sz="800" b="1" dirty="0" smtClean="0"/>
              <a:t>Tool</a:t>
            </a:r>
            <a:endParaRPr lang="ko-KR" altLang="en-US" sz="800" b="1" dirty="0"/>
          </a:p>
        </p:txBody>
      </p:sp>
      <p:cxnSp>
        <p:nvCxnSpPr>
          <p:cNvPr id="244" name="직선 연결선 243"/>
          <p:cNvCxnSpPr/>
          <p:nvPr/>
        </p:nvCxnSpPr>
        <p:spPr>
          <a:xfrm>
            <a:off x="6998186" y="106356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7060318" y="1064144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 Scene</a:t>
            </a:r>
            <a:r>
              <a:rPr lang="ko-KR" altLang="en-US" sz="800" dirty="0" smtClean="0"/>
              <a:t>을 추가 할 수 있는 버튼 </a:t>
            </a:r>
            <a:r>
              <a:rPr lang="en-US" altLang="ko-KR" sz="800" dirty="0" smtClean="0"/>
              <a:t>Tool. </a:t>
            </a:r>
            <a:endParaRPr lang="ko-KR" alt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28480" y="1526187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Event Scene</a:t>
            </a:r>
            <a:endParaRPr lang="ko-KR" altLang="en-US" sz="800" b="1" dirty="0"/>
          </a:p>
        </p:txBody>
      </p:sp>
      <p:cxnSp>
        <p:nvCxnSpPr>
          <p:cNvPr id="247" name="직선 연결선 246"/>
          <p:cNvCxnSpPr/>
          <p:nvPr/>
        </p:nvCxnSpPr>
        <p:spPr>
          <a:xfrm>
            <a:off x="6998186" y="1696271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128480" y="2311509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Battle Scene</a:t>
            </a:r>
            <a:endParaRPr lang="ko-KR" altLang="en-US" sz="800" b="1" dirty="0"/>
          </a:p>
        </p:txBody>
      </p:sp>
      <p:cxnSp>
        <p:nvCxnSpPr>
          <p:cNvPr id="250" name="직선 연결선 249"/>
          <p:cNvCxnSpPr/>
          <p:nvPr/>
        </p:nvCxnSpPr>
        <p:spPr>
          <a:xfrm>
            <a:off x="6998186" y="2481593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128480" y="3112108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World Scene</a:t>
            </a:r>
            <a:endParaRPr lang="ko-KR" altLang="en-US" sz="800" b="1" dirty="0"/>
          </a:p>
        </p:txBody>
      </p:sp>
      <p:cxnSp>
        <p:nvCxnSpPr>
          <p:cNvPr id="253" name="직선 연결선 252"/>
          <p:cNvCxnSpPr/>
          <p:nvPr/>
        </p:nvCxnSpPr>
        <p:spPr>
          <a:xfrm>
            <a:off x="6998186" y="3282192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60318" y="3282772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의 정보 확인 가능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Scene </a:t>
            </a:r>
            <a:r>
              <a:rPr lang="ko-KR" altLang="en-US" sz="800" dirty="0" smtClean="0"/>
              <a:t>에서 사용중인 용량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제한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확인 가능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User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의 이름을 임의로 수정 가능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128480" y="3969932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Game Over</a:t>
            </a:r>
            <a:endParaRPr lang="ko-KR" altLang="en-US" sz="800" b="1" dirty="0"/>
          </a:p>
        </p:txBody>
      </p:sp>
      <p:cxnSp>
        <p:nvCxnSpPr>
          <p:cNvPr id="256" name="직선 연결선 255"/>
          <p:cNvCxnSpPr/>
          <p:nvPr/>
        </p:nvCxnSpPr>
        <p:spPr>
          <a:xfrm>
            <a:off x="6998186" y="4140016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060318" y="4140596"/>
            <a:ext cx="2845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다음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으로 연결이 없을 경우 자동으로 </a:t>
            </a:r>
            <a:r>
              <a:rPr lang="en-US" altLang="ko-KR" sz="800" dirty="0" smtClean="0"/>
              <a:t>Game Over.</a:t>
            </a:r>
            <a:br>
              <a:rPr lang="en-US" altLang="ko-KR" sz="800" dirty="0" smtClean="0"/>
            </a:br>
            <a:r>
              <a:rPr lang="en-US" altLang="ko-KR" sz="800" dirty="0" smtClean="0"/>
              <a:t>- Battle Scene</a:t>
            </a:r>
            <a:r>
              <a:rPr lang="ko-KR" altLang="en-US" sz="800" dirty="0" smtClean="0"/>
              <a:t>의 목표를 달성 못했을 경우 </a:t>
            </a:r>
            <a:r>
              <a:rPr lang="en-US" altLang="ko-KR" sz="800" dirty="0" smtClean="0"/>
              <a:t>Game Over.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위 상황 외에 </a:t>
            </a:r>
            <a:r>
              <a:rPr lang="en-US" altLang="ko-KR" sz="800" dirty="0" smtClean="0"/>
              <a:t>Game Over</a:t>
            </a:r>
            <a:r>
              <a:rPr lang="ko-KR" altLang="en-US" sz="800" dirty="0" smtClean="0"/>
              <a:t>를 쓸 경우 사용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i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 Ex) Event </a:t>
            </a:r>
            <a:r>
              <a:rPr lang="ko-KR" altLang="en-US" sz="800" i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분기 선택에 의한 </a:t>
            </a:r>
            <a:r>
              <a:rPr lang="en-US" altLang="ko-KR" sz="800" i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Game Over</a:t>
            </a:r>
            <a:br>
              <a:rPr lang="en-US" altLang="ko-KR" sz="800" i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Game Over</a:t>
            </a:r>
            <a:r>
              <a:rPr lang="ko-KR" altLang="en-US" sz="800" dirty="0" smtClean="0">
                <a:sym typeface="Wingdings" pitchFamily="2" charset="2"/>
              </a:rPr>
              <a:t>는 다음 </a:t>
            </a:r>
            <a:r>
              <a:rPr lang="en-US" altLang="ko-KR" sz="800" dirty="0" smtClean="0">
                <a:sym typeface="Wingdings" pitchFamily="2" charset="2"/>
              </a:rPr>
              <a:t>Scene</a:t>
            </a:r>
            <a:r>
              <a:rPr lang="ko-KR" altLang="en-US" sz="800" dirty="0" smtClean="0">
                <a:sym typeface="Wingdings" pitchFamily="2" charset="2"/>
              </a:rPr>
              <a:t>으로 연결 되지 않음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endParaRPr lang="ko-KR" altLang="en-US" sz="800" dirty="0"/>
          </a:p>
        </p:txBody>
      </p:sp>
      <p:pic>
        <p:nvPicPr>
          <p:cNvPr id="3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4" y="1262855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직사각형 309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316" name="TextBox 31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2" name="직사각형 32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이등변 삼각형 32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직사각형 32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5" name="그룹 32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26" name="직사각형 32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이등변 삼각형 32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30" name="직사각형 32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이등변 삼각형 33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336" name="직사각형 335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이등변 삼각형 3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8" name="직사각형 337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9" name="그룹 338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340" name="직사각형 33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이등변 삼각형 34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2" name="직사각형 341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3" name="그룹 342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344" name="직사각형 34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이등변 삼각형 34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347" name="직사각형 34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이등변 삼각형 34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9" name="그룹 34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350" name="직사각형 34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이등변 삼각형 35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2" name="직사각형 351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양쪽 모서리가 잘린 사각형 355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57" name="양쪽 모서리가 잘린 사각형 356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58" name="양쪽 모서리가 잘린 사각형 357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9" name="이등변 삼각형 358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0" name="이등변 삼각형 359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Scene Parameters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63" name="순서도: 수행의 시작/종료 362"/>
          <p:cNvSpPr/>
          <p:nvPr/>
        </p:nvSpPr>
        <p:spPr>
          <a:xfrm>
            <a:off x="551143" y="1635792"/>
            <a:ext cx="794396" cy="23243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551143" y="1651981"/>
            <a:ext cx="794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0</a:t>
            </a:r>
            <a:endParaRPr lang="ko-KR" altLang="en-US" sz="700" b="1" dirty="0"/>
          </a:p>
        </p:txBody>
      </p:sp>
      <p:sp>
        <p:nvSpPr>
          <p:cNvPr id="382" name="타원 381"/>
          <p:cNvSpPr/>
          <p:nvPr/>
        </p:nvSpPr>
        <p:spPr>
          <a:xfrm>
            <a:off x="1278936" y="172915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369103" y="4110805"/>
            <a:ext cx="6462513" cy="100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5551994" y="1520488"/>
            <a:ext cx="1222997" cy="25229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545898" y="286163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408" name="직사각형 407"/>
          <p:cNvSpPr/>
          <p:nvPr/>
        </p:nvSpPr>
        <p:spPr>
          <a:xfrm>
            <a:off x="5623622" y="2996192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545898" y="314348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사용 용량</a:t>
            </a:r>
            <a:endParaRPr lang="ko-KR" altLang="en-US" sz="500" b="1" dirty="0"/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5623623" y="3287827"/>
            <a:ext cx="697529" cy="101460"/>
          </a:xfrm>
          <a:prstGeom prst="roundRect">
            <a:avLst>
              <a:gd name="adj" fmla="val 35443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1" name="모서리가 둥근 직사각형 410"/>
          <p:cNvSpPr/>
          <p:nvPr/>
        </p:nvSpPr>
        <p:spPr>
          <a:xfrm>
            <a:off x="5623623" y="3287832"/>
            <a:ext cx="1113144" cy="101460"/>
          </a:xfrm>
          <a:prstGeom prst="roundRect">
            <a:avLst>
              <a:gd name="adj" fmla="val 35443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 15.25 /20 Mb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4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73" y="1570816"/>
            <a:ext cx="267683" cy="10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1383"/>
              </p:ext>
            </p:extLst>
          </p:nvPr>
        </p:nvGraphicFramePr>
        <p:xfrm>
          <a:off x="5606178" y="1739683"/>
          <a:ext cx="1127772" cy="108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6"/>
                <a:gridCol w="563886"/>
              </a:tblGrid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</a:t>
                      </a:r>
                      <a:r>
                        <a:rPr lang="en-US" altLang="ko-KR" sz="500" baseline="0" dirty="0" smtClean="0"/>
                        <a:t> Type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Main Menu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 No.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최초 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</a:t>
                      </a:r>
                      <a:r>
                        <a:rPr lang="en-US" altLang="ko-KR" sz="500" baseline="0" dirty="0" smtClean="0"/>
                        <a:t> User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최초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aseline="0" dirty="0" smtClean="0"/>
                        <a:t># </a:t>
                      </a:r>
                      <a:r>
                        <a:rPr lang="en-US" altLang="ko-KR" sz="500" baseline="0" dirty="0" err="1" smtClean="0"/>
                        <a:t>yyyy</a:t>
                      </a:r>
                      <a:r>
                        <a:rPr lang="en-US" altLang="ko-KR" sz="500" baseline="0" dirty="0" smtClean="0"/>
                        <a:t>-mm-</a:t>
                      </a:r>
                      <a:r>
                        <a:rPr lang="en-US" altLang="ko-KR" sz="500" baseline="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</a:t>
                      </a:r>
                      <a:r>
                        <a:rPr lang="en-US" altLang="ko-KR" sz="500" dirty="0" err="1" smtClean="0"/>
                        <a:t>yyyy</a:t>
                      </a:r>
                      <a:r>
                        <a:rPr lang="en-US" altLang="ko-KR" sz="500" dirty="0" smtClean="0"/>
                        <a:t>-mm-</a:t>
                      </a:r>
                      <a:r>
                        <a:rPr lang="en-US" altLang="ko-KR" sz="50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User</a:t>
                      </a:r>
                      <a:r>
                        <a:rPr lang="en-US" altLang="ko-KR" sz="500" baseline="0" dirty="0" smtClean="0"/>
                        <a:t>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" name="TextBox 419"/>
          <p:cNvSpPr txBox="1"/>
          <p:nvPr/>
        </p:nvSpPr>
        <p:spPr>
          <a:xfrm>
            <a:off x="5545898" y="157081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기본 정보</a:t>
            </a:r>
            <a:endParaRPr lang="ko-KR" altLang="en-US" sz="500" b="1" dirty="0"/>
          </a:p>
        </p:txBody>
      </p:sp>
      <p:sp>
        <p:nvSpPr>
          <p:cNvPr id="421" name="직사각형 420"/>
          <p:cNvSpPr/>
          <p:nvPr/>
        </p:nvSpPr>
        <p:spPr>
          <a:xfrm>
            <a:off x="369104" y="4110805"/>
            <a:ext cx="6475729" cy="10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424882" y="4221088"/>
            <a:ext cx="6353220" cy="8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6708402" y="4287313"/>
            <a:ext cx="65353" cy="7002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4" name="그룹 423"/>
          <p:cNvGrpSpPr/>
          <p:nvPr/>
        </p:nvGrpSpPr>
        <p:grpSpPr>
          <a:xfrm>
            <a:off x="6708133" y="4987605"/>
            <a:ext cx="67002" cy="63843"/>
            <a:chOff x="5712986" y="4068549"/>
            <a:chExt cx="46800" cy="45720"/>
          </a:xfrm>
        </p:grpSpPr>
        <p:sp>
          <p:nvSpPr>
            <p:cNvPr id="425" name="직사각형 42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이등변 삼각형 42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7" name="그룹 426"/>
          <p:cNvGrpSpPr/>
          <p:nvPr/>
        </p:nvGrpSpPr>
        <p:grpSpPr>
          <a:xfrm rot="10800000">
            <a:off x="6708402" y="4223469"/>
            <a:ext cx="65351" cy="63843"/>
            <a:chOff x="5712986" y="4068542"/>
            <a:chExt cx="46800" cy="45720"/>
          </a:xfrm>
        </p:grpSpPr>
        <p:sp>
          <p:nvSpPr>
            <p:cNvPr id="428" name="직사각형 42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이등변 삼각형 42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369104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Memo</a:t>
            </a:r>
            <a:endParaRPr lang="ko-KR" altLang="en-US" sz="500" b="1" dirty="0"/>
          </a:p>
        </p:txBody>
      </p:sp>
      <p:sp>
        <p:nvSpPr>
          <p:cNvPr id="431" name="TextBox 430"/>
          <p:cNvSpPr txBox="1"/>
          <p:nvPr/>
        </p:nvSpPr>
        <p:spPr>
          <a:xfrm>
            <a:off x="6164826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/>
              <a:t> 0 / 5000 Byte</a:t>
            </a:r>
            <a:endParaRPr lang="ko-KR" altLang="en-US" sz="500" dirty="0"/>
          </a:p>
        </p:txBody>
      </p:sp>
      <p:sp>
        <p:nvSpPr>
          <p:cNvPr id="119" name="한쪽 모서리가 잘린 사각형 118"/>
          <p:cNvSpPr/>
          <p:nvPr/>
        </p:nvSpPr>
        <p:spPr>
          <a:xfrm>
            <a:off x="2573266" y="1661618"/>
            <a:ext cx="538938" cy="538938"/>
          </a:xfrm>
          <a:prstGeom prst="snip1Rect">
            <a:avLst>
              <a:gd name="adj" fmla="val 2408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순서도: 문서 122"/>
          <p:cNvSpPr/>
          <p:nvPr/>
        </p:nvSpPr>
        <p:spPr>
          <a:xfrm>
            <a:off x="2573266" y="2288719"/>
            <a:ext cx="538938" cy="538938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90703" y="1743364"/>
            <a:ext cx="67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1</a:t>
            </a:r>
          </a:p>
          <a:p>
            <a:pPr algn="ctr"/>
            <a:r>
              <a:rPr lang="en-US" altLang="ko-KR" sz="700" b="1" dirty="0"/>
              <a:t> </a:t>
            </a:r>
            <a:r>
              <a:rPr lang="en-US" altLang="ko-KR" sz="700" b="1" dirty="0" smtClean="0"/>
              <a:t>(E)  </a:t>
            </a:r>
            <a:endParaRPr lang="ko-KR" altLang="en-US" sz="7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495455" y="2322022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2</a:t>
            </a:r>
          </a:p>
          <a:p>
            <a:pPr algn="ctr"/>
            <a:r>
              <a:rPr lang="en-US" altLang="ko-KR" sz="700" b="1" dirty="0" smtClean="0"/>
              <a:t>(B)</a:t>
            </a:r>
            <a:endParaRPr lang="ko-KR" altLang="en-US" sz="700" b="1" dirty="0"/>
          </a:p>
        </p:txBody>
      </p:sp>
      <p:sp>
        <p:nvSpPr>
          <p:cNvPr id="129" name="타원 128"/>
          <p:cNvSpPr/>
          <p:nvPr/>
        </p:nvSpPr>
        <p:spPr>
          <a:xfrm>
            <a:off x="3025239" y="193496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593191" y="193496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2589387" y="2513514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3048968" y="2513514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612681" y="2856110"/>
            <a:ext cx="482600" cy="4826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2622974" y="306900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3040645" y="306900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15634" y="2915112"/>
            <a:ext cx="67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3</a:t>
            </a:r>
          </a:p>
          <a:p>
            <a:pPr algn="ctr"/>
            <a:r>
              <a:rPr lang="en-US" altLang="ko-KR" sz="700" b="1" dirty="0" smtClean="0"/>
              <a:t>(W)</a:t>
            </a:r>
            <a:endParaRPr lang="ko-KR" altLang="en-US" sz="700" b="1" dirty="0"/>
          </a:p>
        </p:txBody>
      </p:sp>
      <p:sp>
        <p:nvSpPr>
          <p:cNvPr id="165" name="대각선 방향의 모서리가 둥근 사각형 164"/>
          <p:cNvSpPr/>
          <p:nvPr/>
        </p:nvSpPr>
        <p:spPr>
          <a:xfrm>
            <a:off x="2376850" y="3508637"/>
            <a:ext cx="897048" cy="32291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379771" y="3549898"/>
            <a:ext cx="894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Game Over </a:t>
            </a:r>
            <a:endParaRPr lang="ko-KR" altLang="en-US" sz="700" b="1" dirty="0"/>
          </a:p>
        </p:txBody>
      </p:sp>
      <p:sp>
        <p:nvSpPr>
          <p:cNvPr id="168" name="타원 167"/>
          <p:cNvSpPr/>
          <p:nvPr/>
        </p:nvSpPr>
        <p:spPr>
          <a:xfrm>
            <a:off x="2407385" y="362468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910023" y="153850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08865" y="1641261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308865" y="2224238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308865" y="2836648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308865" y="328208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73478" y="5310274"/>
            <a:ext cx="1887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추가 설명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분기에 의한 </a:t>
            </a:r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연결</a:t>
            </a:r>
            <a:endParaRPr lang="ko-KR" altLang="en-US" sz="800" b="1" dirty="0"/>
          </a:p>
        </p:txBody>
      </p:sp>
      <p:cxnSp>
        <p:nvCxnSpPr>
          <p:cNvPr id="185" name="직선 연결선 184"/>
          <p:cNvCxnSpPr/>
          <p:nvPr/>
        </p:nvCxnSpPr>
        <p:spPr>
          <a:xfrm>
            <a:off x="489011" y="5480358"/>
            <a:ext cx="203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51142" y="5480938"/>
            <a:ext cx="6258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Scene </a:t>
            </a:r>
            <a:r>
              <a:rPr lang="ko-KR" altLang="en-US" sz="800" dirty="0" smtClean="0"/>
              <a:t>내부에서 분기를 만들 경우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자동으로 분기 도표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오른쪽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가 생성 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 연결선은 임의로 수정 할 수 없음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Scene Management</a:t>
            </a:r>
            <a:r>
              <a:rPr lang="ko-KR" altLang="en-US" sz="800" dirty="0" smtClean="0"/>
              <a:t>에서 수정 할 수 없는 연결 선은 점선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수정 가능 한 선은 실선으로 표기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분기는 </a:t>
            </a:r>
            <a:r>
              <a:rPr lang="en-US" altLang="ko-KR" sz="800" dirty="0" smtClean="0"/>
              <a:t># Case No.</a:t>
            </a:r>
            <a:r>
              <a:rPr lang="ko-KR" altLang="en-US" sz="800" dirty="0" smtClean="0"/>
              <a:t>로 표기되며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분기를 설정한 </a:t>
            </a:r>
            <a:r>
              <a:rPr lang="en-US" altLang="ko-KR" sz="800" dirty="0" smtClean="0"/>
              <a:t>Scene </a:t>
            </a:r>
            <a:r>
              <a:rPr lang="ko-KR" altLang="en-US" sz="800" dirty="0" smtClean="0"/>
              <a:t>내부에서만 추가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삭제 및 수정 가능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현재 장에서 분기에 의한 </a:t>
            </a:r>
            <a:r>
              <a:rPr lang="en-US" altLang="ko-KR" sz="800" dirty="0" smtClean="0"/>
              <a:t>Scene </a:t>
            </a:r>
            <a:r>
              <a:rPr lang="ko-KR" altLang="en-US" sz="800" dirty="0" smtClean="0"/>
              <a:t>연결은 자세히 다루지 않도록 함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sp>
        <p:nvSpPr>
          <p:cNvPr id="188" name="한쪽 모서리가 잘린 사각형 187"/>
          <p:cNvSpPr/>
          <p:nvPr/>
        </p:nvSpPr>
        <p:spPr>
          <a:xfrm>
            <a:off x="6619739" y="5597089"/>
            <a:ext cx="538938" cy="538938"/>
          </a:xfrm>
          <a:prstGeom prst="snip1Rect">
            <a:avLst>
              <a:gd name="adj" fmla="val 2408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순서도: 데이터 188"/>
          <p:cNvSpPr/>
          <p:nvPr/>
        </p:nvSpPr>
        <p:spPr>
          <a:xfrm>
            <a:off x="7537905" y="5514378"/>
            <a:ext cx="890034" cy="21557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0" name="순서도: 데이터 189"/>
          <p:cNvSpPr/>
          <p:nvPr/>
        </p:nvSpPr>
        <p:spPr>
          <a:xfrm>
            <a:off x="7537905" y="5886291"/>
            <a:ext cx="890034" cy="21557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537176" y="5678835"/>
            <a:ext cx="67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1</a:t>
            </a:r>
          </a:p>
          <a:p>
            <a:pPr algn="ctr"/>
            <a:r>
              <a:rPr lang="en-US" altLang="ko-KR" sz="700" b="1" dirty="0"/>
              <a:t> </a:t>
            </a:r>
            <a:r>
              <a:rPr lang="en-US" altLang="ko-KR" sz="700" b="1" dirty="0" smtClean="0"/>
              <a:t>(E)  </a:t>
            </a:r>
            <a:endParaRPr lang="ko-KR" altLang="en-US" sz="700" b="1" dirty="0"/>
          </a:p>
        </p:txBody>
      </p:sp>
      <p:sp>
        <p:nvSpPr>
          <p:cNvPr id="192" name="타원 191"/>
          <p:cNvSpPr/>
          <p:nvPr/>
        </p:nvSpPr>
        <p:spPr>
          <a:xfrm>
            <a:off x="7654919" y="5600949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7674065" y="5963598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7071712" y="5870436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5" name="구부러진 연결선 194"/>
          <p:cNvCxnSpPr>
            <a:stCxn id="194" idx="6"/>
            <a:endCxn id="192" idx="2"/>
          </p:cNvCxnSpPr>
          <p:nvPr/>
        </p:nvCxnSpPr>
        <p:spPr>
          <a:xfrm flipV="1">
            <a:off x="7117431" y="5623809"/>
            <a:ext cx="537488" cy="269487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구부러진 연결선 195"/>
          <p:cNvCxnSpPr>
            <a:stCxn id="194" idx="6"/>
            <a:endCxn id="193" idx="2"/>
          </p:cNvCxnSpPr>
          <p:nvPr/>
        </p:nvCxnSpPr>
        <p:spPr>
          <a:xfrm>
            <a:off x="7117431" y="5893296"/>
            <a:ext cx="556634" cy="93162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/>
          <p:cNvSpPr/>
          <p:nvPr/>
        </p:nvSpPr>
        <p:spPr>
          <a:xfrm>
            <a:off x="8263593" y="5600949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8269853" y="5963598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9" name="구부러진 연결선 198"/>
          <p:cNvCxnSpPr>
            <a:stCxn id="197" idx="6"/>
          </p:cNvCxnSpPr>
          <p:nvPr/>
        </p:nvCxnSpPr>
        <p:spPr>
          <a:xfrm>
            <a:off x="8309312" y="5623809"/>
            <a:ext cx="512516" cy="76899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구부러진 연결선 199"/>
          <p:cNvCxnSpPr>
            <a:stCxn id="198" idx="6"/>
          </p:cNvCxnSpPr>
          <p:nvPr/>
        </p:nvCxnSpPr>
        <p:spPr>
          <a:xfrm>
            <a:off x="8315572" y="5986458"/>
            <a:ext cx="506256" cy="222989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/>
          <p:cNvSpPr/>
          <p:nvPr/>
        </p:nvSpPr>
        <p:spPr>
          <a:xfrm>
            <a:off x="6639664" y="5870436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695591" y="5523512"/>
            <a:ext cx="816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Case 1</a:t>
            </a:r>
            <a:endParaRPr lang="ko-KR" altLang="en-US" sz="7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7695591" y="5896896"/>
            <a:ext cx="816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Case 2</a:t>
            </a:r>
            <a:endParaRPr lang="ko-KR" altLang="en-US" sz="7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6609184" y="5229200"/>
            <a:ext cx="284568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i="1" dirty="0" smtClean="0"/>
              <a:t>분기 </a:t>
            </a:r>
            <a:r>
              <a:rPr lang="en-US" altLang="ko-KR" sz="800" b="1" i="1" dirty="0" smtClean="0"/>
              <a:t>(# Case) </a:t>
            </a:r>
            <a:r>
              <a:rPr lang="ko-KR" altLang="en-US" sz="800" b="1" i="1" dirty="0" smtClean="0"/>
              <a:t>사용의 기본 형태</a:t>
            </a:r>
            <a:r>
              <a:rPr lang="en-US" altLang="ko-KR" sz="800" b="1" i="1" dirty="0" smtClean="0"/>
              <a:t>. </a:t>
            </a:r>
            <a:endParaRPr lang="ko-KR" altLang="en-US" sz="800" b="1" i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876089" y="5623539"/>
            <a:ext cx="61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3-3. Scene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추가하기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1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496976" y="914025"/>
            <a:ext cx="4023976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Scene Management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78" name="File"/>
          <p:cNvSpPr>
            <a:spLocks noEditPoints="1" noChangeArrowheads="1"/>
          </p:cNvSpPr>
          <p:nvPr/>
        </p:nvSpPr>
        <p:spPr bwMode="auto">
          <a:xfrm>
            <a:off x="6378874" y="4132873"/>
            <a:ext cx="129885" cy="9708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9" name="filecab2"/>
          <p:cNvSpPr>
            <a:spLocks noEditPoints="1" noChangeArrowheads="1"/>
          </p:cNvSpPr>
          <p:nvPr/>
        </p:nvSpPr>
        <p:spPr bwMode="auto">
          <a:xfrm rot="10800000">
            <a:off x="6572170" y="4130896"/>
            <a:ext cx="89703" cy="102007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0" name="덧셈 기호 179"/>
          <p:cNvSpPr/>
          <p:nvPr/>
        </p:nvSpPr>
        <p:spPr>
          <a:xfrm>
            <a:off x="6605332" y="4116612"/>
            <a:ext cx="97867" cy="97866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덧셈 기호 180"/>
          <p:cNvSpPr/>
          <p:nvPr/>
        </p:nvSpPr>
        <p:spPr>
          <a:xfrm>
            <a:off x="6445628" y="4116612"/>
            <a:ext cx="97867" cy="97866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None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36" name="직사각형 235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직선 연결선 236"/>
          <p:cNvCxnSpPr/>
          <p:nvPr/>
        </p:nvCxnSpPr>
        <p:spPr>
          <a:xfrm>
            <a:off x="1053216" y="4355012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3" name="직선 화살표 연결선 242"/>
          <p:cNvCxnSpPr>
            <a:stCxn id="242" idx="0"/>
            <a:endCxn id="242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리소스 추가하기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8" name="양쪽 모서리가 잘린 사각형 247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50921" y="529921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6776893" y="550806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6776892" y="622506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6" name="그룹 255"/>
          <p:cNvGrpSpPr/>
          <p:nvPr/>
        </p:nvGrpSpPr>
        <p:grpSpPr>
          <a:xfrm rot="10800000">
            <a:off x="5548978" y="6222713"/>
            <a:ext cx="73002" cy="67362"/>
            <a:chOff x="5636873" y="4116698"/>
            <a:chExt cx="73002" cy="67362"/>
          </a:xfrm>
        </p:grpSpPr>
        <p:sp>
          <p:nvSpPr>
            <p:cNvPr id="257" name="직사각형 2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이등변 삼각형 2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76624" y="6158879"/>
            <a:ext cx="67002" cy="63843"/>
            <a:chOff x="5712986" y="4068549"/>
            <a:chExt cx="46800" cy="45720"/>
          </a:xfrm>
        </p:grpSpPr>
        <p:sp>
          <p:nvSpPr>
            <p:cNvPr id="260" name="직사각형 259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이등변 삼각형 26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그룹 261"/>
          <p:cNvGrpSpPr/>
          <p:nvPr/>
        </p:nvGrpSpPr>
        <p:grpSpPr>
          <a:xfrm rot="10800000">
            <a:off x="6702029" y="6222713"/>
            <a:ext cx="73002" cy="67362"/>
            <a:chOff x="5636873" y="4116698"/>
            <a:chExt cx="73002" cy="67362"/>
          </a:xfrm>
        </p:grpSpPr>
        <p:sp>
          <p:nvSpPr>
            <p:cNvPr id="263" name="직사각형 26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이등변 삼각형 26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5622413" y="622311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550269" y="544522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5550268" y="530049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494537" y="528240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269" name="File"/>
          <p:cNvSpPr>
            <a:spLocks noEditPoints="1" noChangeArrowheads="1"/>
          </p:cNvSpPr>
          <p:nvPr/>
        </p:nvSpPr>
        <p:spPr bwMode="auto">
          <a:xfrm>
            <a:off x="6349730" y="5322413"/>
            <a:ext cx="129885" cy="9708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0" name="filecab2"/>
          <p:cNvSpPr>
            <a:spLocks noEditPoints="1" noChangeArrowheads="1"/>
          </p:cNvSpPr>
          <p:nvPr/>
        </p:nvSpPr>
        <p:spPr bwMode="auto">
          <a:xfrm rot="10800000">
            <a:off x="6550645" y="5320436"/>
            <a:ext cx="89703" cy="102007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덧셈 기호 299"/>
          <p:cNvSpPr/>
          <p:nvPr/>
        </p:nvSpPr>
        <p:spPr>
          <a:xfrm>
            <a:off x="6583807" y="5306152"/>
            <a:ext cx="97867" cy="97866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1" name="덧셈 기호 300"/>
          <p:cNvSpPr/>
          <p:nvPr/>
        </p:nvSpPr>
        <p:spPr>
          <a:xfrm>
            <a:off x="6416484" y="5306152"/>
            <a:ext cx="97867" cy="97866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02" name="그룹 301"/>
          <p:cNvGrpSpPr/>
          <p:nvPr/>
        </p:nvGrpSpPr>
        <p:grpSpPr>
          <a:xfrm rot="10800000">
            <a:off x="6776893" y="5445224"/>
            <a:ext cx="65351" cy="63843"/>
            <a:chOff x="5712986" y="4068542"/>
            <a:chExt cx="46800" cy="45720"/>
          </a:xfrm>
        </p:grpSpPr>
        <p:sp>
          <p:nvSpPr>
            <p:cNvPr id="303" name="직사각형 30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이등변 삼각형 30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9" name="직사각형 308"/>
          <p:cNvSpPr/>
          <p:nvPr/>
        </p:nvSpPr>
        <p:spPr>
          <a:xfrm>
            <a:off x="5550269" y="545020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513569" y="541777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5550269" y="5561384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5513569" y="5528954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+ </a:t>
            </a:r>
            <a:endParaRPr lang="ko-KR" altLang="en-US" sz="5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5707356" y="5568634"/>
            <a:ext cx="858661" cy="954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입력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6338948" y="4069080"/>
            <a:ext cx="213360" cy="213360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34" idx="4"/>
          </p:cNvCxnSpPr>
          <p:nvPr/>
        </p:nvCxnSpPr>
        <p:spPr>
          <a:xfrm flipH="1">
            <a:off x="6338948" y="4282440"/>
            <a:ext cx="106680" cy="1286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File </a:t>
            </a:r>
            <a:r>
              <a:rPr lang="ko-KR" altLang="en-US" sz="800" b="1" dirty="0" smtClean="0"/>
              <a:t>추가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버튼 클릭</a:t>
            </a:r>
            <a:endParaRPr lang="ko-KR" altLang="en-US" sz="800" b="1" dirty="0"/>
          </a:p>
        </p:txBody>
      </p:sp>
      <p:cxnSp>
        <p:nvCxnSpPr>
          <p:cNvPr id="317" name="직선 연결선 316"/>
          <p:cNvCxnSpPr/>
          <p:nvPr/>
        </p:nvCxnSpPr>
        <p:spPr>
          <a:xfrm>
            <a:off x="6998186" y="106356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7060318" y="1064144"/>
            <a:ext cx="28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Resource </a:t>
            </a:r>
            <a:r>
              <a:rPr lang="ko-KR" altLang="en-US" sz="800" dirty="0" smtClean="0"/>
              <a:t>우측의 아이콘 클릭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- Pop-Up </a:t>
            </a:r>
            <a:r>
              <a:rPr lang="ko-KR" altLang="en-US" sz="800" dirty="0" smtClean="0"/>
              <a:t>창에서 파일 선택 후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올리기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선택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다음 장 참조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9289792" y="891331"/>
            <a:ext cx="454066" cy="402992"/>
            <a:chOff x="6854391" y="5458552"/>
            <a:chExt cx="131029" cy="116291"/>
          </a:xfrm>
        </p:grpSpPr>
        <p:sp>
          <p:nvSpPr>
            <p:cNvPr id="319" name="filecab2"/>
            <p:cNvSpPr>
              <a:spLocks noEditPoints="1" noChangeArrowheads="1"/>
            </p:cNvSpPr>
            <p:nvPr/>
          </p:nvSpPr>
          <p:spPr bwMode="auto">
            <a:xfrm rot="10800000">
              <a:off x="6854391" y="547283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덧셈 기호 319"/>
            <p:cNvSpPr/>
            <p:nvPr/>
          </p:nvSpPr>
          <p:spPr>
            <a:xfrm>
              <a:off x="6887553" y="545855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2" name="TextBox 321"/>
          <p:cNvSpPr txBox="1"/>
          <p:nvPr/>
        </p:nvSpPr>
        <p:spPr>
          <a:xfrm>
            <a:off x="7128480" y="4059982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폴더 추가 및 기능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323" name="직선 연결선 322"/>
          <p:cNvCxnSpPr/>
          <p:nvPr/>
        </p:nvCxnSpPr>
        <p:spPr>
          <a:xfrm>
            <a:off x="6998186" y="4230066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7060318" y="4230646"/>
            <a:ext cx="2845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Resource </a:t>
            </a:r>
            <a:r>
              <a:rPr lang="ko-KR" altLang="en-US" sz="800" dirty="0" smtClean="0"/>
              <a:t>우측의 아이콘 클릭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“ + “ </a:t>
            </a:r>
            <a:r>
              <a:rPr lang="ko-KR" altLang="en-US" sz="800" dirty="0" smtClean="0"/>
              <a:t>클릭 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하단 데이터 표시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“ – “ </a:t>
            </a:r>
            <a:r>
              <a:rPr lang="ko-KR" altLang="en-US" sz="800" dirty="0" smtClean="0"/>
              <a:t>클릭 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하단 데이터 숨김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폴더를 선택하고 폴더를 추가 할 경우</a:t>
            </a:r>
            <a:r>
              <a:rPr lang="en-US" altLang="ko-KR" sz="800" dirty="0"/>
              <a:t>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내부 폴더 생성</a:t>
            </a:r>
            <a:r>
              <a:rPr lang="en-US" altLang="ko-KR" sz="800" dirty="0" smtClean="0">
                <a:sym typeface="Wingdings" pitchFamily="2" charset="2"/>
              </a:rPr>
              <a:t/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폴더를 드래그 할 경우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이동 가능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폴더를 폴더에 드래그 할 경우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내부 폴더로 이동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파일을 폴더에 드래그 할 경우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폴더 내부로 이동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파일을 최 하단으로 드래그 할 경우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폴더 밖으로 이동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endParaRPr lang="en-US" altLang="ko-KR" sz="800" dirty="0">
              <a:sym typeface="Wingdings" pitchFamily="2" charset="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800" dirty="0"/>
          </a:p>
        </p:txBody>
      </p:sp>
      <p:grpSp>
        <p:nvGrpSpPr>
          <p:cNvPr id="138" name="그룹 137"/>
          <p:cNvGrpSpPr/>
          <p:nvPr/>
        </p:nvGrpSpPr>
        <p:grpSpPr>
          <a:xfrm>
            <a:off x="9181253" y="4100065"/>
            <a:ext cx="509374" cy="350721"/>
            <a:chOff x="7451817" y="4292861"/>
            <a:chExt cx="164621" cy="113347"/>
          </a:xfrm>
        </p:grpSpPr>
        <p:sp>
          <p:nvSpPr>
            <p:cNvPr id="328" name="File"/>
            <p:cNvSpPr>
              <a:spLocks noEditPoints="1" noChangeArrowheads="1"/>
            </p:cNvSpPr>
            <p:nvPr/>
          </p:nvSpPr>
          <p:spPr bwMode="auto">
            <a:xfrm>
              <a:off x="7451817" y="4309122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덧셈 기호 329"/>
            <p:cNvSpPr/>
            <p:nvPr/>
          </p:nvSpPr>
          <p:spPr>
            <a:xfrm>
              <a:off x="7518571" y="4292861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8" name="Picture 7" descr="https://cdn4.iconfinder.com/data/icons/simplicio/128x128/file_delet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23" y="4135070"/>
            <a:ext cx="108885" cy="1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7" descr="https://cdn4.iconfinder.com/data/icons/simplicio/128x128/file_delet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23" y="5318464"/>
            <a:ext cx="108885" cy="1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그룹 229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231" name="직사각형 230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234" name="직사각형 23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리소스 추가하기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내 자원</a:t>
            </a:r>
            <a:endParaRPr lang="ko-KR" altLang="en-US" sz="800" b="1" dirty="0"/>
          </a:p>
        </p:txBody>
      </p:sp>
      <p:cxnSp>
        <p:nvCxnSpPr>
          <p:cNvPr id="317" name="직선 연결선 316"/>
          <p:cNvCxnSpPr/>
          <p:nvPr/>
        </p:nvCxnSpPr>
        <p:spPr>
          <a:xfrm>
            <a:off x="6998186" y="106356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7060318" y="1064144"/>
            <a:ext cx="284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서버에 올라 가 있는 리스트 확인 가능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다중 선택 가능</a:t>
            </a:r>
            <a:r>
              <a:rPr lang="en-US" altLang="ko-KR" sz="800" dirty="0" smtClean="0"/>
              <a:t>.   </a:t>
            </a:r>
            <a:endParaRPr lang="ko-KR" altLang="en-US" sz="800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None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36" name="직사각형 235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직선 연결선 236"/>
          <p:cNvCxnSpPr/>
          <p:nvPr/>
        </p:nvCxnSpPr>
        <p:spPr>
          <a:xfrm>
            <a:off x="1053216" y="4355012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3" name="직선 화살표 연결선 242"/>
          <p:cNvCxnSpPr>
            <a:stCxn id="242" idx="0"/>
            <a:endCxn id="242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양쪽 모서리가 잘린 사각형 247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4" name="그룹 263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65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덧셈 기호 266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덧셈 기호 267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69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1" name="TextBox 250"/>
          <p:cNvSpPr txBox="1"/>
          <p:nvPr/>
        </p:nvSpPr>
        <p:spPr>
          <a:xfrm>
            <a:off x="3584402" y="3902859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961604" y="1715215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128480" y="1756743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버튼 기능</a:t>
            </a:r>
            <a:endParaRPr lang="ko-KR" altLang="en-US" sz="800" b="1" dirty="0"/>
          </a:p>
        </p:txBody>
      </p:sp>
      <p:cxnSp>
        <p:nvCxnSpPr>
          <p:cNvPr id="303" name="직선 연결선 302"/>
          <p:cNvCxnSpPr/>
          <p:nvPr/>
        </p:nvCxnSpPr>
        <p:spPr>
          <a:xfrm>
            <a:off x="6998186" y="192682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7060318" y="1927407"/>
            <a:ext cx="2845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폴더 추가 버튼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Resource </a:t>
            </a:r>
            <a:r>
              <a:rPr lang="ko-KR" altLang="en-US" sz="800" dirty="0" smtClean="0">
                <a:sym typeface="Wingdings" pitchFamily="2" charset="2"/>
              </a:rPr>
              <a:t>창과 동일한 </a:t>
            </a:r>
            <a:r>
              <a:rPr lang="ko-KR" altLang="en-US" sz="800" dirty="0" err="1" smtClean="0">
                <a:sym typeface="Wingdings" pitchFamily="2" charset="2"/>
              </a:rPr>
              <a:t>로직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파일 추가 버튼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내 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에서 파일 업로드</a:t>
            </a:r>
            <a:r>
              <a:rPr lang="en-US" altLang="ko-KR" sz="800" dirty="0" smtClean="0"/>
              <a:t>)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olidFill>
                  <a:srgbClr val="FF0000"/>
                </a:solidFill>
                <a:sym typeface="Wingdings" pitchFamily="2" charset="2"/>
              </a:rPr>
              <a:t>다음 장 참고</a:t>
            </a:r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리스트에서 선택 된 파일 삭제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 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선택된 파일 없을 때</a:t>
            </a:r>
            <a:r>
              <a:rPr lang="en-US" altLang="ko-KR" sz="800" dirty="0">
                <a:sym typeface="Wingdings" pitchFamily="2" charset="2"/>
              </a:rPr>
              <a:t> </a:t>
            </a:r>
            <a:r>
              <a:rPr lang="en-US" altLang="ko-KR" sz="800" dirty="0" smtClean="0">
                <a:sym typeface="Wingdings" pitchFamily="2" charset="2"/>
              </a:rPr>
              <a:t>= Disable</a:t>
            </a:r>
            <a:endParaRPr lang="en-US" altLang="ko-KR" sz="800" dirty="0" smtClean="0"/>
          </a:p>
        </p:txBody>
      </p:sp>
      <p:sp>
        <p:nvSpPr>
          <p:cNvPr id="305" name="TextBox 304"/>
          <p:cNvSpPr txBox="1"/>
          <p:nvPr/>
        </p:nvSpPr>
        <p:spPr>
          <a:xfrm>
            <a:off x="6961604" y="3103285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128480" y="3144813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서버 리소스 리스트</a:t>
            </a:r>
            <a:endParaRPr lang="ko-KR" altLang="en-US" sz="800" b="1" dirty="0"/>
          </a:p>
        </p:txBody>
      </p:sp>
      <p:cxnSp>
        <p:nvCxnSpPr>
          <p:cNvPr id="307" name="직선 연결선 306"/>
          <p:cNvCxnSpPr/>
          <p:nvPr/>
        </p:nvCxnSpPr>
        <p:spPr>
          <a:xfrm>
            <a:off x="6998186" y="331489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7060318" y="3315477"/>
            <a:ext cx="284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확장자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용량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최종 수정일 순으로 확인 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창 드래그로 크기 조정 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텍스트가 긴 경우에는 창 크기만큼 </a:t>
            </a:r>
            <a:r>
              <a:rPr lang="ko-KR" altLang="en-US" sz="800" dirty="0" err="1" smtClean="0">
                <a:sym typeface="Wingdings" pitchFamily="2" charset="2"/>
              </a:rPr>
              <a:t>짤라서</a:t>
            </a:r>
            <a:r>
              <a:rPr lang="ko-KR" altLang="en-US" sz="800" dirty="0" smtClean="0">
                <a:sym typeface="Wingdings" pitchFamily="2" charset="2"/>
              </a:rPr>
              <a:t> 표기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텍스트 정렬</a:t>
            </a:r>
            <a:r>
              <a:rPr lang="en-US" altLang="ko-KR" sz="800" dirty="0" smtClean="0">
                <a:sym typeface="Wingdings" pitchFamily="2" charset="2"/>
              </a:rPr>
              <a:t/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</a:t>
            </a:r>
            <a:r>
              <a:rPr lang="ko-KR" altLang="en-US" sz="800" dirty="0" smtClean="0">
                <a:sym typeface="Wingdings" pitchFamily="2" charset="2"/>
              </a:rPr>
              <a:t>이름 </a:t>
            </a:r>
            <a:r>
              <a:rPr lang="en-US" altLang="ko-KR" sz="800" dirty="0" smtClean="0">
                <a:sym typeface="Wingdings" pitchFamily="2" charset="2"/>
              </a:rPr>
              <a:t>: </a:t>
            </a:r>
            <a:r>
              <a:rPr lang="ko-KR" altLang="en-US" sz="800" dirty="0" smtClean="0">
                <a:sym typeface="Wingdings" pitchFamily="2" charset="2"/>
              </a:rPr>
              <a:t>좌측 정렬</a:t>
            </a:r>
            <a:r>
              <a:rPr lang="en-US" altLang="ko-KR" sz="800" dirty="0" smtClean="0">
                <a:sym typeface="Wingdings" pitchFamily="2" charset="2"/>
              </a:rPr>
              <a:t> (</a:t>
            </a:r>
            <a:r>
              <a:rPr lang="ko-KR" altLang="en-US" sz="800" dirty="0" smtClean="0">
                <a:sym typeface="Wingdings" pitchFamily="2" charset="2"/>
              </a:rPr>
              <a:t>우측부터 </a:t>
            </a:r>
            <a:r>
              <a:rPr lang="ko-KR" altLang="en-US" sz="800" dirty="0" err="1" smtClean="0">
                <a:sym typeface="Wingdings" pitchFamily="2" charset="2"/>
              </a:rPr>
              <a:t>짤림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</a:t>
            </a:r>
            <a:r>
              <a:rPr lang="ko-KR" altLang="en-US" sz="800" dirty="0" smtClean="0">
                <a:sym typeface="Wingdings" pitchFamily="2" charset="2"/>
              </a:rPr>
              <a:t>용량 </a:t>
            </a:r>
            <a:r>
              <a:rPr lang="en-US" altLang="ko-KR" sz="800" dirty="0" smtClean="0">
                <a:sym typeface="Wingdings" pitchFamily="2" charset="2"/>
              </a:rPr>
              <a:t>: </a:t>
            </a:r>
            <a:r>
              <a:rPr lang="ko-KR" altLang="en-US" sz="800" dirty="0" smtClean="0">
                <a:sym typeface="Wingdings" pitchFamily="2" charset="2"/>
              </a:rPr>
              <a:t>우측 정렬 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좌측부터 </a:t>
            </a:r>
            <a:r>
              <a:rPr lang="ko-KR" altLang="en-US" sz="800" dirty="0" err="1" smtClean="0">
                <a:sym typeface="Wingdings" pitchFamily="2" charset="2"/>
              </a:rPr>
              <a:t>짤림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</a:t>
            </a:r>
            <a:r>
              <a:rPr lang="ko-KR" altLang="en-US" sz="800" dirty="0" smtClean="0">
                <a:sym typeface="Wingdings" pitchFamily="2" charset="2"/>
              </a:rPr>
              <a:t>최종 수정일 </a:t>
            </a:r>
            <a:r>
              <a:rPr lang="en-US" altLang="ko-KR" sz="800" dirty="0" smtClean="0">
                <a:sym typeface="Wingdings" pitchFamily="2" charset="2"/>
              </a:rPr>
              <a:t>: </a:t>
            </a:r>
            <a:r>
              <a:rPr lang="ko-KR" altLang="en-US" sz="800" dirty="0" smtClean="0">
                <a:sym typeface="Wingdings" pitchFamily="2" charset="2"/>
              </a:rPr>
              <a:t>우측 정렬 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좌측부터 </a:t>
            </a:r>
            <a:r>
              <a:rPr lang="ko-KR" altLang="en-US" sz="800" dirty="0" err="1" smtClean="0">
                <a:sym typeface="Wingdings" pitchFamily="2" charset="2"/>
              </a:rPr>
              <a:t>짤림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파일 및 폴더 드래그 </a:t>
            </a:r>
            <a:r>
              <a:rPr lang="ko-KR" altLang="en-US" sz="800" dirty="0" err="1" smtClean="0">
                <a:sym typeface="Wingdings" pitchFamily="2" charset="2"/>
              </a:rPr>
              <a:t>로직은</a:t>
            </a:r>
            <a:r>
              <a:rPr lang="ko-KR" altLang="en-US" sz="800" dirty="0" smtClean="0">
                <a:sym typeface="Wingdings" pitchFamily="2" charset="2"/>
              </a:rPr>
              <a:t> </a:t>
            </a:r>
            <a:r>
              <a:rPr lang="en-US" altLang="ko-KR" sz="800" dirty="0" smtClean="0">
                <a:sym typeface="Wingdings" pitchFamily="2" charset="2"/>
              </a:rPr>
              <a:t>Resource </a:t>
            </a:r>
            <a:r>
              <a:rPr lang="ko-KR" altLang="en-US" sz="800" dirty="0" smtClean="0">
                <a:sym typeface="Wingdings" pitchFamily="2" charset="2"/>
              </a:rPr>
              <a:t>창과 동일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endParaRPr lang="en-US" altLang="ko-KR" sz="800" dirty="0" smtClean="0"/>
          </a:p>
        </p:txBody>
      </p:sp>
      <p:sp>
        <p:nvSpPr>
          <p:cNvPr id="310" name="TextBox 309"/>
          <p:cNvSpPr txBox="1"/>
          <p:nvPr/>
        </p:nvSpPr>
        <p:spPr>
          <a:xfrm>
            <a:off x="6961604" y="5166759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128480" y="5208287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서</a:t>
            </a:r>
            <a:r>
              <a:rPr lang="ko-KR" altLang="en-US" sz="800" b="1" dirty="0"/>
              <a:t>버</a:t>
            </a:r>
            <a:r>
              <a:rPr lang="ko-KR" altLang="en-US" sz="800" b="1" dirty="0" smtClean="0"/>
              <a:t> 사용량 체크</a:t>
            </a:r>
            <a:endParaRPr lang="ko-KR" altLang="en-US" sz="800" b="1" dirty="0"/>
          </a:p>
        </p:txBody>
      </p:sp>
      <p:cxnSp>
        <p:nvCxnSpPr>
          <p:cNvPr id="313" name="직선 연결선 312"/>
          <p:cNvCxnSpPr/>
          <p:nvPr/>
        </p:nvCxnSpPr>
        <p:spPr>
          <a:xfrm>
            <a:off x="6998186" y="5378371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060318" y="5378951"/>
            <a:ext cx="284568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서버 용량 최대 </a:t>
            </a:r>
            <a:r>
              <a:rPr lang="en-US" altLang="ko-KR" sz="800" dirty="0" smtClean="0"/>
              <a:t>100 MB </a:t>
            </a:r>
            <a:r>
              <a:rPr lang="ko-KR" altLang="en-US" sz="800" dirty="0" smtClean="0"/>
              <a:t>사용 가능</a:t>
            </a:r>
            <a:r>
              <a:rPr lang="en-US" altLang="ko-KR" sz="800" dirty="0" smtClean="0"/>
              <a:t>. (</a:t>
            </a:r>
            <a:r>
              <a:rPr lang="ko-KR" altLang="en-US" sz="800" dirty="0" smtClean="0"/>
              <a:t>개인 당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961604" y="5707471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7128480" y="5748999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하단 옵션</a:t>
            </a:r>
            <a:endParaRPr lang="ko-KR" altLang="en-US" sz="800" b="1" dirty="0"/>
          </a:p>
        </p:txBody>
      </p:sp>
      <p:cxnSp>
        <p:nvCxnSpPr>
          <p:cNvPr id="324" name="직선 연결선 323"/>
          <p:cNvCxnSpPr/>
          <p:nvPr/>
        </p:nvCxnSpPr>
        <p:spPr>
          <a:xfrm>
            <a:off x="6998186" y="5919083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7060318" y="5919663"/>
            <a:ext cx="284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불러오기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선택 된 </a:t>
            </a:r>
            <a:r>
              <a:rPr lang="en-US" altLang="ko-KR" sz="800" dirty="0" smtClean="0">
                <a:sym typeface="Wingdings" pitchFamily="2" charset="2"/>
              </a:rPr>
              <a:t>Resource</a:t>
            </a:r>
            <a:r>
              <a:rPr lang="ko-KR" altLang="en-US" sz="800" dirty="0" smtClean="0">
                <a:sym typeface="Wingdings" pitchFamily="2" charset="2"/>
              </a:rPr>
              <a:t>를 </a:t>
            </a:r>
            <a:r>
              <a:rPr lang="en-US" altLang="ko-KR" sz="800" dirty="0" smtClean="0">
                <a:sym typeface="Wingdings" pitchFamily="2" charset="2"/>
              </a:rPr>
              <a:t>Tool</a:t>
            </a:r>
            <a:r>
              <a:rPr lang="ko-KR" altLang="en-US" sz="800" dirty="0" smtClean="0">
                <a:sym typeface="Wingdings" pitchFamily="2" charset="2"/>
              </a:rPr>
              <a:t>로 불러 옴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취소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변경 된 서버 자원 목록을 저장 후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창 닫음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endParaRPr lang="en-US" altLang="ko-KR" sz="800" dirty="0" smtClean="0"/>
          </a:p>
        </p:txBody>
      </p:sp>
      <p:grpSp>
        <p:nvGrpSpPr>
          <p:cNvPr id="342" name="그룹 341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343" name="직사각형 342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4" name="타원 343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347" name="직사각형 346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8" name="타원 347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0" name="직사각형 349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직선 연결선 353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>
            <a:off x="375073" y="1251384"/>
            <a:ext cx="6462268" cy="3853609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193278" y="2036536"/>
            <a:ext cx="2806806" cy="2311882"/>
            <a:chOff x="2193278" y="2036536"/>
            <a:chExt cx="2806806" cy="2311882"/>
          </a:xfrm>
        </p:grpSpPr>
        <p:grpSp>
          <p:nvGrpSpPr>
            <p:cNvPr id="84" name="그룹 83"/>
            <p:cNvGrpSpPr/>
            <p:nvPr/>
          </p:nvGrpSpPr>
          <p:grpSpPr>
            <a:xfrm>
              <a:off x="2193278" y="2036536"/>
              <a:ext cx="2806806" cy="2311882"/>
              <a:chOff x="2217449" y="1864465"/>
              <a:chExt cx="2806806" cy="2311882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217449" y="1864465"/>
                <a:ext cx="2806806" cy="2311882"/>
                <a:chOff x="1387907" y="1842443"/>
                <a:chExt cx="2806806" cy="2311882"/>
              </a:xfrm>
            </p:grpSpPr>
            <p:sp>
              <p:nvSpPr>
                <p:cNvPr id="311" name="직사각형 310"/>
                <p:cNvSpPr/>
                <p:nvPr/>
              </p:nvSpPr>
              <p:spPr>
                <a:xfrm>
                  <a:off x="1387908" y="1842443"/>
                  <a:ext cx="2806805" cy="23118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1387907" y="1842443"/>
                  <a:ext cx="2806806" cy="14639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Resource Add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1387907" y="3912012"/>
                  <a:ext cx="2806806" cy="2418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모서리가 둥근 직사각형 335"/>
                <p:cNvSpPr/>
                <p:nvPr/>
              </p:nvSpPr>
              <p:spPr>
                <a:xfrm>
                  <a:off x="3153823" y="3949724"/>
                  <a:ext cx="531261" cy="1716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b="1" dirty="0" smtClean="0">
                      <a:solidFill>
                        <a:schemeClr val="tx1"/>
                      </a:solidFill>
                    </a:rPr>
                    <a:t>불러 오기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모서리가 둥근 직사각형 336"/>
                <p:cNvSpPr/>
                <p:nvPr/>
              </p:nvSpPr>
              <p:spPr>
                <a:xfrm>
                  <a:off x="3739458" y="3949724"/>
                  <a:ext cx="346989" cy="1716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b="1" dirty="0" smtClean="0">
                      <a:solidFill>
                        <a:schemeClr val="tx1"/>
                      </a:solidFill>
                    </a:rPr>
                    <a:t>취소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양쪽 모서리가 둥근 사각형 2"/>
                <p:cNvSpPr/>
                <p:nvPr/>
              </p:nvSpPr>
              <p:spPr>
                <a:xfrm>
                  <a:off x="1518623" y="2098172"/>
                  <a:ext cx="926878" cy="199184"/>
                </a:xfrm>
                <a:prstGeom prst="round2Same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tx1"/>
                      </a:solidFill>
                    </a:rPr>
                    <a:t>내 자원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1503570" y="2299645"/>
                  <a:ext cx="2583754" cy="156140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1523001" y="2295922"/>
                  <a:ext cx="1757493" cy="12496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양쪽 모서리가 둥근 사각형 345"/>
                <p:cNvSpPr/>
                <p:nvPr/>
              </p:nvSpPr>
              <p:spPr>
                <a:xfrm>
                  <a:off x="2443261" y="2098172"/>
                  <a:ext cx="837233" cy="199184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Assets Shop</a:t>
                  </a:r>
                  <a:endParaRPr lang="ko-KR" altLang="en-US" sz="7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568625" y="2311891"/>
                  <a:ext cx="251870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서버 자원 목록</a:t>
                  </a:r>
                  <a:endParaRPr lang="ko-KR" altLang="en-US" sz="700" b="1" dirty="0"/>
                </a:p>
              </p:txBody>
            </p:sp>
            <p:sp>
              <p:nvSpPr>
                <p:cNvPr id="349" name="직사각형 348"/>
                <p:cNvSpPr/>
                <p:nvPr/>
              </p:nvSpPr>
              <p:spPr>
                <a:xfrm>
                  <a:off x="1640631" y="2526804"/>
                  <a:ext cx="885301" cy="898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500" b="1" smtClean="0">
                      <a:solidFill>
                        <a:schemeClr val="tx1"/>
                      </a:solidFill>
                    </a:rPr>
                    <a:t>이름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/>
                <p:cNvSpPr/>
                <p:nvPr/>
              </p:nvSpPr>
              <p:spPr>
                <a:xfrm>
                  <a:off x="2525932" y="2526804"/>
                  <a:ext cx="472717" cy="898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500" b="1" smtClean="0">
                      <a:solidFill>
                        <a:schemeClr val="tx1"/>
                      </a:solidFill>
                    </a:rPr>
                    <a:t>용량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2998649" y="2526804"/>
                  <a:ext cx="968390" cy="898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500" b="1" dirty="0" smtClean="0">
                      <a:solidFill>
                        <a:schemeClr val="tx1"/>
                      </a:solidFill>
                    </a:rPr>
                    <a:t>최종 수정 일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/>
                <p:cNvSpPr/>
                <p:nvPr/>
              </p:nvSpPr>
              <p:spPr>
                <a:xfrm>
                  <a:off x="1640631" y="2616624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500" b="1" dirty="0" smtClean="0">
                      <a:solidFill>
                        <a:schemeClr val="tx1"/>
                      </a:solidFill>
                    </a:rPr>
                    <a:t>- </a:t>
                  </a:r>
                  <a:r>
                    <a:rPr lang="ko-KR" altLang="en-US" sz="500" b="1" dirty="0" smtClean="0">
                      <a:solidFill>
                        <a:schemeClr val="tx1"/>
                      </a:solidFill>
                    </a:rPr>
                    <a:t>이미지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/>
                <p:cNvSpPr/>
                <p:nvPr/>
              </p:nvSpPr>
              <p:spPr>
                <a:xfrm>
                  <a:off x="2998649" y="2616624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/>
                <p:cNvSpPr/>
                <p:nvPr/>
              </p:nvSpPr>
              <p:spPr>
                <a:xfrm>
                  <a:off x="1640631" y="2710108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배경 화면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1.jpg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/>
                <p:cNvSpPr/>
                <p:nvPr/>
              </p:nvSpPr>
              <p:spPr>
                <a:xfrm>
                  <a:off x="2525932" y="2710108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2.45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>
                  <a:off x="2998649" y="2710108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/>
                <p:cNvSpPr/>
                <p:nvPr/>
              </p:nvSpPr>
              <p:spPr>
                <a:xfrm>
                  <a:off x="1640631" y="2892486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시작 버튼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.jpg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>
                  <a:off x="2525932" y="2892486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3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직사각형 367"/>
                <p:cNvSpPr/>
                <p:nvPr/>
              </p:nvSpPr>
              <p:spPr>
                <a:xfrm>
                  <a:off x="2998649" y="2892486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>
                  <a:off x="1640631" y="2978524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로드 버튼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.bmp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>
                  <a:off x="2525932" y="2978524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3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직사각형 370"/>
                <p:cNvSpPr/>
                <p:nvPr/>
              </p:nvSpPr>
              <p:spPr>
                <a:xfrm>
                  <a:off x="2998649" y="2978524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직사각형 371"/>
                <p:cNvSpPr/>
                <p:nvPr/>
              </p:nvSpPr>
              <p:spPr>
                <a:xfrm>
                  <a:off x="1640631" y="3072008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종료 버튼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.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tga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직사각형 372"/>
                <p:cNvSpPr/>
                <p:nvPr/>
              </p:nvSpPr>
              <p:spPr>
                <a:xfrm>
                  <a:off x="2525932" y="3072008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3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4" name="직사각형 373"/>
                <p:cNvSpPr/>
                <p:nvPr/>
              </p:nvSpPr>
              <p:spPr>
                <a:xfrm>
                  <a:off x="2998649" y="3072008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5" name="직사각형 374"/>
                <p:cNvSpPr/>
                <p:nvPr/>
              </p:nvSpPr>
              <p:spPr>
                <a:xfrm>
                  <a:off x="1640631" y="3168552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500" b="1" dirty="0" smtClean="0">
                      <a:solidFill>
                        <a:schemeClr val="tx1"/>
                      </a:solidFill>
                    </a:rPr>
                    <a:t>- </a:t>
                  </a:r>
                  <a:r>
                    <a:rPr lang="ko-KR" altLang="en-US" sz="500" b="1" dirty="0" smtClean="0">
                      <a:solidFill>
                        <a:schemeClr val="tx1"/>
                      </a:solidFill>
                    </a:rPr>
                    <a:t>사운드</a:t>
                  </a:r>
                  <a:endParaRPr lang="ko-KR" altLang="en-U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7" name="직사각형 376"/>
                <p:cNvSpPr/>
                <p:nvPr/>
              </p:nvSpPr>
              <p:spPr>
                <a:xfrm>
                  <a:off x="2998649" y="3168552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8" name="직사각형 377"/>
                <p:cNvSpPr/>
                <p:nvPr/>
              </p:nvSpPr>
              <p:spPr>
                <a:xfrm>
                  <a:off x="1640631" y="3254590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버튼 사운드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.wav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>
                  <a:off x="2525932" y="3254590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3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>
                  <a:off x="2998649" y="3254590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>
                  <a:off x="1640631" y="3348074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BGM1.wav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>
                  <a:off x="2525932" y="3348074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3" name="직사각형 382"/>
                <p:cNvSpPr/>
                <p:nvPr/>
              </p:nvSpPr>
              <p:spPr>
                <a:xfrm>
                  <a:off x="2998649" y="3348074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3900306" y="2679825"/>
                  <a:ext cx="65353" cy="830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5" name="그룹 384"/>
                <p:cNvGrpSpPr/>
                <p:nvPr/>
              </p:nvGrpSpPr>
              <p:grpSpPr>
                <a:xfrm>
                  <a:off x="3900306" y="3510505"/>
                  <a:ext cx="64352" cy="63843"/>
                  <a:chOff x="5712986" y="4068549"/>
                  <a:chExt cx="46800" cy="45720"/>
                </a:xfrm>
              </p:grpSpPr>
              <p:sp>
                <p:nvSpPr>
                  <p:cNvPr id="386" name="직사각형 385"/>
                  <p:cNvSpPr/>
                  <p:nvPr/>
                </p:nvSpPr>
                <p:spPr>
                  <a:xfrm>
                    <a:off x="5712986" y="4068549"/>
                    <a:ext cx="46800" cy="457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7" name="이등변 삼각형 386"/>
                  <p:cNvSpPr/>
                  <p:nvPr/>
                </p:nvSpPr>
                <p:spPr>
                  <a:xfrm rot="10800000">
                    <a:off x="5721462" y="4078220"/>
                    <a:ext cx="28800" cy="28800"/>
                  </a:xfrm>
                  <a:prstGeom prst="triangl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8" name="그룹 387"/>
                <p:cNvGrpSpPr/>
                <p:nvPr/>
              </p:nvGrpSpPr>
              <p:grpSpPr>
                <a:xfrm rot="10800000">
                  <a:off x="3900306" y="2616985"/>
                  <a:ext cx="65351" cy="63843"/>
                  <a:chOff x="5712986" y="4068542"/>
                  <a:chExt cx="46800" cy="45720"/>
                </a:xfrm>
              </p:grpSpPr>
              <p:sp>
                <p:nvSpPr>
                  <p:cNvPr id="389" name="직사각형 388"/>
                  <p:cNvSpPr/>
                  <p:nvPr/>
                </p:nvSpPr>
                <p:spPr>
                  <a:xfrm>
                    <a:off x="5712986" y="4068542"/>
                    <a:ext cx="46800" cy="457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0" name="이등변 삼각형 389"/>
                  <p:cNvSpPr/>
                  <p:nvPr/>
                </p:nvSpPr>
                <p:spPr>
                  <a:xfrm rot="10800000">
                    <a:off x="5721462" y="4078220"/>
                    <a:ext cx="28800" cy="28800"/>
                  </a:xfrm>
                  <a:prstGeom prst="triangl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91" name="직사각형 390"/>
                <p:cNvSpPr/>
                <p:nvPr/>
              </p:nvSpPr>
              <p:spPr>
                <a:xfrm>
                  <a:off x="1640631" y="3437894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작업 중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.jpg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>
                  <a:off x="2525932" y="3437894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1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직사각형 392"/>
                <p:cNvSpPr/>
                <p:nvPr/>
              </p:nvSpPr>
              <p:spPr>
                <a:xfrm>
                  <a:off x="2998649" y="3437894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모서리가 둥근 직사각형 393"/>
                <p:cNvSpPr/>
                <p:nvPr/>
              </p:nvSpPr>
              <p:spPr>
                <a:xfrm>
                  <a:off x="1653864" y="3672015"/>
                  <a:ext cx="487917" cy="101460"/>
                </a:xfrm>
                <a:prstGeom prst="roundRect">
                  <a:avLst>
                    <a:gd name="adj" fmla="val 35443"/>
                  </a:avLst>
                </a:prstGeom>
                <a:solidFill>
                  <a:srgbClr val="92D05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모서리가 둥근 직사각형 394"/>
                <p:cNvSpPr/>
                <p:nvPr/>
              </p:nvSpPr>
              <p:spPr>
                <a:xfrm>
                  <a:off x="1653863" y="3672020"/>
                  <a:ext cx="2313175" cy="101460"/>
                </a:xfrm>
                <a:prstGeom prst="roundRect">
                  <a:avLst>
                    <a:gd name="adj" fmla="val 35443"/>
                  </a:avLst>
                </a:prstGeom>
                <a:solidFill>
                  <a:schemeClr val="bg1">
                    <a:alpha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전체 사용량 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: 21.45 /100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1640631" y="2805018"/>
                  <a:ext cx="2255066" cy="965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1640631" y="2799002"/>
                  <a:ext cx="885301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tx1"/>
                      </a:solidFill>
                    </a:rPr>
                    <a:t>└ 배경 화면</a:t>
                  </a:r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2.jpg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/>
                <p:cNvSpPr/>
                <p:nvPr/>
              </p:nvSpPr>
              <p:spPr>
                <a:xfrm>
                  <a:off x="2525932" y="2799002"/>
                  <a:ext cx="472717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 smtClean="0">
                      <a:solidFill>
                        <a:schemeClr val="tx1"/>
                      </a:solidFill>
                    </a:rPr>
                    <a:t>1 MB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/>
                <p:cNvSpPr/>
                <p:nvPr/>
              </p:nvSpPr>
              <p:spPr>
                <a:xfrm>
                  <a:off x="2998649" y="2799002"/>
                  <a:ext cx="946239" cy="8982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#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yyyy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-mm-</a:t>
                  </a:r>
                  <a:r>
                    <a:rPr lang="en-US" altLang="ko-KR" sz="500" dirty="0" err="1">
                      <a:solidFill>
                        <a:schemeClr val="tx1"/>
                      </a:solidFill>
                    </a:rPr>
                    <a:t>dd</a:t>
                  </a:r>
                  <a:r>
                    <a:rPr lang="en-US" altLang="ko-KR" sz="500" dirty="0">
                      <a:solidFill>
                        <a:schemeClr val="tx1"/>
                      </a:solidFill>
                    </a:rPr>
                    <a:t> / </a:t>
                  </a:r>
                  <a:r>
                    <a:rPr lang="en-US" altLang="ko-KR" sz="500" dirty="0" err="1" smtClean="0">
                      <a:solidFill>
                        <a:schemeClr val="tx1"/>
                      </a:solidFill>
                    </a:rPr>
                    <a:t>hh:mm:ss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640632" y="2526804"/>
                  <a:ext cx="2258572" cy="104754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2" name="File"/>
              <p:cNvSpPr>
                <a:spLocks noEditPoints="1" noChangeArrowheads="1"/>
              </p:cNvSpPr>
              <p:nvPr/>
            </p:nvSpPr>
            <p:spPr bwMode="auto">
              <a:xfrm>
                <a:off x="4283431" y="2410238"/>
                <a:ext cx="129885" cy="97086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sx="1000" sy="1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ilecab2"/>
              <p:cNvSpPr>
                <a:spLocks noEditPoints="1" noChangeArrowheads="1"/>
              </p:cNvSpPr>
              <p:nvPr/>
            </p:nvSpPr>
            <p:spPr bwMode="auto">
              <a:xfrm rot="10800000">
                <a:off x="4484346" y="2408261"/>
                <a:ext cx="89703" cy="102007"/>
              </a:xfrm>
              <a:custGeom>
                <a:avLst/>
                <a:gdLst>
                  <a:gd name="T0" fmla="*/ 1080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10800 h 21600"/>
                  <a:gd name="T6" fmla="*/ 0 w 21600"/>
                  <a:gd name="T7" fmla="*/ 20367 h 21600"/>
                  <a:gd name="T8" fmla="*/ 10800 w 21600"/>
                  <a:gd name="T9" fmla="*/ 21600 h 21600"/>
                  <a:gd name="T10" fmla="*/ 21600 w 21600"/>
                  <a:gd name="T11" fmla="*/ 20367 h 21600"/>
                  <a:gd name="T12" fmla="*/ 21600 w 21600"/>
                  <a:gd name="T13" fmla="*/ 10800 h 21600"/>
                  <a:gd name="T14" fmla="*/ 21600 w 21600"/>
                  <a:gd name="T15" fmla="*/ 0 h 21600"/>
                  <a:gd name="T16" fmla="*/ 1004 w 21600"/>
                  <a:gd name="T17" fmla="*/ 511 h 21600"/>
                  <a:gd name="T18" fmla="*/ 20542 w 21600"/>
                  <a:gd name="T19" fmla="*/ 1976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10800" y="0"/>
                    </a:moveTo>
                    <a:lnTo>
                      <a:pt x="0" y="0"/>
                    </a:lnTo>
                    <a:lnTo>
                      <a:pt x="0" y="10800"/>
                    </a:lnTo>
                    <a:lnTo>
                      <a:pt x="0" y="20367"/>
                    </a:lnTo>
                    <a:lnTo>
                      <a:pt x="5807" y="20367"/>
                    </a:lnTo>
                    <a:lnTo>
                      <a:pt x="5807" y="20637"/>
                    </a:lnTo>
                    <a:lnTo>
                      <a:pt x="5970" y="20818"/>
                    </a:lnTo>
                    <a:lnTo>
                      <a:pt x="6133" y="20968"/>
                    </a:lnTo>
                    <a:lnTo>
                      <a:pt x="6404" y="21239"/>
                    </a:lnTo>
                    <a:lnTo>
                      <a:pt x="6567" y="21419"/>
                    </a:lnTo>
                    <a:lnTo>
                      <a:pt x="7055" y="21510"/>
                    </a:lnTo>
                    <a:lnTo>
                      <a:pt x="7544" y="21600"/>
                    </a:lnTo>
                    <a:lnTo>
                      <a:pt x="8141" y="21600"/>
                    </a:lnTo>
                    <a:lnTo>
                      <a:pt x="10800" y="21600"/>
                    </a:lnTo>
                    <a:lnTo>
                      <a:pt x="13188" y="21600"/>
                    </a:lnTo>
                    <a:lnTo>
                      <a:pt x="13948" y="21600"/>
                    </a:lnTo>
                    <a:lnTo>
                      <a:pt x="14436" y="21510"/>
                    </a:lnTo>
                    <a:lnTo>
                      <a:pt x="14708" y="21419"/>
                    </a:lnTo>
                    <a:lnTo>
                      <a:pt x="15033" y="21239"/>
                    </a:lnTo>
                    <a:lnTo>
                      <a:pt x="15359" y="20968"/>
                    </a:lnTo>
                    <a:lnTo>
                      <a:pt x="15522" y="20818"/>
                    </a:lnTo>
                    <a:lnTo>
                      <a:pt x="15684" y="20637"/>
                    </a:lnTo>
                    <a:lnTo>
                      <a:pt x="15684" y="20367"/>
                    </a:lnTo>
                    <a:lnTo>
                      <a:pt x="21600" y="20367"/>
                    </a:lnTo>
                    <a:lnTo>
                      <a:pt x="21600" y="10800"/>
                    </a:lnTo>
                    <a:lnTo>
                      <a:pt x="21600" y="0"/>
                    </a:lnTo>
                    <a:lnTo>
                      <a:pt x="10800" y="0"/>
                    </a:lnTo>
                    <a:close/>
                    <a:moveTo>
                      <a:pt x="7055" y="20367"/>
                    </a:moveTo>
                    <a:lnTo>
                      <a:pt x="7055" y="20547"/>
                    </a:lnTo>
                    <a:lnTo>
                      <a:pt x="7055" y="20637"/>
                    </a:lnTo>
                    <a:lnTo>
                      <a:pt x="7218" y="20728"/>
                    </a:lnTo>
                    <a:lnTo>
                      <a:pt x="7381" y="20818"/>
                    </a:lnTo>
                    <a:lnTo>
                      <a:pt x="7544" y="20908"/>
                    </a:lnTo>
                    <a:lnTo>
                      <a:pt x="7707" y="20968"/>
                    </a:lnTo>
                    <a:lnTo>
                      <a:pt x="7815" y="20968"/>
                    </a:lnTo>
                    <a:lnTo>
                      <a:pt x="8141" y="20968"/>
                    </a:lnTo>
                    <a:lnTo>
                      <a:pt x="13188" y="20968"/>
                    </a:lnTo>
                    <a:lnTo>
                      <a:pt x="13459" y="20968"/>
                    </a:lnTo>
                    <a:lnTo>
                      <a:pt x="13785" y="20968"/>
                    </a:lnTo>
                    <a:lnTo>
                      <a:pt x="13948" y="20908"/>
                    </a:lnTo>
                    <a:lnTo>
                      <a:pt x="14111" y="20818"/>
                    </a:lnTo>
                    <a:lnTo>
                      <a:pt x="14273" y="20728"/>
                    </a:lnTo>
                    <a:lnTo>
                      <a:pt x="14273" y="20637"/>
                    </a:lnTo>
                    <a:lnTo>
                      <a:pt x="14436" y="20547"/>
                    </a:lnTo>
                    <a:lnTo>
                      <a:pt x="14436" y="20367"/>
                    </a:lnTo>
                    <a:lnTo>
                      <a:pt x="7055" y="20367"/>
                    </a:lnTo>
                    <a:close/>
                  </a:path>
                  <a:path w="21600" h="21600" extrusionOk="0">
                    <a:moveTo>
                      <a:pt x="7055" y="20367"/>
                    </a:moveTo>
                    <a:lnTo>
                      <a:pt x="5807" y="20367"/>
                    </a:lnTo>
                    <a:lnTo>
                      <a:pt x="21600" y="20367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sx="1000" sy="1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덧셈 기호 253"/>
              <p:cNvSpPr/>
              <p:nvPr/>
            </p:nvSpPr>
            <p:spPr>
              <a:xfrm>
                <a:off x="4517508" y="2393977"/>
                <a:ext cx="97867" cy="97866"/>
              </a:xfrm>
              <a:prstGeom prst="mathPlus">
                <a:avLst>
                  <a:gd name="adj1" fmla="val 2043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덧셈 기호 254"/>
              <p:cNvSpPr/>
              <p:nvPr/>
            </p:nvSpPr>
            <p:spPr>
              <a:xfrm>
                <a:off x="4350185" y="2393977"/>
                <a:ext cx="97867" cy="97866"/>
              </a:xfrm>
              <a:prstGeom prst="mathPlus">
                <a:avLst>
                  <a:gd name="adj1" fmla="val 2043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1" name="Picture 7" descr="https://cdn4.iconfinder.com/data/icons/simplicio/128x128/file_delete.png">
                <a:hlinkClick r:id="rId8"/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3237" y="2408260"/>
                <a:ext cx="108885" cy="108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0" name="TextBox 299"/>
            <p:cNvSpPr txBox="1"/>
            <p:nvPr/>
          </p:nvSpPr>
          <p:spPr>
            <a:xfrm>
              <a:off x="4021670" y="2462699"/>
              <a:ext cx="288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2396084" y="2246675"/>
              <a:ext cx="288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2254796" y="2606715"/>
              <a:ext cx="288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254796" y="3717032"/>
              <a:ext cx="288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3668447" y="4086344"/>
              <a:ext cx="288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리소스 추가하기 </a:t>
            </a: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</a:t>
            </a: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File Upload </a:t>
            </a:r>
            <a:r>
              <a:rPr lang="ko-KR" altLang="en-US" sz="800" b="1" dirty="0" smtClean="0"/>
              <a:t>기능</a:t>
            </a:r>
            <a:endParaRPr lang="ko-KR" altLang="en-US" sz="800" b="1" dirty="0"/>
          </a:p>
        </p:txBody>
      </p:sp>
      <p:cxnSp>
        <p:nvCxnSpPr>
          <p:cNvPr id="317" name="직선 연결선 316"/>
          <p:cNvCxnSpPr/>
          <p:nvPr/>
        </p:nvCxnSpPr>
        <p:spPr>
          <a:xfrm>
            <a:off x="6998186" y="106356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7060318" y="1064144"/>
            <a:ext cx="2845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왼쪽과 같이 윈도우 기본 파일 열기 사용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파일을 하나씩 </a:t>
            </a:r>
            <a:r>
              <a:rPr lang="en-US" altLang="ko-KR" sz="800" dirty="0" smtClean="0"/>
              <a:t>Upload </a:t>
            </a:r>
            <a:r>
              <a:rPr lang="ko-KR" altLang="en-US" sz="800" dirty="0" smtClean="0"/>
              <a:t>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하나의 파일이 </a:t>
            </a:r>
            <a:r>
              <a:rPr lang="en-US" altLang="ko-KR" sz="800" dirty="0" smtClean="0"/>
              <a:t>10 Mb</a:t>
            </a:r>
            <a:r>
              <a:rPr lang="ko-KR" altLang="en-US" sz="800" dirty="0" smtClean="0"/>
              <a:t>를 넘을 수 없음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- 10 Mb</a:t>
            </a:r>
            <a:r>
              <a:rPr lang="ko-KR" altLang="en-US" sz="800" dirty="0" smtClean="0"/>
              <a:t>를 넘을 경우 </a:t>
            </a:r>
            <a:r>
              <a:rPr lang="en-US" altLang="ko-KR" sz="800" dirty="0" smtClean="0"/>
              <a:t>Error </a:t>
            </a:r>
            <a:r>
              <a:rPr lang="en-US" altLang="ko-KR" sz="800" dirty="0" err="1" smtClean="0"/>
              <a:t>Msg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출력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“ </a:t>
            </a:r>
            <a:r>
              <a:rPr lang="ko-KR" altLang="en-US" sz="800" dirty="0" smtClean="0">
                <a:sym typeface="Wingdings" pitchFamily="2" charset="2"/>
              </a:rPr>
              <a:t>파일 하나당 </a:t>
            </a:r>
            <a:r>
              <a:rPr lang="en-US" altLang="ko-KR" sz="800" dirty="0" smtClean="0">
                <a:sym typeface="Wingdings" pitchFamily="2" charset="2"/>
              </a:rPr>
              <a:t>10MB </a:t>
            </a:r>
            <a:r>
              <a:rPr lang="ko-KR" altLang="en-US" sz="800" dirty="0" smtClean="0">
                <a:sym typeface="Wingdings" pitchFamily="2" charset="2"/>
              </a:rPr>
              <a:t>를 넘을 수 없습니다</a:t>
            </a:r>
            <a:r>
              <a:rPr lang="en-US" altLang="ko-KR" sz="800" dirty="0" smtClean="0">
                <a:sym typeface="Wingdings" pitchFamily="2" charset="2"/>
              </a:rPr>
              <a:t>.”</a:t>
            </a:r>
            <a:endParaRPr lang="ko-KR" altLang="en-US" sz="8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9289792" y="891331"/>
            <a:ext cx="454066" cy="402992"/>
            <a:chOff x="6854391" y="5458552"/>
            <a:chExt cx="131029" cy="116291"/>
          </a:xfrm>
        </p:grpSpPr>
        <p:sp>
          <p:nvSpPr>
            <p:cNvPr id="319" name="filecab2"/>
            <p:cNvSpPr>
              <a:spLocks noEditPoints="1" noChangeArrowheads="1"/>
            </p:cNvSpPr>
            <p:nvPr/>
          </p:nvSpPr>
          <p:spPr bwMode="auto">
            <a:xfrm rot="10800000">
              <a:off x="6854391" y="547283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덧셈 기호 319"/>
            <p:cNvSpPr/>
            <p:nvPr/>
          </p:nvSpPr>
          <p:spPr>
            <a:xfrm>
              <a:off x="6887553" y="545855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None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36" name="직사각형 235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직선 연결선 236"/>
          <p:cNvCxnSpPr/>
          <p:nvPr/>
        </p:nvCxnSpPr>
        <p:spPr>
          <a:xfrm>
            <a:off x="1053216" y="4355012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050228" y="4253559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3" name="직선 화살표 연결선 242"/>
          <p:cNvCxnSpPr>
            <a:stCxn id="242" idx="0"/>
            <a:endCxn id="242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양쪽 모서리가 잘린 사각형 247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998186" y="3224238"/>
            <a:ext cx="2806806" cy="420786"/>
            <a:chOff x="6998186" y="3128703"/>
            <a:chExt cx="2806806" cy="420786"/>
          </a:xfrm>
        </p:grpSpPr>
        <p:sp>
          <p:nvSpPr>
            <p:cNvPr id="255" name="직사각형 254"/>
            <p:cNvSpPr/>
            <p:nvPr/>
          </p:nvSpPr>
          <p:spPr>
            <a:xfrm>
              <a:off x="6998187" y="3128703"/>
              <a:ext cx="2806805" cy="4207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6998186" y="3128703"/>
              <a:ext cx="2806806" cy="146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Resource Upload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7140070" y="3367374"/>
              <a:ext cx="487917" cy="101460"/>
            </a:xfrm>
            <a:prstGeom prst="roundRect">
              <a:avLst>
                <a:gd name="adj" fmla="val 35443"/>
              </a:avLst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1" name="모서리가 둥근 직사각형 340"/>
            <p:cNvSpPr/>
            <p:nvPr/>
          </p:nvSpPr>
          <p:spPr>
            <a:xfrm>
              <a:off x="7140070" y="3367379"/>
              <a:ext cx="1937330" cy="101460"/>
            </a:xfrm>
            <a:prstGeom prst="roundRect">
              <a:avLst>
                <a:gd name="adj" fmla="val 35443"/>
              </a:avLst>
            </a:prstGeom>
            <a:solidFill>
              <a:schemeClr val="bg1"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0.4 Mb / 1.25 Mb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44459" y="3333465"/>
              <a:ext cx="10801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500" dirty="0" smtClean="0"/>
                <a:t>1,564 Kbyte/Sec</a:t>
              </a:r>
              <a:endParaRPr lang="ko-KR" altLang="en-US" sz="5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20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덧셈 기호 221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3" name="덧셈 기호 222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24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6" name="TextBox 225"/>
          <p:cNvSpPr txBox="1"/>
          <p:nvPr/>
        </p:nvSpPr>
        <p:spPr>
          <a:xfrm>
            <a:off x="7060318" y="2941789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조건 충족 시 하단과 같이</a:t>
            </a:r>
            <a:r>
              <a:rPr lang="en-US" altLang="ko-KR" sz="800" dirty="0" smtClean="0"/>
              <a:t>, Upload </a:t>
            </a:r>
            <a:r>
              <a:rPr lang="ko-KR" altLang="en-US" sz="800" dirty="0" smtClean="0"/>
              <a:t>창 뜸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7060318" y="3987349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Upload </a:t>
            </a:r>
            <a:r>
              <a:rPr lang="ko-KR" altLang="en-US" sz="800" dirty="0" smtClean="0"/>
              <a:t>완료 후</a:t>
            </a:r>
            <a:r>
              <a:rPr lang="en-US" altLang="ko-KR" sz="800" dirty="0" smtClean="0"/>
              <a:t>, “Resource” </a:t>
            </a:r>
            <a:r>
              <a:rPr lang="ko-KR" altLang="en-US" sz="800" dirty="0" smtClean="0"/>
              <a:t>창</a:t>
            </a:r>
            <a:r>
              <a:rPr lang="en-US" altLang="ko-KR" sz="800" dirty="0" smtClean="0"/>
              <a:t> Open</a:t>
            </a:r>
            <a:endParaRPr lang="ko-KR" altLang="en-US" sz="800" dirty="0"/>
          </a:p>
        </p:txBody>
      </p:sp>
      <p:pic>
        <p:nvPicPr>
          <p:cNvPr id="2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37" y="2039963"/>
            <a:ext cx="1262222" cy="77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TextBox 229"/>
          <p:cNvSpPr txBox="1"/>
          <p:nvPr/>
        </p:nvSpPr>
        <p:spPr>
          <a:xfrm>
            <a:off x="7060318" y="5960313"/>
            <a:ext cx="2845682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 </a:t>
            </a:r>
            <a:r>
              <a:rPr lang="en-US" altLang="ko-KR" sz="800" i="1" dirty="0" smtClean="0">
                <a:solidFill>
                  <a:srgbClr val="FF0000"/>
                </a:solidFill>
                <a:sym typeface="Wingdings" pitchFamily="2" charset="2"/>
              </a:rPr>
              <a:t> “</a:t>
            </a:r>
            <a:r>
              <a:rPr lang="ko-KR" altLang="en-US" sz="800" i="1" dirty="0" smtClean="0">
                <a:solidFill>
                  <a:srgbClr val="FF0000"/>
                </a:solidFill>
                <a:sym typeface="Wingdings" pitchFamily="2" charset="2"/>
              </a:rPr>
              <a:t>업로드 할 파일 선택</a:t>
            </a:r>
            <a:r>
              <a:rPr lang="en-US" altLang="ko-KR" sz="800" i="1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ko-KR" altLang="en-US" sz="800" i="1" dirty="0" smtClean="0">
                <a:solidFill>
                  <a:srgbClr val="FF0000"/>
                </a:solidFill>
                <a:sym typeface="Wingdings" pitchFamily="2" charset="2"/>
              </a:rPr>
              <a:t> 창 시에는 </a:t>
            </a:r>
            <a:r>
              <a:rPr lang="en-US" altLang="ko-KR" sz="800" i="1" dirty="0" smtClean="0">
                <a:solidFill>
                  <a:srgbClr val="FF0000"/>
                </a:solidFill>
                <a:sym typeface="Wingdings" pitchFamily="2" charset="2"/>
              </a:rPr>
              <a:t>Resource </a:t>
            </a:r>
            <a:r>
              <a:rPr lang="ko-KR" altLang="en-US" sz="800" i="1" dirty="0" smtClean="0">
                <a:solidFill>
                  <a:srgbClr val="FF0000"/>
                </a:solidFill>
                <a:sym typeface="Wingdings" pitchFamily="2" charset="2"/>
              </a:rPr>
              <a:t>창 </a:t>
            </a:r>
            <a:r>
              <a:rPr lang="en-US" altLang="ko-KR" sz="800" i="1" dirty="0" smtClean="0">
                <a:solidFill>
                  <a:srgbClr val="FF0000"/>
                </a:solidFill>
                <a:sym typeface="Wingdings" pitchFamily="2" charset="2"/>
              </a:rPr>
              <a:t>Close.</a:t>
            </a:r>
            <a:endParaRPr lang="ko-KR" altLang="en-US" sz="800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67" y="4216610"/>
            <a:ext cx="2208243" cy="181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1" name="그룹 230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232" name="직사각형 231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235" name="직사각형 23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>
            <a:off x="371961" y="1265673"/>
            <a:ext cx="6462268" cy="3853609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97767" y="1485632"/>
            <a:ext cx="5031912" cy="2841038"/>
            <a:chOff x="905989" y="1485632"/>
            <a:chExt cx="5031912" cy="2841038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86" y="1497568"/>
              <a:ext cx="5029515" cy="2829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" name="TextBox 224"/>
            <p:cNvSpPr txBox="1"/>
            <p:nvPr/>
          </p:nvSpPr>
          <p:spPr>
            <a:xfrm>
              <a:off x="905989" y="1485632"/>
              <a:ext cx="288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리소스 추가하기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이미지 설정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36" name="직사각형 235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직선 연결선 236"/>
          <p:cNvCxnSpPr/>
          <p:nvPr/>
        </p:nvCxnSpPr>
        <p:spPr>
          <a:xfrm>
            <a:off x="1053216" y="4362155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3" name="직선 화살표 연결선 242"/>
          <p:cNvCxnSpPr>
            <a:stCxn id="242" idx="0"/>
            <a:endCxn id="242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양쪽 모서리가 잘린 사각형 247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20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덧셈 기호 221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3" name="덧셈 기호 222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24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" name="TextBox 224"/>
          <p:cNvSpPr txBox="1"/>
          <p:nvPr/>
        </p:nvSpPr>
        <p:spPr>
          <a:xfrm>
            <a:off x="6208469" y="4340607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555043" y="4379080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타이틀 배경</a:t>
            </a:r>
            <a:r>
              <a:rPr lang="en-US" altLang="ko-KR" sz="500" dirty="0" smtClean="0"/>
              <a:t>1.jpg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pic>
        <p:nvPicPr>
          <p:cNvPr id="4098" name="Picture 2" descr="http://cfile9.uf.tistory.com/image/115FA6374D07BFD911FAA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100000"/>
                    </a14:imgEffect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96" y="1617424"/>
            <a:ext cx="3122044" cy="232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5623622" y="202216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217" name="직사각형 216"/>
          <p:cNvSpPr/>
          <p:nvPr/>
        </p:nvSpPr>
        <p:spPr>
          <a:xfrm>
            <a:off x="5623622" y="1673866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45898" y="187169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크기 조정</a:t>
            </a:r>
            <a:endParaRPr lang="ko-KR" altLang="en-US" sz="5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5543919" y="255838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회전</a:t>
            </a:r>
            <a:endParaRPr lang="ko-KR" altLang="en-US" sz="5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5543356" y="292121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반전</a:t>
            </a:r>
            <a:endParaRPr lang="ko-KR" altLang="en-US" sz="5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5624325" y="2040974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높이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624325" y="2249230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너비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35" name="직사각형 234"/>
          <p:cNvSpPr/>
          <p:nvPr/>
        </p:nvSpPr>
        <p:spPr>
          <a:xfrm>
            <a:off x="5906965" y="2074882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906965" y="2283138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6632170" y="2074882"/>
            <a:ext cx="69819" cy="101460"/>
            <a:chOff x="6848281" y="2120017"/>
            <a:chExt cx="84017" cy="121634"/>
          </a:xfrm>
        </p:grpSpPr>
        <p:sp>
          <p:nvSpPr>
            <p:cNvPr id="241" name="직사각형 240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5" name="이등변 삼각형 244"/>
          <p:cNvSpPr/>
          <p:nvPr/>
        </p:nvSpPr>
        <p:spPr>
          <a:xfrm>
            <a:off x="6642916" y="2080578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이등변 삼각형 248"/>
          <p:cNvSpPr/>
          <p:nvPr/>
        </p:nvSpPr>
        <p:spPr>
          <a:xfrm flipV="1">
            <a:off x="6642916" y="213591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6632170" y="2282676"/>
            <a:ext cx="69819" cy="101460"/>
            <a:chOff x="6848281" y="2120017"/>
            <a:chExt cx="84017" cy="121634"/>
          </a:xfrm>
        </p:grpSpPr>
        <p:sp>
          <p:nvSpPr>
            <p:cNvPr id="251" name="직사각형 250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이등변 삼각형 252"/>
          <p:cNvSpPr/>
          <p:nvPr/>
        </p:nvSpPr>
        <p:spPr>
          <a:xfrm>
            <a:off x="6642916" y="228837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이등변 삼각형 253"/>
          <p:cNvSpPr/>
          <p:nvPr/>
        </p:nvSpPr>
        <p:spPr>
          <a:xfrm flipV="1">
            <a:off x="6642916" y="234371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6459061" y="2710992"/>
            <a:ext cx="249334" cy="110774"/>
            <a:chOff x="6396549" y="2819500"/>
            <a:chExt cx="535750" cy="238025"/>
          </a:xfrm>
        </p:grpSpPr>
        <p:pic>
          <p:nvPicPr>
            <p:cNvPr id="258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>
              <a:off x="6396549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 flipH="1">
              <a:off x="6689924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0" name="직사각형 259"/>
          <p:cNvSpPr/>
          <p:nvPr/>
        </p:nvSpPr>
        <p:spPr>
          <a:xfrm>
            <a:off x="5821579" y="2715649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61" name="그룹 260"/>
          <p:cNvGrpSpPr/>
          <p:nvPr/>
        </p:nvGrpSpPr>
        <p:grpSpPr>
          <a:xfrm>
            <a:off x="6309055" y="2715187"/>
            <a:ext cx="69819" cy="101460"/>
            <a:chOff x="6848281" y="2120017"/>
            <a:chExt cx="84017" cy="121634"/>
          </a:xfrm>
        </p:grpSpPr>
        <p:sp>
          <p:nvSpPr>
            <p:cNvPr id="262" name="직사각형 261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4" name="이등변 삼각형 263"/>
          <p:cNvSpPr/>
          <p:nvPr/>
        </p:nvSpPr>
        <p:spPr>
          <a:xfrm>
            <a:off x="6319801" y="272088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이등변 삼각형 264"/>
          <p:cNvSpPr/>
          <p:nvPr/>
        </p:nvSpPr>
        <p:spPr>
          <a:xfrm flipV="1">
            <a:off x="6319801" y="2776224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641557" y="268127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Z : </a:t>
            </a:r>
            <a:endParaRPr lang="ko-KR" altLang="en-US" sz="5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543356" y="332496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</a:t>
            </a:r>
            <a:endParaRPr lang="ko-KR" altLang="en-US" sz="500" b="1" dirty="0"/>
          </a:p>
        </p:txBody>
      </p:sp>
      <p:sp>
        <p:nvSpPr>
          <p:cNvPr id="268" name="직사각형 267"/>
          <p:cNvSpPr/>
          <p:nvPr/>
        </p:nvSpPr>
        <p:spPr>
          <a:xfrm>
            <a:off x="5623622" y="346232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641557" y="347645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시작 </a:t>
            </a:r>
            <a:r>
              <a:rPr lang="en-US" altLang="ko-KR" sz="500" dirty="0" smtClean="0"/>
              <a:t>:</a:t>
            </a:r>
            <a:endParaRPr lang="ko-KR" altLang="en-US" sz="500" dirty="0"/>
          </a:p>
        </p:txBody>
      </p:sp>
      <p:sp>
        <p:nvSpPr>
          <p:cNvPr id="270" name="TextBox 269"/>
          <p:cNvSpPr txBox="1"/>
          <p:nvPr/>
        </p:nvSpPr>
        <p:spPr>
          <a:xfrm>
            <a:off x="5641557" y="366326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종료 </a:t>
            </a:r>
            <a:r>
              <a:rPr lang="en-US" altLang="ko-KR" sz="500" dirty="0"/>
              <a:t>:</a:t>
            </a:r>
            <a:endParaRPr lang="ko-KR" altLang="en-US" sz="500" dirty="0"/>
          </a:p>
        </p:txBody>
      </p:sp>
      <p:sp>
        <p:nvSpPr>
          <p:cNvPr id="300" name="직사각형 299"/>
          <p:cNvSpPr/>
          <p:nvPr/>
        </p:nvSpPr>
        <p:spPr>
          <a:xfrm>
            <a:off x="5946826" y="3510361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301" name="그룹 300"/>
          <p:cNvGrpSpPr/>
          <p:nvPr/>
        </p:nvGrpSpPr>
        <p:grpSpPr>
          <a:xfrm>
            <a:off x="6434302" y="3509899"/>
            <a:ext cx="69819" cy="101460"/>
            <a:chOff x="6848281" y="2120017"/>
            <a:chExt cx="84017" cy="121634"/>
          </a:xfrm>
        </p:grpSpPr>
        <p:sp>
          <p:nvSpPr>
            <p:cNvPr id="302" name="직사각형 301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4" name="이등변 삼각형 303"/>
          <p:cNvSpPr/>
          <p:nvPr/>
        </p:nvSpPr>
        <p:spPr>
          <a:xfrm>
            <a:off x="6445048" y="3515595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5" name="이등변 삼각형 304"/>
          <p:cNvSpPr/>
          <p:nvPr/>
        </p:nvSpPr>
        <p:spPr>
          <a:xfrm flipV="1">
            <a:off x="6445048" y="3570936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5946826" y="3697175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307" name="그룹 306"/>
          <p:cNvGrpSpPr/>
          <p:nvPr/>
        </p:nvGrpSpPr>
        <p:grpSpPr>
          <a:xfrm>
            <a:off x="6434302" y="3696713"/>
            <a:ext cx="69819" cy="101460"/>
            <a:chOff x="6848281" y="2120017"/>
            <a:chExt cx="84017" cy="121634"/>
          </a:xfrm>
        </p:grpSpPr>
        <p:sp>
          <p:nvSpPr>
            <p:cNvPr id="308" name="직사각형 307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0" name="이등변 삼각형 309"/>
          <p:cNvSpPr/>
          <p:nvPr/>
        </p:nvSpPr>
        <p:spPr>
          <a:xfrm>
            <a:off x="6445048" y="370240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이등변 삼각형 310"/>
          <p:cNvSpPr/>
          <p:nvPr/>
        </p:nvSpPr>
        <p:spPr>
          <a:xfrm flipV="1">
            <a:off x="6445048" y="3757750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6569544" y="3515595"/>
            <a:ext cx="95219" cy="96226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6569544" y="3702409"/>
            <a:ext cx="95219" cy="96226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818284" y="2681278"/>
            <a:ext cx="4861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0</a:t>
            </a:r>
            <a:r>
              <a:rPr lang="ko-KR" altLang="en-US" sz="500" dirty="0" smtClean="0"/>
              <a:t>˚</a:t>
            </a:r>
            <a:endParaRPr lang="ko-KR" altLang="en-US" sz="500" dirty="0"/>
          </a:p>
        </p:txBody>
      </p:sp>
      <p:sp>
        <p:nvSpPr>
          <p:cNvPr id="321" name="TextBox 320"/>
          <p:cNvSpPr txBox="1"/>
          <p:nvPr/>
        </p:nvSpPr>
        <p:spPr>
          <a:xfrm>
            <a:off x="5906964" y="2040974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125 Pixel</a:t>
            </a:r>
            <a:endParaRPr lang="ko-KR" altLang="en-US" sz="5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906964" y="2244496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255 Pixel</a:t>
            </a:r>
            <a:endParaRPr lang="ko-KR" altLang="en-US" sz="5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548119" y="1640708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타이틀 배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5674058" y="3061515"/>
            <a:ext cx="147522" cy="149080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5851569" y="3061515"/>
            <a:ext cx="147522" cy="149080"/>
          </a:xfrm>
          <a:prstGeom prst="roundRect">
            <a:avLst/>
          </a:prstGeom>
          <a:blipFill>
            <a:blip r:embed="rId15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26" name="Picture 1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379"/>
          <a:stretch/>
        </p:blipFill>
        <p:spPr bwMode="auto">
          <a:xfrm>
            <a:off x="5533237" y="3933679"/>
            <a:ext cx="724694" cy="1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447411" y="1590660"/>
            <a:ext cx="3085491" cy="2301433"/>
            <a:chOff x="1447411" y="1590660"/>
            <a:chExt cx="3085491" cy="2301433"/>
          </a:xfrm>
        </p:grpSpPr>
        <p:sp>
          <p:nvSpPr>
            <p:cNvPr id="87" name="한쪽 모서리가 잘린 사각형 86"/>
            <p:cNvSpPr/>
            <p:nvPr/>
          </p:nvSpPr>
          <p:spPr>
            <a:xfrm flipH="1">
              <a:off x="3860072" y="1626419"/>
              <a:ext cx="611675" cy="105434"/>
            </a:xfrm>
            <a:prstGeom prst="snip1Rect">
              <a:avLst>
                <a:gd name="adj" fmla="val 26484"/>
              </a:avLst>
            </a:prstGeom>
            <a:solidFill>
              <a:schemeClr val="bg1">
                <a:lumMod val="85000"/>
                <a:alpha val="32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447411" y="1731853"/>
              <a:ext cx="3024336" cy="216024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86586" y="1590660"/>
              <a:ext cx="7463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 dirty="0" smtClean="0">
                  <a:solidFill>
                    <a:srgbClr val="FF0000"/>
                  </a:solidFill>
                </a:rPr>
                <a:t>- Camera View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1" name="직사각형 350"/>
          <p:cNvSpPr/>
          <p:nvPr/>
        </p:nvSpPr>
        <p:spPr>
          <a:xfrm>
            <a:off x="371961" y="4362387"/>
            <a:ext cx="678321" cy="1042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51254" y="4332947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타이틀 배경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353" name="직사각형 352"/>
          <p:cNvSpPr/>
          <p:nvPr/>
        </p:nvSpPr>
        <p:spPr>
          <a:xfrm>
            <a:off x="407865" y="4388138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54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394743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9" name="직선 연결선 358"/>
          <p:cNvCxnSpPr/>
          <p:nvPr/>
        </p:nvCxnSpPr>
        <p:spPr>
          <a:xfrm>
            <a:off x="1053216" y="4466606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그룹 355"/>
          <p:cNvGrpSpPr/>
          <p:nvPr/>
        </p:nvGrpSpPr>
        <p:grpSpPr>
          <a:xfrm>
            <a:off x="1053885" y="4362506"/>
            <a:ext cx="65084" cy="104100"/>
            <a:chOff x="336266" y="4404658"/>
            <a:chExt cx="72008" cy="121879"/>
          </a:xfrm>
        </p:grpSpPr>
        <p:sp>
          <p:nvSpPr>
            <p:cNvPr id="357" name="직사각형 356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8" name="타원 357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361" name="직사각형 360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2" name="타원 361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H="1" flipV="1">
            <a:off x="5202652" y="3606936"/>
            <a:ext cx="545167" cy="83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/>
          <p:nvPr/>
        </p:nvCxnSpPr>
        <p:spPr>
          <a:xfrm flipH="1">
            <a:off x="5025009" y="4548357"/>
            <a:ext cx="649049" cy="9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6961604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타이틀 배경</a:t>
            </a:r>
            <a:r>
              <a:rPr lang="en-US" altLang="ko-KR" sz="800" b="1" dirty="0" smtClean="0"/>
              <a:t>1.jpg </a:t>
            </a:r>
            <a:r>
              <a:rPr lang="ko-KR" altLang="en-US" sz="800" b="1" dirty="0" smtClean="0"/>
              <a:t>드래그 </a:t>
            </a:r>
            <a:r>
              <a:rPr lang="en-US" altLang="ko-KR" sz="800" b="1" dirty="0" smtClean="0"/>
              <a:t>&amp; </a:t>
            </a:r>
            <a:r>
              <a:rPr lang="ko-KR" altLang="en-US" sz="800" b="1" dirty="0" err="1" smtClean="0"/>
              <a:t>드롭</a:t>
            </a:r>
            <a:endParaRPr lang="ko-KR" altLang="en-US" sz="800" b="1" dirty="0"/>
          </a:p>
        </p:txBody>
      </p:sp>
      <p:cxnSp>
        <p:nvCxnSpPr>
          <p:cNvPr id="366" name="직선 연결선 365"/>
          <p:cNvCxnSpPr/>
          <p:nvPr/>
        </p:nvCxnSpPr>
        <p:spPr>
          <a:xfrm>
            <a:off x="6998186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7060318" y="1064144"/>
            <a:ext cx="2845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Resource </a:t>
            </a:r>
            <a:r>
              <a:rPr lang="ko-KR" altLang="en-US" sz="800" dirty="0" smtClean="0"/>
              <a:t>파일에서 데이터를 </a:t>
            </a:r>
            <a:r>
              <a:rPr lang="en-US" altLang="ko-KR" sz="800" dirty="0" smtClean="0"/>
              <a:t>Main View</a:t>
            </a:r>
            <a:r>
              <a:rPr lang="ko-KR" altLang="en-US" sz="800" dirty="0" smtClean="0"/>
              <a:t>로 끌어 오거나</a:t>
            </a:r>
            <a:r>
              <a:rPr lang="en-US" altLang="ko-KR" sz="800" dirty="0" smtClean="0"/>
              <a:t>,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타임라인에 끌어올 경우 왼쪽과 같이 화면이 변경 됨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끌어 온 데이터가 활성화 됨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  </a:t>
            </a:r>
            <a:r>
              <a:rPr lang="en-US" altLang="ko-KR" sz="800" dirty="0" smtClean="0">
                <a:sym typeface="Wingdings" pitchFamily="2" charset="2"/>
              </a:rPr>
              <a:t> Main View</a:t>
            </a:r>
            <a:r>
              <a:rPr lang="ko-KR" altLang="en-US" sz="800" dirty="0" smtClean="0">
                <a:sym typeface="Wingdings" pitchFamily="2" charset="2"/>
              </a:rPr>
              <a:t>에서 선택 됨</a:t>
            </a:r>
            <a:r>
              <a:rPr lang="en-US" altLang="ko-KR" sz="800" dirty="0" smtClean="0">
                <a:sym typeface="Wingdings" pitchFamily="2" charset="2"/>
              </a:rPr>
              <a:t>. (</a:t>
            </a:r>
            <a:r>
              <a:rPr lang="ko-KR" altLang="en-US" sz="800" dirty="0" smtClean="0">
                <a:sym typeface="Wingdings" pitchFamily="2" charset="2"/>
              </a:rPr>
              <a:t>크기 조정 및 이동 가능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</a:t>
            </a:r>
            <a:r>
              <a:rPr lang="ko-KR" altLang="en-US" sz="800" dirty="0" smtClean="0">
                <a:sym typeface="Wingdings" pitchFamily="2" charset="2"/>
              </a:rPr>
              <a:t>타임라인에 이미지 파일이 추가되고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신규 </a:t>
            </a:r>
            <a:r>
              <a:rPr lang="ko-KR" altLang="en-US" sz="800" dirty="0" err="1" smtClean="0">
                <a:sym typeface="Wingdings" pitchFamily="2" charset="2"/>
              </a:rPr>
              <a:t>노드</a:t>
            </a:r>
            <a:r>
              <a:rPr lang="ko-KR" altLang="en-US" sz="800" dirty="0" smtClean="0">
                <a:sym typeface="Wingdings" pitchFamily="2" charset="2"/>
              </a:rPr>
              <a:t> 생성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Node Parameters </a:t>
            </a:r>
            <a:r>
              <a:rPr lang="ko-KR" altLang="en-US" sz="800" dirty="0" smtClean="0">
                <a:sym typeface="Wingdings" pitchFamily="2" charset="2"/>
              </a:rPr>
              <a:t>가 </a:t>
            </a:r>
            <a:r>
              <a:rPr lang="en-US" altLang="ko-KR" sz="800" dirty="0" smtClean="0">
                <a:sym typeface="Wingdings" pitchFamily="2" charset="2"/>
              </a:rPr>
              <a:t>“</a:t>
            </a:r>
            <a:r>
              <a:rPr lang="ko-KR" altLang="en-US" sz="800" dirty="0" smtClean="0">
                <a:sym typeface="Wingdings" pitchFamily="2" charset="2"/>
              </a:rPr>
              <a:t>이미지 설정</a:t>
            </a:r>
            <a:r>
              <a:rPr lang="en-US" altLang="ko-KR" sz="800" dirty="0" smtClean="0">
                <a:sym typeface="Wingdings" pitchFamily="2" charset="2"/>
              </a:rPr>
              <a:t>” </a:t>
            </a:r>
            <a:r>
              <a:rPr lang="ko-KR" altLang="en-US" sz="800" dirty="0" smtClean="0">
                <a:sym typeface="Wingdings" pitchFamily="2" charset="2"/>
              </a:rPr>
              <a:t>으로 변경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- Resource </a:t>
            </a:r>
            <a:r>
              <a:rPr lang="ko-KR" altLang="en-US" sz="800" dirty="0" smtClean="0"/>
              <a:t>에서 동일한 파일을 중복하여 가져 올 경우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 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타이틀 배경</a:t>
            </a:r>
            <a:r>
              <a:rPr lang="en-US" altLang="ko-KR" sz="800" dirty="0" smtClean="0">
                <a:sym typeface="Wingdings" pitchFamily="2" charset="2"/>
              </a:rPr>
              <a:t>1(1) </a:t>
            </a:r>
            <a:r>
              <a:rPr lang="ko-KR" altLang="en-US" sz="800" dirty="0" smtClean="0">
                <a:sym typeface="Wingdings" pitchFamily="2" charset="2"/>
              </a:rPr>
              <a:t>이라는 이름으로 새롭게 </a:t>
            </a:r>
            <a:r>
              <a:rPr lang="en-US" altLang="ko-KR" sz="800" dirty="0" smtClean="0">
                <a:sym typeface="Wingdings" pitchFamily="2" charset="2"/>
              </a:rPr>
              <a:t>Node </a:t>
            </a:r>
            <a:r>
              <a:rPr lang="ko-KR" altLang="en-US" sz="800" dirty="0" smtClean="0">
                <a:sym typeface="Wingdings" pitchFamily="2" charset="2"/>
              </a:rPr>
              <a:t>생성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</a:t>
            </a:r>
            <a:r>
              <a:rPr lang="ko-KR" altLang="en-US" sz="800" dirty="0" smtClean="0">
                <a:sym typeface="Wingdings" pitchFamily="2" charset="2"/>
              </a:rPr>
              <a:t>파일을 동일하지만 별도의 객체로 인식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endParaRPr lang="ko-KR" altLang="en-US" sz="800" dirty="0"/>
          </a:p>
        </p:txBody>
      </p:sp>
      <p:grpSp>
        <p:nvGrpSpPr>
          <p:cNvPr id="368" name="그룹 367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369" name="직사각형 36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0" name="타원 36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1" name="그룹 370"/>
          <p:cNvGrpSpPr/>
          <p:nvPr/>
        </p:nvGrpSpPr>
        <p:grpSpPr>
          <a:xfrm>
            <a:off x="1172897" y="4362506"/>
            <a:ext cx="65084" cy="104100"/>
            <a:chOff x="336266" y="4404658"/>
            <a:chExt cx="72008" cy="121879"/>
          </a:xfrm>
        </p:grpSpPr>
        <p:sp>
          <p:nvSpPr>
            <p:cNvPr id="372" name="직사각형 371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3" name="타원 372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121413" y="4379080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097" name="직선 연결선 4096"/>
          <p:cNvCxnSpPr/>
          <p:nvPr/>
        </p:nvCxnSpPr>
        <p:spPr>
          <a:xfrm>
            <a:off x="1118997" y="4413002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그룹 375"/>
          <p:cNvGrpSpPr/>
          <p:nvPr/>
        </p:nvGrpSpPr>
        <p:grpSpPr>
          <a:xfrm>
            <a:off x="1384038" y="1539436"/>
            <a:ext cx="3208794" cy="2476137"/>
            <a:chOff x="1911746" y="2202483"/>
            <a:chExt cx="2133459" cy="1152128"/>
          </a:xfrm>
        </p:grpSpPr>
        <p:sp>
          <p:nvSpPr>
            <p:cNvPr id="377" name="직사각형 376"/>
            <p:cNvSpPr/>
            <p:nvPr/>
          </p:nvSpPr>
          <p:spPr>
            <a:xfrm>
              <a:off x="3974876" y="3282603"/>
              <a:ext cx="70329" cy="7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78" name="그룹 377"/>
            <p:cNvGrpSpPr/>
            <p:nvPr/>
          </p:nvGrpSpPr>
          <p:grpSpPr>
            <a:xfrm>
              <a:off x="1911746" y="2202483"/>
              <a:ext cx="2133459" cy="1152128"/>
              <a:chOff x="1911746" y="2202483"/>
              <a:chExt cx="2133459" cy="1152128"/>
            </a:xfrm>
          </p:grpSpPr>
          <p:sp>
            <p:nvSpPr>
              <p:cNvPr id="379" name="직사각형 378"/>
              <p:cNvSpPr/>
              <p:nvPr/>
            </p:nvSpPr>
            <p:spPr>
              <a:xfrm>
                <a:off x="1911746" y="220248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>
                <a:off x="3974876" y="220248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>
                <a:off x="1911746" y="32826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>
                <a:off x="3031667" y="220248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>
                <a:off x="3031667" y="32826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1911746" y="26731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>
                <a:off x="3974876" y="26731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6" name="직선 연결선 385"/>
              <p:cNvCxnSpPr>
                <a:stCxn id="379" idx="3"/>
                <a:endCxn id="382" idx="1"/>
              </p:cNvCxnSpPr>
              <p:nvPr/>
            </p:nvCxnSpPr>
            <p:spPr>
              <a:xfrm>
                <a:off x="1982075" y="2238487"/>
                <a:ext cx="104959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/>
              <p:cNvCxnSpPr>
                <a:stCxn id="380" idx="1"/>
                <a:endCxn id="382" idx="3"/>
              </p:cNvCxnSpPr>
              <p:nvPr/>
            </p:nvCxnSpPr>
            <p:spPr>
              <a:xfrm flipH="1">
                <a:off x="3101996" y="2238487"/>
                <a:ext cx="87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직선 연결선 387"/>
              <p:cNvCxnSpPr>
                <a:stCxn id="380" idx="2"/>
                <a:endCxn id="385" idx="0"/>
              </p:cNvCxnSpPr>
              <p:nvPr/>
            </p:nvCxnSpPr>
            <p:spPr>
              <a:xfrm>
                <a:off x="4010041" y="2274491"/>
                <a:ext cx="0" cy="3986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직선 연결선 388"/>
              <p:cNvCxnSpPr>
                <a:stCxn id="385" idx="2"/>
                <a:endCxn id="377" idx="0"/>
              </p:cNvCxnSpPr>
              <p:nvPr/>
            </p:nvCxnSpPr>
            <p:spPr>
              <a:xfrm>
                <a:off x="4010041" y="2745111"/>
                <a:ext cx="0" cy="537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/>
              <p:cNvCxnSpPr>
                <a:stCxn id="377" idx="1"/>
                <a:endCxn id="383" idx="3"/>
              </p:cNvCxnSpPr>
              <p:nvPr/>
            </p:nvCxnSpPr>
            <p:spPr>
              <a:xfrm flipH="1">
                <a:off x="3101996" y="3318607"/>
                <a:ext cx="87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/>
              <p:cNvCxnSpPr>
                <a:stCxn id="383" idx="1"/>
                <a:endCxn id="381" idx="3"/>
              </p:cNvCxnSpPr>
              <p:nvPr/>
            </p:nvCxnSpPr>
            <p:spPr>
              <a:xfrm flipH="1">
                <a:off x="1982075" y="3318607"/>
                <a:ext cx="104959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/>
              <p:cNvCxnSpPr>
                <a:stCxn id="384" idx="2"/>
                <a:endCxn id="381" idx="0"/>
              </p:cNvCxnSpPr>
              <p:nvPr/>
            </p:nvCxnSpPr>
            <p:spPr>
              <a:xfrm>
                <a:off x="1946911" y="2745111"/>
                <a:ext cx="0" cy="537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/>
              <p:cNvCxnSpPr>
                <a:stCxn id="379" idx="2"/>
                <a:endCxn id="384" idx="0"/>
              </p:cNvCxnSpPr>
              <p:nvPr/>
            </p:nvCxnSpPr>
            <p:spPr>
              <a:xfrm>
                <a:off x="1946911" y="2274491"/>
                <a:ext cx="0" cy="3986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64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4-2. </a:t>
            </a:r>
            <a:r>
              <a:rPr lang="ko-KR" altLang="en-US" sz="9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노드의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구성과 이해</a:t>
            </a: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64" name="TextBox 363"/>
          <p:cNvSpPr txBox="1"/>
          <p:nvPr/>
        </p:nvSpPr>
        <p:spPr>
          <a:xfrm>
            <a:off x="425699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592575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노드의</a:t>
            </a:r>
            <a:r>
              <a:rPr lang="ko-KR" altLang="en-US" sz="800" b="1" dirty="0" smtClean="0"/>
              <a:t> 종류</a:t>
            </a:r>
            <a:endParaRPr lang="ko-KR" altLang="en-US" sz="800" b="1" dirty="0"/>
          </a:p>
        </p:txBody>
      </p:sp>
      <p:cxnSp>
        <p:nvCxnSpPr>
          <p:cNvPr id="366" name="직선 연결선 365"/>
          <p:cNvCxnSpPr/>
          <p:nvPr/>
        </p:nvCxnSpPr>
        <p:spPr>
          <a:xfrm>
            <a:off x="462281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꺾인 연결선 471"/>
          <p:cNvCxnSpPr>
            <a:stCxn id="221" idx="3"/>
            <a:endCxn id="51" idx="1"/>
          </p:cNvCxnSpPr>
          <p:nvPr/>
        </p:nvCxnSpPr>
        <p:spPr>
          <a:xfrm flipV="1">
            <a:off x="4470353" y="4279339"/>
            <a:ext cx="2930919" cy="1724841"/>
          </a:xfrm>
          <a:prstGeom prst="bentConnector3">
            <a:avLst>
              <a:gd name="adj1" fmla="val 88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21" idx="3"/>
            <a:endCxn id="224" idx="1"/>
          </p:cNvCxnSpPr>
          <p:nvPr/>
        </p:nvCxnSpPr>
        <p:spPr>
          <a:xfrm flipV="1">
            <a:off x="4470353" y="5054971"/>
            <a:ext cx="2930919" cy="949209"/>
          </a:xfrm>
          <a:prstGeom prst="bentConnector3">
            <a:avLst>
              <a:gd name="adj1" fmla="val 8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/>
          <p:cNvSpPr txBox="1"/>
          <p:nvPr/>
        </p:nvSpPr>
        <p:spPr>
          <a:xfrm>
            <a:off x="4470224" y="5949860"/>
            <a:ext cx="2571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Scene </a:t>
            </a:r>
            <a:r>
              <a:rPr lang="ko-KR" altLang="en-US" sz="800" dirty="0" smtClean="0"/>
              <a:t>내부의 상태 전환을 위한 </a:t>
            </a:r>
            <a:r>
              <a:rPr lang="en-US" altLang="ko-KR" sz="800" dirty="0" smtClean="0"/>
              <a:t>Node</a:t>
            </a:r>
            <a:endParaRPr lang="ko-KR" altLang="en-US" sz="800" dirty="0"/>
          </a:p>
        </p:txBody>
      </p:sp>
      <p:grpSp>
        <p:nvGrpSpPr>
          <p:cNvPr id="4105" name="그룹 4104"/>
          <p:cNvGrpSpPr/>
          <p:nvPr/>
        </p:nvGrpSpPr>
        <p:grpSpPr>
          <a:xfrm>
            <a:off x="592575" y="1124744"/>
            <a:ext cx="8896929" cy="792088"/>
            <a:chOff x="592575" y="1268760"/>
            <a:chExt cx="8896929" cy="792088"/>
          </a:xfrm>
        </p:grpSpPr>
        <p:sp>
          <p:nvSpPr>
            <p:cNvPr id="3" name="직사각형 2"/>
            <p:cNvSpPr/>
            <p:nvPr/>
          </p:nvSpPr>
          <p:spPr>
            <a:xfrm>
              <a:off x="592575" y="1268760"/>
              <a:ext cx="112006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Base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98906" y="1268760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Image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098906" y="1700808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Sound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3"/>
            </p:cNvCxnSpPr>
            <p:nvPr/>
          </p:nvCxnSpPr>
          <p:spPr>
            <a:xfrm>
              <a:off x="1712640" y="1448780"/>
              <a:ext cx="386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3" idx="3"/>
            </p:cNvCxnSpPr>
            <p:nvPr/>
          </p:nvCxnSpPr>
          <p:spPr>
            <a:xfrm>
              <a:off x="1712640" y="1448780"/>
              <a:ext cx="386266" cy="4320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250417" y="1268760"/>
              <a:ext cx="1041904" cy="351782"/>
              <a:chOff x="7180255" y="1940553"/>
              <a:chExt cx="1657331" cy="559569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7180255" y="1940553"/>
                <a:ext cx="349846" cy="559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7244114" y="2115383"/>
                <a:ext cx="222128" cy="20990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8487740" y="1940553"/>
                <a:ext cx="349846" cy="559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8551599" y="2115383"/>
                <a:ext cx="222128" cy="20990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7530252" y="2055192"/>
                <a:ext cx="957488" cy="3302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>
                <a:off x="7530252" y="2220338"/>
                <a:ext cx="957488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그룹 163"/>
            <p:cNvGrpSpPr/>
            <p:nvPr/>
          </p:nvGrpSpPr>
          <p:grpSpPr>
            <a:xfrm>
              <a:off x="4250417" y="1700808"/>
              <a:ext cx="1041904" cy="351782"/>
              <a:chOff x="7180255" y="1940553"/>
              <a:chExt cx="1657331" cy="559569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7180255" y="1940553"/>
                <a:ext cx="349846" cy="559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7244114" y="2115383"/>
                <a:ext cx="222128" cy="20990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8487740" y="1940553"/>
                <a:ext cx="349846" cy="559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8551599" y="2115383"/>
                <a:ext cx="222128" cy="20990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7530252" y="2055192"/>
                <a:ext cx="957488" cy="3302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7530252" y="2220338"/>
                <a:ext cx="957488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직사각형 200"/>
            <p:cNvSpPr/>
            <p:nvPr/>
          </p:nvSpPr>
          <p:spPr>
            <a:xfrm>
              <a:off x="5745088" y="1268760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/>
            <p:cNvSpPr/>
            <p:nvPr/>
          </p:nvSpPr>
          <p:spPr>
            <a:xfrm>
              <a:off x="5785234" y="1378670"/>
              <a:ext cx="139644" cy="131963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567056" y="1268760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4" name="타원 203"/>
            <p:cNvSpPr/>
            <p:nvPr/>
          </p:nvSpPr>
          <p:spPr>
            <a:xfrm>
              <a:off x="6607202" y="1378670"/>
              <a:ext cx="139644" cy="131963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965118" y="1340830"/>
              <a:ext cx="601938" cy="207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5965118" y="1444651"/>
              <a:ext cx="60193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직사각형 207"/>
            <p:cNvSpPr/>
            <p:nvPr/>
          </p:nvSpPr>
          <p:spPr>
            <a:xfrm>
              <a:off x="5745088" y="1700808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5785234" y="1810718"/>
              <a:ext cx="139644" cy="131963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6567056" y="1700808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타원 210"/>
            <p:cNvSpPr/>
            <p:nvPr/>
          </p:nvSpPr>
          <p:spPr>
            <a:xfrm>
              <a:off x="6607202" y="1810718"/>
              <a:ext cx="139644" cy="131963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965118" y="1772878"/>
              <a:ext cx="601938" cy="207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5965118" y="1876699"/>
              <a:ext cx="60193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TextBox 483"/>
            <p:cNvSpPr txBox="1"/>
            <p:nvPr/>
          </p:nvSpPr>
          <p:spPr>
            <a:xfrm>
              <a:off x="6897216" y="1341348"/>
              <a:ext cx="25922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개 이하의 이미지 데이터로만 이루어 져 있음</a:t>
              </a:r>
              <a:r>
                <a:rPr lang="en-US" altLang="ko-KR" sz="800" dirty="0" smtClean="0"/>
                <a:t>. </a:t>
              </a:r>
              <a:endParaRPr lang="ko-KR" altLang="en-US" sz="8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897216" y="1773106"/>
              <a:ext cx="2520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개 이하의 사운드 데이터로만 이루어 져 있음</a:t>
              </a:r>
              <a:r>
                <a:rPr lang="en-US" altLang="ko-KR" sz="800" dirty="0" smtClean="0"/>
                <a:t>. </a:t>
              </a:r>
              <a:endParaRPr lang="ko-KR" altLang="en-US" sz="800" dirty="0"/>
            </a:p>
          </p:txBody>
        </p:sp>
      </p:grpSp>
      <p:grpSp>
        <p:nvGrpSpPr>
          <p:cNvPr id="4104" name="그룹 4103"/>
          <p:cNvGrpSpPr/>
          <p:nvPr/>
        </p:nvGrpSpPr>
        <p:grpSpPr>
          <a:xfrm>
            <a:off x="592575" y="2251479"/>
            <a:ext cx="9184069" cy="817481"/>
            <a:chOff x="592575" y="2132856"/>
            <a:chExt cx="9184069" cy="817481"/>
          </a:xfrm>
        </p:grpSpPr>
        <p:sp>
          <p:nvSpPr>
            <p:cNvPr id="116" name="직사각형 115"/>
            <p:cNvSpPr/>
            <p:nvPr/>
          </p:nvSpPr>
          <p:spPr>
            <a:xfrm>
              <a:off x="592575" y="2132856"/>
              <a:ext cx="112006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Character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098906" y="2132856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Character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098906" y="2571566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Battle Character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직선 화살표 연결선 120"/>
            <p:cNvCxnSpPr>
              <a:stCxn id="116" idx="3"/>
              <a:endCxn id="119" idx="1"/>
            </p:cNvCxnSpPr>
            <p:nvPr/>
          </p:nvCxnSpPr>
          <p:spPr>
            <a:xfrm>
              <a:off x="1712640" y="2312876"/>
              <a:ext cx="386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116" idx="3"/>
              <a:endCxn id="120" idx="1"/>
            </p:cNvCxnSpPr>
            <p:nvPr/>
          </p:nvCxnSpPr>
          <p:spPr>
            <a:xfrm>
              <a:off x="1712640" y="2312876"/>
              <a:ext cx="386266" cy="4387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직사각형 170"/>
            <p:cNvSpPr/>
            <p:nvPr/>
          </p:nvSpPr>
          <p:spPr>
            <a:xfrm>
              <a:off x="4250417" y="2132856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4290563" y="2242766"/>
              <a:ext cx="139644" cy="131963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250417" y="2598555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4290563" y="2708465"/>
              <a:ext cx="139644" cy="1319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872679" y="2132856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타원 258"/>
            <p:cNvSpPr/>
            <p:nvPr/>
          </p:nvSpPr>
          <p:spPr>
            <a:xfrm>
              <a:off x="4912825" y="2242766"/>
              <a:ext cx="139644" cy="131963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5698444" y="2132856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5738590" y="2242766"/>
              <a:ext cx="139644" cy="131963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096506" y="2204925"/>
              <a:ext cx="601938" cy="207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직선 연결선 262"/>
            <p:cNvCxnSpPr/>
            <p:nvPr/>
          </p:nvCxnSpPr>
          <p:spPr>
            <a:xfrm>
              <a:off x="5096506" y="2308746"/>
              <a:ext cx="60193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직사각형 263"/>
            <p:cNvSpPr/>
            <p:nvPr/>
          </p:nvSpPr>
          <p:spPr>
            <a:xfrm>
              <a:off x="6317146" y="2132856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5" name="타원 264"/>
            <p:cNvSpPr/>
            <p:nvPr/>
          </p:nvSpPr>
          <p:spPr>
            <a:xfrm>
              <a:off x="6357292" y="2242766"/>
              <a:ext cx="139644" cy="131963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7134598" y="2132856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타원 266"/>
            <p:cNvSpPr/>
            <p:nvPr/>
          </p:nvSpPr>
          <p:spPr>
            <a:xfrm>
              <a:off x="7174744" y="2242766"/>
              <a:ext cx="139644" cy="131963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6532660" y="2204925"/>
              <a:ext cx="601938" cy="207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>
            <a:xfrm>
              <a:off x="6532660" y="2308746"/>
              <a:ext cx="60193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직사각형 269"/>
            <p:cNvSpPr/>
            <p:nvPr/>
          </p:nvSpPr>
          <p:spPr>
            <a:xfrm>
              <a:off x="4872679" y="2598555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4912825" y="2708465"/>
              <a:ext cx="139644" cy="1319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5698444" y="2598555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3" name="타원 272"/>
            <p:cNvSpPr/>
            <p:nvPr/>
          </p:nvSpPr>
          <p:spPr>
            <a:xfrm>
              <a:off x="5738590" y="2708465"/>
              <a:ext cx="139644" cy="1319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096506" y="2670624"/>
              <a:ext cx="601938" cy="207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5096506" y="2774445"/>
              <a:ext cx="60193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직사각형 275"/>
            <p:cNvSpPr/>
            <p:nvPr/>
          </p:nvSpPr>
          <p:spPr>
            <a:xfrm>
              <a:off x="6317146" y="2598555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7" name="타원 276"/>
            <p:cNvSpPr/>
            <p:nvPr/>
          </p:nvSpPr>
          <p:spPr>
            <a:xfrm>
              <a:off x="6357292" y="2708465"/>
              <a:ext cx="139644" cy="1319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7134598" y="2598555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7174744" y="2708465"/>
              <a:ext cx="139644" cy="1319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6532660" y="2670624"/>
              <a:ext cx="601938" cy="2076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직선 연결선 280"/>
            <p:cNvCxnSpPr/>
            <p:nvPr/>
          </p:nvCxnSpPr>
          <p:spPr>
            <a:xfrm>
              <a:off x="6532660" y="2774445"/>
              <a:ext cx="60193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7401272" y="2190619"/>
              <a:ext cx="2375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일러스트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각종 모션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사운드가 포함된 </a:t>
              </a:r>
              <a:r>
                <a:rPr lang="en-US" altLang="ko-KR" sz="800" dirty="0" smtClean="0"/>
                <a:t>Node</a:t>
              </a:r>
              <a:endParaRPr lang="ko-KR" altLang="en-US" sz="8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7401272" y="2670624"/>
              <a:ext cx="2375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모션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사운드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밸런스 테이블 등이 포함된 </a:t>
              </a:r>
              <a:r>
                <a:rPr lang="en-US" altLang="ko-KR" sz="800" dirty="0" smtClean="0"/>
                <a:t>Node</a:t>
              </a:r>
              <a:endParaRPr lang="ko-KR" altLang="en-US" sz="800" dirty="0"/>
            </a:p>
          </p:txBody>
        </p:sp>
      </p:grpSp>
      <p:grpSp>
        <p:nvGrpSpPr>
          <p:cNvPr id="4096" name="그룹 4095"/>
          <p:cNvGrpSpPr/>
          <p:nvPr/>
        </p:nvGrpSpPr>
        <p:grpSpPr>
          <a:xfrm>
            <a:off x="592575" y="3327471"/>
            <a:ext cx="6333701" cy="821609"/>
            <a:chOff x="592575" y="3039439"/>
            <a:chExt cx="6333701" cy="821609"/>
          </a:xfrm>
        </p:grpSpPr>
        <p:sp>
          <p:nvSpPr>
            <p:cNvPr id="133" name="직사각형 132"/>
            <p:cNvSpPr/>
            <p:nvPr/>
          </p:nvSpPr>
          <p:spPr>
            <a:xfrm>
              <a:off x="592575" y="3039439"/>
              <a:ext cx="112006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Ground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098906" y="3039439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Ground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098906" y="3478149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Battle Ground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133" idx="3"/>
              <a:endCxn id="136" idx="1"/>
            </p:cNvCxnSpPr>
            <p:nvPr/>
          </p:nvCxnSpPr>
          <p:spPr>
            <a:xfrm>
              <a:off x="1712640" y="3219459"/>
              <a:ext cx="386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>
              <a:stCxn id="133" idx="3"/>
              <a:endCxn id="137" idx="1"/>
            </p:cNvCxnSpPr>
            <p:nvPr/>
          </p:nvCxnSpPr>
          <p:spPr>
            <a:xfrm>
              <a:off x="1712640" y="3219459"/>
              <a:ext cx="386266" cy="4387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4250417" y="3043567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4290563" y="3153477"/>
              <a:ext cx="139644" cy="131963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250417" y="3509266"/>
              <a:ext cx="219936" cy="35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4290563" y="3619176"/>
              <a:ext cx="139644" cy="13196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550904" y="3130356"/>
              <a:ext cx="2375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개 이상의 이미지로 이루어진 </a:t>
              </a:r>
              <a:r>
                <a:rPr lang="en-US" altLang="ko-KR" sz="800" dirty="0" smtClean="0"/>
                <a:t>Node </a:t>
              </a:r>
              <a:endParaRPr lang="ko-KR" altLang="en-US" sz="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550904" y="3577435"/>
              <a:ext cx="23753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개 이상의 이미지 </a:t>
              </a:r>
              <a:r>
                <a:rPr lang="en-US" altLang="ko-KR" sz="800" dirty="0" smtClean="0"/>
                <a:t>+ </a:t>
              </a:r>
              <a:r>
                <a:rPr lang="ko-KR" altLang="en-US" sz="800" dirty="0" err="1" smtClean="0"/>
                <a:t>타일맵</a:t>
              </a:r>
              <a:r>
                <a:rPr lang="ko-KR" altLang="en-US" sz="800" dirty="0" smtClean="0"/>
                <a:t> 구성 가능한 </a:t>
              </a:r>
              <a:r>
                <a:rPr lang="en-US" altLang="ko-KR" sz="800" dirty="0" smtClean="0"/>
                <a:t>Node </a:t>
              </a:r>
              <a:endParaRPr lang="ko-KR" altLang="en-US" sz="8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4550904" y="5018294"/>
            <a:ext cx="2375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선택지</a:t>
            </a:r>
            <a:r>
              <a:rPr lang="en-US" altLang="ko-KR" sz="800" dirty="0" smtClean="0"/>
              <a:t>. (</a:t>
            </a:r>
            <a:r>
              <a:rPr lang="ko-KR" altLang="en-US" sz="800" dirty="0" smtClean="0"/>
              <a:t>분기 설정을 위한 </a:t>
            </a:r>
            <a:r>
              <a:rPr lang="en-US" altLang="ko-KR" sz="800" dirty="0" smtClean="0"/>
              <a:t>Node)</a:t>
            </a:r>
            <a:endParaRPr lang="ko-KR" altLang="en-US" sz="800" dirty="0"/>
          </a:p>
        </p:txBody>
      </p:sp>
      <p:sp>
        <p:nvSpPr>
          <p:cNvPr id="292" name="TextBox 291"/>
          <p:cNvSpPr txBox="1"/>
          <p:nvPr/>
        </p:nvSpPr>
        <p:spPr>
          <a:xfrm>
            <a:off x="4534278" y="5376234"/>
            <a:ext cx="237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대사 </a:t>
            </a:r>
            <a:r>
              <a:rPr lang="en-US" altLang="ko-KR" sz="800" dirty="0" smtClean="0"/>
              <a:t>Node (Event Character Node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일러스트값을</a:t>
            </a:r>
            <a:r>
              <a:rPr lang="ko-KR" altLang="en-US" sz="800" dirty="0" smtClean="0"/>
              <a:t> 참조 함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grpSp>
        <p:nvGrpSpPr>
          <p:cNvPr id="4103" name="그룹 4102"/>
          <p:cNvGrpSpPr/>
          <p:nvPr/>
        </p:nvGrpSpPr>
        <p:grpSpPr>
          <a:xfrm>
            <a:off x="592575" y="4509120"/>
            <a:ext cx="3877778" cy="1670951"/>
            <a:chOff x="592575" y="4494353"/>
            <a:chExt cx="3877778" cy="1670951"/>
          </a:xfrm>
        </p:grpSpPr>
        <p:sp>
          <p:nvSpPr>
            <p:cNvPr id="147" name="직사각형 146"/>
            <p:cNvSpPr/>
            <p:nvPr/>
          </p:nvSpPr>
          <p:spPr>
            <a:xfrm>
              <a:off x="592575" y="4494353"/>
              <a:ext cx="1120065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Function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098906" y="4945996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Case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098906" y="5373216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Script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화살표 연결선 150"/>
            <p:cNvCxnSpPr>
              <a:stCxn id="147" idx="3"/>
              <a:endCxn id="298" idx="1"/>
            </p:cNvCxnSpPr>
            <p:nvPr/>
          </p:nvCxnSpPr>
          <p:spPr>
            <a:xfrm>
              <a:off x="1712640" y="4674373"/>
              <a:ext cx="386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147" idx="3"/>
              <a:endCxn id="150" idx="1"/>
            </p:cNvCxnSpPr>
            <p:nvPr/>
          </p:nvCxnSpPr>
          <p:spPr>
            <a:xfrm>
              <a:off x="1712640" y="4674373"/>
              <a:ext cx="386266" cy="878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8" name="그룹 4097"/>
            <p:cNvGrpSpPr/>
            <p:nvPr/>
          </p:nvGrpSpPr>
          <p:grpSpPr>
            <a:xfrm>
              <a:off x="4250417" y="4936828"/>
              <a:ext cx="219936" cy="351782"/>
              <a:chOff x="4250417" y="4934752"/>
              <a:chExt cx="219936" cy="351782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4250417" y="4934752"/>
                <a:ext cx="219936" cy="351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4290563" y="5044662"/>
                <a:ext cx="139644" cy="131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99" name="그룹 4098"/>
            <p:cNvGrpSpPr/>
            <p:nvPr/>
          </p:nvGrpSpPr>
          <p:grpSpPr>
            <a:xfrm>
              <a:off x="4250417" y="5375175"/>
              <a:ext cx="219936" cy="351782"/>
              <a:chOff x="4250417" y="5353759"/>
              <a:chExt cx="219936" cy="351782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4250417" y="5353759"/>
                <a:ext cx="219936" cy="351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4290563" y="5463669"/>
                <a:ext cx="139644" cy="131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endPara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17" name="직사각형 216"/>
            <p:cNvSpPr/>
            <p:nvPr/>
          </p:nvSpPr>
          <p:spPr>
            <a:xfrm>
              <a:off x="2098906" y="5805264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꺾인 연결선 217"/>
            <p:cNvCxnSpPr>
              <a:stCxn id="147" idx="3"/>
              <a:endCxn id="217" idx="1"/>
            </p:cNvCxnSpPr>
            <p:nvPr/>
          </p:nvCxnSpPr>
          <p:spPr>
            <a:xfrm>
              <a:off x="1712640" y="4674373"/>
              <a:ext cx="386266" cy="1310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0" name="그룹 4099"/>
            <p:cNvGrpSpPr/>
            <p:nvPr/>
          </p:nvGrpSpPr>
          <p:grpSpPr>
            <a:xfrm>
              <a:off x="4250417" y="5813522"/>
              <a:ext cx="219936" cy="351782"/>
              <a:chOff x="4250417" y="5813522"/>
              <a:chExt cx="219936" cy="351782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4250417" y="5813522"/>
                <a:ext cx="219936" cy="351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290563" y="5923432"/>
                <a:ext cx="139644" cy="131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</a:t>
                </a:r>
                <a:endPara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98" name="직사각형 297"/>
            <p:cNvSpPr/>
            <p:nvPr/>
          </p:nvSpPr>
          <p:spPr>
            <a:xfrm>
              <a:off x="2098906" y="4494353"/>
              <a:ext cx="155795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Button 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03" name="꺾인 연결선 302"/>
            <p:cNvCxnSpPr>
              <a:stCxn id="147" idx="3"/>
              <a:endCxn id="149" idx="1"/>
            </p:cNvCxnSpPr>
            <p:nvPr/>
          </p:nvCxnSpPr>
          <p:spPr>
            <a:xfrm>
              <a:off x="1712640" y="4674373"/>
              <a:ext cx="386266" cy="451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7" name="그룹 4096"/>
            <p:cNvGrpSpPr/>
            <p:nvPr/>
          </p:nvGrpSpPr>
          <p:grpSpPr>
            <a:xfrm>
              <a:off x="4250417" y="4498481"/>
              <a:ext cx="219936" cy="351782"/>
              <a:chOff x="4250417" y="4498481"/>
              <a:chExt cx="219936" cy="351782"/>
            </a:xfrm>
          </p:grpSpPr>
          <p:sp>
            <p:nvSpPr>
              <p:cNvPr id="306" name="직사각형 305"/>
              <p:cNvSpPr/>
              <p:nvPr/>
            </p:nvSpPr>
            <p:spPr>
              <a:xfrm>
                <a:off x="4250417" y="4498481"/>
                <a:ext cx="219936" cy="351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4290563" y="4608391"/>
                <a:ext cx="139644" cy="131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308" name="TextBox 307"/>
          <p:cNvSpPr txBox="1"/>
          <p:nvPr/>
        </p:nvSpPr>
        <p:spPr>
          <a:xfrm>
            <a:off x="4550904" y="4607629"/>
            <a:ext cx="2375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</a:t>
            </a:r>
            <a:r>
              <a:rPr lang="ko-KR" altLang="en-US" sz="800" dirty="0" smtClean="0"/>
              <a:t>가지 상태 이미지 </a:t>
            </a:r>
            <a:r>
              <a:rPr lang="en-US" altLang="ko-KR" sz="800" dirty="0" smtClean="0"/>
              <a:t>+ </a:t>
            </a:r>
            <a:r>
              <a:rPr lang="ko-KR" altLang="en-US" sz="800" dirty="0" smtClean="0"/>
              <a:t>사운드로 구성된 </a:t>
            </a:r>
            <a:r>
              <a:rPr lang="en-US" altLang="ko-KR" sz="800" dirty="0" smtClean="0"/>
              <a:t>Node</a:t>
            </a:r>
            <a:endParaRPr lang="ko-KR" altLang="en-US" sz="800" dirty="0"/>
          </a:p>
        </p:txBody>
      </p:sp>
      <p:cxnSp>
        <p:nvCxnSpPr>
          <p:cNvPr id="140" name="직선 화살표 연결선 139"/>
          <p:cNvCxnSpPr>
            <a:stCxn id="138" idx="3"/>
            <a:endCxn id="152" idx="1"/>
          </p:cNvCxnSpPr>
          <p:nvPr/>
        </p:nvCxnSpPr>
        <p:spPr>
          <a:xfrm>
            <a:off x="8409384" y="3218244"/>
            <a:ext cx="216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7401272" y="3068960"/>
            <a:ext cx="2232248" cy="3292947"/>
            <a:chOff x="7401272" y="2748387"/>
            <a:chExt cx="2232248" cy="3452974"/>
          </a:xfrm>
        </p:grpSpPr>
        <p:sp>
          <p:nvSpPr>
            <p:cNvPr id="51" name="직사각형 50"/>
            <p:cNvSpPr/>
            <p:nvPr/>
          </p:nvSpPr>
          <p:spPr>
            <a:xfrm>
              <a:off x="7401272" y="3861048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Scene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401272" y="4674373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Battle Scene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8625408" y="3861048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Start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8625408" y="4266495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End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8625408" y="4674373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Start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8625408" y="5077389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Battle Start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8625408" y="5482836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Battle End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8625408" y="5888284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Event End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직선 화살표 연결선 230"/>
            <p:cNvCxnSpPr>
              <a:stCxn id="51" idx="3"/>
              <a:endCxn id="225" idx="1"/>
            </p:cNvCxnSpPr>
            <p:nvPr/>
          </p:nvCxnSpPr>
          <p:spPr>
            <a:xfrm>
              <a:off x="8409384" y="4017587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/>
            <p:cNvCxnSpPr>
              <a:stCxn id="224" idx="3"/>
              <a:endCxn id="227" idx="1"/>
            </p:cNvCxnSpPr>
            <p:nvPr/>
          </p:nvCxnSpPr>
          <p:spPr>
            <a:xfrm>
              <a:off x="8409384" y="4830912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꺾인 연결선 236"/>
            <p:cNvCxnSpPr>
              <a:stCxn id="51" idx="3"/>
              <a:endCxn id="226" idx="1"/>
            </p:cNvCxnSpPr>
            <p:nvPr/>
          </p:nvCxnSpPr>
          <p:spPr>
            <a:xfrm>
              <a:off x="8409384" y="4017587"/>
              <a:ext cx="216024" cy="4054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꺾인 연결선 239"/>
            <p:cNvCxnSpPr>
              <a:stCxn id="224" idx="3"/>
              <a:endCxn id="228" idx="1"/>
            </p:cNvCxnSpPr>
            <p:nvPr/>
          </p:nvCxnSpPr>
          <p:spPr>
            <a:xfrm>
              <a:off x="8409384" y="4830912"/>
              <a:ext cx="216024" cy="4030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꺾인 연결선 242"/>
            <p:cNvCxnSpPr>
              <a:stCxn id="224" idx="3"/>
              <a:endCxn id="229" idx="1"/>
            </p:cNvCxnSpPr>
            <p:nvPr/>
          </p:nvCxnSpPr>
          <p:spPr>
            <a:xfrm>
              <a:off x="8409384" y="4830912"/>
              <a:ext cx="216024" cy="8084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꺾인 연결선 247"/>
            <p:cNvCxnSpPr>
              <a:stCxn id="224" idx="3"/>
              <a:endCxn id="230" idx="1"/>
            </p:cNvCxnSpPr>
            <p:nvPr/>
          </p:nvCxnSpPr>
          <p:spPr>
            <a:xfrm>
              <a:off x="8409384" y="4830912"/>
              <a:ext cx="216024" cy="1213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7401272" y="2748387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Public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8625408" y="3098989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Stop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625408" y="3454902"/>
              <a:ext cx="1008112" cy="3130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loop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꺾인 연결선 144"/>
            <p:cNvCxnSpPr>
              <a:stCxn id="138" idx="3"/>
              <a:endCxn id="144" idx="1"/>
            </p:cNvCxnSpPr>
            <p:nvPr/>
          </p:nvCxnSpPr>
          <p:spPr>
            <a:xfrm>
              <a:off x="8409384" y="2904926"/>
              <a:ext cx="216024" cy="7065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/>
            <p:cNvSpPr/>
            <p:nvPr/>
          </p:nvSpPr>
          <p:spPr>
            <a:xfrm>
              <a:off x="8625408" y="2748388"/>
              <a:ext cx="1008112" cy="3130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Go to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6" name="꺾인 연결선 155"/>
          <p:cNvCxnSpPr>
            <a:stCxn id="138" idx="3"/>
            <a:endCxn id="139" idx="1"/>
          </p:cNvCxnSpPr>
          <p:nvPr/>
        </p:nvCxnSpPr>
        <p:spPr>
          <a:xfrm>
            <a:off x="8409384" y="3218244"/>
            <a:ext cx="216024" cy="334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221" idx="3"/>
            <a:endCxn id="138" idx="1"/>
          </p:cNvCxnSpPr>
          <p:nvPr/>
        </p:nvCxnSpPr>
        <p:spPr>
          <a:xfrm flipV="1">
            <a:off x="4470353" y="3218244"/>
            <a:ext cx="2930919" cy="2785936"/>
          </a:xfrm>
          <a:prstGeom prst="bentConnector3">
            <a:avLst>
              <a:gd name="adj1" fmla="val 8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4-2. </a:t>
            </a:r>
            <a:r>
              <a:rPr lang="ko-KR" altLang="en-US" sz="9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노드의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구성과 이해</a:t>
            </a: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64" name="TextBox 363"/>
          <p:cNvSpPr txBox="1"/>
          <p:nvPr/>
        </p:nvSpPr>
        <p:spPr>
          <a:xfrm>
            <a:off x="425699" y="851952"/>
            <a:ext cx="2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592575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Base Node </a:t>
            </a:r>
            <a:r>
              <a:rPr lang="ko-KR" altLang="en-US" sz="800" b="1" dirty="0" smtClean="0"/>
              <a:t>조작</a:t>
            </a:r>
            <a:endParaRPr lang="ko-KR" altLang="en-US" sz="800" b="1" dirty="0"/>
          </a:p>
        </p:txBody>
      </p:sp>
      <p:cxnSp>
        <p:nvCxnSpPr>
          <p:cNvPr id="366" name="직선 연결선 365"/>
          <p:cNvCxnSpPr/>
          <p:nvPr/>
        </p:nvCxnSpPr>
        <p:spPr>
          <a:xfrm>
            <a:off x="462281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525589" y="1064144"/>
            <a:ext cx="284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기본 리소스를 추가 할 경우 시작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끝이 있는 </a:t>
            </a:r>
            <a:r>
              <a:rPr lang="ko-KR" altLang="en-US" sz="800" dirty="0" err="1" smtClean="0"/>
              <a:t>노드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아래와 같이 두 개의 </a:t>
            </a:r>
            <a:r>
              <a:rPr lang="en-US" altLang="ko-KR" sz="800" dirty="0" smtClean="0">
                <a:sym typeface="Wingdings" pitchFamily="2" charset="2"/>
              </a:rPr>
              <a:t>Node</a:t>
            </a:r>
            <a:r>
              <a:rPr lang="ko-KR" altLang="en-US" sz="800" dirty="0" smtClean="0">
                <a:sym typeface="Wingdings" pitchFamily="2" charset="2"/>
              </a:rPr>
              <a:t>가 추가 됨</a:t>
            </a:r>
            <a:r>
              <a:rPr lang="en-US" altLang="ko-KR" sz="800" dirty="0" smtClean="0">
                <a:sym typeface="Wingdings" pitchFamily="2" charset="2"/>
              </a:rPr>
              <a:t>.  </a:t>
            </a:r>
            <a:endParaRPr lang="ko-KR" altLang="en-US" sz="800" dirty="0"/>
          </a:p>
        </p:txBody>
      </p:sp>
      <p:sp>
        <p:nvSpPr>
          <p:cNvPr id="410" name="TextBox 409"/>
          <p:cNvSpPr txBox="1"/>
          <p:nvPr/>
        </p:nvSpPr>
        <p:spPr>
          <a:xfrm>
            <a:off x="2412107" y="1691695"/>
            <a:ext cx="3387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노드를</a:t>
            </a:r>
            <a:r>
              <a:rPr lang="ko-KR" altLang="en-US" sz="800" dirty="0" smtClean="0"/>
              <a:t> 선택 할 경우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선택된 </a:t>
            </a:r>
            <a:r>
              <a:rPr lang="ko-KR" altLang="en-US" sz="800" dirty="0" err="1" smtClean="0"/>
              <a:t>노드가</a:t>
            </a:r>
            <a:r>
              <a:rPr lang="ko-KR" altLang="en-US" sz="800" dirty="0" smtClean="0"/>
              <a:t> 초록색으로 활성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노드를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Shift + </a:t>
            </a:r>
            <a:r>
              <a:rPr lang="ko-KR" altLang="en-US" sz="800" dirty="0" smtClean="0"/>
              <a:t>클릭 하면 선택된 </a:t>
            </a:r>
            <a:r>
              <a:rPr lang="ko-KR" altLang="en-US" sz="800" dirty="0" err="1" smtClean="0"/>
              <a:t>노드를</a:t>
            </a:r>
            <a:r>
              <a:rPr lang="ko-KR" altLang="en-US" sz="800" dirty="0" smtClean="0"/>
              <a:t> 해제 할 수 있음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선택되지 않은 </a:t>
            </a:r>
            <a:r>
              <a:rPr lang="ko-KR" altLang="en-US" sz="800" dirty="0" err="1" smtClean="0"/>
              <a:t>노드를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Shift +</a:t>
            </a:r>
            <a:r>
              <a:rPr lang="ko-KR" altLang="en-US" sz="800" dirty="0" smtClean="0"/>
              <a:t>클릭 하면 중복하여 </a:t>
            </a:r>
            <a:r>
              <a:rPr lang="ko-KR" altLang="en-US" sz="800" dirty="0" err="1" smtClean="0"/>
              <a:t>노드를</a:t>
            </a:r>
            <a:r>
              <a:rPr lang="ko-KR" altLang="en-US" sz="800" dirty="0" smtClean="0"/>
              <a:t> 선택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i="1" dirty="0" smtClean="0"/>
              <a:t>  </a:t>
            </a:r>
            <a:r>
              <a:rPr lang="en-US" altLang="ko-KR" sz="800" i="1" dirty="0" smtClean="0">
                <a:sym typeface="Wingdings" pitchFamily="2" charset="2"/>
              </a:rPr>
              <a:t> </a:t>
            </a:r>
            <a:r>
              <a:rPr lang="ko-KR" altLang="en-US" sz="800" i="1" dirty="0" smtClean="0">
                <a:sym typeface="Wingdings" pitchFamily="2" charset="2"/>
              </a:rPr>
              <a:t>단</a:t>
            </a:r>
            <a:r>
              <a:rPr lang="en-US" altLang="ko-KR" sz="800" i="1" dirty="0" smtClean="0">
                <a:sym typeface="Wingdings" pitchFamily="2" charset="2"/>
              </a:rPr>
              <a:t>, 2</a:t>
            </a:r>
            <a:r>
              <a:rPr lang="ko-KR" altLang="en-US" sz="800" i="1" dirty="0" smtClean="0">
                <a:sym typeface="Wingdings" pitchFamily="2" charset="2"/>
              </a:rPr>
              <a:t>개 이상의 </a:t>
            </a:r>
            <a:r>
              <a:rPr lang="ko-KR" altLang="en-US" sz="800" i="1" dirty="0" err="1" smtClean="0">
                <a:sym typeface="Wingdings" pitchFamily="2" charset="2"/>
              </a:rPr>
              <a:t>노드를</a:t>
            </a:r>
            <a:r>
              <a:rPr lang="ko-KR" altLang="en-US" sz="800" i="1" dirty="0" smtClean="0">
                <a:sym typeface="Wingdings" pitchFamily="2" charset="2"/>
              </a:rPr>
              <a:t> 선택 할 경우</a:t>
            </a:r>
            <a:r>
              <a:rPr lang="en-US" altLang="ko-KR" sz="800" i="1" dirty="0" smtClean="0">
                <a:sym typeface="Wingdings" pitchFamily="2" charset="2"/>
              </a:rPr>
              <a:t>, Node Parameters </a:t>
            </a:r>
            <a:r>
              <a:rPr lang="ko-KR" altLang="en-US" sz="800" i="1" dirty="0" smtClean="0">
                <a:sym typeface="Wingdings" pitchFamily="2" charset="2"/>
              </a:rPr>
              <a:t>가 공란</a:t>
            </a:r>
            <a:r>
              <a:rPr lang="en-US" altLang="ko-KR" sz="800" i="1" dirty="0" smtClean="0">
                <a:sym typeface="Wingdings" pitchFamily="2" charset="2"/>
              </a:rPr>
              <a:t>.</a:t>
            </a:r>
            <a:br>
              <a:rPr lang="en-US" altLang="ko-KR" sz="800" i="1" dirty="0" smtClean="0">
                <a:sym typeface="Wingdings" pitchFamily="2" charset="2"/>
              </a:rPr>
            </a:br>
            <a:r>
              <a:rPr lang="en-US" altLang="ko-KR" sz="800" i="1" dirty="0" smtClean="0">
                <a:sym typeface="Wingdings" pitchFamily="2" charset="2"/>
              </a:rPr>
              <a:t>   </a:t>
            </a:r>
            <a:r>
              <a:rPr lang="ko-KR" altLang="en-US" sz="800" i="1" dirty="0" smtClean="0">
                <a:sym typeface="Wingdings" pitchFamily="2" charset="2"/>
              </a:rPr>
              <a:t>해당 상태에서는 </a:t>
            </a:r>
            <a:r>
              <a:rPr lang="en-US" altLang="ko-KR" sz="800" i="1" dirty="0" smtClean="0">
                <a:sym typeface="Wingdings" pitchFamily="2" charset="2"/>
              </a:rPr>
              <a:t>Node</a:t>
            </a:r>
            <a:r>
              <a:rPr lang="ko-KR" altLang="en-US" sz="800" i="1" dirty="0" smtClean="0">
                <a:sym typeface="Wingdings" pitchFamily="2" charset="2"/>
              </a:rPr>
              <a:t>의 복제</a:t>
            </a:r>
            <a:r>
              <a:rPr lang="en-US" altLang="ko-KR" sz="800" i="1" dirty="0" smtClean="0">
                <a:sym typeface="Wingdings" pitchFamily="2" charset="2"/>
              </a:rPr>
              <a:t>/</a:t>
            </a:r>
            <a:r>
              <a:rPr lang="ko-KR" altLang="en-US" sz="800" i="1" dirty="0" smtClean="0">
                <a:sym typeface="Wingdings" pitchFamily="2" charset="2"/>
              </a:rPr>
              <a:t>삭제만 가능</a:t>
            </a:r>
            <a:r>
              <a:rPr lang="en-US" altLang="ko-KR" sz="800" i="1" dirty="0" smtClean="0">
                <a:sym typeface="Wingdings" pitchFamily="2" charset="2"/>
              </a:rPr>
              <a:t>. 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grpSp>
        <p:nvGrpSpPr>
          <p:cNvPr id="4115" name="그룹 4114"/>
          <p:cNvGrpSpPr/>
          <p:nvPr/>
        </p:nvGrpSpPr>
        <p:grpSpPr>
          <a:xfrm>
            <a:off x="749835" y="1783350"/>
            <a:ext cx="1371374" cy="463021"/>
            <a:chOff x="7180255" y="3999323"/>
            <a:chExt cx="1657331" cy="559569"/>
          </a:xfrm>
        </p:grpSpPr>
        <p:grpSp>
          <p:nvGrpSpPr>
            <p:cNvPr id="411" name="그룹 410"/>
            <p:cNvGrpSpPr/>
            <p:nvPr/>
          </p:nvGrpSpPr>
          <p:grpSpPr>
            <a:xfrm>
              <a:off x="7180255" y="3999323"/>
              <a:ext cx="1657331" cy="559569"/>
              <a:chOff x="7180255" y="1410286"/>
              <a:chExt cx="2470763" cy="834210"/>
            </a:xfrm>
          </p:grpSpPr>
          <p:sp>
            <p:nvSpPr>
              <p:cNvPr id="412" name="직사각형 411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타원 412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타원 414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>
                <a:off x="7702033" y="1581191"/>
                <a:ext cx="1427431" cy="49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7" name="직선 연결선 416"/>
            <p:cNvCxnSpPr>
              <a:stCxn id="416" idx="1"/>
              <a:endCxn id="416" idx="3"/>
            </p:cNvCxnSpPr>
            <p:nvPr/>
          </p:nvCxnSpPr>
          <p:spPr>
            <a:xfrm>
              <a:off x="7530252" y="4279108"/>
              <a:ext cx="9574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TextBox 417"/>
          <p:cNvSpPr txBox="1"/>
          <p:nvPr/>
        </p:nvSpPr>
        <p:spPr>
          <a:xfrm>
            <a:off x="698368" y="2924944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노드는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Ctrl + </a:t>
            </a:r>
            <a:r>
              <a:rPr lang="ko-KR" altLang="en-US" sz="800" dirty="0" smtClean="0"/>
              <a:t>드래그 </a:t>
            </a:r>
            <a:r>
              <a:rPr lang="en-US" altLang="ko-KR" sz="800" dirty="0" smtClean="0"/>
              <a:t>or C / V</a:t>
            </a:r>
            <a:r>
              <a:rPr lang="ko-KR" altLang="en-US" sz="800" dirty="0" smtClean="0"/>
              <a:t>를 통해서 복사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pSp>
        <p:nvGrpSpPr>
          <p:cNvPr id="4114" name="그룹 4113"/>
          <p:cNvGrpSpPr/>
          <p:nvPr/>
        </p:nvGrpSpPr>
        <p:grpSpPr>
          <a:xfrm>
            <a:off x="818305" y="3262098"/>
            <a:ext cx="2453265" cy="463021"/>
            <a:chOff x="7180255" y="4982545"/>
            <a:chExt cx="2964816" cy="559569"/>
          </a:xfrm>
        </p:grpSpPr>
        <p:grpSp>
          <p:nvGrpSpPr>
            <p:cNvPr id="419" name="그룹 418"/>
            <p:cNvGrpSpPr/>
            <p:nvPr/>
          </p:nvGrpSpPr>
          <p:grpSpPr>
            <a:xfrm>
              <a:off x="7180255" y="4982545"/>
              <a:ext cx="1657331" cy="559569"/>
              <a:chOff x="7180255" y="1410286"/>
              <a:chExt cx="2470763" cy="834210"/>
            </a:xfrm>
          </p:grpSpPr>
          <p:sp>
            <p:nvSpPr>
              <p:cNvPr id="420" name="직사각형 419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타원 420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타원 422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>
                <a:off x="7702033" y="1581191"/>
                <a:ext cx="1427431" cy="49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5" name="직선 연결선 424"/>
            <p:cNvCxnSpPr>
              <a:stCxn id="424" idx="1"/>
              <a:endCxn id="424" idx="3"/>
            </p:cNvCxnSpPr>
            <p:nvPr/>
          </p:nvCxnSpPr>
          <p:spPr>
            <a:xfrm>
              <a:off x="7530252" y="5262330"/>
              <a:ext cx="9574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/>
            <p:cNvGrpSpPr/>
            <p:nvPr/>
          </p:nvGrpSpPr>
          <p:grpSpPr>
            <a:xfrm>
              <a:off x="8487740" y="4982545"/>
              <a:ext cx="1657331" cy="559569"/>
              <a:chOff x="7180255" y="1410286"/>
              <a:chExt cx="2470763" cy="834210"/>
            </a:xfrm>
          </p:grpSpPr>
          <p:sp>
            <p:nvSpPr>
              <p:cNvPr id="433" name="직사각형 432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타원 433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타원 435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>
                <a:off x="7702033" y="1581191"/>
                <a:ext cx="1427431" cy="49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8" name="직선 연결선 437"/>
            <p:cNvCxnSpPr>
              <a:stCxn id="437" idx="1"/>
              <a:endCxn id="437" idx="3"/>
            </p:cNvCxnSpPr>
            <p:nvPr/>
          </p:nvCxnSpPr>
          <p:spPr>
            <a:xfrm>
              <a:off x="8837737" y="5262330"/>
              <a:ext cx="9574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TextBox 438"/>
          <p:cNvSpPr txBox="1"/>
          <p:nvPr/>
        </p:nvSpPr>
        <p:spPr>
          <a:xfrm>
            <a:off x="3776716" y="2924944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마우스 선택 </a:t>
            </a:r>
            <a:r>
              <a:rPr lang="en-US" altLang="ko-KR" sz="800" dirty="0" smtClean="0"/>
              <a:t>&amp; </a:t>
            </a:r>
            <a:r>
              <a:rPr lang="ko-KR" altLang="en-US" sz="800" dirty="0" smtClean="0"/>
              <a:t>드래그를 통하여 </a:t>
            </a:r>
            <a:r>
              <a:rPr lang="en-US" altLang="ko-KR" sz="800" dirty="0" smtClean="0"/>
              <a:t>Node</a:t>
            </a:r>
            <a:r>
              <a:rPr lang="ko-KR" altLang="en-US" sz="800" dirty="0" smtClean="0"/>
              <a:t>의 타임 조절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pSp>
        <p:nvGrpSpPr>
          <p:cNvPr id="440" name="그룹 439"/>
          <p:cNvGrpSpPr/>
          <p:nvPr/>
        </p:nvGrpSpPr>
        <p:grpSpPr>
          <a:xfrm>
            <a:off x="3896654" y="3262098"/>
            <a:ext cx="2137919" cy="463021"/>
            <a:chOff x="7180259" y="4982545"/>
            <a:chExt cx="2583715" cy="559569"/>
          </a:xfrm>
        </p:grpSpPr>
        <p:grpSp>
          <p:nvGrpSpPr>
            <p:cNvPr id="441" name="그룹 440"/>
            <p:cNvGrpSpPr/>
            <p:nvPr/>
          </p:nvGrpSpPr>
          <p:grpSpPr>
            <a:xfrm>
              <a:off x="7180259" y="4982545"/>
              <a:ext cx="1208248" cy="559569"/>
              <a:chOff x="7180255" y="1410286"/>
              <a:chExt cx="1801265" cy="834210"/>
            </a:xfrm>
          </p:grpSpPr>
          <p:sp>
            <p:nvSpPr>
              <p:cNvPr id="450" name="직사각형 449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타원 450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8459965" y="1410286"/>
                <a:ext cx="521555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타원 452"/>
              <p:cNvSpPr/>
              <p:nvPr/>
            </p:nvSpPr>
            <p:spPr>
              <a:xfrm>
                <a:off x="8555167" y="1670924"/>
                <a:ext cx="331151" cy="31293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7702034" y="1581190"/>
                <a:ext cx="757933" cy="492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2" name="직선 연결선 441"/>
            <p:cNvCxnSpPr>
              <a:stCxn id="454" idx="1"/>
              <a:endCxn id="454" idx="3"/>
            </p:cNvCxnSpPr>
            <p:nvPr/>
          </p:nvCxnSpPr>
          <p:spPr>
            <a:xfrm>
              <a:off x="7530256" y="5262329"/>
              <a:ext cx="508405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3" name="그룹 442"/>
            <p:cNvGrpSpPr/>
            <p:nvPr/>
          </p:nvGrpSpPr>
          <p:grpSpPr>
            <a:xfrm>
              <a:off x="8388511" y="4982545"/>
              <a:ext cx="1375463" cy="559569"/>
              <a:chOff x="7032321" y="1410286"/>
              <a:chExt cx="2050551" cy="834210"/>
            </a:xfrm>
          </p:grpSpPr>
          <p:sp>
            <p:nvSpPr>
              <p:cNvPr id="447" name="직사각형 446"/>
              <p:cNvSpPr/>
              <p:nvPr/>
            </p:nvSpPr>
            <p:spPr>
              <a:xfrm>
                <a:off x="8561317" y="1410286"/>
                <a:ext cx="521555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타원 447"/>
              <p:cNvSpPr/>
              <p:nvPr/>
            </p:nvSpPr>
            <p:spPr>
              <a:xfrm>
                <a:off x="8656521" y="1670924"/>
                <a:ext cx="331150" cy="31293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직사각형 448"/>
              <p:cNvSpPr/>
              <p:nvPr/>
            </p:nvSpPr>
            <p:spPr>
              <a:xfrm>
                <a:off x="7032321" y="1581190"/>
                <a:ext cx="1528998" cy="492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4" name="직선 연결선 443"/>
            <p:cNvCxnSpPr>
              <a:stCxn id="449" idx="1"/>
              <a:endCxn id="449" idx="3"/>
            </p:cNvCxnSpPr>
            <p:nvPr/>
          </p:nvCxnSpPr>
          <p:spPr>
            <a:xfrm>
              <a:off x="8388512" y="5262329"/>
              <a:ext cx="102561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5" name="TextBox 454"/>
          <p:cNvSpPr txBox="1"/>
          <p:nvPr/>
        </p:nvSpPr>
        <p:spPr>
          <a:xfrm>
            <a:off x="425888" y="3725119"/>
            <a:ext cx="284568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복제된 마지막 </a:t>
            </a:r>
            <a:r>
              <a:rPr lang="ko-KR" altLang="en-US" sz="800" dirty="0" err="1" smtClean="0"/>
              <a:t>노드가</a:t>
            </a:r>
            <a:r>
              <a:rPr lang="ko-KR" altLang="en-US" sz="800" dirty="0" smtClean="0"/>
              <a:t> 선택 됨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56" name="TextBox 455"/>
          <p:cNvSpPr txBox="1"/>
          <p:nvPr/>
        </p:nvSpPr>
        <p:spPr>
          <a:xfrm>
            <a:off x="4600452" y="3713224"/>
            <a:ext cx="143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1</a:t>
            </a:r>
            <a:r>
              <a:rPr lang="ko-KR" altLang="en-US" sz="800" dirty="0" smtClean="0"/>
              <a:t>초 단위로 드래그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457" name="TextBox 456"/>
          <p:cNvSpPr txBox="1"/>
          <p:nvPr/>
        </p:nvSpPr>
        <p:spPr>
          <a:xfrm>
            <a:off x="6060435" y="1607370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시작과 끝 </a:t>
            </a:r>
            <a:r>
              <a:rPr lang="ko-KR" altLang="en-US" sz="800" dirty="0" err="1" smtClean="0"/>
              <a:t>노드는</a:t>
            </a:r>
            <a:r>
              <a:rPr lang="ko-KR" altLang="en-US" sz="800" dirty="0" smtClean="0"/>
              <a:t> 삭제 불가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pSp>
        <p:nvGrpSpPr>
          <p:cNvPr id="458" name="그룹 457"/>
          <p:cNvGrpSpPr/>
          <p:nvPr/>
        </p:nvGrpSpPr>
        <p:grpSpPr>
          <a:xfrm>
            <a:off x="6180373" y="1946936"/>
            <a:ext cx="1371374" cy="463021"/>
            <a:chOff x="7180255" y="3999323"/>
            <a:chExt cx="1657331" cy="559569"/>
          </a:xfrm>
        </p:grpSpPr>
        <p:grpSp>
          <p:nvGrpSpPr>
            <p:cNvPr id="459" name="그룹 458"/>
            <p:cNvGrpSpPr/>
            <p:nvPr/>
          </p:nvGrpSpPr>
          <p:grpSpPr>
            <a:xfrm>
              <a:off x="7180255" y="3999323"/>
              <a:ext cx="1657331" cy="559569"/>
              <a:chOff x="7180255" y="1410286"/>
              <a:chExt cx="2470763" cy="834210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타원 461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타원 463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>
                <a:off x="7702033" y="1581191"/>
                <a:ext cx="1427431" cy="49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0" name="직선 연결선 459"/>
            <p:cNvCxnSpPr>
              <a:stCxn id="465" idx="1"/>
              <a:endCxn id="465" idx="3"/>
            </p:cNvCxnSpPr>
            <p:nvPr/>
          </p:nvCxnSpPr>
          <p:spPr>
            <a:xfrm>
              <a:off x="7530252" y="4279108"/>
              <a:ext cx="9574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6" name="TextBox 465"/>
          <p:cNvSpPr txBox="1"/>
          <p:nvPr/>
        </p:nvSpPr>
        <p:spPr>
          <a:xfrm>
            <a:off x="698368" y="4025017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중간 </a:t>
            </a:r>
            <a:r>
              <a:rPr lang="en-US" altLang="ko-KR" sz="800" dirty="0" smtClean="0"/>
              <a:t>“</a:t>
            </a:r>
            <a:r>
              <a:rPr lang="ko-KR" altLang="en-US" sz="800" dirty="0" err="1" smtClean="0"/>
              <a:t>노드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의 삭제는 아래와 같이 작동</a:t>
            </a:r>
            <a:endParaRPr lang="ko-KR" altLang="en-US" sz="800" dirty="0"/>
          </a:p>
        </p:txBody>
      </p:sp>
      <p:grpSp>
        <p:nvGrpSpPr>
          <p:cNvPr id="467" name="그룹 466"/>
          <p:cNvGrpSpPr/>
          <p:nvPr/>
        </p:nvGrpSpPr>
        <p:grpSpPr>
          <a:xfrm>
            <a:off x="818311" y="4362171"/>
            <a:ext cx="2453261" cy="463021"/>
            <a:chOff x="7180263" y="4982545"/>
            <a:chExt cx="2964811" cy="559569"/>
          </a:xfrm>
        </p:grpSpPr>
        <p:grpSp>
          <p:nvGrpSpPr>
            <p:cNvPr id="468" name="그룹 467"/>
            <p:cNvGrpSpPr/>
            <p:nvPr/>
          </p:nvGrpSpPr>
          <p:grpSpPr>
            <a:xfrm>
              <a:off x="7180263" y="4982545"/>
              <a:ext cx="349847" cy="559569"/>
              <a:chOff x="7180255" y="1410286"/>
              <a:chExt cx="521554" cy="834210"/>
            </a:xfrm>
          </p:grpSpPr>
          <p:sp>
            <p:nvSpPr>
              <p:cNvPr id="477" name="직사각형 476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타원 477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그룹 469"/>
            <p:cNvGrpSpPr/>
            <p:nvPr/>
          </p:nvGrpSpPr>
          <p:grpSpPr>
            <a:xfrm>
              <a:off x="7530253" y="4982545"/>
              <a:ext cx="2614821" cy="559569"/>
              <a:chOff x="5752823" y="1410286"/>
              <a:chExt cx="3898195" cy="834210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타원 474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>
                <a:off x="5752823" y="1581190"/>
                <a:ext cx="3376641" cy="4923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1" name="직선 연결선 470"/>
            <p:cNvCxnSpPr>
              <a:stCxn id="476" idx="1"/>
              <a:endCxn id="476" idx="3"/>
            </p:cNvCxnSpPr>
            <p:nvPr/>
          </p:nvCxnSpPr>
          <p:spPr>
            <a:xfrm>
              <a:off x="7530252" y="5262329"/>
              <a:ext cx="2264975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/>
          <p:cNvSpPr txBox="1"/>
          <p:nvPr/>
        </p:nvSpPr>
        <p:spPr>
          <a:xfrm>
            <a:off x="3845187" y="4025017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중간 </a:t>
            </a:r>
            <a:r>
              <a:rPr lang="ko-KR" altLang="en-US" sz="800" dirty="0" err="1" smtClean="0"/>
              <a:t>노드의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데이터</a:t>
            </a:r>
            <a:r>
              <a:rPr lang="en-US" altLang="ko-KR" sz="800" dirty="0" smtClean="0"/>
              <a:t>”</a:t>
            </a:r>
            <a:r>
              <a:rPr lang="ko-KR" altLang="en-US" sz="800" dirty="0" smtClean="0"/>
              <a:t> 삭제는 아래와 같이 작동</a:t>
            </a:r>
            <a:endParaRPr lang="ko-KR" altLang="en-US" sz="800" dirty="0"/>
          </a:p>
        </p:txBody>
      </p:sp>
      <p:grpSp>
        <p:nvGrpSpPr>
          <p:cNvPr id="499" name="그룹 498"/>
          <p:cNvGrpSpPr/>
          <p:nvPr/>
        </p:nvGrpSpPr>
        <p:grpSpPr>
          <a:xfrm>
            <a:off x="3896654" y="4362171"/>
            <a:ext cx="2453265" cy="463021"/>
            <a:chOff x="7180255" y="4982545"/>
            <a:chExt cx="2964816" cy="559569"/>
          </a:xfrm>
        </p:grpSpPr>
        <p:grpSp>
          <p:nvGrpSpPr>
            <p:cNvPr id="500" name="그룹 499"/>
            <p:cNvGrpSpPr/>
            <p:nvPr/>
          </p:nvGrpSpPr>
          <p:grpSpPr>
            <a:xfrm>
              <a:off x="7180255" y="4982545"/>
              <a:ext cx="1657331" cy="559569"/>
              <a:chOff x="7180255" y="1410286"/>
              <a:chExt cx="2470763" cy="834210"/>
            </a:xfrm>
          </p:grpSpPr>
          <p:sp>
            <p:nvSpPr>
              <p:cNvPr id="509" name="직사각형 508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타원 509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타원 511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7702033" y="1581191"/>
                <a:ext cx="1427431" cy="49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1" name="직선 연결선 500"/>
            <p:cNvCxnSpPr>
              <a:stCxn id="513" idx="1"/>
              <a:endCxn id="513" idx="3"/>
            </p:cNvCxnSpPr>
            <p:nvPr/>
          </p:nvCxnSpPr>
          <p:spPr>
            <a:xfrm>
              <a:off x="7530252" y="5262330"/>
              <a:ext cx="9574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2" name="그룹 501"/>
            <p:cNvGrpSpPr/>
            <p:nvPr/>
          </p:nvGrpSpPr>
          <p:grpSpPr>
            <a:xfrm>
              <a:off x="8487740" y="4982545"/>
              <a:ext cx="1657331" cy="559569"/>
              <a:chOff x="7180255" y="1410286"/>
              <a:chExt cx="2470763" cy="834210"/>
            </a:xfrm>
          </p:grpSpPr>
          <p:sp>
            <p:nvSpPr>
              <p:cNvPr id="504" name="직사각형 503"/>
              <p:cNvSpPr/>
              <p:nvPr/>
            </p:nvSpPr>
            <p:spPr>
              <a:xfrm>
                <a:off x="7180255" y="1410286"/>
                <a:ext cx="521554" cy="83421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타원 504"/>
              <p:cNvSpPr/>
              <p:nvPr/>
            </p:nvSpPr>
            <p:spPr>
              <a:xfrm>
                <a:off x="7275457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>
                <a:off x="9129464" y="1410286"/>
                <a:ext cx="521554" cy="8342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타원 506"/>
              <p:cNvSpPr/>
              <p:nvPr/>
            </p:nvSpPr>
            <p:spPr>
              <a:xfrm>
                <a:off x="9224666" y="1670924"/>
                <a:ext cx="331150" cy="312934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/>
              <p:cNvSpPr/>
              <p:nvPr/>
            </p:nvSpPr>
            <p:spPr>
              <a:xfrm>
                <a:off x="7702033" y="1581191"/>
                <a:ext cx="1427431" cy="49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03" name="직선 연결선 502"/>
            <p:cNvCxnSpPr>
              <a:stCxn id="508" idx="1"/>
              <a:endCxn id="508" idx="3"/>
            </p:cNvCxnSpPr>
            <p:nvPr/>
          </p:nvCxnSpPr>
          <p:spPr>
            <a:xfrm>
              <a:off x="8837737" y="5262330"/>
              <a:ext cx="957488" cy="0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" name="TextBox 513"/>
          <p:cNvSpPr txBox="1"/>
          <p:nvPr/>
        </p:nvSpPr>
        <p:spPr>
          <a:xfrm>
            <a:off x="3512840" y="4871092"/>
            <a:ext cx="284568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800" dirty="0" smtClean="0"/>
              <a:t>실선은 해당 구간 이미지 및 사운드가 출력되지 않음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15" name="TextBox 514"/>
          <p:cNvSpPr txBox="1"/>
          <p:nvPr/>
        </p:nvSpPr>
        <p:spPr>
          <a:xfrm>
            <a:off x="790268" y="5373216"/>
            <a:ext cx="424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하나의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기본 </a:t>
            </a:r>
            <a:r>
              <a:rPr lang="en-US" altLang="ko-KR" sz="800" dirty="0" smtClean="0"/>
              <a:t>Node”</a:t>
            </a:r>
            <a:r>
              <a:rPr lang="ko-KR" altLang="en-US" sz="800" dirty="0" smtClean="0"/>
              <a:t>에 두 개 이상의 데이터가 들어가지 않도록 함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516" name="TextBox 515"/>
          <p:cNvSpPr txBox="1"/>
          <p:nvPr/>
        </p:nvSpPr>
        <p:spPr>
          <a:xfrm>
            <a:off x="790268" y="5650215"/>
            <a:ext cx="424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>
                <a:solidFill>
                  <a:srgbClr val="FF0000"/>
                </a:solidFill>
              </a:rPr>
              <a:t>다른 </a:t>
            </a:r>
            <a:r>
              <a:rPr lang="en-US" altLang="ko-KR" sz="800" dirty="0" smtClean="0">
                <a:solidFill>
                  <a:srgbClr val="FF0000"/>
                </a:solidFill>
              </a:rPr>
              <a:t>Node</a:t>
            </a:r>
            <a:r>
              <a:rPr lang="ko-KR" altLang="en-US" sz="800" dirty="0" smtClean="0">
                <a:solidFill>
                  <a:srgbClr val="FF0000"/>
                </a:solidFill>
              </a:rPr>
              <a:t>들의 내용은 세부 기획에서 다루도록 함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990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5-1.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버튼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Node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생성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1.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108" name="직사각형 10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이등변 삼각형 10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112" name="직사각형 111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115" name="직사각형 11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118" name="직사각형 11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122" name="직사각형 12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126" name="직사각형 125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129" name="직사각형 128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133" name="직사각형 13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136" name="직사각형 13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141" name="직사각형 140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145" name="직사각형 14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148" name="직사각형 14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151" name="직사각형 150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154" name="직사각형 153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2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164" name="직사각형 16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6" name="직선 연결선 165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6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200" name="직사각형 199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2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직사각형 202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206" name="직사각형 205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잘린 사각형 208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0" name="양쪽 모서리가 잘린 사각형 209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1" name="이등변 삼각형 210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2" name="이등변 삼각형 211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3" name="그룹 212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14" name="직사각형 21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이등변 삼각형 21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8" name="직사각형 21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이등변 삼각형 21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이미지 설정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2" name="직선 연결선 251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57" name="직사각형 256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1053216" y="4362155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0" name="직선 화살표 연결선 259"/>
          <p:cNvCxnSpPr>
            <a:stCxn id="259" idx="0"/>
            <a:endCxn id="259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양쪽 모서리가 잘린 사각형 260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2" name="그룹 261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63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덧셈 기호 264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6" name="덧셈 기호 265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67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9" name="TextBox 268"/>
          <p:cNvSpPr txBox="1"/>
          <p:nvPr/>
        </p:nvSpPr>
        <p:spPr>
          <a:xfrm>
            <a:off x="5555043" y="4379080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타이틀 배경</a:t>
            </a:r>
            <a:r>
              <a:rPr lang="en-US" altLang="ko-KR" sz="500" dirty="0" smtClean="0"/>
              <a:t>1.jpg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pic>
        <p:nvPicPr>
          <p:cNvPr id="270" name="Picture 2" descr="http://cfile9.uf.tistory.com/image/115FA6374D07BFD911FAA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100000"/>
                    </a14:imgEffect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96" y="1617424"/>
            <a:ext cx="3122044" cy="232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직사각형 270"/>
          <p:cNvSpPr/>
          <p:nvPr/>
        </p:nvSpPr>
        <p:spPr>
          <a:xfrm>
            <a:off x="5623622" y="202216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273" name="직사각형 272"/>
          <p:cNvSpPr/>
          <p:nvPr/>
        </p:nvSpPr>
        <p:spPr>
          <a:xfrm>
            <a:off x="5623622" y="1673866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545898" y="187169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크기 조정</a:t>
            </a:r>
            <a:endParaRPr lang="ko-KR" altLang="en-US" sz="50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5543919" y="255838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회전</a:t>
            </a:r>
            <a:endParaRPr lang="ko-KR" altLang="en-US" sz="500" b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5543356" y="292121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반전</a:t>
            </a:r>
            <a:endParaRPr lang="ko-KR" altLang="en-US" sz="5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5624325" y="2040974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높이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624325" y="2249230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너비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79" name="직사각형 278"/>
          <p:cNvSpPr/>
          <p:nvPr/>
        </p:nvSpPr>
        <p:spPr>
          <a:xfrm>
            <a:off x="5906965" y="2074882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5906965" y="2283138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81" name="그룹 280"/>
          <p:cNvGrpSpPr/>
          <p:nvPr/>
        </p:nvGrpSpPr>
        <p:grpSpPr>
          <a:xfrm>
            <a:off x="6632170" y="2074882"/>
            <a:ext cx="69819" cy="101460"/>
            <a:chOff x="6848281" y="2120017"/>
            <a:chExt cx="84017" cy="121634"/>
          </a:xfrm>
        </p:grpSpPr>
        <p:sp>
          <p:nvSpPr>
            <p:cNvPr id="282" name="직사각형 281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4" name="이등변 삼각형 283"/>
          <p:cNvSpPr/>
          <p:nvPr/>
        </p:nvSpPr>
        <p:spPr>
          <a:xfrm>
            <a:off x="6642916" y="2080578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5" name="이등변 삼각형 284"/>
          <p:cNvSpPr/>
          <p:nvPr/>
        </p:nvSpPr>
        <p:spPr>
          <a:xfrm flipV="1">
            <a:off x="6642916" y="213591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86" name="그룹 285"/>
          <p:cNvGrpSpPr/>
          <p:nvPr/>
        </p:nvGrpSpPr>
        <p:grpSpPr>
          <a:xfrm>
            <a:off x="6632170" y="2282676"/>
            <a:ext cx="69819" cy="101460"/>
            <a:chOff x="6848281" y="2120017"/>
            <a:chExt cx="84017" cy="121634"/>
          </a:xfrm>
        </p:grpSpPr>
        <p:sp>
          <p:nvSpPr>
            <p:cNvPr id="287" name="직사각형 286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9" name="이등변 삼각형 288"/>
          <p:cNvSpPr/>
          <p:nvPr/>
        </p:nvSpPr>
        <p:spPr>
          <a:xfrm>
            <a:off x="6642916" y="228837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0" name="이등변 삼각형 289"/>
          <p:cNvSpPr/>
          <p:nvPr/>
        </p:nvSpPr>
        <p:spPr>
          <a:xfrm flipV="1">
            <a:off x="6642916" y="234371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6459061" y="2710992"/>
            <a:ext cx="249334" cy="110774"/>
            <a:chOff x="6396549" y="2819500"/>
            <a:chExt cx="535750" cy="238025"/>
          </a:xfrm>
        </p:grpSpPr>
        <p:pic>
          <p:nvPicPr>
            <p:cNvPr id="292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>
              <a:off x="6396549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3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 flipH="1">
              <a:off x="6689924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4" name="직사각형 293"/>
          <p:cNvSpPr/>
          <p:nvPr/>
        </p:nvSpPr>
        <p:spPr>
          <a:xfrm>
            <a:off x="5821579" y="2715649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5" name="그룹 294"/>
          <p:cNvGrpSpPr/>
          <p:nvPr/>
        </p:nvGrpSpPr>
        <p:grpSpPr>
          <a:xfrm>
            <a:off x="6309055" y="2715187"/>
            <a:ext cx="69819" cy="101460"/>
            <a:chOff x="6848281" y="2120017"/>
            <a:chExt cx="84017" cy="121634"/>
          </a:xfrm>
        </p:grpSpPr>
        <p:sp>
          <p:nvSpPr>
            <p:cNvPr id="296" name="직사각형 295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8" name="이등변 삼각형 297"/>
          <p:cNvSpPr/>
          <p:nvPr/>
        </p:nvSpPr>
        <p:spPr>
          <a:xfrm>
            <a:off x="6319801" y="272088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이등변 삼각형 298"/>
          <p:cNvSpPr/>
          <p:nvPr/>
        </p:nvSpPr>
        <p:spPr>
          <a:xfrm flipV="1">
            <a:off x="6319801" y="2776224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641557" y="268127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Z : </a:t>
            </a:r>
            <a:endParaRPr lang="ko-KR" altLang="en-US" sz="500" dirty="0"/>
          </a:p>
        </p:txBody>
      </p:sp>
      <p:sp>
        <p:nvSpPr>
          <p:cNvPr id="301" name="TextBox 300"/>
          <p:cNvSpPr txBox="1"/>
          <p:nvPr/>
        </p:nvSpPr>
        <p:spPr>
          <a:xfrm>
            <a:off x="5543356" y="332496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</a:t>
            </a:r>
            <a:endParaRPr lang="ko-KR" altLang="en-US" sz="500" b="1" dirty="0"/>
          </a:p>
        </p:txBody>
      </p:sp>
      <p:sp>
        <p:nvSpPr>
          <p:cNvPr id="302" name="직사각형 301"/>
          <p:cNvSpPr/>
          <p:nvPr/>
        </p:nvSpPr>
        <p:spPr>
          <a:xfrm>
            <a:off x="5623622" y="346232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641557" y="347645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시작 </a:t>
            </a:r>
            <a:r>
              <a:rPr lang="en-US" altLang="ko-KR" sz="500" dirty="0" smtClean="0"/>
              <a:t>:</a:t>
            </a:r>
            <a:endParaRPr lang="ko-KR" altLang="en-US" sz="500" dirty="0"/>
          </a:p>
        </p:txBody>
      </p:sp>
      <p:sp>
        <p:nvSpPr>
          <p:cNvPr id="304" name="TextBox 303"/>
          <p:cNvSpPr txBox="1"/>
          <p:nvPr/>
        </p:nvSpPr>
        <p:spPr>
          <a:xfrm>
            <a:off x="5641557" y="366326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종료 </a:t>
            </a:r>
            <a:r>
              <a:rPr lang="en-US" altLang="ko-KR" sz="500" dirty="0"/>
              <a:t>:</a:t>
            </a:r>
            <a:endParaRPr lang="ko-KR" altLang="en-US" sz="500" dirty="0"/>
          </a:p>
        </p:txBody>
      </p:sp>
      <p:sp>
        <p:nvSpPr>
          <p:cNvPr id="305" name="직사각형 304"/>
          <p:cNvSpPr/>
          <p:nvPr/>
        </p:nvSpPr>
        <p:spPr>
          <a:xfrm>
            <a:off x="5946826" y="3510361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306" name="그룹 305"/>
          <p:cNvGrpSpPr/>
          <p:nvPr/>
        </p:nvGrpSpPr>
        <p:grpSpPr>
          <a:xfrm>
            <a:off x="6434302" y="3509899"/>
            <a:ext cx="69819" cy="101460"/>
            <a:chOff x="6848281" y="2120017"/>
            <a:chExt cx="84017" cy="121634"/>
          </a:xfrm>
        </p:grpSpPr>
        <p:sp>
          <p:nvSpPr>
            <p:cNvPr id="307" name="직사각형 306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9" name="이등변 삼각형 308"/>
          <p:cNvSpPr/>
          <p:nvPr/>
        </p:nvSpPr>
        <p:spPr>
          <a:xfrm>
            <a:off x="6445048" y="3515595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이등변 삼각형 309"/>
          <p:cNvSpPr/>
          <p:nvPr/>
        </p:nvSpPr>
        <p:spPr>
          <a:xfrm flipV="1">
            <a:off x="6445048" y="3570936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5946826" y="3697175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6434302" y="3696713"/>
            <a:ext cx="69819" cy="101460"/>
            <a:chOff x="6848281" y="2120017"/>
            <a:chExt cx="84017" cy="121634"/>
          </a:xfrm>
        </p:grpSpPr>
        <p:sp>
          <p:nvSpPr>
            <p:cNvPr id="313" name="직사각형 312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5" name="이등변 삼각형 314"/>
          <p:cNvSpPr/>
          <p:nvPr/>
        </p:nvSpPr>
        <p:spPr>
          <a:xfrm>
            <a:off x="6445048" y="370240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이등변 삼각형 315"/>
          <p:cNvSpPr/>
          <p:nvPr/>
        </p:nvSpPr>
        <p:spPr>
          <a:xfrm flipV="1">
            <a:off x="6445048" y="3757750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6569544" y="3515595"/>
            <a:ext cx="95219" cy="96226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6569544" y="3702409"/>
            <a:ext cx="95219" cy="96226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818284" y="2681278"/>
            <a:ext cx="4861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0</a:t>
            </a:r>
            <a:r>
              <a:rPr lang="ko-KR" altLang="en-US" sz="500" dirty="0" smtClean="0"/>
              <a:t>˚</a:t>
            </a:r>
            <a:endParaRPr lang="ko-KR" altLang="en-US" sz="500" dirty="0"/>
          </a:p>
        </p:txBody>
      </p:sp>
      <p:sp>
        <p:nvSpPr>
          <p:cNvPr id="320" name="TextBox 319"/>
          <p:cNvSpPr txBox="1"/>
          <p:nvPr/>
        </p:nvSpPr>
        <p:spPr>
          <a:xfrm>
            <a:off x="5906964" y="2040974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125 Pixel</a:t>
            </a:r>
            <a:endParaRPr lang="ko-KR" altLang="en-US" sz="500" dirty="0"/>
          </a:p>
        </p:txBody>
      </p:sp>
      <p:sp>
        <p:nvSpPr>
          <p:cNvPr id="321" name="TextBox 320"/>
          <p:cNvSpPr txBox="1"/>
          <p:nvPr/>
        </p:nvSpPr>
        <p:spPr>
          <a:xfrm>
            <a:off x="5906964" y="2244496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255 Pixel</a:t>
            </a:r>
            <a:endParaRPr lang="ko-KR" altLang="en-US" sz="5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548119" y="1640708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5674058" y="3061515"/>
            <a:ext cx="147522" cy="149080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5851569" y="3061515"/>
            <a:ext cx="147522" cy="149080"/>
          </a:xfrm>
          <a:prstGeom prst="roundRect">
            <a:avLst/>
          </a:prstGeom>
          <a:blipFill>
            <a:blip r:embed="rId15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25" name="Picture 1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379"/>
          <a:stretch/>
        </p:blipFill>
        <p:spPr bwMode="auto">
          <a:xfrm>
            <a:off x="5533237" y="3933679"/>
            <a:ext cx="724694" cy="1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6" name="그룹 325"/>
          <p:cNvGrpSpPr/>
          <p:nvPr/>
        </p:nvGrpSpPr>
        <p:grpSpPr>
          <a:xfrm>
            <a:off x="1447411" y="1590660"/>
            <a:ext cx="3085491" cy="2301433"/>
            <a:chOff x="1447411" y="1590660"/>
            <a:chExt cx="3085491" cy="2301433"/>
          </a:xfrm>
        </p:grpSpPr>
        <p:sp>
          <p:nvSpPr>
            <p:cNvPr id="327" name="한쪽 모서리가 잘린 사각형 326"/>
            <p:cNvSpPr/>
            <p:nvPr/>
          </p:nvSpPr>
          <p:spPr>
            <a:xfrm flipH="1">
              <a:off x="3860072" y="1626419"/>
              <a:ext cx="611675" cy="105434"/>
            </a:xfrm>
            <a:prstGeom prst="snip1Rect">
              <a:avLst>
                <a:gd name="adj" fmla="val 26484"/>
              </a:avLst>
            </a:prstGeom>
            <a:solidFill>
              <a:schemeClr val="bg1">
                <a:lumMod val="85000"/>
                <a:alpha val="32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1447411" y="1731853"/>
              <a:ext cx="3024336" cy="216024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786586" y="1590660"/>
              <a:ext cx="7463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 dirty="0" smtClean="0">
                  <a:solidFill>
                    <a:srgbClr val="FF0000"/>
                  </a:solidFill>
                </a:rPr>
                <a:t>- Camera View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49" name="직사각형 348"/>
          <p:cNvSpPr/>
          <p:nvPr/>
        </p:nvSpPr>
        <p:spPr>
          <a:xfrm>
            <a:off x="371961" y="4362387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51254" y="4332947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타이틀 배경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351" name="직사각형 350"/>
          <p:cNvSpPr/>
          <p:nvPr/>
        </p:nvSpPr>
        <p:spPr>
          <a:xfrm>
            <a:off x="407865" y="4388138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52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394743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3" name="직선 연결선 352"/>
          <p:cNvCxnSpPr/>
          <p:nvPr/>
        </p:nvCxnSpPr>
        <p:spPr>
          <a:xfrm>
            <a:off x="1053216" y="4466606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그룹 353"/>
          <p:cNvGrpSpPr/>
          <p:nvPr/>
        </p:nvGrpSpPr>
        <p:grpSpPr>
          <a:xfrm>
            <a:off x="1053885" y="4362506"/>
            <a:ext cx="65084" cy="104100"/>
            <a:chOff x="336266" y="4404658"/>
            <a:chExt cx="72008" cy="121879"/>
          </a:xfrm>
        </p:grpSpPr>
        <p:sp>
          <p:nvSpPr>
            <p:cNvPr id="355" name="직사각형 35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6" name="타원 35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358" name="직사각형 357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9" name="타원 358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2" name="그룹 361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363" name="직사각형 362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8" name="타원 367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1172897" y="4362506"/>
            <a:ext cx="65084" cy="104100"/>
            <a:chOff x="336266" y="4404658"/>
            <a:chExt cx="72008" cy="121879"/>
          </a:xfrm>
        </p:grpSpPr>
        <p:sp>
          <p:nvSpPr>
            <p:cNvPr id="370" name="직사각형 369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1" name="타원 370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2" name="직사각형 371"/>
          <p:cNvSpPr/>
          <p:nvPr/>
        </p:nvSpPr>
        <p:spPr>
          <a:xfrm>
            <a:off x="1121413" y="4379080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4" name="직선 연결선 373"/>
          <p:cNvCxnSpPr/>
          <p:nvPr/>
        </p:nvCxnSpPr>
        <p:spPr>
          <a:xfrm>
            <a:off x="1118997" y="4413002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5555043" y="4502224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smtClean="0"/>
              <a:t>StartButton.jpg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pic>
        <p:nvPicPr>
          <p:cNvPr id="37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78" y="2594236"/>
            <a:ext cx="933991" cy="9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8" name="그룹 377"/>
          <p:cNvGrpSpPr/>
          <p:nvPr/>
        </p:nvGrpSpPr>
        <p:grpSpPr>
          <a:xfrm>
            <a:off x="3265644" y="2575546"/>
            <a:ext cx="1001555" cy="956074"/>
            <a:chOff x="1838855" y="2202484"/>
            <a:chExt cx="2206350" cy="1199010"/>
          </a:xfrm>
        </p:grpSpPr>
        <p:sp>
          <p:nvSpPr>
            <p:cNvPr id="379" name="직사각형 378"/>
            <p:cNvSpPr/>
            <p:nvPr/>
          </p:nvSpPr>
          <p:spPr>
            <a:xfrm>
              <a:off x="3901985" y="3282603"/>
              <a:ext cx="143220" cy="118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80" name="그룹 379"/>
            <p:cNvGrpSpPr/>
            <p:nvPr/>
          </p:nvGrpSpPr>
          <p:grpSpPr>
            <a:xfrm>
              <a:off x="1838855" y="2202484"/>
              <a:ext cx="2206350" cy="1199010"/>
              <a:chOff x="1838855" y="2202484"/>
              <a:chExt cx="2206350" cy="1199010"/>
            </a:xfrm>
          </p:grpSpPr>
          <p:sp>
            <p:nvSpPr>
              <p:cNvPr id="381" name="직사각형 380"/>
              <p:cNvSpPr/>
              <p:nvPr/>
            </p:nvSpPr>
            <p:spPr>
              <a:xfrm>
                <a:off x="1838855" y="220248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>
                <a:off x="3901985" y="220248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>
                <a:off x="1838855" y="328260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2958775" y="220248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>
                <a:off x="2958775" y="3282606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838855" y="267310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3901985" y="267310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8" name="직선 연결선 387"/>
              <p:cNvCxnSpPr>
                <a:stCxn id="381" idx="3"/>
                <a:endCxn id="384" idx="1"/>
              </p:cNvCxnSpPr>
              <p:nvPr/>
            </p:nvCxnSpPr>
            <p:spPr>
              <a:xfrm>
                <a:off x="1982075" y="2261928"/>
                <a:ext cx="9767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직선 연결선 388"/>
              <p:cNvCxnSpPr>
                <a:stCxn id="382" idx="1"/>
                <a:endCxn id="384" idx="3"/>
              </p:cNvCxnSpPr>
              <p:nvPr/>
            </p:nvCxnSpPr>
            <p:spPr>
              <a:xfrm flipH="1">
                <a:off x="3101996" y="2261928"/>
                <a:ext cx="79998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/>
              <p:cNvCxnSpPr>
                <a:stCxn id="382" idx="2"/>
                <a:endCxn id="387" idx="0"/>
              </p:cNvCxnSpPr>
              <p:nvPr/>
            </p:nvCxnSpPr>
            <p:spPr>
              <a:xfrm>
                <a:off x="3973596" y="2321372"/>
                <a:ext cx="0" cy="3517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/>
              <p:cNvCxnSpPr>
                <a:stCxn id="387" idx="2"/>
                <a:endCxn id="379" idx="0"/>
              </p:cNvCxnSpPr>
              <p:nvPr/>
            </p:nvCxnSpPr>
            <p:spPr>
              <a:xfrm>
                <a:off x="3973596" y="2791993"/>
                <a:ext cx="0" cy="49061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/>
              <p:cNvCxnSpPr>
                <a:stCxn id="379" idx="1"/>
                <a:endCxn id="385" idx="3"/>
              </p:cNvCxnSpPr>
              <p:nvPr/>
            </p:nvCxnSpPr>
            <p:spPr>
              <a:xfrm flipH="1">
                <a:off x="3101996" y="3342047"/>
                <a:ext cx="799989" cy="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/>
              <p:cNvCxnSpPr>
                <a:stCxn id="385" idx="1"/>
                <a:endCxn id="383" idx="3"/>
              </p:cNvCxnSpPr>
              <p:nvPr/>
            </p:nvCxnSpPr>
            <p:spPr>
              <a:xfrm flipH="1" flipV="1">
                <a:off x="1982075" y="3342049"/>
                <a:ext cx="976700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/>
              <p:cNvCxnSpPr>
                <a:stCxn id="386" idx="2"/>
                <a:endCxn id="383" idx="0"/>
              </p:cNvCxnSpPr>
              <p:nvPr/>
            </p:nvCxnSpPr>
            <p:spPr>
              <a:xfrm>
                <a:off x="1910466" y="2791993"/>
                <a:ext cx="0" cy="4906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/>
              <p:cNvCxnSpPr>
                <a:stCxn id="381" idx="2"/>
                <a:endCxn id="386" idx="0"/>
              </p:cNvCxnSpPr>
              <p:nvPr/>
            </p:nvCxnSpPr>
            <p:spPr>
              <a:xfrm>
                <a:off x="1910466" y="2321372"/>
                <a:ext cx="0" cy="3517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6" name="직사각형 425"/>
          <p:cNvSpPr/>
          <p:nvPr/>
        </p:nvSpPr>
        <p:spPr>
          <a:xfrm>
            <a:off x="371961" y="4467548"/>
            <a:ext cx="678321" cy="1042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451254" y="4438108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sp>
        <p:nvSpPr>
          <p:cNvPr id="428" name="직사각형 427"/>
          <p:cNvSpPr/>
          <p:nvPr/>
        </p:nvSpPr>
        <p:spPr>
          <a:xfrm>
            <a:off x="407865" y="449329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29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49990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0" name="직선 연결선 429"/>
          <p:cNvCxnSpPr/>
          <p:nvPr/>
        </p:nvCxnSpPr>
        <p:spPr>
          <a:xfrm>
            <a:off x="1053216" y="4571767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그룹 430"/>
          <p:cNvGrpSpPr/>
          <p:nvPr/>
        </p:nvGrpSpPr>
        <p:grpSpPr>
          <a:xfrm>
            <a:off x="1053885" y="4467667"/>
            <a:ext cx="65084" cy="104100"/>
            <a:chOff x="336266" y="4404658"/>
            <a:chExt cx="72008" cy="121879"/>
          </a:xfrm>
        </p:grpSpPr>
        <p:sp>
          <p:nvSpPr>
            <p:cNvPr id="445" name="직사각형 44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6" name="타원 44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9" name="그룹 468"/>
          <p:cNvGrpSpPr/>
          <p:nvPr/>
        </p:nvGrpSpPr>
        <p:grpSpPr>
          <a:xfrm>
            <a:off x="1172897" y="4467667"/>
            <a:ext cx="65084" cy="104100"/>
            <a:chOff x="336266" y="4404658"/>
            <a:chExt cx="72008" cy="121879"/>
          </a:xfrm>
        </p:grpSpPr>
        <p:sp>
          <p:nvSpPr>
            <p:cNvPr id="472" name="직사각형 471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3" name="타원 472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9" name="직사각형 478"/>
          <p:cNvSpPr/>
          <p:nvPr/>
        </p:nvSpPr>
        <p:spPr>
          <a:xfrm>
            <a:off x="1121413" y="4484241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0" name="직선 연결선 479"/>
          <p:cNvCxnSpPr/>
          <p:nvPr/>
        </p:nvCxnSpPr>
        <p:spPr>
          <a:xfrm>
            <a:off x="1118997" y="4518163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480"/>
          <p:cNvCxnSpPr/>
          <p:nvPr/>
        </p:nvCxnSpPr>
        <p:spPr>
          <a:xfrm flipH="1" flipV="1">
            <a:off x="4344221" y="3462329"/>
            <a:ext cx="1329837" cy="108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/>
          <p:cNvSpPr txBox="1"/>
          <p:nvPr/>
        </p:nvSpPr>
        <p:spPr>
          <a:xfrm>
            <a:off x="7128480" y="89348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잘못된 예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484" name="직선 연결선 483"/>
          <p:cNvCxnSpPr/>
          <p:nvPr/>
        </p:nvCxnSpPr>
        <p:spPr>
          <a:xfrm>
            <a:off x="6998186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/>
          <p:cNvSpPr txBox="1"/>
          <p:nvPr/>
        </p:nvSpPr>
        <p:spPr>
          <a:xfrm>
            <a:off x="7060318" y="1064144"/>
            <a:ext cx="284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앞서 </a:t>
            </a:r>
            <a:r>
              <a:rPr lang="en-US" altLang="ko-KR" sz="800" dirty="0" smtClean="0"/>
              <a:t>Base Node </a:t>
            </a:r>
            <a:r>
              <a:rPr lang="ko-KR" altLang="en-US" sz="800" dirty="0" smtClean="0"/>
              <a:t>외의 경우에는 별도의 처리 과정 필요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Base Node</a:t>
            </a:r>
            <a:r>
              <a:rPr lang="ko-KR" altLang="en-US" sz="800" dirty="0" smtClean="0"/>
              <a:t>와 같이 추가 할 경우 왼쪽과 같이 적용 됨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6" name="TextBox 485"/>
          <p:cNvSpPr txBox="1"/>
          <p:nvPr/>
        </p:nvSpPr>
        <p:spPr>
          <a:xfrm>
            <a:off x="7128480" y="1822874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올바른 공정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487" name="직선 연결선 486"/>
          <p:cNvCxnSpPr/>
          <p:nvPr/>
        </p:nvCxnSpPr>
        <p:spPr>
          <a:xfrm>
            <a:off x="6998186" y="1992958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직사각형 487"/>
          <p:cNvSpPr/>
          <p:nvPr/>
        </p:nvSpPr>
        <p:spPr>
          <a:xfrm>
            <a:off x="7060318" y="2132856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Resource </a:t>
            </a:r>
            <a:r>
              <a:rPr lang="ko-KR" altLang="en-US" sz="800" dirty="0" smtClean="0">
                <a:solidFill>
                  <a:schemeClr val="tx1"/>
                </a:solidFill>
              </a:rPr>
              <a:t>폴더 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9" name="직사각형 488"/>
          <p:cNvSpPr/>
          <p:nvPr/>
        </p:nvSpPr>
        <p:spPr>
          <a:xfrm>
            <a:off x="7060318" y="2591606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마우스 오른쪽 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0" name="직선 화살표 연결선 489"/>
          <p:cNvCxnSpPr>
            <a:stCxn id="488" idx="2"/>
            <a:endCxn id="489" idx="0"/>
          </p:cNvCxnSpPr>
          <p:nvPr/>
        </p:nvCxnSpPr>
        <p:spPr>
          <a:xfrm>
            <a:off x="7948952" y="2381535"/>
            <a:ext cx="0" cy="2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직사각형 490"/>
          <p:cNvSpPr/>
          <p:nvPr/>
        </p:nvSpPr>
        <p:spPr>
          <a:xfrm>
            <a:off x="7060318" y="3050356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Set Node </a:t>
            </a:r>
            <a:r>
              <a:rPr lang="en-US" altLang="ko-KR" sz="800" dirty="0" smtClean="0">
                <a:solidFill>
                  <a:schemeClr val="tx1"/>
                </a:solidFill>
                <a:sym typeface="Wingdings" pitchFamily="2" charset="2"/>
              </a:rPr>
              <a:t> 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2" name="직선 화살표 연결선 491"/>
          <p:cNvCxnSpPr>
            <a:stCxn id="489" idx="2"/>
            <a:endCxn id="491" idx="0"/>
          </p:cNvCxnSpPr>
          <p:nvPr/>
        </p:nvCxnSpPr>
        <p:spPr>
          <a:xfrm>
            <a:off x="7948952" y="2840285"/>
            <a:ext cx="0" cy="2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직사각형 492"/>
          <p:cNvSpPr/>
          <p:nvPr/>
        </p:nvSpPr>
        <p:spPr>
          <a:xfrm>
            <a:off x="7060318" y="3509106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Resource Management (Viewer)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4" name="직선 화살표 연결선 493"/>
          <p:cNvCxnSpPr>
            <a:stCxn id="491" idx="2"/>
            <a:endCxn id="493" idx="0"/>
          </p:cNvCxnSpPr>
          <p:nvPr/>
        </p:nvCxnSpPr>
        <p:spPr>
          <a:xfrm>
            <a:off x="7948952" y="3299035"/>
            <a:ext cx="0" cy="2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직사각형 494"/>
          <p:cNvSpPr/>
          <p:nvPr/>
        </p:nvSpPr>
        <p:spPr>
          <a:xfrm>
            <a:off x="7060318" y="3967856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 및 </a:t>
            </a:r>
            <a:r>
              <a:rPr lang="en-US" altLang="ko-KR" sz="800" dirty="0" smtClean="0">
                <a:solidFill>
                  <a:schemeClr val="tx1"/>
                </a:solidFill>
              </a:rPr>
              <a:t>Parameter </a:t>
            </a:r>
            <a:r>
              <a:rPr lang="ko-KR" altLang="en-US" sz="800" dirty="0" smtClean="0">
                <a:solidFill>
                  <a:schemeClr val="tx1"/>
                </a:solidFill>
              </a:rPr>
              <a:t>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6" name="직선 화살표 연결선 495"/>
          <p:cNvCxnSpPr>
            <a:stCxn id="493" idx="2"/>
            <a:endCxn id="495" idx="0"/>
          </p:cNvCxnSpPr>
          <p:nvPr/>
        </p:nvCxnSpPr>
        <p:spPr>
          <a:xfrm>
            <a:off x="7948952" y="3757785"/>
            <a:ext cx="0" cy="2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직사각형 496"/>
          <p:cNvSpPr/>
          <p:nvPr/>
        </p:nvSpPr>
        <p:spPr>
          <a:xfrm>
            <a:off x="7060318" y="4426606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Sound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 및 </a:t>
            </a:r>
            <a:r>
              <a:rPr lang="en-US" altLang="ko-KR" sz="800" dirty="0" smtClean="0">
                <a:solidFill>
                  <a:schemeClr val="tx1"/>
                </a:solidFill>
              </a:rPr>
              <a:t>Parameter </a:t>
            </a:r>
            <a:r>
              <a:rPr lang="ko-KR" altLang="en-US" sz="800" dirty="0" smtClean="0">
                <a:solidFill>
                  <a:schemeClr val="tx1"/>
                </a:solidFill>
              </a:rPr>
              <a:t>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7060318" y="4885358"/>
            <a:ext cx="1777268" cy="2486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Main View </a:t>
            </a:r>
            <a:r>
              <a:rPr lang="ko-KR" altLang="en-US" sz="800" dirty="0" smtClean="0">
                <a:solidFill>
                  <a:schemeClr val="tx1"/>
                </a:solidFill>
              </a:rPr>
              <a:t>에 드래그</a:t>
            </a:r>
            <a:r>
              <a:rPr lang="en-US" altLang="ko-KR" sz="800" dirty="0" smtClean="0">
                <a:solidFill>
                  <a:schemeClr val="tx1"/>
                </a:solidFill>
              </a:rPr>
              <a:t>&amp;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드롭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5" idx="2"/>
            <a:endCxn id="497" idx="0"/>
          </p:cNvCxnSpPr>
          <p:nvPr/>
        </p:nvCxnSpPr>
        <p:spPr>
          <a:xfrm>
            <a:off x="7948952" y="4216535"/>
            <a:ext cx="0" cy="2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화살표 연결선 517"/>
          <p:cNvCxnSpPr>
            <a:stCxn id="497" idx="2"/>
            <a:endCxn id="498" idx="0"/>
          </p:cNvCxnSpPr>
          <p:nvPr/>
        </p:nvCxnSpPr>
        <p:spPr>
          <a:xfrm>
            <a:off x="7948952" y="4675285"/>
            <a:ext cx="0" cy="21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6159500"/>
            <a:ext cx="9788525" cy="88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0" y="1196975"/>
            <a:ext cx="9906000" cy="6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5300" y="517525"/>
            <a:ext cx="495300" cy="685800"/>
          </a:xfrm>
          <a:prstGeom prst="rect">
            <a:avLst/>
          </a:prstGeom>
          <a:solidFill>
            <a:srgbClr val="000000">
              <a:alpha val="98822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endParaRPr lang="ko-KR" altLang="ko-KR" sz="110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95300" y="1203325"/>
            <a:ext cx="495300" cy="51212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4663" y="669925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410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</a:t>
            </a:r>
            <a:r>
              <a:rPr lang="en-US" altLang="ko-KR" sz="2700">
                <a:latin typeface="휴먼엑스포" pitchFamily="18" charset="-127"/>
                <a:ea typeface="휴먼엑스포" pitchFamily="18" charset="-127"/>
              </a:rPr>
              <a:t>ontents . . .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9164638" y="404813"/>
            <a:ext cx="0" cy="6048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981200" y="1431925"/>
            <a:ext cx="0" cy="4968875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3810000" y="1752600"/>
            <a:ext cx="4014788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1130300" y="1563688"/>
            <a:ext cx="7797800" cy="365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endParaRPr lang="ko-KR" altLang="ko-KR" sz="110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1314450" y="1295400"/>
            <a:ext cx="5381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01 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057400" y="1295400"/>
            <a:ext cx="5095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>
            <a:spAutoFit/>
          </a:bodyPr>
          <a:lstStyle/>
          <a:p>
            <a:pPr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개요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2038350" y="1600200"/>
            <a:ext cx="2476500" cy="65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1. Tool Outline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800" dirty="0" smtClean="0">
                <a:latin typeface="휴먼엑스포" pitchFamily="18" charset="-127"/>
                <a:ea typeface="휴먼엑스포" pitchFamily="18" charset="-127"/>
              </a:rPr>
              <a:t>개발 목표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/>
            </a:r>
            <a:b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</a:b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800" dirty="0" smtClean="0">
                <a:latin typeface="휴먼엑스포" pitchFamily="18" charset="-127"/>
                <a:ea typeface="휴먼엑스포" pitchFamily="18" charset="-127"/>
              </a:rPr>
              <a:t>상용화 모델</a:t>
            </a:r>
            <a:endParaRPr lang="en-US" altLang="ko-KR" sz="800" dirty="0" smtClean="0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981950" y="1600200"/>
            <a:ext cx="742950" cy="27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385763" indent="-385763">
              <a:lnSpc>
                <a:spcPct val="150000"/>
              </a:lnSpc>
            </a:pP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p. 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4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981950" y="1295400"/>
            <a:ext cx="919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p.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3</a:t>
            </a:r>
            <a:endParaRPr lang="en-US" altLang="ko-KR" sz="1200" b="1" dirty="0">
              <a:effectLst>
                <a:outerShdw blurRad="38100" dist="38100" dir="2700000" algn="tl">
                  <a:srgbClr val="C0C0C0"/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123801" y="3600603"/>
            <a:ext cx="7797800" cy="365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endParaRPr lang="ko-KR" altLang="ko-KR" sz="110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1307951" y="3332315"/>
            <a:ext cx="593062" cy="35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02 </a:t>
            </a:r>
            <a:endParaRPr lang="en-US" altLang="ko-KR" sz="1600" b="1" dirty="0">
              <a:effectLst>
                <a:outerShdw blurRad="38100" dist="38100" dir="2700000" algn="tl">
                  <a:srgbClr val="C0C0C0"/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2050901" y="3332315"/>
            <a:ext cx="1330443" cy="2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Tool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사용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Flow</a:t>
            </a:r>
            <a:endParaRPr lang="ko-KR" alt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7975451" y="3332315"/>
            <a:ext cx="919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p.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5</a:t>
            </a:r>
            <a:endParaRPr lang="en-US" altLang="ko-KR" sz="1200" b="1" dirty="0">
              <a:effectLst>
                <a:outerShdw blurRad="38100" dist="38100" dir="2700000" algn="tl">
                  <a:srgbClr val="C0C0C0"/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3224808" y="3764363"/>
            <a:ext cx="4599655" cy="7581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2038025" y="3619544"/>
            <a:ext cx="2476500" cy="2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385763" indent="-385763">
              <a:lnSpc>
                <a:spcPct val="150000"/>
              </a:lnSpc>
            </a:pP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800" dirty="0" smtClean="0">
                <a:latin typeface="휴먼엑스포" pitchFamily="18" charset="-127"/>
                <a:ea typeface="휴먼엑스포" pitchFamily="18" charset="-127"/>
              </a:rPr>
              <a:t>구 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UI Icon </a:t>
            </a:r>
            <a:r>
              <a:rPr lang="ko-KR" altLang="en-US" sz="800" dirty="0" smtClean="0">
                <a:latin typeface="휴먼엑스포" pitchFamily="18" charset="-127"/>
                <a:ea typeface="휴먼엑스포" pitchFamily="18" charset="-127"/>
              </a:rPr>
              <a:t>재활용</a:t>
            </a:r>
            <a:endParaRPr lang="en-US" altLang="ko-KR" sz="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7981625" y="3619544"/>
            <a:ext cx="742950" cy="2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385763" indent="-385763">
              <a:lnSpc>
                <a:spcPct val="150000"/>
              </a:lnSpc>
            </a:pP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p. 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6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3440832" y="3908379"/>
            <a:ext cx="4392268" cy="1596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7990262" y="3771944"/>
            <a:ext cx="742950" cy="2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385763" indent="-385763">
              <a:lnSpc>
                <a:spcPct val="150000"/>
              </a:lnSpc>
            </a:pP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p. 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7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990262" y="3924344"/>
            <a:ext cx="742950" cy="2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385763" indent="-385763">
              <a:lnSpc>
                <a:spcPct val="150000"/>
              </a:lnSpc>
            </a:pPr>
            <a:r>
              <a:rPr lang="en-US" altLang="ko-KR" sz="800" dirty="0">
                <a:latin typeface="휴먼엑스포" pitchFamily="18" charset="-127"/>
                <a:ea typeface="휴먼엑스포" pitchFamily="18" charset="-127"/>
              </a:rPr>
              <a:t>p. </a:t>
            </a:r>
            <a:r>
              <a:rPr lang="en-US" altLang="ko-KR" sz="800" dirty="0" smtClean="0">
                <a:latin typeface="휴먼엑스포" pitchFamily="18" charset="-127"/>
                <a:ea typeface="휴먼엑스포" pitchFamily="18" charset="-127"/>
              </a:rPr>
              <a:t>8</a:t>
            </a: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3810000" y="1906423"/>
            <a:ext cx="4014788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3810000" y="2132856"/>
            <a:ext cx="4014788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103163" tIns="51581" rIns="103163" bIns="51581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5-1.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버튼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Node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생성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2.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</a:t>
            </a:r>
            <a:r>
              <a:rPr lang="en-US" altLang="ko-KR" sz="800" dirty="0" smtClean="0">
                <a:solidFill>
                  <a:schemeClr val="tx1"/>
                </a:solidFill>
              </a:rPr>
              <a:t># Scene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108" name="직사각형 10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이등변 삼각형 10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112" name="직사각형 111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115" name="직사각형 11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118" name="직사각형 11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122" name="직사각형 12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126" name="직사각형 125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129" name="직사각형 128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133" name="직사각형 13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136" name="직사각형 13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141" name="직사각형 140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145" name="직사각형 14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148" name="직사각형 14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151" name="직사각형 150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154" name="직사각형 153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2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164" name="직사각형 16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6" name="직선 연결선 165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6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0" name="직사각형 199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206" name="직사각형 205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잘린 사각형 208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0" name="양쪽 모서리가 잘린 사각형 209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1" name="이등변 삼각형 210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2" name="이등변 삼각형 211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3" name="그룹 212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14" name="직사각형 21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이등변 삼각형 21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8" name="직사각형 21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이등변 삼각형 21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Button Node Parameters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2" name="직선 연결선 251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45898" y="2026725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57" name="직사각형 256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1053216" y="4362155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0" name="직선 화살표 연결선 259"/>
          <p:cNvCxnSpPr>
            <a:stCxn id="259" idx="0"/>
            <a:endCxn id="259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양쪽 모서리가 잘린 사각형 260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Resource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262" name="그룹 261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63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덧셈 기호 264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6" name="덧셈 기호 265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67" name="Picture 7" descr="https://cdn4.iconfinder.com/data/icons/simplicio/128x128/file_delete.pn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9" name="TextBox 268"/>
          <p:cNvSpPr txBox="1"/>
          <p:nvPr/>
        </p:nvSpPr>
        <p:spPr>
          <a:xfrm>
            <a:off x="5555043" y="4379080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타이틀 배경</a:t>
            </a:r>
            <a:r>
              <a:rPr lang="en-US" altLang="ko-KR" sz="500" dirty="0" smtClean="0"/>
              <a:t>1.jpg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271" name="직사각형 270"/>
          <p:cNvSpPr/>
          <p:nvPr/>
        </p:nvSpPr>
        <p:spPr>
          <a:xfrm>
            <a:off x="5623622" y="1923288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273" name="직사각형 272"/>
          <p:cNvSpPr/>
          <p:nvPr/>
        </p:nvSpPr>
        <p:spPr>
          <a:xfrm>
            <a:off x="5623622" y="1673866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545898" y="177281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크기</a:t>
            </a:r>
            <a:endParaRPr lang="ko-KR" altLang="en-US" sz="50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5543919" y="242088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분할</a:t>
            </a:r>
            <a:endParaRPr lang="ko-KR" altLang="en-US" sz="500" b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5543356" y="306811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버튼 순서</a:t>
            </a:r>
            <a:endParaRPr lang="ko-KR" altLang="en-US" sz="5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5624325" y="1942093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높이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624325" y="2150349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너비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79" name="직사각형 278"/>
          <p:cNvSpPr/>
          <p:nvPr/>
        </p:nvSpPr>
        <p:spPr>
          <a:xfrm>
            <a:off x="5906965" y="1976001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5906965" y="2184257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81" name="그룹 280"/>
          <p:cNvGrpSpPr/>
          <p:nvPr/>
        </p:nvGrpSpPr>
        <p:grpSpPr>
          <a:xfrm>
            <a:off x="6632170" y="1976001"/>
            <a:ext cx="69819" cy="101460"/>
            <a:chOff x="6848281" y="2120017"/>
            <a:chExt cx="84017" cy="121634"/>
          </a:xfrm>
        </p:grpSpPr>
        <p:sp>
          <p:nvSpPr>
            <p:cNvPr id="282" name="직사각형 281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4" name="이등변 삼각형 283"/>
          <p:cNvSpPr/>
          <p:nvPr/>
        </p:nvSpPr>
        <p:spPr>
          <a:xfrm>
            <a:off x="6642916" y="1981697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5" name="이등변 삼각형 284"/>
          <p:cNvSpPr/>
          <p:nvPr/>
        </p:nvSpPr>
        <p:spPr>
          <a:xfrm flipV="1">
            <a:off x="6642916" y="2037038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86" name="그룹 285"/>
          <p:cNvGrpSpPr/>
          <p:nvPr/>
        </p:nvGrpSpPr>
        <p:grpSpPr>
          <a:xfrm>
            <a:off x="6632170" y="2183795"/>
            <a:ext cx="69819" cy="101460"/>
            <a:chOff x="6848281" y="2120017"/>
            <a:chExt cx="84017" cy="121634"/>
          </a:xfrm>
        </p:grpSpPr>
        <p:sp>
          <p:nvSpPr>
            <p:cNvPr id="287" name="직사각형 286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9" name="이등변 삼각형 288"/>
          <p:cNvSpPr/>
          <p:nvPr/>
        </p:nvSpPr>
        <p:spPr>
          <a:xfrm>
            <a:off x="6642916" y="2189491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0" name="이등변 삼각형 289"/>
          <p:cNvSpPr/>
          <p:nvPr/>
        </p:nvSpPr>
        <p:spPr>
          <a:xfrm flipV="1">
            <a:off x="6642916" y="224483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906964" y="1942093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125 Pixel</a:t>
            </a:r>
            <a:endParaRPr lang="ko-KR" altLang="en-US" sz="500" dirty="0"/>
          </a:p>
        </p:txBody>
      </p:sp>
      <p:sp>
        <p:nvSpPr>
          <p:cNvPr id="321" name="TextBox 320"/>
          <p:cNvSpPr txBox="1"/>
          <p:nvPr/>
        </p:nvSpPr>
        <p:spPr>
          <a:xfrm>
            <a:off x="5906964" y="2145615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255 Pixel</a:t>
            </a:r>
            <a:endParaRPr lang="ko-KR" altLang="en-US" sz="5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548119" y="1640708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cxnSp>
        <p:nvCxnSpPr>
          <p:cNvPr id="353" name="직선 연결선 352"/>
          <p:cNvCxnSpPr/>
          <p:nvPr/>
        </p:nvCxnSpPr>
        <p:spPr>
          <a:xfrm>
            <a:off x="1053216" y="4466606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358" name="직사각형 357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9" name="타원 358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B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555043" y="4502224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err="1" smtClean="0"/>
              <a:t>StartButton.tga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330" name="직사각형 329"/>
          <p:cNvSpPr/>
          <p:nvPr/>
        </p:nvSpPr>
        <p:spPr>
          <a:xfrm>
            <a:off x="5551478" y="4850919"/>
            <a:ext cx="1223514" cy="11118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514777" y="4818489"/>
            <a:ext cx="950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* Button :: Start Button </a:t>
            </a:r>
            <a:endParaRPr lang="ko-KR" altLang="en-US" sz="500" b="1" dirty="0"/>
          </a:p>
        </p:txBody>
      </p:sp>
      <p:pic>
        <p:nvPicPr>
          <p:cNvPr id="332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58" y="2265343"/>
            <a:ext cx="933991" cy="9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40658" y="2265343"/>
            <a:ext cx="931192" cy="882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55043" y="4619649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err="1" smtClean="0"/>
              <a:t>Over.Wav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334" name="TextBox 333"/>
          <p:cNvSpPr txBox="1"/>
          <p:nvPr/>
        </p:nvSpPr>
        <p:spPr>
          <a:xfrm>
            <a:off x="5555043" y="4718083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smtClean="0"/>
              <a:t>Click.wav</a:t>
            </a:r>
            <a:endParaRPr lang="ko-KR" altLang="en-US" sz="500" dirty="0"/>
          </a:p>
        </p:txBody>
      </p:sp>
      <p:sp>
        <p:nvSpPr>
          <p:cNvPr id="3" name="직사각형 2"/>
          <p:cNvSpPr/>
          <p:nvPr/>
        </p:nvSpPr>
        <p:spPr>
          <a:xfrm>
            <a:off x="4810923" y="2846301"/>
            <a:ext cx="548841" cy="4786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4817351" y="3498505"/>
            <a:ext cx="548841" cy="4786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459" y="2713783"/>
            <a:ext cx="7054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# Click Sound</a:t>
            </a:r>
            <a:endParaRPr lang="ko-KR" altLang="en-US" sz="5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664968" y="3365987"/>
            <a:ext cx="8680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# Mouse Over Sound</a:t>
            </a:r>
            <a:endParaRPr lang="ko-KR" altLang="en-US" sz="500" dirty="0"/>
          </a:p>
        </p:txBody>
      </p:sp>
      <p:sp>
        <p:nvSpPr>
          <p:cNvPr id="338" name="직사각형 337"/>
          <p:cNvSpPr/>
          <p:nvPr/>
        </p:nvSpPr>
        <p:spPr>
          <a:xfrm>
            <a:off x="5623622" y="2555738"/>
            <a:ext cx="1113145" cy="4547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6459061" y="2573491"/>
            <a:ext cx="249334" cy="110774"/>
            <a:chOff x="6396549" y="2819500"/>
            <a:chExt cx="535750" cy="238025"/>
          </a:xfrm>
        </p:grpSpPr>
        <p:pic>
          <p:nvPicPr>
            <p:cNvPr id="292" name="Picture 5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>
              <a:off x="6396549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3" name="Picture 5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 flipH="1">
              <a:off x="6689924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4" name="직사각형 293"/>
          <p:cNvSpPr/>
          <p:nvPr/>
        </p:nvSpPr>
        <p:spPr>
          <a:xfrm>
            <a:off x="5821579" y="2578148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5" name="그룹 294"/>
          <p:cNvGrpSpPr/>
          <p:nvPr/>
        </p:nvGrpSpPr>
        <p:grpSpPr>
          <a:xfrm>
            <a:off x="6309055" y="2577686"/>
            <a:ext cx="69819" cy="101460"/>
            <a:chOff x="6848281" y="2120017"/>
            <a:chExt cx="84017" cy="121634"/>
          </a:xfrm>
        </p:grpSpPr>
        <p:sp>
          <p:nvSpPr>
            <p:cNvPr id="296" name="직사각형 295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8" name="이등변 삼각형 297"/>
          <p:cNvSpPr/>
          <p:nvPr/>
        </p:nvSpPr>
        <p:spPr>
          <a:xfrm>
            <a:off x="6319801" y="258338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이등변 삼각형 298"/>
          <p:cNvSpPr/>
          <p:nvPr/>
        </p:nvSpPr>
        <p:spPr>
          <a:xfrm flipV="1">
            <a:off x="6319801" y="263872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601072" y="254377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EA : </a:t>
            </a:r>
            <a:endParaRPr lang="ko-KR" altLang="en-US" sz="500" dirty="0"/>
          </a:p>
        </p:txBody>
      </p:sp>
      <p:sp>
        <p:nvSpPr>
          <p:cNvPr id="319" name="TextBox 318"/>
          <p:cNvSpPr txBox="1"/>
          <p:nvPr/>
        </p:nvSpPr>
        <p:spPr>
          <a:xfrm>
            <a:off x="5818284" y="2543777"/>
            <a:ext cx="4861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601072" y="271076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세로 </a:t>
            </a:r>
            <a:r>
              <a:rPr lang="en-US" altLang="ko-KR" sz="500" dirty="0" smtClean="0"/>
              <a:t>: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5601072" y="283170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가</a:t>
            </a:r>
            <a:r>
              <a:rPr lang="ko-KR" altLang="en-US" sz="500" dirty="0"/>
              <a:t>로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:</a:t>
            </a:r>
          </a:p>
        </p:txBody>
      </p:sp>
      <p:sp>
        <p:nvSpPr>
          <p:cNvPr id="6" name="타원 5"/>
          <p:cNvSpPr/>
          <p:nvPr/>
        </p:nvSpPr>
        <p:spPr>
          <a:xfrm>
            <a:off x="5964828" y="2761255"/>
            <a:ext cx="68292" cy="682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1" name="타원 340"/>
          <p:cNvSpPr/>
          <p:nvPr/>
        </p:nvSpPr>
        <p:spPr>
          <a:xfrm>
            <a:off x="5964828" y="2882200"/>
            <a:ext cx="68292" cy="682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2" name="타원 341"/>
          <p:cNvSpPr/>
          <p:nvPr/>
        </p:nvSpPr>
        <p:spPr>
          <a:xfrm>
            <a:off x="5976114" y="2773009"/>
            <a:ext cx="45720" cy="45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6079356" y="271076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1">
                    <a:lumMod val="50000"/>
                  </a:schemeClr>
                </a:solidFill>
              </a:rPr>
              <a:t>(Default)</a:t>
            </a:r>
          </a:p>
        </p:txBody>
      </p:sp>
      <p:sp>
        <p:nvSpPr>
          <p:cNvPr id="408" name="직사각형 407"/>
          <p:cNvSpPr/>
          <p:nvPr/>
        </p:nvSpPr>
        <p:spPr>
          <a:xfrm>
            <a:off x="5623622" y="3197490"/>
            <a:ext cx="1113145" cy="5915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5601072" y="319696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: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601072" y="333261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: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1072" y="346827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3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: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601072" y="360393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4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: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791463" y="3199881"/>
            <a:ext cx="817721" cy="169277"/>
            <a:chOff x="5884268" y="3372083"/>
            <a:chExt cx="817721" cy="169277"/>
          </a:xfrm>
        </p:grpSpPr>
        <p:sp>
          <p:nvSpPr>
            <p:cNvPr id="348" name="직사각형 347"/>
            <p:cNvSpPr/>
            <p:nvPr/>
          </p:nvSpPr>
          <p:spPr>
            <a:xfrm>
              <a:off x="5906965" y="3410725"/>
              <a:ext cx="795024" cy="1014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6583324" y="3410725"/>
              <a:ext cx="118665" cy="100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6" name="이등변 삼각형 365"/>
            <p:cNvSpPr/>
            <p:nvPr/>
          </p:nvSpPr>
          <p:spPr>
            <a:xfrm flipV="1">
              <a:off x="6595596" y="3428907"/>
              <a:ext cx="95647" cy="7125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5884268" y="3372083"/>
              <a:ext cx="7252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Disable</a:t>
              </a:r>
              <a:endParaRPr lang="ko-KR" altLang="en-US" sz="5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791463" y="3332778"/>
            <a:ext cx="817721" cy="169277"/>
            <a:chOff x="5884268" y="3498504"/>
            <a:chExt cx="817721" cy="169277"/>
          </a:xfrm>
        </p:grpSpPr>
        <p:sp>
          <p:nvSpPr>
            <p:cNvPr id="396" name="직사각형 395"/>
            <p:cNvSpPr/>
            <p:nvPr/>
          </p:nvSpPr>
          <p:spPr>
            <a:xfrm>
              <a:off x="5906965" y="3535812"/>
              <a:ext cx="795024" cy="1014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6583324" y="3535812"/>
              <a:ext cx="118665" cy="100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8" name="이등변 삼각형 397"/>
            <p:cNvSpPr/>
            <p:nvPr/>
          </p:nvSpPr>
          <p:spPr>
            <a:xfrm flipV="1">
              <a:off x="6595596" y="3553994"/>
              <a:ext cx="95647" cy="7125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5884268" y="3498504"/>
              <a:ext cx="7252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Default</a:t>
              </a:r>
              <a:endParaRPr lang="ko-KR" altLang="en-US" sz="5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91463" y="3465675"/>
            <a:ext cx="817721" cy="169277"/>
            <a:chOff x="5884268" y="3653195"/>
            <a:chExt cx="817721" cy="169277"/>
          </a:xfrm>
        </p:grpSpPr>
        <p:sp>
          <p:nvSpPr>
            <p:cNvPr id="400" name="직사각형 399"/>
            <p:cNvSpPr/>
            <p:nvPr/>
          </p:nvSpPr>
          <p:spPr>
            <a:xfrm>
              <a:off x="5906965" y="3690503"/>
              <a:ext cx="795024" cy="1014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6583324" y="3690503"/>
              <a:ext cx="118665" cy="100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2" name="이등변 삼각형 401"/>
            <p:cNvSpPr/>
            <p:nvPr/>
          </p:nvSpPr>
          <p:spPr>
            <a:xfrm flipV="1">
              <a:off x="6595596" y="3708685"/>
              <a:ext cx="95647" cy="7125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5884268" y="3653195"/>
              <a:ext cx="7252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Up</a:t>
              </a:r>
              <a:endParaRPr lang="ko-KR" altLang="en-US" sz="5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91463" y="3598573"/>
            <a:ext cx="817721" cy="169277"/>
            <a:chOff x="5884268" y="3770775"/>
            <a:chExt cx="817721" cy="169277"/>
          </a:xfrm>
        </p:grpSpPr>
        <p:sp>
          <p:nvSpPr>
            <p:cNvPr id="404" name="직사각형 403"/>
            <p:cNvSpPr/>
            <p:nvPr/>
          </p:nvSpPr>
          <p:spPr>
            <a:xfrm>
              <a:off x="5906965" y="3808083"/>
              <a:ext cx="795024" cy="1014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6583324" y="3808083"/>
              <a:ext cx="118665" cy="100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6" name="이등변 삼각형 405"/>
            <p:cNvSpPr/>
            <p:nvPr/>
          </p:nvSpPr>
          <p:spPr>
            <a:xfrm flipV="1">
              <a:off x="6595596" y="3826265"/>
              <a:ext cx="95647" cy="7125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884268" y="3770775"/>
              <a:ext cx="7252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Down</a:t>
              </a:r>
              <a:endParaRPr lang="ko-KR" altLang="en-US" sz="5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75452" y="2284046"/>
            <a:ext cx="9439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i="1" smtClean="0">
                <a:solidFill>
                  <a:srgbClr val="FF0000"/>
                </a:solidFill>
              </a:rPr>
              <a:t>*Default = </a:t>
            </a:r>
            <a:r>
              <a:rPr lang="ko-KR" altLang="en-US" sz="500" i="1" dirty="0" smtClean="0">
                <a:solidFill>
                  <a:srgbClr val="FF0000"/>
                </a:solidFill>
              </a:rPr>
              <a:t>이미지 사이즈</a:t>
            </a:r>
            <a:endParaRPr lang="ko-KR" altLang="en-US" sz="500" i="1" dirty="0">
              <a:solidFill>
                <a:srgbClr val="FF0000"/>
              </a:solidFill>
            </a:endParaRPr>
          </a:p>
        </p:txBody>
      </p:sp>
      <p:sp>
        <p:nvSpPr>
          <p:cNvPr id="409" name="직사각형 408"/>
          <p:cNvSpPr/>
          <p:nvPr/>
        </p:nvSpPr>
        <p:spPr>
          <a:xfrm>
            <a:off x="371961" y="4255341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71961" y="4360426"/>
            <a:ext cx="678321" cy="10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1" name="직사각형 410"/>
          <p:cNvSpPr/>
          <p:nvPr/>
        </p:nvSpPr>
        <p:spPr>
          <a:xfrm>
            <a:off x="371961" y="4464645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407865" y="4281256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3" name="이등변 삼각형 412"/>
          <p:cNvSpPr/>
          <p:nvPr/>
        </p:nvSpPr>
        <p:spPr>
          <a:xfrm flipH="1" flipV="1">
            <a:off x="481266" y="4294281"/>
            <a:ext cx="36000" cy="288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14" name="그룹 413"/>
          <p:cNvGrpSpPr/>
          <p:nvPr/>
        </p:nvGrpSpPr>
        <p:grpSpPr>
          <a:xfrm>
            <a:off x="426693" y="4370422"/>
            <a:ext cx="54000" cy="46800"/>
            <a:chOff x="418877" y="5254351"/>
            <a:chExt cx="54000" cy="46800"/>
          </a:xfrm>
        </p:grpSpPr>
        <p:cxnSp>
          <p:nvCxnSpPr>
            <p:cNvPr id="415" name="직선 연결선 414"/>
            <p:cNvCxnSpPr/>
            <p:nvPr/>
          </p:nvCxnSpPr>
          <p:spPr>
            <a:xfrm>
              <a:off x="418877" y="5254351"/>
              <a:ext cx="0" cy="46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/>
            <p:cNvCxnSpPr/>
            <p:nvPr/>
          </p:nvCxnSpPr>
          <p:spPr>
            <a:xfrm>
              <a:off x="418877" y="5300168"/>
              <a:ext cx="5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그룹 416"/>
          <p:cNvGrpSpPr/>
          <p:nvPr/>
        </p:nvGrpSpPr>
        <p:grpSpPr>
          <a:xfrm>
            <a:off x="426693" y="4475196"/>
            <a:ext cx="54000" cy="46800"/>
            <a:chOff x="418877" y="5254351"/>
            <a:chExt cx="54000" cy="46800"/>
          </a:xfrm>
        </p:grpSpPr>
        <p:cxnSp>
          <p:nvCxnSpPr>
            <p:cNvPr id="418" name="직선 연결선 417"/>
            <p:cNvCxnSpPr/>
            <p:nvPr/>
          </p:nvCxnSpPr>
          <p:spPr>
            <a:xfrm>
              <a:off x="418877" y="5254351"/>
              <a:ext cx="0" cy="46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/>
            <p:cNvCxnSpPr/>
            <p:nvPr/>
          </p:nvCxnSpPr>
          <p:spPr>
            <a:xfrm>
              <a:off x="418877" y="5300168"/>
              <a:ext cx="5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직사각형 419"/>
          <p:cNvSpPr/>
          <p:nvPr/>
        </p:nvSpPr>
        <p:spPr>
          <a:xfrm>
            <a:off x="493265" y="4386341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1" name="직사각형 420"/>
          <p:cNvSpPr/>
          <p:nvPr/>
        </p:nvSpPr>
        <p:spPr>
          <a:xfrm>
            <a:off x="493265" y="449481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22" name="Picture 1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861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3" name="Picture 1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98028" y="4392782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5" name="TextBox 424"/>
          <p:cNvSpPr txBox="1"/>
          <p:nvPr/>
        </p:nvSpPr>
        <p:spPr>
          <a:xfrm>
            <a:off x="446719" y="4225850"/>
            <a:ext cx="6050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Start Button</a:t>
            </a:r>
            <a:endParaRPr lang="ko-KR" altLang="en-US" sz="500" dirty="0"/>
          </a:p>
        </p:txBody>
      </p:sp>
      <p:sp>
        <p:nvSpPr>
          <p:cNvPr id="432" name="TextBox 431"/>
          <p:cNvSpPr txBox="1"/>
          <p:nvPr/>
        </p:nvSpPr>
        <p:spPr>
          <a:xfrm>
            <a:off x="494736" y="4332944"/>
            <a:ext cx="557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sp>
        <p:nvSpPr>
          <p:cNvPr id="433" name="TextBox 432"/>
          <p:cNvSpPr txBox="1"/>
          <p:nvPr/>
        </p:nvSpPr>
        <p:spPr>
          <a:xfrm>
            <a:off x="629846" y="4432115"/>
            <a:ext cx="557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Over.wav</a:t>
            </a:r>
            <a:endParaRPr lang="ko-KR" altLang="en-US" sz="500" dirty="0"/>
          </a:p>
        </p:txBody>
      </p:sp>
      <p:sp>
        <p:nvSpPr>
          <p:cNvPr id="434" name="직사각형 433"/>
          <p:cNvSpPr/>
          <p:nvPr/>
        </p:nvSpPr>
        <p:spPr>
          <a:xfrm>
            <a:off x="371961" y="4571579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35" name="그룹 434"/>
          <p:cNvGrpSpPr/>
          <p:nvPr/>
        </p:nvGrpSpPr>
        <p:grpSpPr>
          <a:xfrm>
            <a:off x="426693" y="4582130"/>
            <a:ext cx="54000" cy="46800"/>
            <a:chOff x="418877" y="5254351"/>
            <a:chExt cx="54000" cy="46800"/>
          </a:xfrm>
        </p:grpSpPr>
        <p:cxnSp>
          <p:nvCxnSpPr>
            <p:cNvPr id="436" name="직선 연결선 435"/>
            <p:cNvCxnSpPr/>
            <p:nvPr/>
          </p:nvCxnSpPr>
          <p:spPr>
            <a:xfrm>
              <a:off x="418877" y="5254351"/>
              <a:ext cx="0" cy="46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>
              <a:off x="418877" y="5300168"/>
              <a:ext cx="5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8" name="직사각형 437"/>
          <p:cNvSpPr/>
          <p:nvPr/>
        </p:nvSpPr>
        <p:spPr>
          <a:xfrm>
            <a:off x="493265" y="4601753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629846" y="4539049"/>
            <a:ext cx="557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Click.wav</a:t>
            </a:r>
            <a:endParaRPr lang="ko-KR" altLang="en-US" sz="500" dirty="0"/>
          </a:p>
        </p:txBody>
      </p:sp>
      <p:sp>
        <p:nvSpPr>
          <p:cNvPr id="441" name="Sound"/>
          <p:cNvSpPr>
            <a:spLocks noEditPoints="1" noChangeArrowheads="1"/>
          </p:cNvSpPr>
          <p:nvPr/>
        </p:nvSpPr>
        <p:spPr bwMode="auto">
          <a:xfrm>
            <a:off x="502790" y="4505520"/>
            <a:ext cx="36000" cy="3600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2" name="Sound"/>
          <p:cNvSpPr>
            <a:spLocks noEditPoints="1" noChangeArrowheads="1"/>
          </p:cNvSpPr>
          <p:nvPr/>
        </p:nvSpPr>
        <p:spPr bwMode="auto">
          <a:xfrm>
            <a:off x="502790" y="4610278"/>
            <a:ext cx="36000" cy="3600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3" name="그룹 442"/>
          <p:cNvGrpSpPr/>
          <p:nvPr/>
        </p:nvGrpSpPr>
        <p:grpSpPr>
          <a:xfrm>
            <a:off x="1053885" y="4362506"/>
            <a:ext cx="65084" cy="104100"/>
            <a:chOff x="336266" y="4404658"/>
            <a:chExt cx="72008" cy="121879"/>
          </a:xfrm>
        </p:grpSpPr>
        <p:sp>
          <p:nvSpPr>
            <p:cNvPr id="444" name="직사각형 44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7" name="타원 446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그룹 447"/>
          <p:cNvGrpSpPr/>
          <p:nvPr/>
        </p:nvGrpSpPr>
        <p:grpSpPr>
          <a:xfrm>
            <a:off x="1172897" y="4362506"/>
            <a:ext cx="65084" cy="104100"/>
            <a:chOff x="336266" y="4404658"/>
            <a:chExt cx="72008" cy="121879"/>
          </a:xfrm>
        </p:grpSpPr>
        <p:sp>
          <p:nvSpPr>
            <p:cNvPr id="449" name="직사각형 44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0" name="타원 44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1" name="직사각형 450"/>
          <p:cNvSpPr/>
          <p:nvPr/>
        </p:nvSpPr>
        <p:spPr>
          <a:xfrm>
            <a:off x="1121413" y="4379080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52" name="직선 연결선 451"/>
          <p:cNvCxnSpPr/>
          <p:nvPr/>
        </p:nvCxnSpPr>
        <p:spPr>
          <a:xfrm>
            <a:off x="1118997" y="4413002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연결선 452"/>
          <p:cNvCxnSpPr/>
          <p:nvPr/>
        </p:nvCxnSpPr>
        <p:spPr>
          <a:xfrm>
            <a:off x="1053216" y="4571381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연결선 453"/>
          <p:cNvCxnSpPr/>
          <p:nvPr/>
        </p:nvCxnSpPr>
        <p:spPr>
          <a:xfrm>
            <a:off x="1053216" y="4678537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그룹 454"/>
          <p:cNvGrpSpPr/>
          <p:nvPr/>
        </p:nvGrpSpPr>
        <p:grpSpPr>
          <a:xfrm>
            <a:off x="1053885" y="4467281"/>
            <a:ext cx="65084" cy="104100"/>
            <a:chOff x="336266" y="4404658"/>
            <a:chExt cx="72008" cy="121879"/>
          </a:xfrm>
        </p:grpSpPr>
        <p:sp>
          <p:nvSpPr>
            <p:cNvPr id="456" name="직사각형 455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7" name="타원 456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1172897" y="4467281"/>
            <a:ext cx="65084" cy="104100"/>
            <a:chOff x="336266" y="4404658"/>
            <a:chExt cx="72008" cy="121879"/>
          </a:xfrm>
        </p:grpSpPr>
        <p:sp>
          <p:nvSpPr>
            <p:cNvPr id="459" name="직사각형 45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0" name="타원 45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1" name="직사각형 460"/>
          <p:cNvSpPr/>
          <p:nvPr/>
        </p:nvSpPr>
        <p:spPr>
          <a:xfrm>
            <a:off x="1121413" y="4483855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2" name="직선 연결선 461"/>
          <p:cNvCxnSpPr/>
          <p:nvPr/>
        </p:nvCxnSpPr>
        <p:spPr>
          <a:xfrm>
            <a:off x="1118997" y="4517777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그룹 462"/>
          <p:cNvGrpSpPr/>
          <p:nvPr/>
        </p:nvGrpSpPr>
        <p:grpSpPr>
          <a:xfrm>
            <a:off x="1053885" y="4574437"/>
            <a:ext cx="65084" cy="104100"/>
            <a:chOff x="336266" y="4404658"/>
            <a:chExt cx="72008" cy="121879"/>
          </a:xfrm>
        </p:grpSpPr>
        <p:sp>
          <p:nvSpPr>
            <p:cNvPr id="464" name="직사각형 46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5" name="타원 46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6" name="그룹 465"/>
          <p:cNvGrpSpPr/>
          <p:nvPr/>
        </p:nvGrpSpPr>
        <p:grpSpPr>
          <a:xfrm>
            <a:off x="1172897" y="4574437"/>
            <a:ext cx="65084" cy="104100"/>
            <a:chOff x="336266" y="4404658"/>
            <a:chExt cx="72008" cy="121879"/>
          </a:xfrm>
        </p:grpSpPr>
        <p:sp>
          <p:nvSpPr>
            <p:cNvPr id="467" name="직사각형 466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8" name="타원 467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0" name="직사각형 469"/>
          <p:cNvSpPr/>
          <p:nvPr/>
        </p:nvSpPr>
        <p:spPr>
          <a:xfrm>
            <a:off x="1121413" y="4591011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71" name="직선 연결선 470"/>
          <p:cNvCxnSpPr/>
          <p:nvPr/>
        </p:nvCxnSpPr>
        <p:spPr>
          <a:xfrm>
            <a:off x="1118997" y="4624933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ound"/>
          <p:cNvSpPr>
            <a:spLocks noEditPoints="1" noChangeArrowheads="1"/>
          </p:cNvSpPr>
          <p:nvPr/>
        </p:nvSpPr>
        <p:spPr bwMode="auto">
          <a:xfrm>
            <a:off x="4852070" y="2879898"/>
            <a:ext cx="473055" cy="36042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5" name="Sound"/>
          <p:cNvSpPr>
            <a:spLocks noEditPoints="1" noChangeArrowheads="1"/>
          </p:cNvSpPr>
          <p:nvPr/>
        </p:nvSpPr>
        <p:spPr bwMode="auto">
          <a:xfrm>
            <a:off x="4852070" y="3513155"/>
            <a:ext cx="473055" cy="36042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6" name="TextBox 475"/>
          <p:cNvSpPr txBox="1"/>
          <p:nvPr/>
        </p:nvSpPr>
        <p:spPr>
          <a:xfrm>
            <a:off x="4744459" y="3190377"/>
            <a:ext cx="7054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err="1" smtClean="0"/>
              <a:t>Click.Wav</a:t>
            </a:r>
            <a:endParaRPr lang="ko-KR" altLang="en-US" sz="500" dirty="0"/>
          </a:p>
        </p:txBody>
      </p:sp>
      <p:sp>
        <p:nvSpPr>
          <p:cNvPr id="477" name="TextBox 476"/>
          <p:cNvSpPr txBox="1"/>
          <p:nvPr/>
        </p:nvSpPr>
        <p:spPr>
          <a:xfrm>
            <a:off x="4744459" y="3842489"/>
            <a:ext cx="7054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Over.wav</a:t>
            </a:r>
            <a:endParaRPr lang="ko-KR" altLang="en-US" sz="500" dirty="0"/>
          </a:p>
        </p:txBody>
      </p:sp>
      <p:sp>
        <p:nvSpPr>
          <p:cNvPr id="478" name="TextBox 477"/>
          <p:cNvSpPr txBox="1"/>
          <p:nvPr/>
        </p:nvSpPr>
        <p:spPr>
          <a:xfrm>
            <a:off x="7128480" y="893480"/>
            <a:ext cx="228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Button :: Resource Management</a:t>
            </a:r>
            <a:endParaRPr lang="ko-KR" altLang="en-US" sz="800" b="1" dirty="0"/>
          </a:p>
        </p:txBody>
      </p:sp>
      <p:cxnSp>
        <p:nvCxnSpPr>
          <p:cNvPr id="482" name="직선 연결선 481"/>
          <p:cNvCxnSpPr/>
          <p:nvPr/>
        </p:nvCxnSpPr>
        <p:spPr>
          <a:xfrm>
            <a:off x="6998186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7060318" y="1064144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모든 버튼은 왼쪽 창과 같은 설정 창을 가짐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447173" y="3138486"/>
            <a:ext cx="2297915" cy="14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화살표 연결선 499"/>
          <p:cNvCxnSpPr/>
          <p:nvPr/>
        </p:nvCxnSpPr>
        <p:spPr>
          <a:xfrm flipH="1" flipV="1">
            <a:off x="5304892" y="3952578"/>
            <a:ext cx="656220" cy="7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/>
          <p:cNvCxnSpPr>
            <a:endCxn id="3" idx="3"/>
          </p:cNvCxnSpPr>
          <p:nvPr/>
        </p:nvCxnSpPr>
        <p:spPr>
          <a:xfrm flipH="1" flipV="1">
            <a:off x="5359764" y="3085631"/>
            <a:ext cx="850145" cy="171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7128480" y="1568161"/>
            <a:ext cx="228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데이터 연결</a:t>
            </a:r>
            <a:endParaRPr lang="ko-KR" altLang="en-US" sz="800" b="1" dirty="0"/>
          </a:p>
        </p:txBody>
      </p:sp>
      <p:cxnSp>
        <p:nvCxnSpPr>
          <p:cNvPr id="503" name="직선 연결선 502"/>
          <p:cNvCxnSpPr/>
          <p:nvPr/>
        </p:nvCxnSpPr>
        <p:spPr>
          <a:xfrm>
            <a:off x="6998186" y="1738245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7060318" y="1790091"/>
            <a:ext cx="2845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버튼은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개의 데이터 양식을 요구 함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이미지 파일 </a:t>
            </a:r>
            <a:r>
              <a:rPr lang="en-US" altLang="ko-KR" sz="800" dirty="0" smtClean="0">
                <a:sym typeface="Wingdings" pitchFamily="2" charset="2"/>
              </a:rPr>
              <a:t>1</a:t>
            </a:r>
            <a:r>
              <a:rPr lang="ko-KR" altLang="en-US" sz="800" dirty="0" smtClean="0">
                <a:sym typeface="Wingdings" pitchFamily="2" charset="2"/>
              </a:rPr>
              <a:t>개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</a:t>
            </a:r>
            <a:r>
              <a:rPr lang="ko-KR" altLang="en-US" sz="800" dirty="0" smtClean="0">
                <a:sym typeface="Wingdings" pitchFamily="2" charset="2"/>
              </a:rPr>
              <a:t>사운드 파일 </a:t>
            </a:r>
            <a:r>
              <a:rPr lang="en-US" altLang="ko-KR" sz="800" dirty="0" smtClean="0">
                <a:sym typeface="Wingdings" pitchFamily="2" charset="2"/>
              </a:rPr>
              <a:t>2</a:t>
            </a:r>
            <a:r>
              <a:rPr lang="ko-KR" altLang="en-US" sz="800" dirty="0" smtClean="0">
                <a:sym typeface="Wingdings" pitchFamily="2" charset="2"/>
              </a:rPr>
              <a:t>개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Resource </a:t>
            </a:r>
            <a:r>
              <a:rPr lang="ko-KR" altLang="en-US" sz="800" dirty="0" smtClean="0">
                <a:sym typeface="Wingdings" pitchFamily="2" charset="2"/>
              </a:rPr>
              <a:t>창에서 드래그하여 적재적소에 놓음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endParaRPr lang="ko-KR" altLang="en-US" sz="800" dirty="0"/>
          </a:p>
        </p:txBody>
      </p:sp>
      <p:sp>
        <p:nvSpPr>
          <p:cNvPr id="507" name="TextBox 506"/>
          <p:cNvSpPr txBox="1"/>
          <p:nvPr/>
        </p:nvSpPr>
        <p:spPr>
          <a:xfrm>
            <a:off x="7128480" y="2902173"/>
            <a:ext cx="228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데이터 연결</a:t>
            </a:r>
            <a:endParaRPr lang="ko-KR" altLang="en-US" sz="800" b="1" dirty="0"/>
          </a:p>
        </p:txBody>
      </p:sp>
      <p:cxnSp>
        <p:nvCxnSpPr>
          <p:cNvPr id="508" name="직선 연결선 507"/>
          <p:cNvCxnSpPr/>
          <p:nvPr/>
        </p:nvCxnSpPr>
        <p:spPr>
          <a:xfrm>
            <a:off x="6998186" y="3072257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7060318" y="3124103"/>
            <a:ext cx="2845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버튼은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개의 데이터 양식을 요구 함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이미지 파일 </a:t>
            </a:r>
            <a:r>
              <a:rPr lang="en-US" altLang="ko-KR" sz="800" dirty="0" smtClean="0">
                <a:sym typeface="Wingdings" pitchFamily="2" charset="2"/>
              </a:rPr>
              <a:t>1</a:t>
            </a:r>
            <a:r>
              <a:rPr lang="ko-KR" altLang="en-US" sz="800" dirty="0" smtClean="0">
                <a:sym typeface="Wingdings" pitchFamily="2" charset="2"/>
              </a:rPr>
              <a:t>개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</a:t>
            </a:r>
            <a:r>
              <a:rPr lang="ko-KR" altLang="en-US" sz="800" dirty="0" smtClean="0">
                <a:sym typeface="Wingdings" pitchFamily="2" charset="2"/>
              </a:rPr>
              <a:t>사운드 파일 </a:t>
            </a:r>
            <a:r>
              <a:rPr lang="en-US" altLang="ko-KR" sz="800" dirty="0" smtClean="0">
                <a:sym typeface="Wingdings" pitchFamily="2" charset="2"/>
              </a:rPr>
              <a:t>2</a:t>
            </a:r>
            <a:r>
              <a:rPr lang="ko-KR" altLang="en-US" sz="800" dirty="0" smtClean="0">
                <a:sym typeface="Wingdings" pitchFamily="2" charset="2"/>
              </a:rPr>
              <a:t>개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Resource </a:t>
            </a:r>
            <a:r>
              <a:rPr lang="ko-KR" altLang="en-US" sz="800" dirty="0" smtClean="0">
                <a:sym typeface="Wingdings" pitchFamily="2" charset="2"/>
              </a:rPr>
              <a:t>창에서 드래그하여 적재적소에 놓음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사운드의 경우 아래와 같이 변경 됨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r>
              <a:rPr lang="ko-KR" altLang="en-US" sz="800" dirty="0" smtClean="0">
                <a:sym typeface="Wingdings" pitchFamily="2" charset="2"/>
              </a:rPr>
              <a:t> </a:t>
            </a:r>
            <a:r>
              <a:rPr lang="en-US" altLang="ko-KR" sz="800" dirty="0" smtClean="0">
                <a:sym typeface="Wingdings" pitchFamily="2" charset="2"/>
              </a:rPr>
              <a:t> </a:t>
            </a:r>
            <a:endParaRPr lang="ko-KR" altLang="en-US" sz="800" dirty="0"/>
          </a:p>
        </p:txBody>
      </p:sp>
      <p:sp>
        <p:nvSpPr>
          <p:cNvPr id="510" name="직사각형 509"/>
          <p:cNvSpPr/>
          <p:nvPr/>
        </p:nvSpPr>
        <p:spPr>
          <a:xfrm>
            <a:off x="7151252" y="4336811"/>
            <a:ext cx="548841" cy="4786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6998869" y="4204293"/>
            <a:ext cx="8680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# Mouse Over Sound</a:t>
            </a:r>
            <a:endParaRPr lang="ko-KR" altLang="en-US" sz="500" dirty="0"/>
          </a:p>
        </p:txBody>
      </p:sp>
      <p:sp>
        <p:nvSpPr>
          <p:cNvPr id="512" name="직사각형 511"/>
          <p:cNvSpPr/>
          <p:nvPr/>
        </p:nvSpPr>
        <p:spPr>
          <a:xfrm>
            <a:off x="8288745" y="4336811"/>
            <a:ext cx="548841" cy="4786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8136362" y="4204293"/>
            <a:ext cx="8680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# Mouse Over Sound</a:t>
            </a:r>
            <a:endParaRPr lang="ko-KR" altLang="en-US" sz="500" dirty="0"/>
          </a:p>
        </p:txBody>
      </p:sp>
      <p:sp>
        <p:nvSpPr>
          <p:cNvPr id="514" name="Sound"/>
          <p:cNvSpPr>
            <a:spLocks noEditPoints="1" noChangeArrowheads="1"/>
          </p:cNvSpPr>
          <p:nvPr/>
        </p:nvSpPr>
        <p:spPr bwMode="auto">
          <a:xfrm>
            <a:off x="8325267" y="4342167"/>
            <a:ext cx="473055" cy="36042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5" name="TextBox 514"/>
          <p:cNvSpPr txBox="1"/>
          <p:nvPr/>
        </p:nvSpPr>
        <p:spPr>
          <a:xfrm>
            <a:off x="8217656" y="4671501"/>
            <a:ext cx="7054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Over.wav</a:t>
            </a:r>
            <a:endParaRPr lang="ko-KR" altLang="en-US" sz="500" dirty="0"/>
          </a:p>
        </p:txBody>
      </p:sp>
      <p:cxnSp>
        <p:nvCxnSpPr>
          <p:cNvPr id="18" name="직선 화살표 연결선 17"/>
          <p:cNvCxnSpPr>
            <a:stCxn id="510" idx="3"/>
            <a:endCxn id="512" idx="1"/>
          </p:cNvCxnSpPr>
          <p:nvPr/>
        </p:nvCxnSpPr>
        <p:spPr>
          <a:xfrm>
            <a:off x="7700093" y="4576141"/>
            <a:ext cx="588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7060318" y="4850919"/>
            <a:ext cx="284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/>
              <a:t>스피커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아이콘 선택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시 사운드 </a:t>
            </a:r>
            <a:r>
              <a:rPr lang="en-US" altLang="ko-KR" sz="800" dirty="0" smtClean="0"/>
              <a:t>Play.</a:t>
            </a:r>
            <a:endParaRPr lang="ko-KR" altLang="en-US" sz="800" dirty="0"/>
          </a:p>
        </p:txBody>
      </p:sp>
      <p:sp>
        <p:nvSpPr>
          <p:cNvPr id="519" name="TextBox 518"/>
          <p:cNvSpPr txBox="1"/>
          <p:nvPr/>
        </p:nvSpPr>
        <p:spPr>
          <a:xfrm>
            <a:off x="506488" y="5373216"/>
            <a:ext cx="228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이미지 데이터의 사이즈 조절</a:t>
            </a:r>
            <a:endParaRPr lang="ko-KR" altLang="en-US" sz="800" b="1" dirty="0"/>
          </a:p>
        </p:txBody>
      </p:sp>
      <p:cxnSp>
        <p:nvCxnSpPr>
          <p:cNvPr id="520" name="직선 연결선 519"/>
          <p:cNvCxnSpPr/>
          <p:nvPr/>
        </p:nvCxnSpPr>
        <p:spPr>
          <a:xfrm>
            <a:off x="376194" y="5543300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520"/>
          <p:cNvSpPr txBox="1"/>
          <p:nvPr/>
        </p:nvSpPr>
        <p:spPr>
          <a:xfrm>
            <a:off x="521668" y="5543300"/>
            <a:ext cx="326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붉은 선을 드래그 하여 좌우상하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대각선으로 크기 조정 가능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Default</a:t>
            </a:r>
            <a:r>
              <a:rPr lang="ko-KR" altLang="en-US" sz="800" dirty="0" smtClean="0"/>
              <a:t>는 이미지의 전체 사이즈로 설정 됨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sp>
        <p:nvSpPr>
          <p:cNvPr id="522" name="TextBox 521"/>
          <p:cNvSpPr txBox="1"/>
          <p:nvPr/>
        </p:nvSpPr>
        <p:spPr>
          <a:xfrm>
            <a:off x="4170645" y="5373216"/>
            <a:ext cx="2289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Resource </a:t>
            </a:r>
            <a:r>
              <a:rPr lang="ko-KR" altLang="en-US" sz="800" b="1" dirty="0" smtClean="0"/>
              <a:t>창에서의 표기</a:t>
            </a:r>
            <a:endParaRPr lang="ko-KR" altLang="en-US" sz="800" b="1" dirty="0"/>
          </a:p>
        </p:txBody>
      </p:sp>
      <p:cxnSp>
        <p:nvCxnSpPr>
          <p:cNvPr id="523" name="직선 연결선 522"/>
          <p:cNvCxnSpPr/>
          <p:nvPr/>
        </p:nvCxnSpPr>
        <p:spPr>
          <a:xfrm>
            <a:off x="4040351" y="5543300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TextBox 523"/>
          <p:cNvSpPr txBox="1"/>
          <p:nvPr/>
        </p:nvSpPr>
        <p:spPr>
          <a:xfrm>
            <a:off x="4185824" y="5543300"/>
            <a:ext cx="473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“*Button :: “ </a:t>
            </a:r>
            <a:r>
              <a:rPr lang="ko-KR" altLang="en-US" sz="800" dirty="0" smtClean="0"/>
              <a:t>수식어 붙음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기본 조건 충족하지 못할 때</a:t>
            </a:r>
            <a:r>
              <a:rPr lang="en-US" altLang="ko-KR" sz="800" dirty="0" smtClean="0"/>
              <a:t>. (</a:t>
            </a:r>
            <a:r>
              <a:rPr lang="ko-KR" altLang="en-US" sz="800" dirty="0" smtClean="0"/>
              <a:t>이미지 파일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사운드 파일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타임라인으로 사용 불가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Error MSG </a:t>
            </a:r>
            <a:r>
              <a:rPr lang="ko-KR" altLang="en-US" sz="800" dirty="0" smtClean="0">
                <a:sym typeface="Wingdings" pitchFamily="2" charset="2"/>
              </a:rPr>
              <a:t>출력</a:t>
            </a:r>
            <a:r>
              <a:rPr lang="en-US" altLang="ko-KR" sz="800" dirty="0" smtClean="0">
                <a:sym typeface="Wingdings" pitchFamily="2" charset="2"/>
              </a:rPr>
              <a:t>. “</a:t>
            </a:r>
            <a:r>
              <a:rPr lang="ko-KR" altLang="en-US" sz="800" dirty="0" smtClean="0">
                <a:sym typeface="Wingdings" pitchFamily="2" charset="2"/>
              </a:rPr>
              <a:t>이미지 또는 사운드 파일이 연결되지 않았습니다</a:t>
            </a:r>
            <a:r>
              <a:rPr lang="en-US" altLang="ko-KR" sz="800" dirty="0" smtClean="0">
                <a:sym typeface="Wingdings" pitchFamily="2" charset="2"/>
              </a:rPr>
              <a:t>.”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102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5-1.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버튼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Node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생성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3.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2" name="직사각형 351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TextBox 36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368" name="TextBox 367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369" name="TextBox 368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370" name="TextBox 369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371" name="직사각형 370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3" name="그룹 372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74" name="직사각형 373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이등변 삼각형 374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7" name="직사각형 376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8" name="그룹 377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79" name="직사각형 37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이등변 삼각형 37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1" name="그룹 380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82" name="직사각형 38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이등변 삼각형 38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그룹 383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385" name="직사각형 384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이등변 삼각형 38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7" name="직사각형 386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8" name="그룹 387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389" name="직사각형 38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이등변 삼각형 38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1" name="직사각형 390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2" name="그룹 391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393" name="직사각형 39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이등변 삼각형 39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그룹 394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424" name="직사각형 42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이등변 삼각형 42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7" name="직사각형 426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8" name="그룹 427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429" name="직사각형 42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이등변 삼각형 42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1" name="그룹 430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439" name="직사각형 4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이등변 삼각형 444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6" name="직사각형 445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2" name="그룹 471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473" name="직사각형 47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이등변 삼각형 4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0" name="직사각형 479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1" name="그룹 480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483" name="직사각형 482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이등변 삼각형 48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5" name="그룹 484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486" name="직사각형 48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이등변 삼각형 48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8" name="그룹 487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489" name="직사각형 48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이등변 삼각형 48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1" name="그룹 490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492" name="직사각형 49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이등변 삼각형 49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4" name="직사각형 493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직사각형 494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직사각형 495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7" name="직사각형 496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8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5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6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17" name="그룹 516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518" name="직사각형 517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5" name="타원 52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6" name="직선 연결선 525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연결선 526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직선 연결선 527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연결선 528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연결선 529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연결선 530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직선 연결선 531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연결선 532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연결선 533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연결선 534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연결선 536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연결선 538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연결선 545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547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6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7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8" name="직사각형 557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560" name="직사각형 559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62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" name="직사각형 562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4" name="직사각형 563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566" name="직사각형 565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7" name="직사각형 566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8" name="직사각형 567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9" name="양쪽 모서리가 잘린 사각형 568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0" name="양쪽 모서리가 잘린 사각형 569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1" name="이등변 삼각형 570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2" name="이등변 삼각형 571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73" name="그룹 572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574" name="직사각형 57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이등변 삼각형 57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6" name="직사각형 575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7" name="그룹 576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578" name="직사각형 57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이등변 삼각형 57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0" name="직사각형 579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이미지 설정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81" name="직선 연결선 58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직선 연결선 58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연결선 58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직선 연결선 58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직선 연결선 58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직선 연결선 58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직선 연결선 58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연결선 59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직선 연결선 59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직선 연결선 59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직선 연결선 59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직선 연결선 60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직선 연결선 60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직선 연결선 60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직선 연결선 60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직선 연결선 60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연결선 60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직선 연결선 60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직사각형 60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0" name="직선 연결선 609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직사각형 610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2" name="TextBox 611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613" name="TextBox 612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" name="TextBox 613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615" name="직사각형 614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16" name="직선 연결선 615"/>
          <p:cNvCxnSpPr/>
          <p:nvPr/>
        </p:nvCxnSpPr>
        <p:spPr>
          <a:xfrm>
            <a:off x="1053216" y="4362155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직사각형 616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18" name="직선 화살표 연결선 617"/>
          <p:cNvCxnSpPr>
            <a:stCxn id="617" idx="0"/>
            <a:endCxn id="617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양쪽 모서리가 잘린 사각형 618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Resource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620" name="그룹 619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621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덧셈 기호 622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4" name="덧셈 기호 623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625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7" name="Picture 2" descr="http://cfile9.uf.tistory.com/image/115FA6374D07BFD911FAA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100000"/>
                    </a14:imgEffect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96" y="1617424"/>
            <a:ext cx="3122044" cy="232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8" name="직사각형 627"/>
          <p:cNvSpPr/>
          <p:nvPr/>
        </p:nvSpPr>
        <p:spPr>
          <a:xfrm>
            <a:off x="5623622" y="202216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9" name="TextBox 628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630" name="직사각형 629"/>
          <p:cNvSpPr/>
          <p:nvPr/>
        </p:nvSpPr>
        <p:spPr>
          <a:xfrm>
            <a:off x="5623622" y="1673866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1" name="TextBox 630"/>
          <p:cNvSpPr txBox="1"/>
          <p:nvPr/>
        </p:nvSpPr>
        <p:spPr>
          <a:xfrm>
            <a:off x="5545898" y="187169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크기 조정</a:t>
            </a:r>
            <a:endParaRPr lang="ko-KR" altLang="en-US" sz="500" b="1" dirty="0"/>
          </a:p>
        </p:txBody>
      </p:sp>
      <p:sp>
        <p:nvSpPr>
          <p:cNvPr id="632" name="TextBox 631"/>
          <p:cNvSpPr txBox="1"/>
          <p:nvPr/>
        </p:nvSpPr>
        <p:spPr>
          <a:xfrm>
            <a:off x="5543919" y="255838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회전</a:t>
            </a:r>
            <a:endParaRPr lang="ko-KR" altLang="en-US" sz="500" b="1" dirty="0"/>
          </a:p>
        </p:txBody>
      </p:sp>
      <p:sp>
        <p:nvSpPr>
          <p:cNvPr id="633" name="TextBox 632"/>
          <p:cNvSpPr txBox="1"/>
          <p:nvPr/>
        </p:nvSpPr>
        <p:spPr>
          <a:xfrm>
            <a:off x="5543356" y="292121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반전</a:t>
            </a:r>
            <a:endParaRPr lang="ko-KR" altLang="en-US" sz="500" b="1" dirty="0"/>
          </a:p>
        </p:txBody>
      </p:sp>
      <p:sp>
        <p:nvSpPr>
          <p:cNvPr id="634" name="TextBox 633"/>
          <p:cNvSpPr txBox="1"/>
          <p:nvPr/>
        </p:nvSpPr>
        <p:spPr>
          <a:xfrm>
            <a:off x="5624325" y="2040974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높이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635" name="TextBox 634"/>
          <p:cNvSpPr txBox="1"/>
          <p:nvPr/>
        </p:nvSpPr>
        <p:spPr>
          <a:xfrm>
            <a:off x="5624325" y="2249230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너비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636" name="직사각형 635"/>
          <p:cNvSpPr/>
          <p:nvPr/>
        </p:nvSpPr>
        <p:spPr>
          <a:xfrm>
            <a:off x="5906965" y="2074882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7" name="직사각형 636"/>
          <p:cNvSpPr/>
          <p:nvPr/>
        </p:nvSpPr>
        <p:spPr>
          <a:xfrm>
            <a:off x="5906965" y="2283138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38" name="그룹 637"/>
          <p:cNvGrpSpPr/>
          <p:nvPr/>
        </p:nvGrpSpPr>
        <p:grpSpPr>
          <a:xfrm>
            <a:off x="6632170" y="2074882"/>
            <a:ext cx="69819" cy="101460"/>
            <a:chOff x="6848281" y="2120017"/>
            <a:chExt cx="84017" cy="121634"/>
          </a:xfrm>
        </p:grpSpPr>
        <p:sp>
          <p:nvSpPr>
            <p:cNvPr id="639" name="직사각형 638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0" name="직사각형 639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1" name="이등변 삼각형 640"/>
          <p:cNvSpPr/>
          <p:nvPr/>
        </p:nvSpPr>
        <p:spPr>
          <a:xfrm>
            <a:off x="6642916" y="2080578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2" name="이등변 삼각형 641"/>
          <p:cNvSpPr/>
          <p:nvPr/>
        </p:nvSpPr>
        <p:spPr>
          <a:xfrm flipV="1">
            <a:off x="6642916" y="213591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3" name="그룹 642"/>
          <p:cNvGrpSpPr/>
          <p:nvPr/>
        </p:nvGrpSpPr>
        <p:grpSpPr>
          <a:xfrm>
            <a:off x="6632170" y="2282676"/>
            <a:ext cx="69819" cy="101460"/>
            <a:chOff x="6848281" y="2120017"/>
            <a:chExt cx="84017" cy="121634"/>
          </a:xfrm>
        </p:grpSpPr>
        <p:sp>
          <p:nvSpPr>
            <p:cNvPr id="644" name="직사각형 643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5" name="직사각형 644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6" name="이등변 삼각형 645"/>
          <p:cNvSpPr/>
          <p:nvPr/>
        </p:nvSpPr>
        <p:spPr>
          <a:xfrm>
            <a:off x="6642916" y="228837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이등변 삼각형 646"/>
          <p:cNvSpPr/>
          <p:nvPr/>
        </p:nvSpPr>
        <p:spPr>
          <a:xfrm flipV="1">
            <a:off x="6642916" y="234371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8" name="그룹 647"/>
          <p:cNvGrpSpPr/>
          <p:nvPr/>
        </p:nvGrpSpPr>
        <p:grpSpPr>
          <a:xfrm>
            <a:off x="6459061" y="2710992"/>
            <a:ext cx="249334" cy="110774"/>
            <a:chOff x="6396549" y="2819500"/>
            <a:chExt cx="535750" cy="238025"/>
          </a:xfrm>
        </p:grpSpPr>
        <p:pic>
          <p:nvPicPr>
            <p:cNvPr id="649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>
              <a:off x="6396549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0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 flipH="1">
              <a:off x="6689924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1" name="직사각형 650"/>
          <p:cNvSpPr/>
          <p:nvPr/>
        </p:nvSpPr>
        <p:spPr>
          <a:xfrm>
            <a:off x="5821579" y="2715649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2" name="그룹 651"/>
          <p:cNvGrpSpPr/>
          <p:nvPr/>
        </p:nvGrpSpPr>
        <p:grpSpPr>
          <a:xfrm>
            <a:off x="6309055" y="2715187"/>
            <a:ext cx="69819" cy="101460"/>
            <a:chOff x="6848281" y="2120017"/>
            <a:chExt cx="84017" cy="121634"/>
          </a:xfrm>
        </p:grpSpPr>
        <p:sp>
          <p:nvSpPr>
            <p:cNvPr id="653" name="직사각형 652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4" name="직사각형 653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5" name="이등변 삼각형 654"/>
          <p:cNvSpPr/>
          <p:nvPr/>
        </p:nvSpPr>
        <p:spPr>
          <a:xfrm>
            <a:off x="6319801" y="272088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이등변 삼각형 655"/>
          <p:cNvSpPr/>
          <p:nvPr/>
        </p:nvSpPr>
        <p:spPr>
          <a:xfrm flipV="1">
            <a:off x="6319801" y="2776224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7" name="TextBox 656"/>
          <p:cNvSpPr txBox="1"/>
          <p:nvPr/>
        </p:nvSpPr>
        <p:spPr>
          <a:xfrm>
            <a:off x="5641557" y="268127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Z : </a:t>
            </a:r>
            <a:endParaRPr lang="ko-KR" altLang="en-US" sz="500" dirty="0"/>
          </a:p>
        </p:txBody>
      </p:sp>
      <p:sp>
        <p:nvSpPr>
          <p:cNvPr id="658" name="TextBox 657"/>
          <p:cNvSpPr txBox="1"/>
          <p:nvPr/>
        </p:nvSpPr>
        <p:spPr>
          <a:xfrm>
            <a:off x="5543356" y="332496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기</a:t>
            </a:r>
            <a:r>
              <a:rPr lang="ko-KR" altLang="en-US" sz="500" b="1" dirty="0"/>
              <a:t>능</a:t>
            </a:r>
          </a:p>
        </p:txBody>
      </p:sp>
      <p:sp>
        <p:nvSpPr>
          <p:cNvPr id="659" name="직사각형 658"/>
          <p:cNvSpPr/>
          <p:nvPr/>
        </p:nvSpPr>
        <p:spPr>
          <a:xfrm>
            <a:off x="5623622" y="346232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5818284" y="2681278"/>
            <a:ext cx="4861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0</a:t>
            </a:r>
            <a:r>
              <a:rPr lang="ko-KR" altLang="en-US" sz="500" dirty="0" smtClean="0"/>
              <a:t>˚</a:t>
            </a:r>
            <a:endParaRPr lang="ko-KR" altLang="en-US" sz="500" dirty="0"/>
          </a:p>
        </p:txBody>
      </p:sp>
      <p:sp>
        <p:nvSpPr>
          <p:cNvPr id="677" name="TextBox 676"/>
          <p:cNvSpPr txBox="1"/>
          <p:nvPr/>
        </p:nvSpPr>
        <p:spPr>
          <a:xfrm>
            <a:off x="5906964" y="2040974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125 Pixel</a:t>
            </a:r>
            <a:endParaRPr lang="ko-KR" altLang="en-US" sz="500" dirty="0"/>
          </a:p>
        </p:txBody>
      </p:sp>
      <p:sp>
        <p:nvSpPr>
          <p:cNvPr id="678" name="TextBox 677"/>
          <p:cNvSpPr txBox="1"/>
          <p:nvPr/>
        </p:nvSpPr>
        <p:spPr>
          <a:xfrm>
            <a:off x="5906964" y="2244496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255 Pixel</a:t>
            </a:r>
            <a:endParaRPr lang="ko-KR" altLang="en-US" sz="500" dirty="0"/>
          </a:p>
        </p:txBody>
      </p:sp>
      <p:sp>
        <p:nvSpPr>
          <p:cNvPr id="679" name="TextBox 678"/>
          <p:cNvSpPr txBox="1"/>
          <p:nvPr/>
        </p:nvSpPr>
        <p:spPr>
          <a:xfrm>
            <a:off x="5548119" y="1640708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sp>
        <p:nvSpPr>
          <p:cNvPr id="680" name="모서리가 둥근 직사각형 679"/>
          <p:cNvSpPr/>
          <p:nvPr/>
        </p:nvSpPr>
        <p:spPr>
          <a:xfrm>
            <a:off x="5674058" y="3061515"/>
            <a:ext cx="147522" cy="149080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1" name="모서리가 둥근 직사각형 680"/>
          <p:cNvSpPr/>
          <p:nvPr/>
        </p:nvSpPr>
        <p:spPr>
          <a:xfrm>
            <a:off x="5851569" y="3061515"/>
            <a:ext cx="147522" cy="149080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83" name="그룹 682"/>
          <p:cNvGrpSpPr/>
          <p:nvPr/>
        </p:nvGrpSpPr>
        <p:grpSpPr>
          <a:xfrm>
            <a:off x="1447411" y="1590660"/>
            <a:ext cx="3085491" cy="2301433"/>
            <a:chOff x="1447411" y="1590660"/>
            <a:chExt cx="3085491" cy="2301433"/>
          </a:xfrm>
        </p:grpSpPr>
        <p:sp>
          <p:nvSpPr>
            <p:cNvPr id="684" name="한쪽 모서리가 잘린 사각형 683"/>
            <p:cNvSpPr/>
            <p:nvPr/>
          </p:nvSpPr>
          <p:spPr>
            <a:xfrm flipH="1">
              <a:off x="3860072" y="1626419"/>
              <a:ext cx="611675" cy="105434"/>
            </a:xfrm>
            <a:prstGeom prst="snip1Rect">
              <a:avLst>
                <a:gd name="adj" fmla="val 26484"/>
              </a:avLst>
            </a:prstGeom>
            <a:solidFill>
              <a:schemeClr val="bg1">
                <a:lumMod val="85000"/>
                <a:alpha val="32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5" name="직사각형 684"/>
            <p:cNvSpPr/>
            <p:nvPr/>
          </p:nvSpPr>
          <p:spPr>
            <a:xfrm>
              <a:off x="1447411" y="1731853"/>
              <a:ext cx="3024336" cy="216024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3786586" y="1590660"/>
              <a:ext cx="7463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 dirty="0" smtClean="0">
                  <a:solidFill>
                    <a:srgbClr val="FF0000"/>
                  </a:solidFill>
                </a:rPr>
                <a:t>- Camera View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7" name="직사각형 686"/>
          <p:cNvSpPr/>
          <p:nvPr/>
        </p:nvSpPr>
        <p:spPr>
          <a:xfrm>
            <a:off x="371961" y="4362387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451254" y="4332947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타이틀 배경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689" name="직사각형 688"/>
          <p:cNvSpPr/>
          <p:nvPr/>
        </p:nvSpPr>
        <p:spPr>
          <a:xfrm>
            <a:off x="407865" y="4388138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90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394743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1" name="직선 연결선 690"/>
          <p:cNvCxnSpPr/>
          <p:nvPr/>
        </p:nvCxnSpPr>
        <p:spPr>
          <a:xfrm>
            <a:off x="1053216" y="4466606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2" name="그룹 691"/>
          <p:cNvGrpSpPr/>
          <p:nvPr/>
        </p:nvGrpSpPr>
        <p:grpSpPr>
          <a:xfrm>
            <a:off x="1053885" y="4362506"/>
            <a:ext cx="65084" cy="104100"/>
            <a:chOff x="336266" y="4404658"/>
            <a:chExt cx="72008" cy="121879"/>
          </a:xfrm>
        </p:grpSpPr>
        <p:sp>
          <p:nvSpPr>
            <p:cNvPr id="693" name="직사각형 692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4" name="타원 693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5" name="그룹 694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696" name="직사각형 695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7" name="타원 696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8" name="그룹 697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699" name="직사각형 69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0" name="타원 69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1" name="그룹 700"/>
          <p:cNvGrpSpPr/>
          <p:nvPr/>
        </p:nvGrpSpPr>
        <p:grpSpPr>
          <a:xfrm>
            <a:off x="1172897" y="4362506"/>
            <a:ext cx="65084" cy="104100"/>
            <a:chOff x="336266" y="4404658"/>
            <a:chExt cx="72008" cy="121879"/>
          </a:xfrm>
        </p:grpSpPr>
        <p:sp>
          <p:nvSpPr>
            <p:cNvPr id="702" name="직사각형 701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3" name="타원 702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4" name="직사각형 703"/>
          <p:cNvSpPr/>
          <p:nvPr/>
        </p:nvSpPr>
        <p:spPr>
          <a:xfrm>
            <a:off x="1121413" y="4379080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5" name="직사각형 704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06" name="직선 연결선 705"/>
          <p:cNvCxnSpPr/>
          <p:nvPr/>
        </p:nvCxnSpPr>
        <p:spPr>
          <a:xfrm>
            <a:off x="1118997" y="4413002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0" name="그룹 709"/>
          <p:cNvGrpSpPr/>
          <p:nvPr/>
        </p:nvGrpSpPr>
        <p:grpSpPr>
          <a:xfrm>
            <a:off x="3265644" y="3020406"/>
            <a:ext cx="1001555" cy="284394"/>
            <a:chOff x="1838855" y="2202484"/>
            <a:chExt cx="2206350" cy="1199010"/>
          </a:xfrm>
        </p:grpSpPr>
        <p:sp>
          <p:nvSpPr>
            <p:cNvPr id="711" name="직사각형 710"/>
            <p:cNvSpPr/>
            <p:nvPr/>
          </p:nvSpPr>
          <p:spPr>
            <a:xfrm>
              <a:off x="3901985" y="3282603"/>
              <a:ext cx="143220" cy="118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712" name="그룹 711"/>
            <p:cNvGrpSpPr/>
            <p:nvPr/>
          </p:nvGrpSpPr>
          <p:grpSpPr>
            <a:xfrm>
              <a:off x="1838855" y="2202484"/>
              <a:ext cx="2206350" cy="1199010"/>
              <a:chOff x="1838855" y="2202484"/>
              <a:chExt cx="2206350" cy="1199010"/>
            </a:xfrm>
          </p:grpSpPr>
          <p:sp>
            <p:nvSpPr>
              <p:cNvPr id="713" name="직사각형 712"/>
              <p:cNvSpPr/>
              <p:nvPr/>
            </p:nvSpPr>
            <p:spPr>
              <a:xfrm>
                <a:off x="1838855" y="220248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4" name="직사각형 713"/>
              <p:cNvSpPr/>
              <p:nvPr/>
            </p:nvSpPr>
            <p:spPr>
              <a:xfrm>
                <a:off x="3901985" y="220248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1838855" y="328260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>
                <a:off x="2958775" y="220248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>
                <a:off x="2958775" y="3282606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1838855" y="267310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9" name="직사각형 718"/>
              <p:cNvSpPr/>
              <p:nvPr/>
            </p:nvSpPr>
            <p:spPr>
              <a:xfrm>
                <a:off x="3901985" y="2673104"/>
                <a:ext cx="143220" cy="118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0" name="직선 연결선 719"/>
              <p:cNvCxnSpPr>
                <a:stCxn id="713" idx="3"/>
                <a:endCxn id="716" idx="1"/>
              </p:cNvCxnSpPr>
              <p:nvPr/>
            </p:nvCxnSpPr>
            <p:spPr>
              <a:xfrm>
                <a:off x="1982075" y="2261928"/>
                <a:ext cx="9767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 720"/>
              <p:cNvCxnSpPr>
                <a:stCxn id="714" idx="1"/>
                <a:endCxn id="716" idx="3"/>
              </p:cNvCxnSpPr>
              <p:nvPr/>
            </p:nvCxnSpPr>
            <p:spPr>
              <a:xfrm flipH="1">
                <a:off x="3101996" y="2261928"/>
                <a:ext cx="799989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 721"/>
              <p:cNvCxnSpPr>
                <a:stCxn id="714" idx="2"/>
                <a:endCxn id="719" idx="0"/>
              </p:cNvCxnSpPr>
              <p:nvPr/>
            </p:nvCxnSpPr>
            <p:spPr>
              <a:xfrm>
                <a:off x="3973596" y="2321372"/>
                <a:ext cx="0" cy="3517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 722"/>
              <p:cNvCxnSpPr>
                <a:stCxn id="719" idx="2"/>
                <a:endCxn id="711" idx="0"/>
              </p:cNvCxnSpPr>
              <p:nvPr/>
            </p:nvCxnSpPr>
            <p:spPr>
              <a:xfrm>
                <a:off x="3973596" y="2791993"/>
                <a:ext cx="0" cy="49061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 723"/>
              <p:cNvCxnSpPr>
                <a:stCxn id="711" idx="1"/>
                <a:endCxn id="717" idx="3"/>
              </p:cNvCxnSpPr>
              <p:nvPr/>
            </p:nvCxnSpPr>
            <p:spPr>
              <a:xfrm flipH="1">
                <a:off x="3101996" y="3342047"/>
                <a:ext cx="799989" cy="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 724"/>
              <p:cNvCxnSpPr>
                <a:stCxn id="717" idx="1"/>
                <a:endCxn id="715" idx="3"/>
              </p:cNvCxnSpPr>
              <p:nvPr/>
            </p:nvCxnSpPr>
            <p:spPr>
              <a:xfrm flipH="1" flipV="1">
                <a:off x="1982075" y="3342049"/>
                <a:ext cx="976700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 725"/>
              <p:cNvCxnSpPr>
                <a:stCxn id="718" idx="2"/>
                <a:endCxn id="715" idx="0"/>
              </p:cNvCxnSpPr>
              <p:nvPr/>
            </p:nvCxnSpPr>
            <p:spPr>
              <a:xfrm>
                <a:off x="1910466" y="2791993"/>
                <a:ext cx="0" cy="4906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 726"/>
              <p:cNvCxnSpPr>
                <a:stCxn id="713" idx="2"/>
                <a:endCxn id="718" idx="0"/>
              </p:cNvCxnSpPr>
              <p:nvPr/>
            </p:nvCxnSpPr>
            <p:spPr>
              <a:xfrm>
                <a:off x="1910466" y="2321372"/>
                <a:ext cx="0" cy="3517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8" name="직사각형 727"/>
          <p:cNvSpPr/>
          <p:nvPr/>
        </p:nvSpPr>
        <p:spPr>
          <a:xfrm>
            <a:off x="371961" y="4467548"/>
            <a:ext cx="678321" cy="10421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451254" y="4438108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sp>
        <p:nvSpPr>
          <p:cNvPr id="730" name="직사각형 729"/>
          <p:cNvSpPr/>
          <p:nvPr/>
        </p:nvSpPr>
        <p:spPr>
          <a:xfrm>
            <a:off x="407865" y="449329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31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49990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2" name="직선 연결선 731"/>
          <p:cNvCxnSpPr/>
          <p:nvPr/>
        </p:nvCxnSpPr>
        <p:spPr>
          <a:xfrm>
            <a:off x="1053216" y="4571767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직선 화살표 연결선 740"/>
          <p:cNvCxnSpPr/>
          <p:nvPr/>
        </p:nvCxnSpPr>
        <p:spPr>
          <a:xfrm flipH="1" flipV="1">
            <a:off x="4344222" y="3462329"/>
            <a:ext cx="1280103" cy="142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38" y="3061516"/>
            <a:ext cx="878104" cy="24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3" name="TextBox 742"/>
          <p:cNvSpPr txBox="1"/>
          <p:nvPr/>
        </p:nvSpPr>
        <p:spPr>
          <a:xfrm>
            <a:off x="5555043" y="4379080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타이틀 배경</a:t>
            </a:r>
            <a:r>
              <a:rPr lang="en-US" altLang="ko-KR" sz="500" dirty="0" smtClean="0"/>
              <a:t>1.jpg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744" name="TextBox 743"/>
          <p:cNvSpPr txBox="1"/>
          <p:nvPr/>
        </p:nvSpPr>
        <p:spPr>
          <a:xfrm>
            <a:off x="5555043" y="4502224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err="1" smtClean="0"/>
              <a:t>StartButton.tga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745" name="직사각형 744"/>
          <p:cNvSpPr/>
          <p:nvPr/>
        </p:nvSpPr>
        <p:spPr>
          <a:xfrm>
            <a:off x="5551478" y="4850919"/>
            <a:ext cx="1223514" cy="11118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6" name="TextBox 745"/>
          <p:cNvSpPr txBox="1"/>
          <p:nvPr/>
        </p:nvSpPr>
        <p:spPr>
          <a:xfrm>
            <a:off x="5555043" y="4619649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err="1" smtClean="0"/>
              <a:t>Over.Wav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747" name="TextBox 746"/>
          <p:cNvSpPr txBox="1"/>
          <p:nvPr/>
        </p:nvSpPr>
        <p:spPr>
          <a:xfrm>
            <a:off x="5555043" y="4718083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</a:t>
            </a:r>
            <a:r>
              <a:rPr lang="en-US" altLang="ko-KR" sz="500" dirty="0" smtClean="0"/>
              <a:t>Click.wav</a:t>
            </a:r>
            <a:endParaRPr lang="ko-KR" altLang="en-US" sz="500" dirty="0"/>
          </a:p>
        </p:txBody>
      </p:sp>
      <p:sp>
        <p:nvSpPr>
          <p:cNvPr id="748" name="TextBox 747"/>
          <p:cNvSpPr txBox="1"/>
          <p:nvPr/>
        </p:nvSpPr>
        <p:spPr>
          <a:xfrm>
            <a:off x="5514777" y="4818489"/>
            <a:ext cx="950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* Button :: Start Button </a:t>
            </a:r>
            <a:endParaRPr lang="ko-KR" altLang="en-US" sz="500" b="1" dirty="0"/>
          </a:p>
        </p:txBody>
      </p:sp>
      <p:grpSp>
        <p:nvGrpSpPr>
          <p:cNvPr id="749" name="그룹 748"/>
          <p:cNvGrpSpPr/>
          <p:nvPr/>
        </p:nvGrpSpPr>
        <p:grpSpPr>
          <a:xfrm>
            <a:off x="1172078" y="4467333"/>
            <a:ext cx="65084" cy="104100"/>
            <a:chOff x="336266" y="4404658"/>
            <a:chExt cx="72008" cy="121879"/>
          </a:xfrm>
        </p:grpSpPr>
        <p:sp>
          <p:nvSpPr>
            <p:cNvPr id="750" name="직사각형 749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1" name="타원 750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B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2" name="TextBox 751"/>
          <p:cNvSpPr txBox="1"/>
          <p:nvPr/>
        </p:nvSpPr>
        <p:spPr>
          <a:xfrm>
            <a:off x="5629616" y="349932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Disable</a:t>
            </a:r>
            <a:endParaRPr lang="ko-KR" altLang="en-US" sz="500" b="1" dirty="0"/>
          </a:p>
        </p:txBody>
      </p:sp>
      <p:sp>
        <p:nvSpPr>
          <p:cNvPr id="15" name="직사각형 14"/>
          <p:cNvSpPr/>
          <p:nvPr/>
        </p:nvSpPr>
        <p:spPr>
          <a:xfrm>
            <a:off x="6601322" y="3531807"/>
            <a:ext cx="108855" cy="10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4" name="TextBox 753"/>
          <p:cNvSpPr txBox="1"/>
          <p:nvPr/>
        </p:nvSpPr>
        <p:spPr>
          <a:xfrm>
            <a:off x="6988310" y="893480"/>
            <a:ext cx="2069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설정 완료된 </a:t>
            </a:r>
            <a:r>
              <a:rPr lang="en-US" altLang="ko-KR" sz="800" b="1" dirty="0" smtClean="0"/>
              <a:t>Button Node </a:t>
            </a:r>
            <a:r>
              <a:rPr lang="ko-KR" altLang="en-US" sz="800" b="1" dirty="0" smtClean="0"/>
              <a:t>의 추가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755" name="직선 연결선 754"/>
          <p:cNvCxnSpPr/>
          <p:nvPr/>
        </p:nvCxnSpPr>
        <p:spPr>
          <a:xfrm>
            <a:off x="6998186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6" name="TextBox 755"/>
          <p:cNvSpPr txBox="1"/>
          <p:nvPr/>
        </p:nvSpPr>
        <p:spPr>
          <a:xfrm>
            <a:off x="7060318" y="1064144"/>
            <a:ext cx="2845682" cy="80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기존 </a:t>
            </a:r>
            <a:r>
              <a:rPr lang="en-US" altLang="ko-KR" sz="800" dirty="0" smtClean="0"/>
              <a:t>Resource</a:t>
            </a:r>
            <a:r>
              <a:rPr lang="ko-KR" altLang="en-US" sz="800" dirty="0" smtClean="0"/>
              <a:t>와 동일하게 등록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Node</a:t>
            </a:r>
            <a:r>
              <a:rPr lang="ko-KR" altLang="en-US" sz="800" dirty="0" smtClean="0"/>
              <a:t>는 왼쪽과 같이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개만 등록 됨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/>
              <a:t> </a:t>
            </a:r>
            <a:r>
              <a:rPr lang="en-US" altLang="ko-KR" sz="800" dirty="0" smtClean="0">
                <a:sym typeface="Wingdings" pitchFamily="2" charset="2"/>
              </a:rPr>
              <a:t> (</a:t>
            </a:r>
            <a:r>
              <a:rPr lang="ko-KR" altLang="en-US" sz="800" dirty="0" smtClean="0">
                <a:sym typeface="Wingdings" pitchFamily="2" charset="2"/>
              </a:rPr>
              <a:t>사운드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이미지는 표시하지 않음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ko-KR" altLang="en-US" sz="800" dirty="0"/>
          </a:p>
        </p:txBody>
      </p:sp>
      <p:sp>
        <p:nvSpPr>
          <p:cNvPr id="757" name="TextBox 756"/>
          <p:cNvSpPr txBox="1"/>
          <p:nvPr/>
        </p:nvSpPr>
        <p:spPr>
          <a:xfrm>
            <a:off x="6988310" y="2188107"/>
            <a:ext cx="2069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설정 완료된 </a:t>
            </a:r>
            <a:r>
              <a:rPr lang="en-US" altLang="ko-KR" sz="800" b="1" dirty="0" smtClean="0"/>
              <a:t>Button Node </a:t>
            </a:r>
            <a:r>
              <a:rPr lang="ko-KR" altLang="en-US" sz="800" b="1" dirty="0" smtClean="0"/>
              <a:t>의 설정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758" name="직선 연결선 757"/>
          <p:cNvCxnSpPr/>
          <p:nvPr/>
        </p:nvCxnSpPr>
        <p:spPr>
          <a:xfrm>
            <a:off x="6998186" y="2358191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7060318" y="2358771"/>
            <a:ext cx="284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이미지 설정을 할 수 있음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단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애니메이션 효과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나타나는 것과 사라지는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없음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버튼 양식의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기능</a:t>
            </a:r>
            <a:r>
              <a:rPr lang="en-US" altLang="ko-KR" sz="800" dirty="0" smtClean="0"/>
              <a:t>” </a:t>
            </a:r>
            <a:r>
              <a:rPr lang="ko-KR" altLang="en-US" sz="800" dirty="0" smtClean="0"/>
              <a:t>있음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  </a:t>
            </a:r>
            <a:r>
              <a:rPr lang="en-US" altLang="ko-KR" sz="800" dirty="0" smtClean="0">
                <a:sym typeface="Wingdings" pitchFamily="2" charset="2"/>
              </a:rPr>
              <a:t> Disable : </a:t>
            </a:r>
            <a:r>
              <a:rPr lang="ko-KR" altLang="en-US" sz="800" dirty="0" smtClean="0">
                <a:sym typeface="Wingdings" pitchFamily="2" charset="2"/>
              </a:rPr>
              <a:t>체크 시 해당 버튼 비 활성화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</a:t>
            </a:r>
            <a:r>
              <a:rPr lang="ko-KR" altLang="en-US" sz="800" dirty="0" smtClean="0">
                <a:sym typeface="Wingdings" pitchFamily="2" charset="2"/>
              </a:rPr>
              <a:t>연결 </a:t>
            </a:r>
            <a:r>
              <a:rPr lang="en-US" altLang="ko-KR" sz="800" dirty="0" smtClean="0">
                <a:sym typeface="Wingdings" pitchFamily="2" charset="2"/>
              </a:rPr>
              <a:t>: Scene </a:t>
            </a:r>
            <a:r>
              <a:rPr lang="ko-KR" altLang="en-US" sz="800" dirty="0" smtClean="0">
                <a:sym typeface="Wingdings" pitchFamily="2" charset="2"/>
              </a:rPr>
              <a:t>의 경우 다른 </a:t>
            </a:r>
            <a:r>
              <a:rPr lang="en-US" altLang="ko-KR" sz="800" dirty="0" smtClean="0">
                <a:sym typeface="Wingdings" pitchFamily="2" charset="2"/>
              </a:rPr>
              <a:t>Scene</a:t>
            </a:r>
            <a:r>
              <a:rPr lang="ko-KR" altLang="en-US" sz="800" dirty="0" smtClean="0">
                <a:sym typeface="Wingdings" pitchFamily="2" charset="2"/>
              </a:rPr>
              <a:t>으로 연결 가능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ko-KR" altLang="en-US" sz="800" dirty="0"/>
          </a:p>
        </p:txBody>
      </p:sp>
      <p:sp>
        <p:nvSpPr>
          <p:cNvPr id="764" name="TextBox 763"/>
          <p:cNvSpPr txBox="1"/>
          <p:nvPr/>
        </p:nvSpPr>
        <p:spPr>
          <a:xfrm>
            <a:off x="5626012" y="369247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연</a:t>
            </a:r>
            <a:r>
              <a:rPr lang="ko-KR" altLang="en-US" sz="500" b="1" dirty="0"/>
              <a:t>결</a:t>
            </a:r>
          </a:p>
        </p:txBody>
      </p:sp>
      <p:grpSp>
        <p:nvGrpSpPr>
          <p:cNvPr id="765" name="그룹 764"/>
          <p:cNvGrpSpPr/>
          <p:nvPr/>
        </p:nvGrpSpPr>
        <p:grpSpPr>
          <a:xfrm>
            <a:off x="5889994" y="3695283"/>
            <a:ext cx="817721" cy="169277"/>
            <a:chOff x="5884268" y="3770775"/>
            <a:chExt cx="817721" cy="169277"/>
          </a:xfrm>
        </p:grpSpPr>
        <p:sp>
          <p:nvSpPr>
            <p:cNvPr id="766" name="직사각형 765"/>
            <p:cNvSpPr/>
            <p:nvPr/>
          </p:nvSpPr>
          <p:spPr>
            <a:xfrm>
              <a:off x="5906965" y="3808083"/>
              <a:ext cx="795024" cy="1014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7" name="직사각형 766"/>
            <p:cNvSpPr/>
            <p:nvPr/>
          </p:nvSpPr>
          <p:spPr>
            <a:xfrm>
              <a:off x="6583324" y="3808083"/>
              <a:ext cx="118665" cy="100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8" name="이등변 삼각형 767"/>
            <p:cNvSpPr/>
            <p:nvPr/>
          </p:nvSpPr>
          <p:spPr>
            <a:xfrm flipV="1">
              <a:off x="6595596" y="3826265"/>
              <a:ext cx="95647" cy="7125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9" name="TextBox 768"/>
            <p:cNvSpPr txBox="1"/>
            <p:nvPr/>
          </p:nvSpPr>
          <p:spPr>
            <a:xfrm>
              <a:off x="5884268" y="3770775"/>
              <a:ext cx="7252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Scene</a:t>
              </a:r>
              <a:endParaRPr lang="ko-KR" altLang="en-US" sz="500" dirty="0"/>
            </a:p>
          </p:txBody>
        </p:sp>
      </p:grpSp>
      <p:sp>
        <p:nvSpPr>
          <p:cNvPr id="770" name="TextBox 769"/>
          <p:cNvSpPr txBox="1"/>
          <p:nvPr/>
        </p:nvSpPr>
        <p:spPr>
          <a:xfrm>
            <a:off x="6988310" y="3580109"/>
            <a:ext cx="2069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연결 기능</a:t>
            </a:r>
            <a:endParaRPr lang="ko-KR" altLang="en-US" sz="800" b="1" dirty="0"/>
          </a:p>
        </p:txBody>
      </p:sp>
      <p:cxnSp>
        <p:nvCxnSpPr>
          <p:cNvPr id="771" name="직선 연결선 770"/>
          <p:cNvCxnSpPr/>
          <p:nvPr/>
        </p:nvCxnSpPr>
        <p:spPr>
          <a:xfrm>
            <a:off x="6998186" y="3750193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/>
          <p:cNvSpPr txBox="1"/>
          <p:nvPr/>
        </p:nvSpPr>
        <p:spPr>
          <a:xfrm>
            <a:off x="7060318" y="3750773"/>
            <a:ext cx="284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Scene</a:t>
            </a:r>
            <a:r>
              <a:rPr lang="ko-KR" altLang="en-US" sz="800" dirty="0" smtClean="0"/>
              <a:t>의 종류에 따라 옵션이 존재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Main Menu Scene </a:t>
            </a:r>
            <a:r>
              <a:rPr lang="ko-KR" altLang="en-US" sz="800" dirty="0" smtClean="0"/>
              <a:t>에서는 아래 세 가지만 가능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  </a:t>
            </a:r>
            <a:r>
              <a:rPr lang="en-US" altLang="ko-KR" sz="800" dirty="0" smtClean="0">
                <a:sym typeface="Wingdings" pitchFamily="2" charset="2"/>
              </a:rPr>
              <a:t> Scene : </a:t>
            </a:r>
            <a:r>
              <a:rPr lang="ko-KR" altLang="en-US" sz="800" dirty="0" smtClean="0">
                <a:sym typeface="Wingdings" pitchFamily="2" charset="2"/>
              </a:rPr>
              <a:t>다른 </a:t>
            </a:r>
            <a:r>
              <a:rPr lang="en-US" altLang="ko-KR" sz="800" dirty="0" smtClean="0">
                <a:sym typeface="Wingdings" pitchFamily="2" charset="2"/>
              </a:rPr>
              <a:t>Scene</a:t>
            </a:r>
            <a:r>
              <a:rPr lang="ko-KR" altLang="en-US" sz="800" dirty="0" smtClean="0">
                <a:sym typeface="Wingdings" pitchFamily="2" charset="2"/>
              </a:rPr>
              <a:t>으로 연결</a:t>
            </a:r>
            <a:r>
              <a:rPr lang="en-US" altLang="ko-KR" sz="800" dirty="0" smtClean="0">
                <a:sym typeface="Wingdings" pitchFamily="2" charset="2"/>
              </a:rPr>
              <a:t>. (2</a:t>
            </a:r>
            <a:r>
              <a:rPr lang="ko-KR" altLang="en-US" sz="800" dirty="0" smtClean="0">
                <a:sym typeface="Wingdings" pitchFamily="2" charset="2"/>
              </a:rPr>
              <a:t>개 이상 생성 가능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Load : </a:t>
            </a:r>
            <a:r>
              <a:rPr lang="ko-KR" altLang="en-US" sz="800" dirty="0" smtClean="0">
                <a:sym typeface="Wingdings" pitchFamily="2" charset="2"/>
              </a:rPr>
              <a:t>이전 저장 시점부터 시작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Exit : </a:t>
            </a:r>
            <a:r>
              <a:rPr lang="ko-KR" altLang="en-US" sz="800" dirty="0" smtClean="0">
                <a:sym typeface="Wingdings" pitchFamily="2" charset="2"/>
              </a:rPr>
              <a:t>게임 종료</a:t>
            </a:r>
            <a:r>
              <a:rPr lang="en-US" altLang="ko-KR" sz="800" dirty="0" smtClean="0">
                <a:sym typeface="Wingdings" pitchFamily="2" charset="2"/>
              </a:rPr>
              <a:t>. 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5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6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-1. Scene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연결하기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4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4" y="1262855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4" name="직사각형 443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TextBox 450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452" name="TextBox 451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453" name="TextBox 452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454" name="TextBox 453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455" name="직사각형 454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7" name="그룹 456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458" name="직사각형 45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이등변 삼각형 45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0" name="직사각형 459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1" name="그룹 460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462" name="직사각형 461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이등변 삼각형 46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그룹 463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465" name="직사각형 4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이등변 삼각형 4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7" name="그룹 466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68" name="직사각형 467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이등변 삼각형 4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1" name="직사각형 470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4" name="그룹 473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75" name="직사각형 47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이등변 삼각형 47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8" name="그룹 477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482" name="직사각형 48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이등변 삼각형 49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0" name="그룹 499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01" name="직사각형 50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이등변 삼각형 50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그룹 502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504" name="직사각형 503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이등변 삼각형 50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8" name="직사각형 507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직사각형 508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직사각형 509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" name="양쪽 모서리가 잘린 사각형 511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3" name="양쪽 모서리가 잘린 사각형 512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4" name="양쪽 모서리가 잘린 사각형 513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5" name="이등변 삼각형 514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6" name="이등변 삼각형 515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9" name="직사각형 518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Scene Parameters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20" name="순서도: 수행의 시작/종료 519"/>
          <p:cNvSpPr/>
          <p:nvPr/>
        </p:nvSpPr>
        <p:spPr>
          <a:xfrm>
            <a:off x="551143" y="1635792"/>
            <a:ext cx="794396" cy="23243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551143" y="1651981"/>
            <a:ext cx="794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0</a:t>
            </a:r>
            <a:endParaRPr lang="ko-KR" altLang="en-US" sz="700" b="1" dirty="0"/>
          </a:p>
        </p:txBody>
      </p:sp>
      <p:sp>
        <p:nvSpPr>
          <p:cNvPr id="522" name="타원 521"/>
          <p:cNvSpPr/>
          <p:nvPr/>
        </p:nvSpPr>
        <p:spPr>
          <a:xfrm>
            <a:off x="1278936" y="172915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3" name="직사각형 522"/>
          <p:cNvSpPr/>
          <p:nvPr/>
        </p:nvSpPr>
        <p:spPr>
          <a:xfrm>
            <a:off x="369103" y="4110805"/>
            <a:ext cx="6462513" cy="100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4" name="직사각형 523"/>
          <p:cNvSpPr/>
          <p:nvPr/>
        </p:nvSpPr>
        <p:spPr>
          <a:xfrm>
            <a:off x="5551994" y="1520488"/>
            <a:ext cx="1222997" cy="25229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6" name="TextBox 625"/>
          <p:cNvSpPr txBox="1"/>
          <p:nvPr/>
        </p:nvSpPr>
        <p:spPr>
          <a:xfrm>
            <a:off x="5545898" y="286163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660" name="직사각형 659"/>
          <p:cNvSpPr/>
          <p:nvPr/>
        </p:nvSpPr>
        <p:spPr>
          <a:xfrm>
            <a:off x="5623622" y="2996192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5545898" y="314348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사용 용량</a:t>
            </a:r>
            <a:endParaRPr lang="ko-KR" altLang="en-US" sz="500" b="1" dirty="0"/>
          </a:p>
        </p:txBody>
      </p:sp>
      <p:sp>
        <p:nvSpPr>
          <p:cNvPr id="662" name="모서리가 둥근 직사각형 661"/>
          <p:cNvSpPr/>
          <p:nvPr/>
        </p:nvSpPr>
        <p:spPr>
          <a:xfrm>
            <a:off x="5623623" y="3287827"/>
            <a:ext cx="697529" cy="101460"/>
          </a:xfrm>
          <a:prstGeom prst="roundRect">
            <a:avLst>
              <a:gd name="adj" fmla="val 35443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3" name="모서리가 둥근 직사각형 662"/>
          <p:cNvSpPr/>
          <p:nvPr/>
        </p:nvSpPr>
        <p:spPr>
          <a:xfrm>
            <a:off x="5623623" y="3287832"/>
            <a:ext cx="1113144" cy="101460"/>
          </a:xfrm>
          <a:prstGeom prst="roundRect">
            <a:avLst>
              <a:gd name="adj" fmla="val 35443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 15.25 /20 Mb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6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73" y="1570816"/>
            <a:ext cx="267683" cy="10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5" name="표 6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64555"/>
              </p:ext>
            </p:extLst>
          </p:nvPr>
        </p:nvGraphicFramePr>
        <p:xfrm>
          <a:off x="5606178" y="1739683"/>
          <a:ext cx="1127772" cy="108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6"/>
                <a:gridCol w="563886"/>
              </a:tblGrid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</a:t>
                      </a:r>
                      <a:r>
                        <a:rPr lang="en-US" altLang="ko-KR" sz="500" baseline="0" dirty="0" smtClean="0"/>
                        <a:t> Type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Main Menu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 No.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최초 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</a:t>
                      </a:r>
                      <a:r>
                        <a:rPr lang="en-US" altLang="ko-KR" sz="500" baseline="0" dirty="0" smtClean="0"/>
                        <a:t> User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최초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aseline="0" dirty="0" smtClean="0"/>
                        <a:t># </a:t>
                      </a:r>
                      <a:r>
                        <a:rPr lang="en-US" altLang="ko-KR" sz="500" baseline="0" dirty="0" err="1" smtClean="0"/>
                        <a:t>yyyy</a:t>
                      </a:r>
                      <a:r>
                        <a:rPr lang="en-US" altLang="ko-KR" sz="500" baseline="0" dirty="0" smtClean="0"/>
                        <a:t>-mm-</a:t>
                      </a:r>
                      <a:r>
                        <a:rPr lang="en-US" altLang="ko-KR" sz="500" baseline="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</a:t>
                      </a:r>
                      <a:r>
                        <a:rPr lang="en-US" altLang="ko-KR" sz="500" dirty="0" err="1" smtClean="0"/>
                        <a:t>yyyy</a:t>
                      </a:r>
                      <a:r>
                        <a:rPr lang="en-US" altLang="ko-KR" sz="500" dirty="0" smtClean="0"/>
                        <a:t>-mm-</a:t>
                      </a:r>
                      <a:r>
                        <a:rPr lang="en-US" altLang="ko-KR" sz="50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User</a:t>
                      </a:r>
                      <a:r>
                        <a:rPr lang="en-US" altLang="ko-KR" sz="500" baseline="0" dirty="0" smtClean="0"/>
                        <a:t>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" name="TextBox 665"/>
          <p:cNvSpPr txBox="1"/>
          <p:nvPr/>
        </p:nvSpPr>
        <p:spPr>
          <a:xfrm>
            <a:off x="5545898" y="157081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기본 정보</a:t>
            </a:r>
            <a:endParaRPr lang="ko-KR" altLang="en-US" sz="500" b="1" dirty="0"/>
          </a:p>
        </p:txBody>
      </p:sp>
      <p:sp>
        <p:nvSpPr>
          <p:cNvPr id="667" name="직사각형 666"/>
          <p:cNvSpPr/>
          <p:nvPr/>
        </p:nvSpPr>
        <p:spPr>
          <a:xfrm>
            <a:off x="369104" y="4110805"/>
            <a:ext cx="6475729" cy="10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8" name="직사각형 667"/>
          <p:cNvSpPr/>
          <p:nvPr/>
        </p:nvSpPr>
        <p:spPr>
          <a:xfrm>
            <a:off x="424882" y="4221088"/>
            <a:ext cx="6353220" cy="8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9" name="직사각형 668"/>
          <p:cNvSpPr/>
          <p:nvPr/>
        </p:nvSpPr>
        <p:spPr>
          <a:xfrm>
            <a:off x="6708402" y="4287313"/>
            <a:ext cx="65353" cy="7002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0" name="그룹 669"/>
          <p:cNvGrpSpPr/>
          <p:nvPr/>
        </p:nvGrpSpPr>
        <p:grpSpPr>
          <a:xfrm>
            <a:off x="6708133" y="4987605"/>
            <a:ext cx="67002" cy="63843"/>
            <a:chOff x="5712986" y="4068549"/>
            <a:chExt cx="46800" cy="45720"/>
          </a:xfrm>
        </p:grpSpPr>
        <p:sp>
          <p:nvSpPr>
            <p:cNvPr id="671" name="직사각형 670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이등변 삼각형 67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3" name="그룹 672"/>
          <p:cNvGrpSpPr/>
          <p:nvPr/>
        </p:nvGrpSpPr>
        <p:grpSpPr>
          <a:xfrm rot="10800000">
            <a:off x="6708402" y="4223469"/>
            <a:ext cx="65351" cy="63843"/>
            <a:chOff x="5712986" y="4068542"/>
            <a:chExt cx="46800" cy="45720"/>
          </a:xfrm>
        </p:grpSpPr>
        <p:sp>
          <p:nvSpPr>
            <p:cNvPr id="674" name="직사각형 67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이등변 삼각형 67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2" name="TextBox 681"/>
          <p:cNvSpPr txBox="1"/>
          <p:nvPr/>
        </p:nvSpPr>
        <p:spPr>
          <a:xfrm>
            <a:off x="369104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Memo</a:t>
            </a:r>
            <a:endParaRPr lang="ko-KR" altLang="en-US" sz="500" b="1" dirty="0"/>
          </a:p>
        </p:txBody>
      </p:sp>
      <p:sp>
        <p:nvSpPr>
          <p:cNvPr id="708" name="TextBox 707"/>
          <p:cNvSpPr txBox="1"/>
          <p:nvPr/>
        </p:nvSpPr>
        <p:spPr>
          <a:xfrm>
            <a:off x="6164826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/>
              <a:t> 0 / 5000 Byte</a:t>
            </a:r>
            <a:endParaRPr lang="ko-KR" altLang="en-US" sz="500" dirty="0"/>
          </a:p>
        </p:txBody>
      </p:sp>
      <p:sp>
        <p:nvSpPr>
          <p:cNvPr id="709" name="한쪽 모서리가 잘린 사각형 708"/>
          <p:cNvSpPr/>
          <p:nvPr/>
        </p:nvSpPr>
        <p:spPr>
          <a:xfrm>
            <a:off x="2573266" y="1661618"/>
            <a:ext cx="538938" cy="538938"/>
          </a:xfrm>
          <a:prstGeom prst="snip1Rect">
            <a:avLst>
              <a:gd name="adj" fmla="val 2408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3" name="순서도: 문서 732"/>
          <p:cNvSpPr/>
          <p:nvPr/>
        </p:nvSpPr>
        <p:spPr>
          <a:xfrm>
            <a:off x="2573266" y="2288719"/>
            <a:ext cx="538938" cy="538938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4" name="TextBox 733"/>
          <p:cNvSpPr txBox="1"/>
          <p:nvPr/>
        </p:nvSpPr>
        <p:spPr>
          <a:xfrm>
            <a:off x="2490703" y="1743364"/>
            <a:ext cx="67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1</a:t>
            </a:r>
          </a:p>
          <a:p>
            <a:pPr algn="ctr"/>
            <a:r>
              <a:rPr lang="en-US" altLang="ko-KR" sz="700" b="1" dirty="0"/>
              <a:t> </a:t>
            </a:r>
            <a:r>
              <a:rPr lang="en-US" altLang="ko-KR" sz="700" b="1" dirty="0" smtClean="0"/>
              <a:t>(E)  </a:t>
            </a:r>
            <a:endParaRPr lang="ko-KR" altLang="en-US" sz="700" b="1" dirty="0"/>
          </a:p>
        </p:txBody>
      </p:sp>
      <p:sp>
        <p:nvSpPr>
          <p:cNvPr id="735" name="TextBox 734"/>
          <p:cNvSpPr txBox="1"/>
          <p:nvPr/>
        </p:nvSpPr>
        <p:spPr>
          <a:xfrm>
            <a:off x="2495455" y="2322022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2</a:t>
            </a:r>
          </a:p>
          <a:p>
            <a:pPr algn="ctr"/>
            <a:r>
              <a:rPr lang="en-US" altLang="ko-KR" sz="700" b="1" dirty="0" smtClean="0"/>
              <a:t>(B)</a:t>
            </a:r>
            <a:endParaRPr lang="ko-KR" altLang="en-US" sz="700" b="1" dirty="0"/>
          </a:p>
        </p:txBody>
      </p:sp>
      <p:sp>
        <p:nvSpPr>
          <p:cNvPr id="736" name="타원 735"/>
          <p:cNvSpPr/>
          <p:nvPr/>
        </p:nvSpPr>
        <p:spPr>
          <a:xfrm>
            <a:off x="3025239" y="193496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7" name="타원 736"/>
          <p:cNvSpPr/>
          <p:nvPr/>
        </p:nvSpPr>
        <p:spPr>
          <a:xfrm>
            <a:off x="2593191" y="1934965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8" name="타원 737"/>
          <p:cNvSpPr/>
          <p:nvPr/>
        </p:nvSpPr>
        <p:spPr>
          <a:xfrm>
            <a:off x="2589387" y="2513514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9" name="타원 738"/>
          <p:cNvSpPr/>
          <p:nvPr/>
        </p:nvSpPr>
        <p:spPr>
          <a:xfrm>
            <a:off x="3048968" y="2513514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0" name="타원 739"/>
          <p:cNvSpPr/>
          <p:nvPr/>
        </p:nvSpPr>
        <p:spPr>
          <a:xfrm>
            <a:off x="2612681" y="2856110"/>
            <a:ext cx="482600" cy="4826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2" name="타원 741"/>
          <p:cNvSpPr/>
          <p:nvPr/>
        </p:nvSpPr>
        <p:spPr>
          <a:xfrm>
            <a:off x="2622974" y="306900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3" name="타원 752"/>
          <p:cNvSpPr/>
          <p:nvPr/>
        </p:nvSpPr>
        <p:spPr>
          <a:xfrm>
            <a:off x="3040645" y="3069001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515634" y="2915112"/>
            <a:ext cx="67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3</a:t>
            </a:r>
          </a:p>
          <a:p>
            <a:pPr algn="ctr"/>
            <a:r>
              <a:rPr lang="en-US" altLang="ko-KR" sz="700" b="1" dirty="0" smtClean="0"/>
              <a:t>(W)</a:t>
            </a:r>
            <a:endParaRPr lang="ko-KR" altLang="en-US" sz="700" b="1" dirty="0"/>
          </a:p>
        </p:txBody>
      </p:sp>
      <p:sp>
        <p:nvSpPr>
          <p:cNvPr id="761" name="대각선 방향의 모서리가 둥근 사각형 760"/>
          <p:cNvSpPr/>
          <p:nvPr/>
        </p:nvSpPr>
        <p:spPr>
          <a:xfrm>
            <a:off x="2376850" y="3508637"/>
            <a:ext cx="897048" cy="32291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2" name="TextBox 761"/>
          <p:cNvSpPr txBox="1"/>
          <p:nvPr/>
        </p:nvSpPr>
        <p:spPr>
          <a:xfrm>
            <a:off x="2379771" y="3549898"/>
            <a:ext cx="894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Game Over </a:t>
            </a:r>
            <a:endParaRPr lang="ko-KR" altLang="en-US" sz="700" b="1" dirty="0"/>
          </a:p>
        </p:txBody>
      </p:sp>
      <p:sp>
        <p:nvSpPr>
          <p:cNvPr id="763" name="타원 762"/>
          <p:cNvSpPr/>
          <p:nvPr/>
        </p:nvSpPr>
        <p:spPr>
          <a:xfrm>
            <a:off x="2407385" y="362468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8" name="직사각형 777"/>
          <p:cNvSpPr/>
          <p:nvPr/>
        </p:nvSpPr>
        <p:spPr>
          <a:xfrm>
            <a:off x="496976" y="914025"/>
            <a:ext cx="4023976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Scene Management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79" name="구부러진 연결선 778"/>
          <p:cNvCxnSpPr>
            <a:stCxn id="522" idx="6"/>
            <a:endCxn id="737" idx="2"/>
          </p:cNvCxnSpPr>
          <p:nvPr/>
        </p:nvCxnSpPr>
        <p:spPr>
          <a:xfrm>
            <a:off x="1324655" y="1752010"/>
            <a:ext cx="1268536" cy="205815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TextBox 779"/>
          <p:cNvSpPr txBox="1"/>
          <p:nvPr/>
        </p:nvSpPr>
        <p:spPr>
          <a:xfrm>
            <a:off x="6988310" y="893480"/>
            <a:ext cx="2788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연결 </a:t>
            </a:r>
            <a:r>
              <a:rPr lang="en-US" altLang="ko-KR" sz="800" b="1" dirty="0" smtClean="0"/>
              <a:t>Button(Start Button) </a:t>
            </a:r>
            <a:r>
              <a:rPr lang="ko-KR" altLang="en-US" sz="800" b="1" dirty="0" smtClean="0"/>
              <a:t>과 </a:t>
            </a:r>
            <a:r>
              <a:rPr lang="en-US" altLang="ko-KR" sz="800" b="1" dirty="0" smtClean="0"/>
              <a:t>Scene </a:t>
            </a:r>
            <a:r>
              <a:rPr lang="ko-KR" altLang="en-US" sz="800" b="1" dirty="0" smtClean="0"/>
              <a:t>연결 선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781" name="직선 연결선 780"/>
          <p:cNvCxnSpPr/>
          <p:nvPr/>
        </p:nvCxnSpPr>
        <p:spPr>
          <a:xfrm>
            <a:off x="6998186" y="1063564"/>
            <a:ext cx="2563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TextBox 781"/>
          <p:cNvSpPr txBox="1"/>
          <p:nvPr/>
        </p:nvSpPr>
        <p:spPr>
          <a:xfrm>
            <a:off x="7060318" y="1064144"/>
            <a:ext cx="2845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이전 </a:t>
            </a:r>
            <a:r>
              <a:rPr lang="en-US" altLang="ko-KR" sz="800" dirty="0" smtClean="0"/>
              <a:t>Page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Scene</a:t>
            </a:r>
            <a:r>
              <a:rPr lang="ko-KR" altLang="en-US" sz="800" dirty="0" smtClean="0"/>
              <a:t>을 연결하는 </a:t>
            </a:r>
            <a:r>
              <a:rPr lang="en-US" altLang="ko-KR" sz="800" dirty="0" smtClean="0"/>
              <a:t>Button</a:t>
            </a:r>
            <a:r>
              <a:rPr lang="ko-KR" altLang="en-US" sz="800" dirty="0" smtClean="0"/>
              <a:t>을 만듦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 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이후부터 </a:t>
            </a:r>
            <a:r>
              <a:rPr lang="en-US" altLang="ko-KR" sz="800" dirty="0" smtClean="0">
                <a:sym typeface="Wingdings" pitchFamily="2" charset="2"/>
              </a:rPr>
              <a:t>Main menu</a:t>
            </a:r>
            <a:r>
              <a:rPr lang="ko-KR" altLang="en-US" sz="800" dirty="0" smtClean="0">
                <a:sym typeface="Wingdings" pitchFamily="2" charset="2"/>
              </a:rPr>
              <a:t>를 다른 </a:t>
            </a:r>
            <a:r>
              <a:rPr lang="en-US" altLang="ko-KR" sz="800" dirty="0" smtClean="0">
                <a:sym typeface="Wingdings" pitchFamily="2" charset="2"/>
              </a:rPr>
              <a:t>Scene</a:t>
            </a:r>
            <a:r>
              <a:rPr lang="ko-KR" altLang="en-US" sz="800" dirty="0" smtClean="0">
                <a:sym typeface="Wingdings" pitchFamily="2" charset="2"/>
              </a:rPr>
              <a:t>에 연결 가능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Scene </a:t>
            </a:r>
            <a:r>
              <a:rPr lang="ko-KR" altLang="en-US" sz="800" dirty="0" smtClean="0">
                <a:sym typeface="Wingdings" pitchFamily="2" charset="2"/>
              </a:rPr>
              <a:t>연결 버튼을 만든 수 만큼 연결 선 확장 가능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위 기능으로 게임 시작부터 분기를 생성 할 수 있음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</a:t>
            </a:r>
            <a:r>
              <a:rPr lang="ko-KR" altLang="en-US" sz="800" dirty="0" smtClean="0">
                <a:sym typeface="Wingdings" pitchFamily="2" charset="2"/>
              </a:rPr>
              <a:t>캐릭터 </a:t>
            </a:r>
            <a:r>
              <a:rPr lang="ko-KR" altLang="en-US" sz="800" dirty="0" err="1" smtClean="0">
                <a:sym typeface="Wingdings" pitchFamily="2" charset="2"/>
              </a:rPr>
              <a:t>챕터</a:t>
            </a:r>
            <a:r>
              <a:rPr lang="ko-KR" altLang="en-US" sz="800" dirty="0" smtClean="0">
                <a:sym typeface="Wingdings" pitchFamily="2" charset="2"/>
              </a:rPr>
              <a:t> 별 시작 등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다양하게 사용 가능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</a:t>
            </a:r>
            <a:r>
              <a:rPr lang="ko-KR" altLang="en-US" sz="800" dirty="0" smtClean="0">
                <a:sym typeface="Wingdings" pitchFamily="2" charset="2"/>
              </a:rPr>
              <a:t>왼쪽 이미지는 </a:t>
            </a:r>
            <a:r>
              <a:rPr lang="en-US" altLang="ko-KR" sz="800" dirty="0" smtClean="0">
                <a:sym typeface="Wingdings" pitchFamily="2" charset="2"/>
              </a:rPr>
              <a:t>2</a:t>
            </a:r>
            <a:r>
              <a:rPr lang="ko-KR" altLang="en-US" sz="800" dirty="0" smtClean="0">
                <a:sym typeface="Wingdings" pitchFamily="2" charset="2"/>
              </a:rPr>
              <a:t>개의 시작 버튼 사용시 참고 이미지</a:t>
            </a:r>
            <a:r>
              <a:rPr lang="en-US" altLang="ko-KR" sz="800" dirty="0" smtClean="0">
                <a:sym typeface="Wingdings" pitchFamily="2" charset="2"/>
              </a:rPr>
              <a:t>.  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ko-KR" altLang="en-US" sz="800" dirty="0"/>
          </a:p>
        </p:txBody>
      </p:sp>
      <p:cxnSp>
        <p:nvCxnSpPr>
          <p:cNvPr id="783" name="구부러진 연결선 782"/>
          <p:cNvCxnSpPr>
            <a:stCxn id="521" idx="3"/>
            <a:endCxn id="738" idx="2"/>
          </p:cNvCxnSpPr>
          <p:nvPr/>
        </p:nvCxnSpPr>
        <p:spPr>
          <a:xfrm>
            <a:off x="1345539" y="1752009"/>
            <a:ext cx="1243848" cy="784365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3700" y="1810037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/>
              <a:t>StartButton</a:t>
            </a:r>
            <a:r>
              <a:rPr lang="en-US" altLang="ko-KR" sz="500" dirty="0"/>
              <a:t>1</a:t>
            </a:r>
            <a:endParaRPr lang="ko-KR" altLang="en-US" sz="500" dirty="0"/>
          </a:p>
        </p:txBody>
      </p:sp>
      <p:sp>
        <p:nvSpPr>
          <p:cNvPr id="784" name="TextBox 783"/>
          <p:cNvSpPr txBox="1"/>
          <p:nvPr/>
        </p:nvSpPr>
        <p:spPr>
          <a:xfrm>
            <a:off x="1803700" y="2306633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/>
              <a:t>StartButton2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8217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7-1.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최종 구성 화면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 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123" name="직사각형 12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이등변 삼각형 12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127" name="직사각형 126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130" name="직사각형 12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133" name="직사각형 13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137" name="직사각형 13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141" name="직사각형 14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144" name="직사각형 14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이등변 삼각형 14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148" name="직사각형 14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151" name="직사각형 150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156" name="직사각형 15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160" name="직사각형 159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이등변 삼각형 16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163" name="직사각형 16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이등변 삼각형 16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166" name="직사각형 16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169" name="직사각형 16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이등변 삼각형 16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1" name="직사각형 170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6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7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8" name="그룹 177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179" name="직사각형 17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1" name="직선 연결선 18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3" name="직사각형 212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215" name="직사각형 214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17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8" name="직사각형 217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221" name="직사각형 220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양쪽 모서리가 잘린 사각형 223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5" name="양쪽 모서리가 잘린 사각형 224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6" name="이등변 삼각형 225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이등변 삼각형 226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8" name="그룹 227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29" name="직사각형 228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이등변 삼각형 22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직사각형 230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그룹 231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33" name="직사각형 23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이등변 삼각형 23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None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+</a:t>
            </a:r>
            <a:r>
              <a:rPr lang="en-US" altLang="ko-KR" sz="500" b="1" dirty="0" smtClean="0"/>
              <a:t>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cxnSp>
        <p:nvCxnSpPr>
          <p:cNvPr id="273" name="직선 연결선 272"/>
          <p:cNvCxnSpPr/>
          <p:nvPr/>
        </p:nvCxnSpPr>
        <p:spPr>
          <a:xfrm>
            <a:off x="1053216" y="4362155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5" name="직선 화살표 연결선 274"/>
          <p:cNvCxnSpPr>
            <a:stCxn id="274" idx="0"/>
            <a:endCxn id="274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양쪽 모서리가 잘린 사각형 275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78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덧셈 기호 279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1" name="덧셈 기호 280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82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3" name="Picture 2" descr="http://cfile9.uf.tistory.com/image/115FA6374D07BFD911FAA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100000"/>
                    </a14:imgEffect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11" y="1731852"/>
            <a:ext cx="3024336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직사각형 283"/>
          <p:cNvSpPr/>
          <p:nvPr/>
        </p:nvSpPr>
        <p:spPr>
          <a:xfrm>
            <a:off x="5623622" y="202216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286" name="직사각형 285"/>
          <p:cNvSpPr/>
          <p:nvPr/>
        </p:nvSpPr>
        <p:spPr>
          <a:xfrm>
            <a:off x="5623622" y="1673866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545898" y="187169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크기 조정</a:t>
            </a:r>
            <a:endParaRPr lang="ko-KR" altLang="en-US" sz="500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5543919" y="255838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회전</a:t>
            </a:r>
            <a:endParaRPr lang="ko-KR" altLang="en-US" sz="500" b="1" dirty="0"/>
          </a:p>
        </p:txBody>
      </p:sp>
      <p:sp>
        <p:nvSpPr>
          <p:cNvPr id="289" name="TextBox 288"/>
          <p:cNvSpPr txBox="1"/>
          <p:nvPr/>
        </p:nvSpPr>
        <p:spPr>
          <a:xfrm>
            <a:off x="5543356" y="292121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반전</a:t>
            </a:r>
            <a:endParaRPr lang="ko-KR" altLang="en-US" sz="500" b="1" dirty="0"/>
          </a:p>
        </p:txBody>
      </p:sp>
      <p:sp>
        <p:nvSpPr>
          <p:cNvPr id="290" name="TextBox 289"/>
          <p:cNvSpPr txBox="1"/>
          <p:nvPr/>
        </p:nvSpPr>
        <p:spPr>
          <a:xfrm>
            <a:off x="5624325" y="2040974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높이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91" name="TextBox 290"/>
          <p:cNvSpPr txBox="1"/>
          <p:nvPr/>
        </p:nvSpPr>
        <p:spPr>
          <a:xfrm>
            <a:off x="5624325" y="2249230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너비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92" name="직사각형 291"/>
          <p:cNvSpPr/>
          <p:nvPr/>
        </p:nvSpPr>
        <p:spPr>
          <a:xfrm>
            <a:off x="5906965" y="2074882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5906965" y="2283138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4" name="그룹 293"/>
          <p:cNvGrpSpPr/>
          <p:nvPr/>
        </p:nvGrpSpPr>
        <p:grpSpPr>
          <a:xfrm>
            <a:off x="6632170" y="2074882"/>
            <a:ext cx="69819" cy="101460"/>
            <a:chOff x="6848281" y="2120017"/>
            <a:chExt cx="84017" cy="121634"/>
          </a:xfrm>
        </p:grpSpPr>
        <p:sp>
          <p:nvSpPr>
            <p:cNvPr id="295" name="직사각형 294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7" name="이등변 삼각형 296"/>
          <p:cNvSpPr/>
          <p:nvPr/>
        </p:nvSpPr>
        <p:spPr>
          <a:xfrm>
            <a:off x="6642916" y="2080578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8" name="이등변 삼각형 297"/>
          <p:cNvSpPr/>
          <p:nvPr/>
        </p:nvSpPr>
        <p:spPr>
          <a:xfrm flipV="1">
            <a:off x="6642916" y="213591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9" name="그룹 298"/>
          <p:cNvGrpSpPr/>
          <p:nvPr/>
        </p:nvGrpSpPr>
        <p:grpSpPr>
          <a:xfrm>
            <a:off x="6632170" y="2282676"/>
            <a:ext cx="69819" cy="101460"/>
            <a:chOff x="6848281" y="2120017"/>
            <a:chExt cx="84017" cy="121634"/>
          </a:xfrm>
        </p:grpSpPr>
        <p:sp>
          <p:nvSpPr>
            <p:cNvPr id="300" name="직사각형 299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2" name="이등변 삼각형 301"/>
          <p:cNvSpPr/>
          <p:nvPr/>
        </p:nvSpPr>
        <p:spPr>
          <a:xfrm>
            <a:off x="6642916" y="228837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이등변 삼각형 302"/>
          <p:cNvSpPr/>
          <p:nvPr/>
        </p:nvSpPr>
        <p:spPr>
          <a:xfrm flipV="1">
            <a:off x="6642916" y="234371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04" name="그룹 303"/>
          <p:cNvGrpSpPr/>
          <p:nvPr/>
        </p:nvGrpSpPr>
        <p:grpSpPr>
          <a:xfrm>
            <a:off x="6459061" y="2710992"/>
            <a:ext cx="249334" cy="110774"/>
            <a:chOff x="6396549" y="2819500"/>
            <a:chExt cx="535750" cy="238025"/>
          </a:xfrm>
        </p:grpSpPr>
        <p:pic>
          <p:nvPicPr>
            <p:cNvPr id="305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>
              <a:off x="6396549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6" name="Picture 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 flipH="1">
              <a:off x="6689924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7" name="직사각형 306"/>
          <p:cNvSpPr/>
          <p:nvPr/>
        </p:nvSpPr>
        <p:spPr>
          <a:xfrm>
            <a:off x="5821579" y="2715649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08" name="그룹 307"/>
          <p:cNvGrpSpPr/>
          <p:nvPr/>
        </p:nvGrpSpPr>
        <p:grpSpPr>
          <a:xfrm>
            <a:off x="6309055" y="2715187"/>
            <a:ext cx="69819" cy="101460"/>
            <a:chOff x="6848281" y="2120017"/>
            <a:chExt cx="84017" cy="121634"/>
          </a:xfrm>
        </p:grpSpPr>
        <p:sp>
          <p:nvSpPr>
            <p:cNvPr id="309" name="직사각형 308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1" name="이등변 삼각형 310"/>
          <p:cNvSpPr/>
          <p:nvPr/>
        </p:nvSpPr>
        <p:spPr>
          <a:xfrm>
            <a:off x="6319801" y="272088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2" name="이등변 삼각형 311"/>
          <p:cNvSpPr/>
          <p:nvPr/>
        </p:nvSpPr>
        <p:spPr>
          <a:xfrm flipV="1">
            <a:off x="6319801" y="2776224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5641557" y="268127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Z : </a:t>
            </a:r>
            <a:endParaRPr lang="ko-KR" altLang="en-US" sz="500" dirty="0"/>
          </a:p>
        </p:txBody>
      </p:sp>
      <p:sp>
        <p:nvSpPr>
          <p:cNvPr id="314" name="TextBox 313"/>
          <p:cNvSpPr txBox="1"/>
          <p:nvPr/>
        </p:nvSpPr>
        <p:spPr>
          <a:xfrm>
            <a:off x="5543356" y="332496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기</a:t>
            </a:r>
            <a:r>
              <a:rPr lang="ko-KR" altLang="en-US" sz="500" b="1" dirty="0"/>
              <a:t>능</a:t>
            </a:r>
          </a:p>
        </p:txBody>
      </p:sp>
      <p:sp>
        <p:nvSpPr>
          <p:cNvPr id="315" name="직사각형 314"/>
          <p:cNvSpPr/>
          <p:nvPr/>
        </p:nvSpPr>
        <p:spPr>
          <a:xfrm>
            <a:off x="5623622" y="346232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818284" y="2681278"/>
            <a:ext cx="4861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0</a:t>
            </a:r>
            <a:r>
              <a:rPr lang="ko-KR" altLang="en-US" sz="500" dirty="0" smtClean="0"/>
              <a:t>˚</a:t>
            </a:r>
            <a:endParaRPr lang="ko-KR" altLang="en-US" sz="500" dirty="0"/>
          </a:p>
        </p:txBody>
      </p:sp>
      <p:sp>
        <p:nvSpPr>
          <p:cNvPr id="317" name="TextBox 316"/>
          <p:cNvSpPr txBox="1"/>
          <p:nvPr/>
        </p:nvSpPr>
        <p:spPr>
          <a:xfrm>
            <a:off x="5906964" y="2040974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125 Pixel</a:t>
            </a:r>
            <a:endParaRPr lang="ko-KR" altLang="en-US" sz="500" dirty="0"/>
          </a:p>
        </p:txBody>
      </p:sp>
      <p:sp>
        <p:nvSpPr>
          <p:cNvPr id="318" name="TextBox 317"/>
          <p:cNvSpPr txBox="1"/>
          <p:nvPr/>
        </p:nvSpPr>
        <p:spPr>
          <a:xfrm>
            <a:off x="5906964" y="2244496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255 Pixel</a:t>
            </a:r>
            <a:endParaRPr lang="ko-KR" altLang="en-US" sz="500" dirty="0"/>
          </a:p>
        </p:txBody>
      </p:sp>
      <p:sp>
        <p:nvSpPr>
          <p:cNvPr id="319" name="TextBox 318"/>
          <p:cNvSpPr txBox="1"/>
          <p:nvPr/>
        </p:nvSpPr>
        <p:spPr>
          <a:xfrm>
            <a:off x="5548119" y="1640708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 smtClean="0"/>
              <a:t>StartButton</a:t>
            </a:r>
            <a:endParaRPr lang="ko-KR" altLang="en-US" sz="500" dirty="0"/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5674058" y="3061515"/>
            <a:ext cx="147522" cy="149080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5851569" y="3061515"/>
            <a:ext cx="147522" cy="149080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22" name="그룹 321"/>
          <p:cNvGrpSpPr/>
          <p:nvPr/>
        </p:nvGrpSpPr>
        <p:grpSpPr>
          <a:xfrm>
            <a:off x="1447411" y="1590660"/>
            <a:ext cx="3085491" cy="2301433"/>
            <a:chOff x="1447411" y="1590660"/>
            <a:chExt cx="3085491" cy="2301433"/>
          </a:xfrm>
        </p:grpSpPr>
        <p:sp>
          <p:nvSpPr>
            <p:cNvPr id="323" name="한쪽 모서리가 잘린 사각형 322"/>
            <p:cNvSpPr/>
            <p:nvPr/>
          </p:nvSpPr>
          <p:spPr>
            <a:xfrm flipH="1">
              <a:off x="3860072" y="1626419"/>
              <a:ext cx="611675" cy="105434"/>
            </a:xfrm>
            <a:prstGeom prst="snip1Rect">
              <a:avLst>
                <a:gd name="adj" fmla="val 26484"/>
              </a:avLst>
            </a:prstGeom>
            <a:solidFill>
              <a:schemeClr val="bg1">
                <a:lumMod val="85000"/>
                <a:alpha val="32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447411" y="1731853"/>
              <a:ext cx="3024336" cy="216024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786586" y="1590660"/>
              <a:ext cx="7463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 dirty="0" smtClean="0">
                  <a:solidFill>
                    <a:srgbClr val="FF0000"/>
                  </a:solidFill>
                </a:rPr>
                <a:t>- Camera View</a:t>
              </a:r>
              <a:endParaRPr lang="ko-KR" altLang="en-US" sz="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371961" y="4362387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451254" y="4332947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타이틀 배경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328" name="직사각형 327"/>
          <p:cNvSpPr/>
          <p:nvPr/>
        </p:nvSpPr>
        <p:spPr>
          <a:xfrm>
            <a:off x="407865" y="4388138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29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394743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0" name="직선 연결선 329"/>
          <p:cNvCxnSpPr/>
          <p:nvPr/>
        </p:nvCxnSpPr>
        <p:spPr>
          <a:xfrm>
            <a:off x="1053216" y="4466606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그룹 330"/>
          <p:cNvGrpSpPr/>
          <p:nvPr/>
        </p:nvGrpSpPr>
        <p:grpSpPr>
          <a:xfrm>
            <a:off x="1053885" y="4362506"/>
            <a:ext cx="65084" cy="104100"/>
            <a:chOff x="336266" y="4404658"/>
            <a:chExt cx="72008" cy="121879"/>
          </a:xfrm>
        </p:grpSpPr>
        <p:sp>
          <p:nvSpPr>
            <p:cNvPr id="332" name="직사각형 331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3" name="타원 332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336" name="직사각형 335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7" name="타원 336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3863155" y="4257782"/>
            <a:ext cx="65084" cy="104100"/>
            <a:chOff x="336266" y="4404658"/>
            <a:chExt cx="72008" cy="121879"/>
          </a:xfrm>
        </p:grpSpPr>
        <p:sp>
          <p:nvSpPr>
            <p:cNvPr id="339" name="직사각형 33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3863155" y="4362506"/>
            <a:ext cx="65084" cy="104100"/>
            <a:chOff x="336266" y="4404658"/>
            <a:chExt cx="72008" cy="121879"/>
          </a:xfrm>
        </p:grpSpPr>
        <p:sp>
          <p:nvSpPr>
            <p:cNvPr id="342" name="직사각형 341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3" name="타원 342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18988" y="4279108"/>
            <a:ext cx="2744137" cy="161418"/>
            <a:chOff x="1118997" y="4279108"/>
            <a:chExt cx="51556" cy="161418"/>
          </a:xfrm>
        </p:grpSpPr>
        <p:sp>
          <p:nvSpPr>
            <p:cNvPr id="344" name="직사각형 343"/>
            <p:cNvSpPr/>
            <p:nvPr/>
          </p:nvSpPr>
          <p:spPr>
            <a:xfrm>
              <a:off x="1119045" y="4379080"/>
              <a:ext cx="51471" cy="61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1119045" y="4279108"/>
              <a:ext cx="51471" cy="61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46" name="직선 연결선 345"/>
            <p:cNvCxnSpPr>
              <a:endCxn id="342" idx="1"/>
            </p:cNvCxnSpPr>
            <p:nvPr/>
          </p:nvCxnSpPr>
          <p:spPr>
            <a:xfrm>
              <a:off x="1118997" y="4413002"/>
              <a:ext cx="51556" cy="1554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/>
            <p:cNvCxnSpPr>
              <a:endCxn id="339" idx="1"/>
            </p:cNvCxnSpPr>
            <p:nvPr/>
          </p:nvCxnSpPr>
          <p:spPr>
            <a:xfrm flipV="1">
              <a:off x="1118997" y="4309832"/>
              <a:ext cx="51556" cy="77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직사각형 365"/>
          <p:cNvSpPr/>
          <p:nvPr/>
        </p:nvSpPr>
        <p:spPr>
          <a:xfrm>
            <a:off x="371961" y="446754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51254" y="4438108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Start Button</a:t>
            </a:r>
            <a:endParaRPr lang="ko-KR" altLang="en-US" sz="500" dirty="0"/>
          </a:p>
        </p:txBody>
      </p:sp>
      <p:sp>
        <p:nvSpPr>
          <p:cNvPr id="368" name="직사각형 367"/>
          <p:cNvSpPr/>
          <p:nvPr/>
        </p:nvSpPr>
        <p:spPr>
          <a:xfrm>
            <a:off x="407865" y="449329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69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49990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0" name="직선 연결선 369"/>
          <p:cNvCxnSpPr/>
          <p:nvPr/>
        </p:nvCxnSpPr>
        <p:spPr>
          <a:xfrm>
            <a:off x="1053216" y="4571767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직사각형 374"/>
          <p:cNvSpPr/>
          <p:nvPr/>
        </p:nvSpPr>
        <p:spPr>
          <a:xfrm>
            <a:off x="5551478" y="4374118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5514777" y="4341688"/>
            <a:ext cx="950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* Button :: Start Button </a:t>
            </a:r>
            <a:endParaRPr lang="ko-KR" altLang="en-US" sz="500" b="1" dirty="0"/>
          </a:p>
        </p:txBody>
      </p:sp>
      <p:grpSp>
        <p:nvGrpSpPr>
          <p:cNvPr id="379" name="그룹 378"/>
          <p:cNvGrpSpPr/>
          <p:nvPr/>
        </p:nvGrpSpPr>
        <p:grpSpPr>
          <a:xfrm>
            <a:off x="1172078" y="4467333"/>
            <a:ext cx="65084" cy="104100"/>
            <a:chOff x="336266" y="4404658"/>
            <a:chExt cx="72008" cy="121879"/>
          </a:xfrm>
        </p:grpSpPr>
        <p:sp>
          <p:nvSpPr>
            <p:cNvPr id="380" name="직사각형 379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1" name="타원 380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B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5629616" y="349932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Disable</a:t>
            </a:r>
            <a:endParaRPr lang="ko-KR" altLang="en-US" sz="500" b="1" dirty="0"/>
          </a:p>
        </p:txBody>
      </p:sp>
      <p:sp>
        <p:nvSpPr>
          <p:cNvPr id="383" name="직사각형 382"/>
          <p:cNvSpPr/>
          <p:nvPr/>
        </p:nvSpPr>
        <p:spPr>
          <a:xfrm>
            <a:off x="6601322" y="3531807"/>
            <a:ext cx="108855" cy="10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626012" y="369247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연</a:t>
            </a:r>
            <a:r>
              <a:rPr lang="ko-KR" altLang="en-US" sz="500" b="1" dirty="0"/>
              <a:t>결</a:t>
            </a:r>
          </a:p>
        </p:txBody>
      </p:sp>
      <p:grpSp>
        <p:nvGrpSpPr>
          <p:cNvPr id="385" name="그룹 384"/>
          <p:cNvGrpSpPr/>
          <p:nvPr/>
        </p:nvGrpSpPr>
        <p:grpSpPr>
          <a:xfrm>
            <a:off x="5889994" y="3695283"/>
            <a:ext cx="817721" cy="169277"/>
            <a:chOff x="5884268" y="3770775"/>
            <a:chExt cx="817721" cy="169277"/>
          </a:xfrm>
        </p:grpSpPr>
        <p:sp>
          <p:nvSpPr>
            <p:cNvPr id="386" name="직사각형 385"/>
            <p:cNvSpPr/>
            <p:nvPr/>
          </p:nvSpPr>
          <p:spPr>
            <a:xfrm>
              <a:off x="5906965" y="3808083"/>
              <a:ext cx="795024" cy="1014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6583324" y="3808083"/>
              <a:ext cx="118665" cy="100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8" name="이등변 삼각형 387"/>
            <p:cNvSpPr/>
            <p:nvPr/>
          </p:nvSpPr>
          <p:spPr>
            <a:xfrm flipV="1">
              <a:off x="6595596" y="3826265"/>
              <a:ext cx="95647" cy="7125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884268" y="3770775"/>
              <a:ext cx="7252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/>
                <a:t>Scene</a:t>
              </a:r>
              <a:endParaRPr lang="ko-KR" altLang="en-US" sz="5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54293" y="3096165"/>
            <a:ext cx="688711" cy="572435"/>
            <a:chOff x="3499796" y="3112996"/>
            <a:chExt cx="900000" cy="748052"/>
          </a:xfrm>
        </p:grpSpPr>
        <p:pic>
          <p:nvPicPr>
            <p:cNvPr id="372" name="Picture 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796" y="3112996"/>
              <a:ext cx="900000" cy="249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796" y="3362346"/>
              <a:ext cx="900000" cy="249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796" y="3611697"/>
              <a:ext cx="900000" cy="249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2" name="직사각형 271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1" name="직사각형 390"/>
          <p:cNvSpPr/>
          <p:nvPr/>
        </p:nvSpPr>
        <p:spPr>
          <a:xfrm>
            <a:off x="371961" y="4570610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451254" y="4541170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Load Button</a:t>
            </a:r>
            <a:endParaRPr lang="ko-KR" altLang="en-US" sz="500" dirty="0"/>
          </a:p>
        </p:txBody>
      </p:sp>
      <p:sp>
        <p:nvSpPr>
          <p:cNvPr id="393" name="직사각형 392"/>
          <p:cNvSpPr/>
          <p:nvPr/>
        </p:nvSpPr>
        <p:spPr>
          <a:xfrm>
            <a:off x="407865" y="4596361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94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602966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5" name="그룹 394"/>
          <p:cNvGrpSpPr/>
          <p:nvPr/>
        </p:nvGrpSpPr>
        <p:grpSpPr>
          <a:xfrm>
            <a:off x="1172078" y="4570395"/>
            <a:ext cx="65084" cy="104100"/>
            <a:chOff x="336266" y="4404658"/>
            <a:chExt cx="72008" cy="121879"/>
          </a:xfrm>
        </p:grpSpPr>
        <p:sp>
          <p:nvSpPr>
            <p:cNvPr id="396" name="직사각형 395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7" name="타원 396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B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8" name="직선 연결선 397"/>
          <p:cNvCxnSpPr/>
          <p:nvPr/>
        </p:nvCxnSpPr>
        <p:spPr>
          <a:xfrm>
            <a:off x="1053216" y="4674161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직사각형 398"/>
          <p:cNvSpPr/>
          <p:nvPr/>
        </p:nvSpPr>
        <p:spPr>
          <a:xfrm>
            <a:off x="371961" y="4675386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451254" y="4645946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Exit Button</a:t>
            </a:r>
            <a:endParaRPr lang="ko-KR" altLang="en-US" sz="500" dirty="0"/>
          </a:p>
        </p:txBody>
      </p:sp>
      <p:sp>
        <p:nvSpPr>
          <p:cNvPr id="401" name="직사각형 400"/>
          <p:cNvSpPr/>
          <p:nvPr/>
        </p:nvSpPr>
        <p:spPr>
          <a:xfrm>
            <a:off x="407865" y="4701137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02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707742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7" name="직선 연결선 406"/>
          <p:cNvCxnSpPr/>
          <p:nvPr/>
        </p:nvCxnSpPr>
        <p:spPr>
          <a:xfrm>
            <a:off x="1053216" y="4779605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/>
          <p:cNvGrpSpPr/>
          <p:nvPr/>
        </p:nvGrpSpPr>
        <p:grpSpPr>
          <a:xfrm>
            <a:off x="1172078" y="4675171"/>
            <a:ext cx="65084" cy="104100"/>
            <a:chOff x="336266" y="4404658"/>
            <a:chExt cx="72008" cy="121879"/>
          </a:xfrm>
        </p:grpSpPr>
        <p:sp>
          <p:nvSpPr>
            <p:cNvPr id="404" name="직사각형 403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5" name="타원 404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B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1" name="직사각형 410"/>
          <p:cNvSpPr/>
          <p:nvPr/>
        </p:nvSpPr>
        <p:spPr>
          <a:xfrm>
            <a:off x="5551478" y="4488418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5514777" y="4455988"/>
            <a:ext cx="950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* Button :: Load Button </a:t>
            </a:r>
            <a:endParaRPr lang="ko-KR" altLang="en-US" sz="500" b="1" dirty="0"/>
          </a:p>
        </p:txBody>
      </p:sp>
      <p:sp>
        <p:nvSpPr>
          <p:cNvPr id="413" name="직사각형 412"/>
          <p:cNvSpPr/>
          <p:nvPr/>
        </p:nvSpPr>
        <p:spPr>
          <a:xfrm>
            <a:off x="5551478" y="4607481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5514777" y="4575051"/>
            <a:ext cx="950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* Button :: Exit Button </a:t>
            </a:r>
            <a:endParaRPr lang="ko-KR" altLang="en-US" sz="500" b="1" dirty="0"/>
          </a:p>
        </p:txBody>
      </p:sp>
      <p:sp>
        <p:nvSpPr>
          <p:cNvPr id="416" name="직사각형 415"/>
          <p:cNvSpPr/>
          <p:nvPr/>
        </p:nvSpPr>
        <p:spPr>
          <a:xfrm>
            <a:off x="371961" y="478041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51254" y="4750978"/>
            <a:ext cx="6321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Stop Node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407865" y="4808550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19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81277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5" name="직선 연결선 424"/>
          <p:cNvCxnSpPr/>
          <p:nvPr/>
        </p:nvCxnSpPr>
        <p:spPr>
          <a:xfrm>
            <a:off x="1053216" y="4884637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그룹 419"/>
          <p:cNvGrpSpPr/>
          <p:nvPr/>
        </p:nvGrpSpPr>
        <p:grpSpPr>
          <a:xfrm>
            <a:off x="2363542" y="4779605"/>
            <a:ext cx="65084" cy="104100"/>
            <a:chOff x="336266" y="4404658"/>
            <a:chExt cx="72008" cy="121879"/>
          </a:xfrm>
        </p:grpSpPr>
        <p:sp>
          <p:nvSpPr>
            <p:cNvPr id="421" name="직사각형 420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2" name="타원 421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b="1" dirty="0" smtClean="0">
                  <a:solidFill>
                    <a:schemeClr val="tx1"/>
                  </a:solidFill>
                </a:rPr>
                <a:t>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6" name="직사각형 425"/>
          <p:cNvSpPr/>
          <p:nvPr/>
        </p:nvSpPr>
        <p:spPr>
          <a:xfrm>
            <a:off x="5551478" y="4727495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514777" y="4695065"/>
            <a:ext cx="950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* Stop :: Stop Node </a:t>
            </a:r>
            <a:endParaRPr lang="ko-KR" altLang="en-US" sz="500" b="1" dirty="0"/>
          </a:p>
        </p:txBody>
      </p:sp>
      <p:sp>
        <p:nvSpPr>
          <p:cNvPr id="428" name="TextBox 427"/>
          <p:cNvSpPr txBox="1"/>
          <p:nvPr/>
        </p:nvSpPr>
        <p:spPr>
          <a:xfrm>
            <a:off x="6988310" y="893480"/>
            <a:ext cx="2069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Event Node </a:t>
            </a:r>
            <a:r>
              <a:rPr lang="en-US" altLang="ko-KR" sz="800" b="1" dirty="0" smtClean="0">
                <a:sym typeface="Wingdings" pitchFamily="2" charset="2"/>
              </a:rPr>
              <a:t> </a:t>
            </a:r>
            <a:r>
              <a:rPr lang="en-US" altLang="ko-KR" sz="800" b="1" dirty="0" smtClean="0"/>
              <a:t>Stop Node</a:t>
            </a:r>
            <a:r>
              <a:rPr lang="ko-KR" altLang="en-US" sz="800" b="1" dirty="0" smtClean="0"/>
              <a:t>의 사용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429" name="직선 연결선 428"/>
          <p:cNvCxnSpPr/>
          <p:nvPr/>
        </p:nvCxnSpPr>
        <p:spPr>
          <a:xfrm>
            <a:off x="6998186" y="1063564"/>
            <a:ext cx="183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7060318" y="1064144"/>
            <a:ext cx="2845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- 20 </a:t>
            </a:r>
            <a:r>
              <a:rPr lang="ko-KR" altLang="en-US" sz="800" dirty="0" smtClean="0"/>
              <a:t>초 이후 화면이 사라지는 문제 발생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문제 해결하기 위해 아래 세 가지 </a:t>
            </a:r>
            <a:r>
              <a:rPr lang="en-US" altLang="ko-KR" sz="800" dirty="0" smtClean="0"/>
              <a:t>Node </a:t>
            </a:r>
            <a:r>
              <a:rPr lang="ko-KR" altLang="en-US" sz="800" dirty="0" smtClean="0"/>
              <a:t>사용 가능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r>
              <a:rPr lang="en-US" altLang="ko-KR" sz="800" dirty="0" smtClean="0">
                <a:sym typeface="Wingdings" pitchFamily="2" charset="2"/>
              </a:rPr>
              <a:t> Stop Node : </a:t>
            </a:r>
            <a:r>
              <a:rPr lang="ko-KR" altLang="en-US" sz="800" dirty="0" smtClean="0">
                <a:sym typeface="Wingdings" pitchFamily="2" charset="2"/>
              </a:rPr>
              <a:t>해당 타임라인에서 정지</a:t>
            </a:r>
            <a:r>
              <a:rPr lang="en-US" altLang="ko-KR" sz="800" dirty="0" smtClean="0">
                <a:sym typeface="Wingdings" pitchFamily="2" charset="2"/>
              </a:rPr>
              <a:t>. (</a:t>
            </a:r>
            <a:r>
              <a:rPr lang="ko-KR" altLang="en-US" sz="800" dirty="0" smtClean="0">
                <a:sym typeface="Wingdings" pitchFamily="2" charset="2"/>
              </a:rPr>
              <a:t>입력 대기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Go to Node : </a:t>
            </a:r>
            <a:r>
              <a:rPr lang="ko-KR" altLang="en-US" sz="800" dirty="0" smtClean="0">
                <a:sym typeface="Wingdings" pitchFamily="2" charset="2"/>
              </a:rPr>
              <a:t>지정한 타임라인으로 이동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 Loop Node : </a:t>
            </a:r>
            <a:r>
              <a:rPr lang="ko-KR" altLang="en-US" sz="800" dirty="0" smtClean="0">
                <a:sym typeface="Wingdings" pitchFamily="2" charset="2"/>
              </a:rPr>
              <a:t>특정 시작</a:t>
            </a:r>
            <a:r>
              <a:rPr lang="en-US" altLang="ko-KR" sz="800" dirty="0" smtClean="0">
                <a:sym typeface="Wingdings" pitchFamily="2" charset="2"/>
              </a:rPr>
              <a:t>/</a:t>
            </a:r>
            <a:r>
              <a:rPr lang="ko-KR" altLang="en-US" sz="800" dirty="0" smtClean="0">
                <a:sym typeface="Wingdings" pitchFamily="2" charset="2"/>
              </a:rPr>
              <a:t>끝 지점을 무한 </a:t>
            </a:r>
            <a:r>
              <a:rPr lang="en-US" altLang="ko-KR" sz="800" dirty="0" smtClean="0">
                <a:sym typeface="Wingdings" pitchFamily="2" charset="2"/>
              </a:rPr>
              <a:t>or </a:t>
            </a:r>
            <a:r>
              <a:rPr lang="ko-KR" altLang="en-US" sz="800" dirty="0" smtClean="0">
                <a:sym typeface="Wingdings" pitchFamily="2" charset="2"/>
              </a:rPr>
              <a:t>지정 반복</a:t>
            </a:r>
            <a:r>
              <a:rPr lang="en-US" altLang="ko-KR" sz="800" dirty="0" smtClean="0">
                <a:sym typeface="Wingdings" pitchFamily="2" charset="2"/>
              </a:rPr>
              <a:t>. 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/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- </a:t>
            </a:r>
            <a:r>
              <a:rPr lang="ko-KR" altLang="en-US" sz="800" dirty="0" smtClean="0">
                <a:sym typeface="Wingdings" pitchFamily="2" charset="2"/>
              </a:rPr>
              <a:t>배경 화면에 애니메이션이 없으므로</a:t>
            </a:r>
            <a:r>
              <a:rPr lang="en-US" altLang="ko-KR" sz="800" dirty="0" smtClean="0">
                <a:sym typeface="Wingdings" pitchFamily="2" charset="2"/>
              </a:rPr>
              <a:t>, Stop Node </a:t>
            </a:r>
            <a:r>
              <a:rPr lang="ko-KR" altLang="en-US" sz="800" dirty="0" smtClean="0">
                <a:sym typeface="Wingdings" pitchFamily="2" charset="2"/>
              </a:rPr>
              <a:t>사용</a:t>
            </a:r>
            <a:r>
              <a:rPr lang="en-US" altLang="ko-KR" sz="800" dirty="0" smtClean="0">
                <a:sym typeface="Wingdings" pitchFamily="2" charset="2"/>
              </a:rPr>
              <a:t>.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 Button </a:t>
            </a:r>
            <a:r>
              <a:rPr lang="ko-KR" altLang="en-US" sz="800" dirty="0" smtClean="0">
                <a:sym typeface="Wingdings" pitchFamily="2" charset="2"/>
              </a:rPr>
              <a:t>은 사라지지 않으므로 버튼 선택에 의해서만</a:t>
            </a:r>
            <a:r>
              <a:rPr lang="en-US" altLang="ko-KR" sz="800" dirty="0" smtClean="0">
                <a:sym typeface="Wingdings" pitchFamily="2" charset="2"/>
              </a:rPr>
              <a:t/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     Scene </a:t>
            </a:r>
            <a:r>
              <a:rPr lang="ko-KR" altLang="en-US" sz="800" dirty="0" smtClean="0">
                <a:sym typeface="Wingdings" pitchFamily="2" charset="2"/>
              </a:rPr>
              <a:t>전환 가능</a:t>
            </a:r>
            <a:r>
              <a:rPr lang="en-US" altLang="ko-KR" sz="800" dirty="0" smtClean="0">
                <a:sym typeface="Wingdings" pitchFamily="2" charset="2"/>
              </a:rPr>
              <a:t>. 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ko-KR" altLang="en-US" sz="800" dirty="0"/>
          </a:p>
        </p:txBody>
      </p:sp>
      <p:grpSp>
        <p:nvGrpSpPr>
          <p:cNvPr id="348" name="그룹 347"/>
          <p:cNvGrpSpPr/>
          <p:nvPr/>
        </p:nvGrpSpPr>
        <p:grpSpPr>
          <a:xfrm>
            <a:off x="9468570" y="679729"/>
            <a:ext cx="292966" cy="468591"/>
            <a:chOff x="336266" y="4404658"/>
            <a:chExt cx="72008" cy="121879"/>
          </a:xfrm>
        </p:grpSpPr>
        <p:sp>
          <p:nvSpPr>
            <p:cNvPr id="349" name="직사각형 348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0" name="타원 349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1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613025" y="2708275"/>
            <a:ext cx="7794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en-US" altLang="ko-KR" sz="3600" dirty="0">
                <a:latin typeface="휴먼엑스포" pitchFamily="18" charset="-127"/>
                <a:ea typeface="휴먼엑스포" pitchFamily="18" charset="-127"/>
              </a:rPr>
              <a:t>3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392488" y="2708275"/>
            <a:ext cx="3900487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세부 기획서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8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56656" y="2708920"/>
            <a:ext cx="216024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translucentPowder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Game Start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56656" y="3217240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Game Start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56656" y="3733658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Game Start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56656" y="4246735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Game Start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32920" y="2708920"/>
            <a:ext cx="216024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translucentPowder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Load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32920" y="3217240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Load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32920" y="3733658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Load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32920" y="4246735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Load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9184" y="2708920"/>
            <a:ext cx="216024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translucentPowder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Exit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09184" y="3217240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Exit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09184" y="3733658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Exit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9184" y="4246735"/>
            <a:ext cx="216024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metal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Exit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타이틀 화면 구성하기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328961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</a:t>
            </a:r>
            <a:r>
              <a:rPr lang="en-US" altLang="ko-KR" sz="800" dirty="0">
                <a:solidFill>
                  <a:schemeClr val="tx1"/>
                </a:solidFill>
              </a:rPr>
              <a:t> :: # Scene </a:t>
            </a:r>
            <a:r>
              <a:rPr lang="ko-KR" altLang="en-US" sz="800" dirty="0">
                <a:solidFill>
                  <a:schemeClr val="tx1"/>
                </a:solidFill>
              </a:rPr>
              <a:t>명칭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Camera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7445" y="16073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545898" y="212560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 </a:t>
            </a:r>
            <a:r>
              <a:rPr lang="en-US" altLang="ko-KR" sz="500" b="1" dirty="0" smtClean="0"/>
              <a:t>1</a:t>
            </a:r>
            <a:endParaRPr lang="ko-KR" altLang="en-US" sz="500" b="1" dirty="0"/>
          </a:p>
        </p:txBody>
      </p:sp>
      <p:sp>
        <p:nvSpPr>
          <p:cNvPr id="236" name="직사각형 235"/>
          <p:cNvSpPr/>
          <p:nvPr/>
        </p:nvSpPr>
        <p:spPr>
          <a:xfrm>
            <a:off x="5553370" y="1520487"/>
            <a:ext cx="1224732" cy="25205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해상도</a:t>
            </a:r>
            <a:endParaRPr lang="ko-KR" altLang="en-US" sz="5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5623622" y="1708589"/>
            <a:ext cx="755252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8176" y="1708589"/>
            <a:ext cx="121396" cy="101460"/>
            <a:chOff x="6660761" y="1833708"/>
            <a:chExt cx="69819" cy="50730"/>
          </a:xfrm>
        </p:grpSpPr>
        <p:sp>
          <p:nvSpPr>
            <p:cNvPr id="186" name="직사각형 185"/>
            <p:cNvSpPr/>
            <p:nvPr/>
          </p:nvSpPr>
          <p:spPr>
            <a:xfrm>
              <a:off x="6660761" y="1833708"/>
              <a:ext cx="69819" cy="507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flipV="1">
              <a:off x="6671507" y="1844015"/>
              <a:ext cx="48327" cy="36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658794" y="1673166"/>
            <a:ext cx="6129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1024 x 768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2786" y="1681823"/>
            <a:ext cx="4320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>
                <a:solidFill>
                  <a:schemeClr val="bg1">
                    <a:lumMod val="65000"/>
                  </a:schemeClr>
                </a:solidFill>
              </a:rPr>
              <a:t>Fixed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64415" y="1709575"/>
            <a:ext cx="99726" cy="99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635505" y="2144951"/>
            <a:ext cx="999523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6574330" y="2144951"/>
            <a:ext cx="121396" cy="101460"/>
            <a:chOff x="6660761" y="1833708"/>
            <a:chExt cx="69819" cy="50730"/>
          </a:xfrm>
        </p:grpSpPr>
        <p:sp>
          <p:nvSpPr>
            <p:cNvPr id="197" name="직사각형 196"/>
            <p:cNvSpPr/>
            <p:nvPr/>
          </p:nvSpPr>
          <p:spPr>
            <a:xfrm>
              <a:off x="6660761" y="1833708"/>
              <a:ext cx="69819" cy="507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5" name="이등변 삼각형 214"/>
            <p:cNvSpPr/>
            <p:nvPr/>
          </p:nvSpPr>
          <p:spPr>
            <a:xfrm flipV="1">
              <a:off x="6671507" y="1844015"/>
              <a:ext cx="48327" cy="36000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815325" y="2109528"/>
            <a:ext cx="6129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 Fade In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35505" y="2362419"/>
            <a:ext cx="10788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629303" y="237829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시간 </a:t>
            </a:r>
            <a:r>
              <a:rPr lang="en-US" altLang="ko-KR" sz="500" dirty="0" smtClean="0"/>
              <a:t>:</a:t>
            </a:r>
            <a:endParaRPr lang="ko-KR" altLang="en-US" sz="500" dirty="0"/>
          </a:p>
        </p:txBody>
      </p:sp>
      <p:sp>
        <p:nvSpPr>
          <p:cNvPr id="220" name="직사각형 219"/>
          <p:cNvSpPr/>
          <p:nvPr/>
        </p:nvSpPr>
        <p:spPr>
          <a:xfrm>
            <a:off x="5965595" y="2412202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6453071" y="2411740"/>
            <a:ext cx="69819" cy="101460"/>
            <a:chOff x="6848281" y="2120017"/>
            <a:chExt cx="84017" cy="121634"/>
          </a:xfrm>
        </p:grpSpPr>
        <p:sp>
          <p:nvSpPr>
            <p:cNvPr id="222" name="직사각형 221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4" name="이등변 삼각형 223"/>
          <p:cNvSpPr/>
          <p:nvPr/>
        </p:nvSpPr>
        <p:spPr>
          <a:xfrm>
            <a:off x="6463817" y="2417436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5" name="이등변 삼각형 224"/>
          <p:cNvSpPr/>
          <p:nvPr/>
        </p:nvSpPr>
        <p:spPr>
          <a:xfrm flipV="1">
            <a:off x="6463817" y="2472777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629303" y="2531696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색상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82" name="직사각형 81"/>
          <p:cNvSpPr/>
          <p:nvPr/>
        </p:nvSpPr>
        <p:spPr>
          <a:xfrm>
            <a:off x="5971926" y="2543271"/>
            <a:ext cx="139738" cy="13973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33960" y="2301418"/>
            <a:ext cx="512730" cy="97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647586" y="2265700"/>
            <a:ext cx="6696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세부 효과 설정</a:t>
            </a:r>
            <a:endParaRPr lang="ko-KR" altLang="en-US" sz="500" dirty="0"/>
          </a:p>
        </p:txBody>
      </p:sp>
      <p:cxnSp>
        <p:nvCxnSpPr>
          <p:cNvPr id="237" name="직선 연결선 236"/>
          <p:cNvCxnSpPr/>
          <p:nvPr/>
        </p:nvCxnSpPr>
        <p:spPr>
          <a:xfrm>
            <a:off x="1053216" y="4355012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050228" y="4253559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1050229" y="4273317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3" name="직선 화살표 연결선 242"/>
          <p:cNvCxnSpPr>
            <a:stCxn id="242" idx="0"/>
            <a:endCxn id="242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545898" y="197611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카메라 효과</a:t>
            </a:r>
            <a:endParaRPr lang="ko-KR" altLang="en-US" sz="5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367760" y="163369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" name="Text Box 9"/>
          <p:cNvSpPr txBox="1">
            <a:spLocks noChangeArrowheads="1"/>
          </p:cNvSpPr>
          <p:nvPr/>
        </p:nvSpPr>
        <p:spPr bwMode="auto">
          <a:xfrm>
            <a:off x="357064" y="585872"/>
            <a:ext cx="2301875" cy="2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4-2.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카메라 설정</a:t>
            </a:r>
            <a:endParaRPr lang="en-US" altLang="ko-KR" sz="9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7" name="Rectangle 4"/>
          <p:cNvSpPr>
            <a:spLocks noChangeArrowheads="1"/>
          </p:cNvSpPr>
          <p:nvPr/>
        </p:nvSpPr>
        <p:spPr bwMode="auto">
          <a:xfrm flipV="1">
            <a:off x="280864" y="781401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555043" y="4379080"/>
            <a:ext cx="11881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└ 타이틀 배경</a:t>
            </a:r>
            <a:r>
              <a:rPr lang="en-US" altLang="ko-KR" sz="500" dirty="0" smtClean="0"/>
              <a:t>.jpg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217" name="양쪽 모서리가 잘린 사각형 216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26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덧셈 기호 227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9" name="덧셈 기호 228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33" name="Picture 7" descr="https://cdn4.iconfinder.com/data/icons/simplicio/128x128/file_delete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79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7" name="TextBox 336"/>
          <p:cNvSpPr txBox="1"/>
          <p:nvPr/>
        </p:nvSpPr>
        <p:spPr>
          <a:xfrm>
            <a:off x="242532" y="5301208"/>
            <a:ext cx="6412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0000"/>
                </a:solidFill>
              </a:rPr>
              <a:t>Tool </a:t>
            </a:r>
            <a:r>
              <a:rPr lang="ko-KR" altLang="en-US" sz="5000" dirty="0" smtClean="0">
                <a:solidFill>
                  <a:srgbClr val="FF0000"/>
                </a:solidFill>
              </a:rPr>
              <a:t>화면 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96976" y="914025"/>
            <a:ext cx="172562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RPG </a:t>
            </a:r>
            <a:r>
              <a:rPr lang="ko-KR" altLang="en-US" sz="800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5" name="직사각형 3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9" name="직사각형 3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42" name="직사각형 4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5" name="직사각형 44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9" name="직사각형 4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6" name="직사각형 55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3" name="직사각형 6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8" name="직사각형 6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72" name="직사각형 71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5" name="직사각형 7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8" name="직사각형 77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81" name="직사각형 80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232398" y="1593048"/>
            <a:ext cx="3452192" cy="237229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088176" y="2524031"/>
            <a:ext cx="1742808" cy="575884"/>
            <a:chOff x="2537949" y="2718569"/>
            <a:chExt cx="1095375" cy="361950"/>
          </a:xfrm>
          <a:scene3d>
            <a:camera prst="orthographicFront">
              <a:rot lat="0" lon="300000" rev="0"/>
            </a:camera>
            <a:lightRig rig="threePt" dir="t"/>
          </a:scene3d>
        </p:grpSpPr>
        <p:sp>
          <p:nvSpPr>
            <p:cNvPr id="87" name="타원 86"/>
            <p:cNvSpPr/>
            <p:nvPr/>
          </p:nvSpPr>
          <p:spPr>
            <a:xfrm rot="21019520">
              <a:off x="2552753" y="2749393"/>
              <a:ext cx="1064480" cy="299961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9" descr="C:\Users\guk1987\Desktop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949" y="2718569"/>
              <a:ext cx="10953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직사각형 88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한쪽 모서리가 잘린 사각형 89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5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6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8" name="직사각형 97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연결선 99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371961" y="4359509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71961" y="4464594"/>
            <a:ext cx="678321" cy="10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71961" y="4568813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71961" y="4673032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71961" y="4777251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07865" y="4385424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07865" y="4802928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07865" y="4698552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이등변 삼각형 139"/>
          <p:cNvSpPr/>
          <p:nvPr/>
        </p:nvSpPr>
        <p:spPr>
          <a:xfrm flipH="1" flipV="1">
            <a:off x="481266" y="4398449"/>
            <a:ext cx="36000" cy="288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26693" y="4474590"/>
            <a:ext cx="54000" cy="46800"/>
            <a:chOff x="418877" y="5254351"/>
            <a:chExt cx="54000" cy="46800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418877" y="5254351"/>
              <a:ext cx="0" cy="46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18877" y="5300168"/>
              <a:ext cx="5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426693" y="4579364"/>
            <a:ext cx="54000" cy="46800"/>
            <a:chOff x="418877" y="5254351"/>
            <a:chExt cx="54000" cy="46800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418877" y="5254351"/>
              <a:ext cx="0" cy="46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18877" y="5300168"/>
              <a:ext cx="5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직사각형 146"/>
          <p:cNvSpPr/>
          <p:nvPr/>
        </p:nvSpPr>
        <p:spPr>
          <a:xfrm>
            <a:off x="493265" y="449050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93265" y="4598987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Sound"/>
          <p:cNvSpPr>
            <a:spLocks noEditPoints="1" noChangeArrowheads="1"/>
          </p:cNvSpPr>
          <p:nvPr/>
        </p:nvSpPr>
        <p:spPr bwMode="auto">
          <a:xfrm>
            <a:off x="407157" y="4703628"/>
            <a:ext cx="43200" cy="4320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0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392029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98028" y="4496950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98028" y="4606411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2484" y="4809369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402210" y="4745700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배경 이미지</a:t>
            </a:r>
            <a:endParaRPr lang="ko-KR" altLang="en-US" sz="5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02210" y="4639624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BGM</a:t>
            </a:r>
            <a:endParaRPr lang="ko-KR" altLang="en-US" sz="5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46719" y="4330018"/>
            <a:ext cx="6050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로고 아이콘</a:t>
            </a:r>
            <a:endParaRPr lang="ko-KR" altLang="en-US" sz="5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4736" y="4437112"/>
            <a:ext cx="557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Samsung </a:t>
            </a:r>
            <a:endParaRPr lang="ko-KR" altLang="en-US" sz="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94736" y="4543906"/>
            <a:ext cx="557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Game Title</a:t>
            </a:r>
            <a:endParaRPr lang="ko-KR" altLang="en-US" sz="500" dirty="0"/>
          </a:p>
        </p:txBody>
      </p:sp>
      <p:sp>
        <p:nvSpPr>
          <p:cNvPr id="159" name="직사각형 158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61" name="직사각형 160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3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이등변 삼각형 163"/>
          <p:cNvSpPr/>
          <p:nvPr/>
        </p:nvSpPr>
        <p:spPr>
          <a:xfrm rot="16200000" flipH="1" flipV="1">
            <a:off x="481266" y="4292929"/>
            <a:ext cx="36000" cy="288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514778" y="4228233"/>
            <a:ext cx="607012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캐릭</a:t>
            </a:r>
            <a:r>
              <a:rPr lang="ko-KR" altLang="en-US" sz="500" b="1" dirty="0"/>
              <a:t>터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551478" y="437191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83716" y="4338254"/>
            <a:ext cx="1083190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+ </a:t>
            </a:r>
            <a:r>
              <a:rPr lang="ko-KR" altLang="en-US" sz="500" dirty="0" smtClean="0"/>
              <a:t>이벤</a:t>
            </a:r>
            <a:r>
              <a:rPr lang="ko-KR" altLang="en-US" sz="500" dirty="0"/>
              <a:t>트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5551478" y="4480159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83716" y="4449888"/>
            <a:ext cx="1083190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+ </a:t>
            </a:r>
            <a:r>
              <a:rPr lang="ko-KR" altLang="en-US" sz="500" dirty="0" smtClean="0"/>
              <a:t>전</a:t>
            </a:r>
            <a:r>
              <a:rPr lang="ko-KR" altLang="en-US" sz="500" dirty="0"/>
              <a:t>투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5551478" y="4588642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14778" y="4554984"/>
            <a:ext cx="1083190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-</a:t>
            </a:r>
            <a:r>
              <a:rPr lang="en-US" altLang="ko-KR" sz="500" b="1" dirty="0" smtClean="0"/>
              <a:t> </a:t>
            </a:r>
            <a:r>
              <a:rPr lang="ko-KR" altLang="en-US" sz="500" b="1" dirty="0" smtClean="0"/>
              <a:t>배</a:t>
            </a:r>
            <a:r>
              <a:rPr lang="ko-KR" altLang="en-US" sz="500" b="1" dirty="0"/>
              <a:t>경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5551478" y="4699824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83716" y="4666165"/>
            <a:ext cx="1083190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+ </a:t>
            </a:r>
            <a:r>
              <a:rPr lang="ko-KR" altLang="en-US" sz="500" dirty="0" smtClean="0"/>
              <a:t>이벤</a:t>
            </a:r>
            <a:r>
              <a:rPr lang="ko-KR" altLang="en-US" sz="500" dirty="0"/>
              <a:t>트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5551478" y="4811196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83716" y="4777537"/>
            <a:ext cx="1083190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+ </a:t>
            </a:r>
            <a:r>
              <a:rPr lang="ko-KR" altLang="en-US" sz="500" dirty="0" smtClean="0"/>
              <a:t>전</a:t>
            </a:r>
            <a:r>
              <a:rPr lang="ko-KR" altLang="en-US" sz="500" dirty="0"/>
              <a:t>투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5551478" y="4920300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583716" y="4886641"/>
            <a:ext cx="1083190" cy="18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+ </a:t>
            </a:r>
            <a:r>
              <a:rPr lang="ko-KR" altLang="en-US" sz="500" dirty="0" smtClean="0"/>
              <a:t>월드 </a:t>
            </a:r>
            <a:r>
              <a:rPr lang="ko-KR" altLang="en-US" sz="500" dirty="0" err="1" smtClean="0"/>
              <a:t>맵</a:t>
            </a:r>
            <a:endParaRPr lang="ko-KR" altLang="en-US" sz="500" dirty="0"/>
          </a:p>
        </p:txBody>
      </p:sp>
      <p:sp>
        <p:nvSpPr>
          <p:cNvPr id="179" name="직사각형 178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1746" y="2202483"/>
            <a:ext cx="2133459" cy="1152128"/>
            <a:chOff x="1911746" y="2202483"/>
            <a:chExt cx="2133459" cy="1152128"/>
          </a:xfrm>
        </p:grpSpPr>
        <p:sp>
          <p:nvSpPr>
            <p:cNvPr id="188" name="직사각형 187"/>
            <p:cNvSpPr/>
            <p:nvPr/>
          </p:nvSpPr>
          <p:spPr>
            <a:xfrm>
              <a:off x="3974876" y="3282603"/>
              <a:ext cx="70329" cy="72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911746" y="2202483"/>
              <a:ext cx="2133459" cy="1152128"/>
              <a:chOff x="1911746" y="2202483"/>
              <a:chExt cx="2133459" cy="1152128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1911746" y="220248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3974876" y="220248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1911746" y="32826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3031667" y="220248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3031667" y="32826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1911746" y="26731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3974876" y="2673103"/>
                <a:ext cx="70329" cy="72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직선 연결선 192"/>
              <p:cNvCxnSpPr>
                <a:stCxn id="185" idx="3"/>
                <a:endCxn id="189" idx="1"/>
              </p:cNvCxnSpPr>
              <p:nvPr/>
            </p:nvCxnSpPr>
            <p:spPr>
              <a:xfrm>
                <a:off x="1982075" y="2238487"/>
                <a:ext cx="104959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stCxn id="186" idx="1"/>
                <a:endCxn id="189" idx="3"/>
              </p:cNvCxnSpPr>
              <p:nvPr/>
            </p:nvCxnSpPr>
            <p:spPr>
              <a:xfrm flipH="1">
                <a:off x="3101996" y="2238487"/>
                <a:ext cx="87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86" idx="2"/>
                <a:endCxn id="192" idx="0"/>
              </p:cNvCxnSpPr>
              <p:nvPr/>
            </p:nvCxnSpPr>
            <p:spPr>
              <a:xfrm>
                <a:off x="4010041" y="2274491"/>
                <a:ext cx="0" cy="3986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stCxn id="192" idx="2"/>
                <a:endCxn id="188" idx="0"/>
              </p:cNvCxnSpPr>
              <p:nvPr/>
            </p:nvCxnSpPr>
            <p:spPr>
              <a:xfrm>
                <a:off x="4010041" y="2745111"/>
                <a:ext cx="0" cy="537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>
                <a:stCxn id="188" idx="1"/>
                <a:endCxn id="190" idx="3"/>
              </p:cNvCxnSpPr>
              <p:nvPr/>
            </p:nvCxnSpPr>
            <p:spPr>
              <a:xfrm flipH="1">
                <a:off x="3101996" y="3318607"/>
                <a:ext cx="87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stCxn id="190" idx="1"/>
                <a:endCxn id="187" idx="3"/>
              </p:cNvCxnSpPr>
              <p:nvPr/>
            </p:nvCxnSpPr>
            <p:spPr>
              <a:xfrm flipH="1">
                <a:off x="1982075" y="3318607"/>
                <a:ext cx="104959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stCxn id="191" idx="2"/>
                <a:endCxn id="187" idx="0"/>
              </p:cNvCxnSpPr>
              <p:nvPr/>
            </p:nvCxnSpPr>
            <p:spPr>
              <a:xfrm>
                <a:off x="1946911" y="2745111"/>
                <a:ext cx="0" cy="537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stCxn id="185" idx="2"/>
                <a:endCxn id="191" idx="0"/>
              </p:cNvCxnSpPr>
              <p:nvPr/>
            </p:nvCxnSpPr>
            <p:spPr>
              <a:xfrm>
                <a:off x="1946911" y="2274491"/>
                <a:ext cx="0" cy="3986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직사각형 200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양쪽 모서리가 잘린 사각형 203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5" name="양쪽 모서리가 잘린 사각형 204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Event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6" name="양쪽 모서리가 잘린 사각형 205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Resource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7" name="이등변 삼각형 206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이등변 삼각형 207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9" name="그룹 208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10" name="직사각형 20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3" name="그룹 212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4" name="직사각형 213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이등변 삼각형 214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5554376" y="1373363"/>
            <a:ext cx="1223726" cy="26696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5529688" y="1347912"/>
            <a:ext cx="832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이미지 설정</a:t>
            </a:r>
            <a:endParaRPr lang="ko-KR" altLang="en-US" sz="700" b="1" dirty="0"/>
          </a:p>
        </p:txBody>
      </p:sp>
      <p:sp>
        <p:nvSpPr>
          <p:cNvPr id="219" name="직사각형 218"/>
          <p:cNvSpPr/>
          <p:nvPr/>
        </p:nvSpPr>
        <p:spPr>
          <a:xfrm>
            <a:off x="5623622" y="202216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545898" y="1539312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221" name="직사각형 220"/>
          <p:cNvSpPr/>
          <p:nvPr/>
        </p:nvSpPr>
        <p:spPr>
          <a:xfrm>
            <a:off x="5623622" y="1673866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545898" y="187169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크기 조정</a:t>
            </a:r>
            <a:endParaRPr lang="ko-KR" altLang="en-US" sz="5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543919" y="2558389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회전</a:t>
            </a:r>
            <a:endParaRPr lang="ko-KR" altLang="en-US" sz="5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5543356" y="292121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반전</a:t>
            </a:r>
            <a:endParaRPr lang="ko-KR" altLang="en-US" sz="5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5624325" y="2040974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높이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26" name="TextBox 225"/>
          <p:cNvSpPr txBox="1"/>
          <p:nvPr/>
        </p:nvSpPr>
        <p:spPr>
          <a:xfrm>
            <a:off x="5624325" y="2249230"/>
            <a:ext cx="3945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너비 </a:t>
            </a:r>
            <a:r>
              <a:rPr lang="en-US" altLang="ko-KR" sz="500" dirty="0" smtClean="0"/>
              <a:t>: </a:t>
            </a:r>
            <a:endParaRPr lang="ko-KR" altLang="en-US" sz="500" dirty="0"/>
          </a:p>
        </p:txBody>
      </p:sp>
      <p:sp>
        <p:nvSpPr>
          <p:cNvPr id="227" name="직사각형 226"/>
          <p:cNvSpPr/>
          <p:nvPr/>
        </p:nvSpPr>
        <p:spPr>
          <a:xfrm>
            <a:off x="5906965" y="2074882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5906965" y="2283138"/>
            <a:ext cx="795024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6632170" y="2074882"/>
            <a:ext cx="69819" cy="101460"/>
            <a:chOff x="6848281" y="2120017"/>
            <a:chExt cx="84017" cy="121634"/>
          </a:xfrm>
        </p:grpSpPr>
        <p:sp>
          <p:nvSpPr>
            <p:cNvPr id="230" name="직사각형 229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이등변 삼각형 231"/>
          <p:cNvSpPr/>
          <p:nvPr/>
        </p:nvSpPr>
        <p:spPr>
          <a:xfrm>
            <a:off x="6642916" y="2080578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이등변 삼각형 232"/>
          <p:cNvSpPr/>
          <p:nvPr/>
        </p:nvSpPr>
        <p:spPr>
          <a:xfrm flipV="1">
            <a:off x="6642916" y="213591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6632170" y="2282676"/>
            <a:ext cx="69819" cy="101460"/>
            <a:chOff x="6848281" y="2120017"/>
            <a:chExt cx="84017" cy="121634"/>
          </a:xfrm>
        </p:grpSpPr>
        <p:sp>
          <p:nvSpPr>
            <p:cNvPr id="235" name="직사각형 234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7" name="이등변 삼각형 236"/>
          <p:cNvSpPr/>
          <p:nvPr/>
        </p:nvSpPr>
        <p:spPr>
          <a:xfrm>
            <a:off x="6642916" y="2288372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이등변 삼각형 237"/>
          <p:cNvSpPr/>
          <p:nvPr/>
        </p:nvSpPr>
        <p:spPr>
          <a:xfrm flipV="1">
            <a:off x="6642916" y="234371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9" name="그룹 238"/>
          <p:cNvGrpSpPr/>
          <p:nvPr/>
        </p:nvGrpSpPr>
        <p:grpSpPr>
          <a:xfrm>
            <a:off x="6459061" y="2710992"/>
            <a:ext cx="249334" cy="110774"/>
            <a:chOff x="6396549" y="2819500"/>
            <a:chExt cx="535750" cy="238025"/>
          </a:xfrm>
        </p:grpSpPr>
        <p:pic>
          <p:nvPicPr>
            <p:cNvPr id="240" name="Picture 5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>
              <a:off x="6396549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1" name="Picture 5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8" t="1" r="4262" b="7445"/>
            <a:stretch/>
          </p:blipFill>
          <p:spPr bwMode="auto">
            <a:xfrm flipH="1">
              <a:off x="6689924" y="2819500"/>
              <a:ext cx="242375" cy="23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2" name="직사각형 241"/>
          <p:cNvSpPr/>
          <p:nvPr/>
        </p:nvSpPr>
        <p:spPr>
          <a:xfrm>
            <a:off x="5821579" y="2715649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6309055" y="2715187"/>
            <a:ext cx="69819" cy="101460"/>
            <a:chOff x="6848281" y="2120017"/>
            <a:chExt cx="84017" cy="121634"/>
          </a:xfrm>
        </p:grpSpPr>
        <p:sp>
          <p:nvSpPr>
            <p:cNvPr id="244" name="직사각형 243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6" name="이등변 삼각형 245"/>
          <p:cNvSpPr/>
          <p:nvPr/>
        </p:nvSpPr>
        <p:spPr>
          <a:xfrm>
            <a:off x="6319801" y="2720883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이등변 삼각형 246"/>
          <p:cNvSpPr/>
          <p:nvPr/>
        </p:nvSpPr>
        <p:spPr>
          <a:xfrm flipV="1">
            <a:off x="6319801" y="2776224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641557" y="268127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Z : </a:t>
            </a:r>
            <a:endParaRPr lang="ko-KR" altLang="en-US" sz="5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543356" y="3324960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효과</a:t>
            </a:r>
            <a:endParaRPr lang="ko-KR" altLang="en-US" sz="500" b="1" dirty="0"/>
          </a:p>
        </p:txBody>
      </p:sp>
      <p:sp>
        <p:nvSpPr>
          <p:cNvPr id="250" name="직사각형 249"/>
          <p:cNvSpPr/>
          <p:nvPr/>
        </p:nvSpPr>
        <p:spPr>
          <a:xfrm>
            <a:off x="5623622" y="3462329"/>
            <a:ext cx="1113145" cy="3963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641557" y="3476453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시작 </a:t>
            </a:r>
            <a:r>
              <a:rPr lang="en-US" altLang="ko-KR" sz="500" dirty="0" smtClean="0"/>
              <a:t>:</a:t>
            </a:r>
            <a:endParaRPr lang="ko-KR" altLang="en-US" sz="5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641557" y="366326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종료 </a:t>
            </a:r>
            <a:r>
              <a:rPr lang="en-US" altLang="ko-KR" sz="500" dirty="0"/>
              <a:t>:</a:t>
            </a:r>
            <a:endParaRPr lang="ko-KR" altLang="en-US" sz="500" dirty="0"/>
          </a:p>
        </p:txBody>
      </p:sp>
      <p:sp>
        <p:nvSpPr>
          <p:cNvPr id="253" name="직사각형 252"/>
          <p:cNvSpPr/>
          <p:nvPr/>
        </p:nvSpPr>
        <p:spPr>
          <a:xfrm>
            <a:off x="5946826" y="3510361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6434302" y="3509899"/>
            <a:ext cx="69819" cy="101460"/>
            <a:chOff x="6848281" y="2120017"/>
            <a:chExt cx="84017" cy="121634"/>
          </a:xfrm>
        </p:grpSpPr>
        <p:sp>
          <p:nvSpPr>
            <p:cNvPr id="255" name="직사각형 254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7" name="이등변 삼각형 256"/>
          <p:cNvSpPr/>
          <p:nvPr/>
        </p:nvSpPr>
        <p:spPr>
          <a:xfrm>
            <a:off x="6445048" y="3515595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8" name="이등변 삼각형 257"/>
          <p:cNvSpPr/>
          <p:nvPr/>
        </p:nvSpPr>
        <p:spPr>
          <a:xfrm flipV="1">
            <a:off x="6445048" y="3570936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5946826" y="3697175"/>
            <a:ext cx="55729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smtClean="0">
                <a:solidFill>
                  <a:schemeClr val="tx1"/>
                </a:solidFill>
              </a:rPr>
              <a:t>2.0 </a:t>
            </a:r>
            <a:r>
              <a:rPr lang="ko-KR" altLang="en-US" sz="500" dirty="0" smtClean="0">
                <a:solidFill>
                  <a:schemeClr val="tx1"/>
                </a:solidFill>
              </a:rPr>
              <a:t>초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6434302" y="3696713"/>
            <a:ext cx="69819" cy="101460"/>
            <a:chOff x="6848281" y="2120017"/>
            <a:chExt cx="84017" cy="121634"/>
          </a:xfrm>
        </p:grpSpPr>
        <p:sp>
          <p:nvSpPr>
            <p:cNvPr id="261" name="직사각형 260"/>
            <p:cNvSpPr/>
            <p:nvPr/>
          </p:nvSpPr>
          <p:spPr>
            <a:xfrm>
              <a:off x="6848281" y="2120017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6848281" y="2180834"/>
              <a:ext cx="84017" cy="608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3" name="이등변 삼각형 262"/>
          <p:cNvSpPr/>
          <p:nvPr/>
        </p:nvSpPr>
        <p:spPr>
          <a:xfrm>
            <a:off x="6445048" y="3702409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이등변 삼각형 263"/>
          <p:cNvSpPr/>
          <p:nvPr/>
        </p:nvSpPr>
        <p:spPr>
          <a:xfrm flipV="1">
            <a:off x="6445048" y="3757750"/>
            <a:ext cx="48327" cy="36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569544" y="3515595"/>
            <a:ext cx="95219" cy="96226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6569544" y="3702409"/>
            <a:ext cx="95219" cy="96226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5818284" y="2681278"/>
            <a:ext cx="4861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0</a:t>
            </a:r>
            <a:r>
              <a:rPr lang="ko-KR" altLang="en-US" sz="500" dirty="0" smtClean="0"/>
              <a:t>˚</a:t>
            </a:r>
            <a:endParaRPr lang="ko-KR" altLang="en-US" sz="5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906964" y="2040974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125 Pixel</a:t>
            </a:r>
            <a:endParaRPr lang="ko-KR" altLang="en-US" sz="5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906964" y="2244496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255 Pixel</a:t>
            </a:r>
            <a:endParaRPr lang="ko-KR" altLang="en-US" sz="500" dirty="0"/>
          </a:p>
        </p:txBody>
      </p:sp>
      <p:sp>
        <p:nvSpPr>
          <p:cNvPr id="270" name="TextBox 269"/>
          <p:cNvSpPr txBox="1"/>
          <p:nvPr/>
        </p:nvSpPr>
        <p:spPr>
          <a:xfrm>
            <a:off x="5548119" y="1640708"/>
            <a:ext cx="725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삼성 로고</a:t>
            </a:r>
            <a:endParaRPr lang="ko-KR" altLang="en-US" sz="500" dirty="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5674058" y="3061515"/>
            <a:ext cx="147522" cy="14908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5851569" y="3061515"/>
            <a:ext cx="147522" cy="14908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73" name="Picture 1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379"/>
          <a:stretch/>
        </p:blipFill>
        <p:spPr bwMode="auto">
          <a:xfrm>
            <a:off x="5533237" y="3933679"/>
            <a:ext cx="724694" cy="1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4" name="직선 연결선 273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19471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434422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449372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464323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479274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49422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50917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52412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연결선 302"/>
          <p:cNvCxnSpPr/>
          <p:nvPr/>
        </p:nvCxnSpPr>
        <p:spPr>
          <a:xfrm>
            <a:off x="1053216" y="4674570"/>
            <a:ext cx="426992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1053216" y="4569796"/>
            <a:ext cx="442829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1053216" y="4465020"/>
            <a:ext cx="443464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1053216" y="4881739"/>
            <a:ext cx="426992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1059235" y="4778228"/>
            <a:ext cx="4421578" cy="1042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1337396" y="4673602"/>
            <a:ext cx="4143417" cy="1042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9" name="직선 연결선 308"/>
          <p:cNvCxnSpPr/>
          <p:nvPr/>
        </p:nvCxnSpPr>
        <p:spPr>
          <a:xfrm>
            <a:off x="1053216" y="4360245"/>
            <a:ext cx="443464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직사각형 309"/>
          <p:cNvSpPr/>
          <p:nvPr/>
        </p:nvSpPr>
        <p:spPr>
          <a:xfrm>
            <a:off x="1054197" y="4778228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타원 310"/>
          <p:cNvSpPr/>
          <p:nvPr/>
        </p:nvSpPr>
        <p:spPr>
          <a:xfrm>
            <a:off x="1054198" y="4797986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1470359" y="4359027"/>
            <a:ext cx="957010" cy="1042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1915651" y="4568812"/>
            <a:ext cx="511718" cy="1042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2360945" y="4568812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2360946" y="4588570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1054235" y="4254808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6" name="타원 325"/>
          <p:cNvSpPr/>
          <p:nvPr/>
        </p:nvSpPr>
        <p:spPr>
          <a:xfrm>
            <a:off x="1054236" y="4274566"/>
            <a:ext cx="66422" cy="6642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1115896" y="4254808"/>
            <a:ext cx="4274875" cy="1042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2" name="직선 연결선 331"/>
          <p:cNvCxnSpPr/>
          <p:nvPr/>
        </p:nvCxnSpPr>
        <p:spPr>
          <a:xfrm>
            <a:off x="5390771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직사각형 332"/>
          <p:cNvSpPr/>
          <p:nvPr/>
        </p:nvSpPr>
        <p:spPr>
          <a:xfrm>
            <a:off x="5349413" y="4254808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4" name="타원 333"/>
          <p:cNvSpPr/>
          <p:nvPr/>
        </p:nvSpPr>
        <p:spPr>
          <a:xfrm>
            <a:off x="5349414" y="4274566"/>
            <a:ext cx="66422" cy="66422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1337397" y="4673602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타원 312"/>
          <p:cNvSpPr/>
          <p:nvPr/>
        </p:nvSpPr>
        <p:spPr>
          <a:xfrm>
            <a:off x="1337398" y="4693360"/>
            <a:ext cx="66422" cy="66422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1470357" y="4464593"/>
            <a:ext cx="511718" cy="1042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1470357" y="4464593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7" name="타원 316"/>
          <p:cNvSpPr/>
          <p:nvPr/>
        </p:nvSpPr>
        <p:spPr>
          <a:xfrm>
            <a:off x="1470358" y="4484351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1915651" y="4464593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9" name="타원 318"/>
          <p:cNvSpPr/>
          <p:nvPr/>
        </p:nvSpPr>
        <p:spPr>
          <a:xfrm>
            <a:off x="1915652" y="4484351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1915651" y="4568812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2" name="타원 321"/>
          <p:cNvSpPr/>
          <p:nvPr/>
        </p:nvSpPr>
        <p:spPr>
          <a:xfrm>
            <a:off x="1915652" y="4588570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1470357" y="4254808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8" name="타원 327"/>
          <p:cNvSpPr/>
          <p:nvPr/>
        </p:nvSpPr>
        <p:spPr>
          <a:xfrm>
            <a:off x="1470358" y="4274566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1915651" y="4254808"/>
            <a:ext cx="66423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1915652" y="4274566"/>
            <a:ext cx="66422" cy="6642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6" name="직선 화살표 연결선 335"/>
          <p:cNvCxnSpPr>
            <a:stCxn id="335" idx="0"/>
            <a:endCxn id="335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181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덧셈 기호 182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4" name="덧셈 기호 183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338" name="Picture 7" descr="https://cdn4.iconfinder.com/data/icons/simplicio/128x128/file_delete.png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46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1. 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3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" name="직사각형 339"/>
          <p:cNvSpPr/>
          <p:nvPr/>
        </p:nvSpPr>
        <p:spPr>
          <a:xfrm>
            <a:off x="496975" y="914025"/>
            <a:ext cx="3591929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</a:t>
            </a:r>
            <a:r>
              <a:rPr lang="ko-KR" altLang="en-US" sz="800" dirty="0" smtClean="0">
                <a:solidFill>
                  <a:schemeClr val="tx1"/>
                </a:solidFill>
              </a:rPr>
              <a:t>프로젝트 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# Scene Management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349" name="TextBox 348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350" name="TextBox 349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4" name="그룹 353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55" name="직사각형 35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이등변 삼각형 35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7" name="직사각형 356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8" name="그룹 357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59" name="직사각형 35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이등변 삼각형 35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그룹 360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62" name="직사각형 36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이등변 삼각형 36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4" name="그룹 363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365" name="직사각형 364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이등변 삼각형 36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8" name="그룹 367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369" name="직사각형 36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이등변 삼각형 36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1" name="직사각형 370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2" name="그룹 371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373" name="직사각형 37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이등변 삼각형 37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5" name="그룹 374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376" name="직사각형 375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이등변 삼각형 37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2" name="그룹 381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383" name="직사각형 382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이등변 삼각형 383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3" name="직사각형 402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양쪽 모서리가 잘린 사각형 426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8" name="양쪽 모서리가 잘린 사각형 427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9" name="양쪽 모서리가 잘린 사각형 428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Resource Management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0" name="이등변 삼각형 429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1" name="이등변 삼각형 430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9" name="직사각형 438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Scene Parameters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09" name="한쪽 모서리가 잘린 사각형 508"/>
          <p:cNvSpPr/>
          <p:nvPr/>
        </p:nvSpPr>
        <p:spPr>
          <a:xfrm>
            <a:off x="1116651" y="2283103"/>
            <a:ext cx="538938" cy="538938"/>
          </a:xfrm>
          <a:prstGeom prst="snip1Rect">
            <a:avLst>
              <a:gd name="adj" fmla="val 2408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0" name="순서도: 수행의 시작/종료 509"/>
          <p:cNvSpPr/>
          <p:nvPr/>
        </p:nvSpPr>
        <p:spPr>
          <a:xfrm>
            <a:off x="551143" y="1635792"/>
            <a:ext cx="794396" cy="23243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1" name="순서도: 문서 510"/>
          <p:cNvSpPr/>
          <p:nvPr/>
        </p:nvSpPr>
        <p:spPr>
          <a:xfrm>
            <a:off x="3302619" y="2159993"/>
            <a:ext cx="538938" cy="538938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2" name="순서도: 데이터 511"/>
          <p:cNvSpPr/>
          <p:nvPr/>
        </p:nvSpPr>
        <p:spPr>
          <a:xfrm>
            <a:off x="2034817" y="2200392"/>
            <a:ext cx="890034" cy="21557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순서도: 데이터 512"/>
          <p:cNvSpPr/>
          <p:nvPr/>
        </p:nvSpPr>
        <p:spPr>
          <a:xfrm>
            <a:off x="2034817" y="2572305"/>
            <a:ext cx="890034" cy="21557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4" name="순서도: 문서 513"/>
          <p:cNvSpPr/>
          <p:nvPr/>
        </p:nvSpPr>
        <p:spPr>
          <a:xfrm>
            <a:off x="3302619" y="3179673"/>
            <a:ext cx="538938" cy="538938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551143" y="1651981"/>
            <a:ext cx="794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0</a:t>
            </a:r>
            <a:endParaRPr lang="ko-KR" altLang="en-US" sz="700" b="1" dirty="0"/>
          </a:p>
        </p:txBody>
      </p:sp>
      <p:sp>
        <p:nvSpPr>
          <p:cNvPr id="516" name="TextBox 515"/>
          <p:cNvSpPr txBox="1"/>
          <p:nvPr/>
        </p:nvSpPr>
        <p:spPr>
          <a:xfrm>
            <a:off x="1034088" y="2364849"/>
            <a:ext cx="67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1</a:t>
            </a:r>
          </a:p>
          <a:p>
            <a:pPr algn="ctr"/>
            <a:r>
              <a:rPr lang="en-US" altLang="ko-KR" sz="700" b="1" dirty="0"/>
              <a:t> </a:t>
            </a:r>
            <a:r>
              <a:rPr lang="en-US" altLang="ko-KR" sz="700" b="1" dirty="0" smtClean="0"/>
              <a:t>(E)  </a:t>
            </a:r>
            <a:endParaRPr lang="ko-KR" altLang="en-US" sz="700" b="1" dirty="0"/>
          </a:p>
        </p:txBody>
      </p:sp>
      <p:sp>
        <p:nvSpPr>
          <p:cNvPr id="517" name="TextBox 516"/>
          <p:cNvSpPr txBox="1"/>
          <p:nvPr/>
        </p:nvSpPr>
        <p:spPr>
          <a:xfrm>
            <a:off x="3224809" y="219001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3</a:t>
            </a:r>
          </a:p>
          <a:p>
            <a:pPr algn="ctr"/>
            <a:r>
              <a:rPr lang="en-US" altLang="ko-KR" sz="700" b="1" dirty="0" smtClean="0"/>
              <a:t>(B)</a:t>
            </a:r>
            <a:endParaRPr lang="ko-KR" altLang="en-US" sz="700" b="1" dirty="0"/>
          </a:p>
        </p:txBody>
      </p:sp>
      <p:sp>
        <p:nvSpPr>
          <p:cNvPr id="518" name="TextBox 517"/>
          <p:cNvSpPr txBox="1"/>
          <p:nvPr/>
        </p:nvSpPr>
        <p:spPr>
          <a:xfrm>
            <a:off x="3224808" y="3212976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4</a:t>
            </a:r>
          </a:p>
          <a:p>
            <a:pPr algn="ctr"/>
            <a:r>
              <a:rPr lang="en-US" altLang="ko-KR" sz="700" b="1" dirty="0" smtClean="0"/>
              <a:t>(B)</a:t>
            </a:r>
            <a:endParaRPr lang="ko-KR" altLang="en-US" sz="700" b="1" dirty="0"/>
          </a:p>
        </p:txBody>
      </p:sp>
      <p:sp>
        <p:nvSpPr>
          <p:cNvPr id="521" name="타원 520"/>
          <p:cNvSpPr/>
          <p:nvPr/>
        </p:nvSpPr>
        <p:spPr>
          <a:xfrm>
            <a:off x="2151831" y="228696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2" name="타원 521"/>
          <p:cNvSpPr/>
          <p:nvPr/>
        </p:nvSpPr>
        <p:spPr>
          <a:xfrm>
            <a:off x="2170977" y="2649612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3" name="타원 522"/>
          <p:cNvSpPr/>
          <p:nvPr/>
        </p:nvSpPr>
        <p:spPr>
          <a:xfrm>
            <a:off x="1568624" y="255645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4" name="구부러진 연결선 523"/>
          <p:cNvCxnSpPr>
            <a:stCxn id="523" idx="6"/>
            <a:endCxn id="521" idx="2"/>
          </p:cNvCxnSpPr>
          <p:nvPr/>
        </p:nvCxnSpPr>
        <p:spPr>
          <a:xfrm flipV="1">
            <a:off x="1614343" y="2309823"/>
            <a:ext cx="537488" cy="269487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구부러진 연결선 524"/>
          <p:cNvCxnSpPr>
            <a:stCxn id="523" idx="6"/>
            <a:endCxn id="522" idx="2"/>
          </p:cNvCxnSpPr>
          <p:nvPr/>
        </p:nvCxnSpPr>
        <p:spPr>
          <a:xfrm>
            <a:off x="1614343" y="2579310"/>
            <a:ext cx="556634" cy="93162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타원 525"/>
          <p:cNvSpPr/>
          <p:nvPr/>
        </p:nvSpPr>
        <p:spPr>
          <a:xfrm>
            <a:off x="2760505" y="228696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7" name="타원 526"/>
          <p:cNvSpPr/>
          <p:nvPr/>
        </p:nvSpPr>
        <p:spPr>
          <a:xfrm>
            <a:off x="2766765" y="2649612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8" name="구부러진 연결선 527"/>
          <p:cNvCxnSpPr>
            <a:stCxn id="526" idx="6"/>
            <a:endCxn id="552" idx="2"/>
          </p:cNvCxnSpPr>
          <p:nvPr/>
        </p:nvCxnSpPr>
        <p:spPr>
          <a:xfrm>
            <a:off x="2806224" y="2309823"/>
            <a:ext cx="512516" cy="76899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구부러진 연결선 528"/>
          <p:cNvCxnSpPr>
            <a:stCxn id="527" idx="6"/>
            <a:endCxn id="554" idx="2"/>
          </p:cNvCxnSpPr>
          <p:nvPr/>
        </p:nvCxnSpPr>
        <p:spPr>
          <a:xfrm>
            <a:off x="2812484" y="2672472"/>
            <a:ext cx="506256" cy="75485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타원 529"/>
          <p:cNvSpPr/>
          <p:nvPr/>
        </p:nvSpPr>
        <p:spPr>
          <a:xfrm>
            <a:off x="1136576" y="255645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1" name="타원 530"/>
          <p:cNvSpPr/>
          <p:nvPr/>
        </p:nvSpPr>
        <p:spPr>
          <a:xfrm>
            <a:off x="1278936" y="1729150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2" name="구부러진 연결선 531"/>
          <p:cNvCxnSpPr>
            <a:stCxn id="531" idx="6"/>
            <a:endCxn id="530" idx="2"/>
          </p:cNvCxnSpPr>
          <p:nvPr/>
        </p:nvCxnSpPr>
        <p:spPr>
          <a:xfrm flipH="1">
            <a:off x="1136576" y="1752010"/>
            <a:ext cx="188079" cy="827300"/>
          </a:xfrm>
          <a:prstGeom prst="curvedConnector5">
            <a:avLst>
              <a:gd name="adj1" fmla="val -121545"/>
              <a:gd name="adj2" fmla="val 50000"/>
              <a:gd name="adj3" fmla="val 221545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직사각형 532"/>
          <p:cNvSpPr/>
          <p:nvPr/>
        </p:nvSpPr>
        <p:spPr>
          <a:xfrm>
            <a:off x="369103" y="4110805"/>
            <a:ext cx="6462513" cy="100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4" name="직사각형 533"/>
          <p:cNvSpPr/>
          <p:nvPr/>
        </p:nvSpPr>
        <p:spPr>
          <a:xfrm>
            <a:off x="7643593" y="1570817"/>
            <a:ext cx="422025" cy="1802356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8" name="한쪽 모서리가 잘린 사각형 537"/>
          <p:cNvSpPr/>
          <p:nvPr/>
        </p:nvSpPr>
        <p:spPr>
          <a:xfrm>
            <a:off x="7692605" y="1630577"/>
            <a:ext cx="324000" cy="323530"/>
          </a:xfrm>
          <a:prstGeom prst="snip1Rect">
            <a:avLst>
              <a:gd name="adj" fmla="val 24085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621456" y="1674753"/>
            <a:ext cx="47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Event</a:t>
            </a:r>
            <a:endParaRPr lang="ko-KR" altLang="en-US" sz="800" dirty="0"/>
          </a:p>
        </p:txBody>
      </p:sp>
      <p:sp>
        <p:nvSpPr>
          <p:cNvPr id="541" name="순서도: 문서 540"/>
          <p:cNvSpPr/>
          <p:nvPr/>
        </p:nvSpPr>
        <p:spPr>
          <a:xfrm>
            <a:off x="7692605" y="2078365"/>
            <a:ext cx="324000" cy="324000"/>
          </a:xfrm>
          <a:prstGeom prst="flowChartDocumen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7621456" y="2104456"/>
            <a:ext cx="47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Battle</a:t>
            </a:r>
            <a:endParaRPr lang="ko-KR" altLang="en-US" sz="800" dirty="0"/>
          </a:p>
        </p:txBody>
      </p:sp>
      <p:sp>
        <p:nvSpPr>
          <p:cNvPr id="544" name="타원 543"/>
          <p:cNvSpPr/>
          <p:nvPr/>
        </p:nvSpPr>
        <p:spPr>
          <a:xfrm>
            <a:off x="7692605" y="2526623"/>
            <a:ext cx="324000" cy="324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7621456" y="2573235"/>
            <a:ext cx="47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World</a:t>
            </a:r>
            <a:endParaRPr lang="ko-KR" altLang="en-US" sz="800" dirty="0"/>
          </a:p>
        </p:txBody>
      </p:sp>
      <p:sp>
        <p:nvSpPr>
          <p:cNvPr id="547" name="대각선 방향의 모서리가 둥근 사각형 546"/>
          <p:cNvSpPr/>
          <p:nvPr/>
        </p:nvSpPr>
        <p:spPr>
          <a:xfrm>
            <a:off x="7692605" y="2978295"/>
            <a:ext cx="324000" cy="322910"/>
          </a:xfrm>
          <a:prstGeom prst="round2DiagRect">
            <a:avLst>
              <a:gd name="adj1" fmla="val 16667"/>
              <a:gd name="adj2" fmla="val 32302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621456" y="2974878"/>
            <a:ext cx="47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Game</a:t>
            </a:r>
          </a:p>
          <a:p>
            <a:pPr algn="ctr"/>
            <a:r>
              <a:rPr lang="en-US" altLang="ko-KR" sz="800" dirty="0" smtClean="0"/>
              <a:t>Over</a:t>
            </a:r>
            <a:endParaRPr lang="ko-KR" altLang="en-US" sz="800" dirty="0"/>
          </a:p>
        </p:txBody>
      </p:sp>
      <p:cxnSp>
        <p:nvCxnSpPr>
          <p:cNvPr id="549" name="직선 연결선 548"/>
          <p:cNvCxnSpPr/>
          <p:nvPr/>
        </p:nvCxnSpPr>
        <p:spPr>
          <a:xfrm>
            <a:off x="7643593" y="2016236"/>
            <a:ext cx="431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/>
          <p:cNvCxnSpPr/>
          <p:nvPr/>
        </p:nvCxnSpPr>
        <p:spPr>
          <a:xfrm>
            <a:off x="7643593" y="2464494"/>
            <a:ext cx="431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>
            <a:off x="7643593" y="2912751"/>
            <a:ext cx="431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타원 551"/>
          <p:cNvSpPr/>
          <p:nvPr/>
        </p:nvSpPr>
        <p:spPr>
          <a:xfrm>
            <a:off x="3318740" y="2363862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3" name="타원 552"/>
          <p:cNvSpPr/>
          <p:nvPr/>
        </p:nvSpPr>
        <p:spPr>
          <a:xfrm>
            <a:off x="3778321" y="2363862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4" name="타원 553"/>
          <p:cNvSpPr/>
          <p:nvPr/>
        </p:nvSpPr>
        <p:spPr>
          <a:xfrm>
            <a:off x="3318740" y="3404468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5" name="타원 554"/>
          <p:cNvSpPr/>
          <p:nvPr/>
        </p:nvSpPr>
        <p:spPr>
          <a:xfrm>
            <a:off x="3778321" y="3404468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04526" y="3138834"/>
            <a:ext cx="482600" cy="482600"/>
            <a:chOff x="4127500" y="2413000"/>
            <a:chExt cx="482600" cy="482600"/>
          </a:xfrm>
        </p:grpSpPr>
        <p:sp>
          <p:nvSpPr>
            <p:cNvPr id="535" name="타원 534"/>
            <p:cNvSpPr/>
            <p:nvPr/>
          </p:nvSpPr>
          <p:spPr>
            <a:xfrm>
              <a:off x="4127500" y="2413000"/>
              <a:ext cx="482600" cy="4826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6" name="타원 555"/>
            <p:cNvSpPr/>
            <p:nvPr/>
          </p:nvSpPr>
          <p:spPr>
            <a:xfrm>
              <a:off x="4137793" y="2625891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7" name="타원 556"/>
            <p:cNvSpPr/>
            <p:nvPr/>
          </p:nvSpPr>
          <p:spPr>
            <a:xfrm>
              <a:off x="4555464" y="2625891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8" name="구부러진 연결선 557"/>
          <p:cNvCxnSpPr>
            <a:stCxn id="555" idx="6"/>
            <a:endCxn id="556" idx="2"/>
          </p:cNvCxnSpPr>
          <p:nvPr/>
        </p:nvCxnSpPr>
        <p:spPr>
          <a:xfrm flipV="1">
            <a:off x="3824040" y="3374585"/>
            <a:ext cx="1090779" cy="52743"/>
          </a:xfrm>
          <a:prstGeom prst="curvedConnector3">
            <a:avLst>
              <a:gd name="adj1" fmla="val 4738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순서도: 데이터 559"/>
          <p:cNvSpPr/>
          <p:nvPr/>
        </p:nvSpPr>
        <p:spPr>
          <a:xfrm>
            <a:off x="4003035" y="2572305"/>
            <a:ext cx="890034" cy="21557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1" name="타원 560"/>
          <p:cNvSpPr/>
          <p:nvPr/>
        </p:nvSpPr>
        <p:spPr>
          <a:xfrm>
            <a:off x="4139195" y="2649612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2" name="타원 561"/>
          <p:cNvSpPr/>
          <p:nvPr/>
        </p:nvSpPr>
        <p:spPr>
          <a:xfrm>
            <a:off x="4734983" y="2649612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3" name="순서도: 데이터 562"/>
          <p:cNvSpPr/>
          <p:nvPr/>
        </p:nvSpPr>
        <p:spPr>
          <a:xfrm>
            <a:off x="4003035" y="2229546"/>
            <a:ext cx="890034" cy="215575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4" name="타원 563"/>
          <p:cNvSpPr/>
          <p:nvPr/>
        </p:nvSpPr>
        <p:spPr>
          <a:xfrm>
            <a:off x="4139195" y="230685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5" name="타원 564"/>
          <p:cNvSpPr/>
          <p:nvPr/>
        </p:nvSpPr>
        <p:spPr>
          <a:xfrm>
            <a:off x="4734983" y="230685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9" name="대각선 방향의 모서리가 둥근 사각형 568"/>
          <p:cNvSpPr/>
          <p:nvPr/>
        </p:nvSpPr>
        <p:spPr>
          <a:xfrm>
            <a:off x="8265368" y="1792342"/>
            <a:ext cx="897048" cy="32291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8268289" y="1833603"/>
            <a:ext cx="894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Game Over </a:t>
            </a:r>
            <a:endParaRPr lang="ko-KR" altLang="en-US" sz="700" b="1" dirty="0"/>
          </a:p>
        </p:txBody>
      </p:sp>
      <p:sp>
        <p:nvSpPr>
          <p:cNvPr id="571" name="타원 570"/>
          <p:cNvSpPr/>
          <p:nvPr/>
        </p:nvSpPr>
        <p:spPr>
          <a:xfrm>
            <a:off x="9095603" y="1908388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2" r="37707"/>
          <a:stretch/>
        </p:blipFill>
        <p:spPr bwMode="auto">
          <a:xfrm>
            <a:off x="4895171" y="1752010"/>
            <a:ext cx="588404" cy="36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6" name="타원 565"/>
          <p:cNvSpPr/>
          <p:nvPr/>
        </p:nvSpPr>
        <p:spPr>
          <a:xfrm>
            <a:off x="4919393" y="1901693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68" name="구부러진 연결선 567"/>
          <p:cNvCxnSpPr>
            <a:stCxn id="565" idx="6"/>
            <a:endCxn id="566" idx="2"/>
          </p:cNvCxnSpPr>
          <p:nvPr/>
        </p:nvCxnSpPr>
        <p:spPr>
          <a:xfrm flipV="1">
            <a:off x="4780702" y="1924553"/>
            <a:ext cx="138691" cy="405160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구부러진 연결선 574"/>
          <p:cNvCxnSpPr>
            <a:stCxn id="553" idx="6"/>
            <a:endCxn id="564" idx="2"/>
          </p:cNvCxnSpPr>
          <p:nvPr/>
        </p:nvCxnSpPr>
        <p:spPr>
          <a:xfrm flipV="1">
            <a:off x="3824040" y="2329713"/>
            <a:ext cx="315155" cy="57009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구부러진 연결선 581"/>
          <p:cNvCxnSpPr>
            <a:stCxn id="553" idx="6"/>
            <a:endCxn id="561" idx="2"/>
          </p:cNvCxnSpPr>
          <p:nvPr/>
        </p:nvCxnSpPr>
        <p:spPr>
          <a:xfrm>
            <a:off x="3824040" y="2386722"/>
            <a:ext cx="315155" cy="285750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구부러진 연결선 584"/>
          <p:cNvCxnSpPr>
            <a:stCxn id="562" idx="5"/>
            <a:endCxn id="556" idx="2"/>
          </p:cNvCxnSpPr>
          <p:nvPr/>
        </p:nvCxnSpPr>
        <p:spPr>
          <a:xfrm rot="16200000" flipH="1">
            <a:off x="4501439" y="2961204"/>
            <a:ext cx="685949" cy="140812"/>
          </a:xfrm>
          <a:prstGeom prst="curvedConnector2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덧셈 기호 588"/>
          <p:cNvSpPr/>
          <p:nvPr/>
        </p:nvSpPr>
        <p:spPr>
          <a:xfrm>
            <a:off x="7864347" y="1591377"/>
            <a:ext cx="217616" cy="217612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  <a:alpha val="7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0" name="덧셈 기호 589"/>
          <p:cNvSpPr/>
          <p:nvPr/>
        </p:nvSpPr>
        <p:spPr>
          <a:xfrm>
            <a:off x="7864347" y="2006446"/>
            <a:ext cx="217616" cy="217612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  <a:alpha val="7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1" name="덧셈 기호 590"/>
          <p:cNvSpPr/>
          <p:nvPr/>
        </p:nvSpPr>
        <p:spPr>
          <a:xfrm>
            <a:off x="7864347" y="2461911"/>
            <a:ext cx="217616" cy="217612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  <a:alpha val="7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2" name="덧셈 기호 591"/>
          <p:cNvSpPr/>
          <p:nvPr/>
        </p:nvSpPr>
        <p:spPr>
          <a:xfrm>
            <a:off x="7864347" y="2904115"/>
            <a:ext cx="217616" cy="217612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  <a:alpha val="7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6" name="직사각형 595"/>
          <p:cNvSpPr/>
          <p:nvPr/>
        </p:nvSpPr>
        <p:spPr>
          <a:xfrm>
            <a:off x="5551994" y="1520488"/>
            <a:ext cx="1222997" cy="25229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5545898" y="286163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이름</a:t>
            </a:r>
            <a:endParaRPr lang="ko-KR" altLang="en-US" sz="500" b="1" dirty="0"/>
          </a:p>
        </p:txBody>
      </p:sp>
      <p:sp>
        <p:nvSpPr>
          <p:cNvPr id="595" name="직사각형 594"/>
          <p:cNvSpPr/>
          <p:nvPr/>
        </p:nvSpPr>
        <p:spPr>
          <a:xfrm>
            <a:off x="5623622" y="2996192"/>
            <a:ext cx="1113145" cy="101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5545898" y="3143488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사용 용량</a:t>
            </a:r>
            <a:endParaRPr lang="ko-KR" altLang="en-US" sz="500" b="1" dirty="0"/>
          </a:p>
        </p:txBody>
      </p:sp>
      <p:sp>
        <p:nvSpPr>
          <p:cNvPr id="602" name="모서리가 둥근 직사각형 601"/>
          <p:cNvSpPr/>
          <p:nvPr/>
        </p:nvSpPr>
        <p:spPr>
          <a:xfrm>
            <a:off x="5623623" y="3287827"/>
            <a:ext cx="697529" cy="101460"/>
          </a:xfrm>
          <a:prstGeom prst="roundRect">
            <a:avLst>
              <a:gd name="adj" fmla="val 35443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82" name="모서리가 둥근 직사각형 3081"/>
          <p:cNvSpPr/>
          <p:nvPr/>
        </p:nvSpPr>
        <p:spPr>
          <a:xfrm>
            <a:off x="5623623" y="3287832"/>
            <a:ext cx="1113144" cy="101460"/>
          </a:xfrm>
          <a:prstGeom prst="roundRect">
            <a:avLst>
              <a:gd name="adj" fmla="val 35443"/>
            </a:avLst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 15.25 /20 Mb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2192503" y="2209526"/>
            <a:ext cx="816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Case 1</a:t>
            </a:r>
            <a:endParaRPr lang="ko-KR" altLang="en-US" sz="700" b="1" dirty="0"/>
          </a:p>
        </p:txBody>
      </p:sp>
      <p:sp>
        <p:nvSpPr>
          <p:cNvPr id="604" name="TextBox 603"/>
          <p:cNvSpPr txBox="1"/>
          <p:nvPr/>
        </p:nvSpPr>
        <p:spPr>
          <a:xfrm>
            <a:off x="2192503" y="2585902"/>
            <a:ext cx="1248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Case 2</a:t>
            </a:r>
            <a:endParaRPr lang="ko-KR" altLang="en-US" sz="700" b="1" dirty="0"/>
          </a:p>
        </p:txBody>
      </p:sp>
      <p:sp>
        <p:nvSpPr>
          <p:cNvPr id="605" name="TextBox 604"/>
          <p:cNvSpPr txBox="1"/>
          <p:nvPr/>
        </p:nvSpPr>
        <p:spPr>
          <a:xfrm>
            <a:off x="4160913" y="2239885"/>
            <a:ext cx="619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Case 1</a:t>
            </a:r>
            <a:endParaRPr lang="ko-KR" altLang="en-US" sz="700" b="1" dirty="0"/>
          </a:p>
        </p:txBody>
      </p:sp>
      <p:sp>
        <p:nvSpPr>
          <p:cNvPr id="606" name="TextBox 605"/>
          <p:cNvSpPr txBox="1"/>
          <p:nvPr/>
        </p:nvSpPr>
        <p:spPr>
          <a:xfrm>
            <a:off x="4160913" y="2585902"/>
            <a:ext cx="619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Case 2</a:t>
            </a:r>
            <a:endParaRPr lang="ko-KR" altLang="en-US" sz="700" b="1" dirty="0"/>
          </a:p>
        </p:txBody>
      </p:sp>
      <p:sp>
        <p:nvSpPr>
          <p:cNvPr id="536" name="TextBox 535"/>
          <p:cNvSpPr txBox="1"/>
          <p:nvPr/>
        </p:nvSpPr>
        <p:spPr>
          <a:xfrm>
            <a:off x="4811798" y="3203450"/>
            <a:ext cx="67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/>
              <a:t># Scene 5</a:t>
            </a:r>
          </a:p>
          <a:p>
            <a:pPr algn="ctr"/>
            <a:r>
              <a:rPr lang="en-US" altLang="ko-KR" sz="700" b="1" dirty="0" smtClean="0"/>
              <a:t>(W)</a:t>
            </a:r>
            <a:endParaRPr lang="ko-KR" altLang="en-US" sz="700" b="1" dirty="0"/>
          </a:p>
        </p:txBody>
      </p:sp>
      <p:sp>
        <p:nvSpPr>
          <p:cNvPr id="607" name="TextBox 606"/>
          <p:cNvSpPr txBox="1"/>
          <p:nvPr/>
        </p:nvSpPr>
        <p:spPr>
          <a:xfrm>
            <a:off x="7330000" y="3940979"/>
            <a:ext cx="916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# Game Over</a:t>
            </a:r>
            <a:endParaRPr lang="ko-KR" altLang="en-US" sz="700" b="1" dirty="0"/>
          </a:p>
        </p:txBody>
      </p:sp>
      <p:pic>
        <p:nvPicPr>
          <p:cNvPr id="308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55"/>
          <a:stretch/>
        </p:blipFill>
        <p:spPr bwMode="auto">
          <a:xfrm>
            <a:off x="4923625" y="1841049"/>
            <a:ext cx="5556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73" y="1570816"/>
            <a:ext cx="267683" cy="10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84" name="표 30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30022"/>
              </p:ext>
            </p:extLst>
          </p:nvPr>
        </p:nvGraphicFramePr>
        <p:xfrm>
          <a:off x="5606178" y="1739683"/>
          <a:ext cx="1127772" cy="108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6"/>
                <a:gridCol w="563886"/>
              </a:tblGrid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</a:t>
                      </a:r>
                      <a:r>
                        <a:rPr lang="en-US" altLang="ko-KR" sz="500" baseline="0" dirty="0" smtClean="0"/>
                        <a:t> Type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Main Menu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Scene No.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</a:t>
                      </a:r>
                      <a:r>
                        <a:rPr lang="en-US" altLang="ko-KR" sz="500" baseline="0" dirty="0" smtClean="0"/>
                        <a:t> User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최초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aseline="0" dirty="0" smtClean="0"/>
                        <a:t># </a:t>
                      </a:r>
                      <a:r>
                        <a:rPr lang="en-US" altLang="ko-KR" sz="500" baseline="0" dirty="0" err="1" smtClean="0"/>
                        <a:t>yyyy</a:t>
                      </a:r>
                      <a:r>
                        <a:rPr lang="en-US" altLang="ko-KR" sz="500" baseline="0" dirty="0" smtClean="0"/>
                        <a:t>-mm-</a:t>
                      </a:r>
                      <a:r>
                        <a:rPr lang="en-US" altLang="ko-KR" sz="500" baseline="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작성일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</a:t>
                      </a:r>
                      <a:r>
                        <a:rPr lang="en-US" altLang="ko-KR" sz="500" dirty="0" err="1" smtClean="0"/>
                        <a:t>yyyy</a:t>
                      </a:r>
                      <a:r>
                        <a:rPr lang="en-US" altLang="ko-KR" sz="500" dirty="0" smtClean="0"/>
                        <a:t>-mm-</a:t>
                      </a:r>
                      <a:r>
                        <a:rPr lang="en-US" altLang="ko-KR" sz="500" dirty="0" err="1" smtClean="0"/>
                        <a:t>dd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최종 작성자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# User</a:t>
                      </a:r>
                      <a:r>
                        <a:rPr lang="en-US" altLang="ko-KR" sz="500" baseline="0" dirty="0" smtClean="0"/>
                        <a:t> ID</a:t>
                      </a:r>
                      <a:endParaRPr lang="ko-KR" altLang="en-US" sz="500" dirty="0"/>
                    </a:p>
                  </a:txBody>
                  <a:tcPr marL="41750" marR="41750" marT="20876" marB="208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7" name="TextBox 616"/>
          <p:cNvSpPr txBox="1"/>
          <p:nvPr/>
        </p:nvSpPr>
        <p:spPr>
          <a:xfrm>
            <a:off x="5545898" y="1570817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기본 정보</a:t>
            </a:r>
            <a:endParaRPr lang="ko-KR" altLang="en-US" sz="500" b="1" dirty="0"/>
          </a:p>
        </p:txBody>
      </p:sp>
      <p:sp>
        <p:nvSpPr>
          <p:cNvPr id="634" name="직사각형 633"/>
          <p:cNvSpPr/>
          <p:nvPr/>
        </p:nvSpPr>
        <p:spPr>
          <a:xfrm>
            <a:off x="368889" y="4110805"/>
            <a:ext cx="6475944" cy="10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5" name="직사각형 634"/>
          <p:cNvSpPr/>
          <p:nvPr/>
        </p:nvSpPr>
        <p:spPr>
          <a:xfrm>
            <a:off x="424882" y="4221088"/>
            <a:ext cx="6353220" cy="8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6" name="직사각형 635"/>
          <p:cNvSpPr/>
          <p:nvPr/>
        </p:nvSpPr>
        <p:spPr>
          <a:xfrm>
            <a:off x="6708402" y="4287313"/>
            <a:ext cx="65353" cy="7002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8" name="그룹 637"/>
          <p:cNvGrpSpPr/>
          <p:nvPr/>
        </p:nvGrpSpPr>
        <p:grpSpPr>
          <a:xfrm>
            <a:off x="6708133" y="4987605"/>
            <a:ext cx="67002" cy="63843"/>
            <a:chOff x="5712986" y="4068549"/>
            <a:chExt cx="46800" cy="45720"/>
          </a:xfrm>
        </p:grpSpPr>
        <p:sp>
          <p:nvSpPr>
            <p:cNvPr id="639" name="직사각형 63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이등변 삼각형 63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1" name="그룹 640"/>
          <p:cNvGrpSpPr/>
          <p:nvPr/>
        </p:nvGrpSpPr>
        <p:grpSpPr>
          <a:xfrm rot="10800000">
            <a:off x="6708402" y="4223469"/>
            <a:ext cx="65351" cy="63843"/>
            <a:chOff x="5712986" y="4068542"/>
            <a:chExt cx="46800" cy="45720"/>
          </a:xfrm>
        </p:grpSpPr>
        <p:sp>
          <p:nvSpPr>
            <p:cNvPr id="642" name="직사각형 6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이등변 삼각형 6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4" name="TextBox 643"/>
          <p:cNvSpPr txBox="1"/>
          <p:nvPr/>
        </p:nvSpPr>
        <p:spPr>
          <a:xfrm>
            <a:off x="369104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Memo</a:t>
            </a:r>
            <a:endParaRPr lang="ko-KR" altLang="en-US" sz="500" b="1" dirty="0"/>
          </a:p>
        </p:txBody>
      </p:sp>
      <p:sp>
        <p:nvSpPr>
          <p:cNvPr id="645" name="TextBox 644"/>
          <p:cNvSpPr txBox="1"/>
          <p:nvPr/>
        </p:nvSpPr>
        <p:spPr>
          <a:xfrm>
            <a:off x="6164826" y="4086114"/>
            <a:ext cx="6603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 smtClean="0"/>
              <a:t> 0 / 5000 Byte</a:t>
            </a:r>
            <a:endParaRPr lang="ko-KR" altLang="en-US" sz="500" dirty="0"/>
          </a:p>
        </p:txBody>
      </p:sp>
      <p:sp>
        <p:nvSpPr>
          <p:cNvPr id="646" name="타원 645"/>
          <p:cNvSpPr/>
          <p:nvPr/>
        </p:nvSpPr>
        <p:spPr>
          <a:xfrm>
            <a:off x="8295903" y="1908388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242532" y="5301208"/>
            <a:ext cx="6412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0000"/>
                </a:solidFill>
              </a:rPr>
              <a:t>Scene Management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0" y="886002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6" y="1342817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4" y="1188332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27286" y="988414"/>
            <a:ext cx="1725620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RPG </a:t>
            </a:r>
            <a:r>
              <a:rPr lang="ko-KR" altLang="en-US" sz="800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201" y="1447755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80577" y="1447755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82440" y="4184059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9202" y="4184059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9201" y="1337200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9201" y="1330849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9201" y="1591771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2461" y="1285799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14812" y="1285799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20603" y="1285799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26394" y="1285799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4952" y="1594877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9200" y="4116698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640842" y="4117433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716953" y="4117433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716954" y="4053599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599200" y="4116698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719335" y="1594877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006550" y="1607842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932300" y="4117832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008412" y="4117832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008412" y="4051553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7008412" y="1594877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99200" y="5109916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599200" y="5109916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780497" y="4117433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008412" y="4392914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008411" y="5109916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640842" y="5109916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714858" y="5107562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714952" y="5043728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780497" y="5107562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8143" y="5043728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933548" y="5107562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853932" y="4117433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853932" y="5107961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677721" y="1806242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4090382" y="1700808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16896" y="1665049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9202" y="4185629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280591" y="4185629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1036112" y="4203123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825585" y="4206283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624996" y="4211252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1177926" y="4204207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43486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58437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73387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883387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03289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218240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33191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48141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630927" y="425500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78043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92994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07945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22895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378467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52797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67748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82699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97649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126007" y="425500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7551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42502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57453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72403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73547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02305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17256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32207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47157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621081" y="425500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46" y="4155528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95" y="4155528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432962" y="4155528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602271" y="4329197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81565" y="4299757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600736" y="4329646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8175" y="4354948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644062" y="4361553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781788" y="4330073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781787" y="4185343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726056" y="4167255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78" name="File"/>
          <p:cNvSpPr>
            <a:spLocks noEditPoints="1" noChangeArrowheads="1"/>
          </p:cNvSpPr>
          <p:nvPr/>
        </p:nvSpPr>
        <p:spPr bwMode="auto">
          <a:xfrm>
            <a:off x="6732595" y="4207262"/>
            <a:ext cx="129885" cy="9708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9" name="filecab2"/>
          <p:cNvSpPr>
            <a:spLocks noEditPoints="1" noChangeArrowheads="1"/>
          </p:cNvSpPr>
          <p:nvPr/>
        </p:nvSpPr>
        <p:spPr bwMode="auto">
          <a:xfrm rot="10800000">
            <a:off x="6933510" y="4205285"/>
            <a:ext cx="89703" cy="102007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0" name="덧셈 기호 179"/>
          <p:cNvSpPr/>
          <p:nvPr/>
        </p:nvSpPr>
        <p:spPr>
          <a:xfrm>
            <a:off x="6966672" y="4191001"/>
            <a:ext cx="97867" cy="97866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덧셈 기호 180"/>
          <p:cNvSpPr/>
          <p:nvPr/>
        </p:nvSpPr>
        <p:spPr>
          <a:xfrm>
            <a:off x="6799349" y="4191001"/>
            <a:ext cx="97867" cy="97866"/>
          </a:xfrm>
          <a:prstGeom prst="mathPlus">
            <a:avLst>
              <a:gd name="adj1" fmla="val 2043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99201" y="1447752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599202" y="1447753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640842" y="1447753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745287" y="1463825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756242" y="1463825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Event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3" name="양쪽 모서리가 잘린 사각형 202"/>
          <p:cNvSpPr/>
          <p:nvPr/>
        </p:nvSpPr>
        <p:spPr>
          <a:xfrm>
            <a:off x="1532106" y="1463825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Resource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653008" y="1467281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607969" y="1467281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7008412" y="4330073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714952" y="4329197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715228" y="4332245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5784686" y="1447752"/>
            <a:ext cx="1223726" cy="26696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787080" y="1446947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Camera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43486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58437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73387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883387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203289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218240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33191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48141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630927" y="425500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78043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92994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307945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322895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378467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52797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67748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82699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97649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4126007" y="425500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27551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442502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457453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72403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4873547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5023055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5172563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5322071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471579" y="4291000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280592" y="4329646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5621081" y="425500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781788" y="4335052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745088" y="4302622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2" name="직사각형 1"/>
          <p:cNvSpPr/>
          <p:nvPr/>
        </p:nvSpPr>
        <p:spPr>
          <a:xfrm>
            <a:off x="602271" y="1330849"/>
            <a:ext cx="6462268" cy="3853609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90096" y="1988840"/>
            <a:ext cx="4121027" cy="2520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1590096" y="1988840"/>
            <a:ext cx="4121027" cy="2013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새 프로젝트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63212" y="2190206"/>
            <a:ext cx="939564" cy="2048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TextBox 336"/>
          <p:cNvSpPr txBox="1"/>
          <p:nvPr/>
        </p:nvSpPr>
        <p:spPr>
          <a:xfrm>
            <a:off x="1640632" y="2277452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프로젝트 </a:t>
            </a:r>
            <a:r>
              <a:rPr lang="ko-KR" altLang="en-US" sz="800" b="1" smtClean="0"/>
              <a:t>명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  <p:sp>
        <p:nvSpPr>
          <p:cNvPr id="338" name="TextBox 337"/>
          <p:cNvSpPr txBox="1"/>
          <p:nvPr/>
        </p:nvSpPr>
        <p:spPr>
          <a:xfrm>
            <a:off x="1640632" y="2558554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해상도 </a:t>
            </a:r>
            <a:r>
              <a:rPr lang="en-US" altLang="ko-KR" sz="800" b="1" dirty="0" smtClean="0"/>
              <a:t>:</a:t>
            </a:r>
            <a:endParaRPr lang="ko-KR" altLang="en-US" sz="800" b="1" dirty="0"/>
          </a:p>
        </p:txBody>
      </p:sp>
      <p:sp>
        <p:nvSpPr>
          <p:cNvPr id="342" name="직사각형 341"/>
          <p:cNvSpPr/>
          <p:nvPr/>
        </p:nvSpPr>
        <p:spPr>
          <a:xfrm>
            <a:off x="2422716" y="2326595"/>
            <a:ext cx="1285372" cy="117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3" name="Pictur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9" y="2581692"/>
            <a:ext cx="1746533" cy="1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" name="직사각형 343"/>
          <p:cNvSpPr/>
          <p:nvPr/>
        </p:nvSpPr>
        <p:spPr>
          <a:xfrm>
            <a:off x="2243363" y="2617843"/>
            <a:ext cx="1285372" cy="1171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1024 x 768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640632" y="2830301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참여 인원 </a:t>
            </a:r>
            <a:r>
              <a:rPr lang="en-US" altLang="ko-KR" sz="800" b="1" dirty="0" smtClean="0"/>
              <a:t>:</a:t>
            </a:r>
            <a:endParaRPr lang="ko-KR" altLang="en-US" sz="800" b="1" dirty="0"/>
          </a:p>
        </p:txBody>
      </p:sp>
      <p:sp>
        <p:nvSpPr>
          <p:cNvPr id="347" name="직사각형 346"/>
          <p:cNvSpPr/>
          <p:nvPr/>
        </p:nvSpPr>
        <p:spPr>
          <a:xfrm>
            <a:off x="1590096" y="4267282"/>
            <a:ext cx="4121027" cy="2418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348" name="그룹 347"/>
          <p:cNvGrpSpPr/>
          <p:nvPr/>
        </p:nvGrpSpPr>
        <p:grpSpPr>
          <a:xfrm>
            <a:off x="4679950" y="2190750"/>
            <a:ext cx="1025605" cy="2076837"/>
            <a:chOff x="4873547" y="2348881"/>
            <a:chExt cx="832008" cy="169405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70"/>
            <a:stretch/>
          </p:blipFill>
          <p:spPr bwMode="auto">
            <a:xfrm>
              <a:off x="4873547" y="2348881"/>
              <a:ext cx="832008" cy="1321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0" name="Picture 3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48"/>
            <a:stretch/>
          </p:blipFill>
          <p:spPr bwMode="auto">
            <a:xfrm>
              <a:off x="4873547" y="3670717"/>
              <a:ext cx="832008" cy="372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86" y="3045745"/>
            <a:ext cx="2760945" cy="116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9" name="모서리가 둥근 직사각형 348"/>
          <p:cNvSpPr/>
          <p:nvPr/>
        </p:nvSpPr>
        <p:spPr>
          <a:xfrm>
            <a:off x="4391272" y="4304994"/>
            <a:ext cx="565855" cy="17169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5035217" y="4304994"/>
            <a:ext cx="565855" cy="17169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90" y="264690"/>
            <a:ext cx="6412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0000"/>
                </a:solidFill>
              </a:rPr>
              <a:t>재미로 </a:t>
            </a:r>
            <a:r>
              <a:rPr lang="ko-KR" altLang="en-US" sz="5000" dirty="0" err="1" smtClean="0">
                <a:solidFill>
                  <a:srgbClr val="FF0000"/>
                </a:solidFill>
              </a:rPr>
              <a:t>해본거</a:t>
            </a:r>
            <a:r>
              <a:rPr lang="en-US" altLang="ko-KR" sz="5000" dirty="0" smtClean="0">
                <a:solidFill>
                  <a:srgbClr val="FF0000"/>
                </a:solidFill>
              </a:rPr>
              <a:t>…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613025" y="2708275"/>
            <a:ext cx="7794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en-US" altLang="ko-KR" sz="3600">
                <a:latin typeface="휴먼엑스포" pitchFamily="18" charset="-127"/>
                <a:ea typeface="휴먼엑스포" pitchFamily="18" charset="-127"/>
              </a:rPr>
              <a:t>1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392488" y="2708275"/>
            <a:ext cx="3900487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ko-KR" altLang="en-US" sz="3200">
                <a:latin typeface="휴먼엑스포" pitchFamily="18" charset="-127"/>
                <a:ea typeface="휴먼엑스포" pitchFamily="18" charset="-127"/>
              </a:rPr>
              <a:t>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1. Tool Outline  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19200"/>
            <a:ext cx="669448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</a:t>
            </a: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개발 목표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2480" y="1694711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Web Site </a:t>
            </a:r>
            <a:r>
              <a:rPr lang="ko-KR" altLang="en-US" sz="800" b="1" dirty="0" smtClean="0"/>
              <a:t>제작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2480" y="2708920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 Web Game </a:t>
            </a:r>
            <a:r>
              <a:rPr lang="ko-KR" altLang="en-US" sz="800" b="1" dirty="0" smtClean="0"/>
              <a:t>제작 </a:t>
            </a:r>
            <a:r>
              <a:rPr lang="en-US" altLang="ko-KR" sz="800" b="1" dirty="0" smtClean="0"/>
              <a:t>Tool </a:t>
            </a:r>
            <a:r>
              <a:rPr lang="ko-KR" altLang="en-US" sz="800" b="1" dirty="0" smtClean="0"/>
              <a:t>개발</a:t>
            </a:r>
            <a:r>
              <a:rPr lang="en-US" altLang="ko-KR" sz="800" b="1" dirty="0" smtClean="0"/>
              <a:t>.  (Web </a:t>
            </a:r>
            <a:r>
              <a:rPr lang="ko-KR" altLang="en-US" sz="800" b="1" dirty="0" smtClean="0"/>
              <a:t>기반 </a:t>
            </a:r>
            <a:r>
              <a:rPr lang="en-US" altLang="ko-KR" sz="800" b="1" dirty="0" smtClean="0"/>
              <a:t>Tool)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480" y="3789040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 </a:t>
            </a:r>
            <a:r>
              <a:rPr lang="ko-KR" altLang="en-US" sz="800" b="1" dirty="0" smtClean="0"/>
              <a:t>상용화 모델 적용</a:t>
            </a:r>
            <a:r>
              <a:rPr lang="en-US" altLang="ko-KR" sz="800" b="1" dirty="0" smtClean="0"/>
              <a:t>. 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2480" y="764704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</a:t>
            </a:r>
            <a:r>
              <a:rPr lang="ko-KR" altLang="en-US" sz="800" b="1" dirty="0" err="1" smtClean="0"/>
              <a:t>클라우드</a:t>
            </a:r>
            <a:r>
              <a:rPr lang="ko-KR" altLang="en-US" sz="800" b="1" dirty="0" smtClean="0"/>
              <a:t> 서버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6496" y="183872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게임 제작을 시작 할 수 있음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제작 된 게임들을 확인하고 다른 유저가 개발한 게임을 플레이 가능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친구 추가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게시판 이용 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전반적인 커뮤니티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기능 사용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6496" y="90872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게임 서비스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게임 제작 및 데이터 연동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어느 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에서든 작업하던 내용 그대로 이어서 작업 가능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smtClean="0"/>
              <a:t>어느 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에서 게임을 플레이 하더라도 저장된 위치에서 게임 이어하기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6496" y="2924364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별도의 클라이언트 다운로드 없이 </a:t>
            </a:r>
            <a:r>
              <a:rPr lang="en-US" altLang="ko-KR" sz="800" dirty="0" smtClean="0"/>
              <a:t>Web </a:t>
            </a:r>
            <a:r>
              <a:rPr lang="ko-KR" altLang="en-US" sz="800" dirty="0" smtClean="0"/>
              <a:t>기반에서 게임 제작 가능 하도록 제작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클라우드</a:t>
            </a:r>
            <a:r>
              <a:rPr lang="ko-KR" altLang="en-US" sz="800" dirty="0" smtClean="0"/>
              <a:t> 서비스를 이용하여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어느 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에서든 이어서 작업 가능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496" y="3984373"/>
            <a:ext cx="65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위 작업이 완료 될 경우 작업 시작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2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상용화 모델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40632" y="907418"/>
            <a:ext cx="8100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Web Site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11" idx="1"/>
          </p:cNvCxnSpPr>
          <p:nvPr/>
        </p:nvCxnSpPr>
        <p:spPr>
          <a:xfrm>
            <a:off x="2450722" y="1015430"/>
            <a:ext cx="27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720752" y="907418"/>
            <a:ext cx="8100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캐시 충전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80" y="693276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Web Site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2480" y="1484784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</a:t>
            </a:r>
            <a:r>
              <a:rPr lang="ko-KR" altLang="en-US" sz="800" b="1" dirty="0" smtClean="0"/>
              <a:t>무료 이용자 제한</a:t>
            </a:r>
            <a:endParaRPr lang="ko-KR" altLang="en-US" sz="800" b="1" dirty="0"/>
          </a:p>
        </p:txBody>
      </p:sp>
      <p:cxnSp>
        <p:nvCxnSpPr>
          <p:cNvPr id="18" name="직선 화살표 연결선 17"/>
          <p:cNvCxnSpPr>
            <a:stCxn id="17" idx="3"/>
            <a:endCxn id="19" idx="1"/>
          </p:cNvCxnSpPr>
          <p:nvPr/>
        </p:nvCxnSpPr>
        <p:spPr>
          <a:xfrm>
            <a:off x="1928664" y="1833132"/>
            <a:ext cx="35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88504" y="1725120"/>
            <a:ext cx="5328592" cy="216024"/>
            <a:chOff x="488504" y="1725120"/>
            <a:chExt cx="5328592" cy="216024"/>
          </a:xfrm>
        </p:grpSpPr>
        <p:sp>
          <p:nvSpPr>
            <p:cNvPr id="17" name="직사각형 16"/>
            <p:cNvSpPr/>
            <p:nvPr/>
          </p:nvSpPr>
          <p:spPr>
            <a:xfrm>
              <a:off x="488504" y="1725120"/>
              <a:ext cx="144016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제작 가능한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Scene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88258" y="1725120"/>
              <a:ext cx="81009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40832" y="1725120"/>
              <a:ext cx="237626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Scene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 MB * 10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>
            <a:stCxn id="19" idx="3"/>
            <a:endCxn id="22" idx="1"/>
          </p:cNvCxnSpPr>
          <p:nvPr/>
        </p:nvCxnSpPr>
        <p:spPr>
          <a:xfrm>
            <a:off x="3098348" y="1833132"/>
            <a:ext cx="342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480" y="3245552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Cash </a:t>
            </a:r>
            <a:r>
              <a:rPr lang="ko-KR" altLang="en-US" sz="800" b="1" dirty="0" smtClean="0"/>
              <a:t>상점</a:t>
            </a:r>
            <a:endParaRPr lang="ko-KR" altLang="en-US" sz="800" b="1" dirty="0"/>
          </a:p>
        </p:txBody>
      </p:sp>
      <p:cxnSp>
        <p:nvCxnSpPr>
          <p:cNvPr id="29" name="직선 화살표 연결선 28"/>
          <p:cNvCxnSpPr>
            <a:stCxn id="28" idx="3"/>
            <a:endCxn id="33" idx="1"/>
          </p:cNvCxnSpPr>
          <p:nvPr/>
        </p:nvCxnSpPr>
        <p:spPr>
          <a:xfrm>
            <a:off x="1928664" y="2289028"/>
            <a:ext cx="35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8504" y="2181016"/>
            <a:ext cx="2609844" cy="216024"/>
            <a:chOff x="488504" y="2204864"/>
            <a:chExt cx="2609844" cy="216024"/>
          </a:xfrm>
        </p:grpSpPr>
        <p:sp>
          <p:nvSpPr>
            <p:cNvPr id="28" name="직사각형 27"/>
            <p:cNvSpPr/>
            <p:nvPr/>
          </p:nvSpPr>
          <p:spPr>
            <a:xfrm>
              <a:off x="488504" y="2204864"/>
              <a:ext cx="144016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클라우드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서버 용량 제한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88258" y="2204864"/>
              <a:ext cx="81009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100 MB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38" idx="3"/>
          </p:cNvCxnSpPr>
          <p:nvPr/>
        </p:nvCxnSpPr>
        <p:spPr>
          <a:xfrm>
            <a:off x="3728418" y="2744924"/>
            <a:ext cx="360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88504" y="3484440"/>
            <a:ext cx="144016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Scene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판매 </a:t>
            </a:r>
            <a:r>
              <a:rPr lang="en-US" altLang="ko-KR" sz="800" dirty="0" smtClean="0">
                <a:solidFill>
                  <a:schemeClr val="tx1"/>
                </a:solidFill>
              </a:rPr>
              <a:t>(1</a:t>
            </a:r>
            <a:r>
              <a:rPr lang="ko-KR" altLang="en-US" sz="800" dirty="0" smtClean="0">
                <a:solidFill>
                  <a:schemeClr val="tx1"/>
                </a:solidFill>
              </a:rPr>
              <a:t>개 단위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8504" y="3887652"/>
            <a:ext cx="144016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Scene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용량 확장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8504" y="4290864"/>
            <a:ext cx="144016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800" dirty="0" smtClean="0">
                <a:solidFill>
                  <a:schemeClr val="tx1"/>
                </a:solidFill>
              </a:rPr>
              <a:t> 서버 용량 확장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8504" y="4694076"/>
            <a:ext cx="144016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Asset </a:t>
            </a:r>
            <a:r>
              <a:rPr lang="ko-KR" altLang="en-US" sz="800" dirty="0" smtClean="0">
                <a:solidFill>
                  <a:schemeClr val="tx1"/>
                </a:solidFill>
              </a:rPr>
              <a:t>구매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88504" y="2636912"/>
            <a:ext cx="5688632" cy="432048"/>
            <a:chOff x="488504" y="2636912"/>
            <a:chExt cx="5688632" cy="432048"/>
          </a:xfrm>
        </p:grpSpPr>
        <p:sp>
          <p:nvSpPr>
            <p:cNvPr id="35" name="직사각형 34"/>
            <p:cNvSpPr/>
            <p:nvPr/>
          </p:nvSpPr>
          <p:spPr>
            <a:xfrm>
              <a:off x="488504" y="2636912"/>
              <a:ext cx="144016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Assets Shop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이용 불가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88258" y="2636912"/>
              <a:ext cx="1440160" cy="21602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FF0000"/>
                  </a:solidFill>
                </a:rPr>
                <a:t>Assets Shop?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88904" y="2636912"/>
              <a:ext cx="2088232" cy="21602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개인이 제작한 게임 개발용 리소스 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88904" y="2852936"/>
              <a:ext cx="2088232" cy="21602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i="1" dirty="0" smtClean="0">
                  <a:solidFill>
                    <a:schemeClr val="bg1">
                      <a:lumMod val="50000"/>
                    </a:schemeClr>
                  </a:solidFill>
                </a:rPr>
                <a:t>* </a:t>
              </a:r>
              <a:r>
                <a:rPr lang="ko-KR" altLang="en-US" sz="800" i="1" dirty="0" err="1" smtClean="0">
                  <a:solidFill>
                    <a:schemeClr val="bg1">
                      <a:lumMod val="50000"/>
                    </a:schemeClr>
                  </a:solidFill>
                </a:rPr>
                <a:t>언리얼</a:t>
              </a:r>
              <a:r>
                <a:rPr lang="ko-KR" alt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 엔진 </a:t>
              </a:r>
              <a:r>
                <a:rPr lang="en-US" altLang="ko-KR" sz="800" i="1" dirty="0" smtClean="0">
                  <a:solidFill>
                    <a:schemeClr val="bg1">
                      <a:lumMod val="50000"/>
                    </a:schemeClr>
                  </a:solidFill>
                </a:rPr>
                <a:t>/ Unity </a:t>
              </a:r>
              <a:r>
                <a:rPr lang="ko-KR" alt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엔진의 </a:t>
              </a:r>
              <a:r>
                <a:rPr lang="ko-KR" altLang="en-US" sz="800" i="1" dirty="0" err="1" smtClean="0">
                  <a:solidFill>
                    <a:schemeClr val="bg1">
                      <a:lumMod val="50000"/>
                    </a:schemeClr>
                  </a:solidFill>
                </a:rPr>
                <a:t>어셋</a:t>
              </a:r>
              <a:r>
                <a:rPr lang="ko-KR" alt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 기능</a:t>
              </a:r>
              <a:endParaRPr lang="ko-KR" altLang="en-US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직선 화살표 연결선 48"/>
            <p:cNvCxnSpPr>
              <a:stCxn id="35" idx="3"/>
              <a:endCxn id="38" idx="1"/>
            </p:cNvCxnSpPr>
            <p:nvPr/>
          </p:nvCxnSpPr>
          <p:spPr>
            <a:xfrm>
              <a:off x="1928664" y="2744924"/>
              <a:ext cx="359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2478365"/>
            <a:ext cx="3246011" cy="213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8201615" y="4626848"/>
            <a:ext cx="1440160" cy="21602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Unity Assets Store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8504" y="5117760"/>
            <a:ext cx="144016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유료 이용자 게임의 유료화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7" idx="3"/>
            <a:endCxn id="61" idx="1"/>
          </p:cNvCxnSpPr>
          <p:nvPr/>
        </p:nvCxnSpPr>
        <p:spPr>
          <a:xfrm>
            <a:off x="1928664" y="5225772"/>
            <a:ext cx="21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144464" y="5117760"/>
            <a:ext cx="2303587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sz="800" dirty="0" smtClean="0">
                <a:solidFill>
                  <a:srgbClr val="FF0000"/>
                </a:solidFill>
              </a:rPr>
              <a:t> 게임보다 저가의 가격으로 공급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2480" y="5589240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+ </a:t>
            </a:r>
            <a:r>
              <a:rPr lang="ko-KR" altLang="en-US" sz="800" b="1" dirty="0" smtClean="0"/>
              <a:t>예상되는 문제점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4488" y="5770188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사업자 등록이 되지 않은 소규모 게임의 상용화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심의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저작권 문제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등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370344" y="3221947"/>
            <a:ext cx="1199796" cy="1510339"/>
            <a:chOff x="3370344" y="3221947"/>
            <a:chExt cx="1199796" cy="1510339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5279">
              <a:off x="3370344" y="3362410"/>
              <a:ext cx="669925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4266">
              <a:off x="3715787" y="3362409"/>
              <a:ext cx="669925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덧셈 기호 89"/>
            <p:cNvSpPr/>
            <p:nvPr/>
          </p:nvSpPr>
          <p:spPr>
            <a:xfrm>
              <a:off x="4099664" y="3221947"/>
              <a:ext cx="470476" cy="470469"/>
            </a:xfrm>
            <a:prstGeom prst="mathPlus">
              <a:avLst>
                <a:gd name="adj1" fmla="val 20436"/>
              </a:avLst>
            </a:prstGeom>
            <a:solidFill>
              <a:srgbClr val="92D05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855" y="4189361"/>
              <a:ext cx="719137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덧셈 기호 91"/>
            <p:cNvSpPr/>
            <p:nvPr/>
          </p:nvSpPr>
          <p:spPr>
            <a:xfrm>
              <a:off x="3868518" y="4036419"/>
              <a:ext cx="470476" cy="470469"/>
            </a:xfrm>
            <a:prstGeom prst="mathPlus">
              <a:avLst>
                <a:gd name="adj1" fmla="val 20436"/>
              </a:avLst>
            </a:prstGeom>
            <a:solidFill>
              <a:srgbClr val="92D05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618588" y="4534542"/>
              <a:ext cx="485168" cy="64622"/>
              <a:chOff x="5132448" y="5575348"/>
              <a:chExt cx="324608" cy="64622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5132448" y="5575348"/>
                <a:ext cx="289657" cy="64619"/>
              </a:xfrm>
              <a:prstGeom prst="roundRect">
                <a:avLst>
                  <a:gd name="adj" fmla="val 35443"/>
                </a:avLst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132449" y="5575351"/>
                <a:ext cx="324607" cy="64619"/>
              </a:xfrm>
              <a:prstGeom prst="roundRect">
                <a:avLst>
                  <a:gd name="adj" fmla="val 35443"/>
                </a:avLst>
              </a:prstGeom>
              <a:solidFill>
                <a:schemeClr val="bg1">
                  <a:alpha val="32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4262236" y="3887652"/>
            <a:ext cx="1801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Scene</a:t>
            </a:r>
            <a:r>
              <a:rPr lang="ko-KR" altLang="en-US" sz="800" dirty="0" smtClean="0"/>
              <a:t>을 추가 할 수 있는 상품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77228" y="4698828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Scene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제한 용량을 확장 할 수 있는 상품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488504" y="1196752"/>
            <a:ext cx="8100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 이용자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639442" y="1196752"/>
            <a:ext cx="8100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게임 개발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101" idx="3"/>
            <a:endCxn id="102" idx="1"/>
          </p:cNvCxnSpPr>
          <p:nvPr/>
        </p:nvCxnSpPr>
        <p:spPr>
          <a:xfrm>
            <a:off x="1298594" y="1304764"/>
            <a:ext cx="34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738754" y="1196752"/>
            <a:ext cx="8100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런칭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02" idx="3"/>
            <a:endCxn id="107" idx="1"/>
          </p:cNvCxnSpPr>
          <p:nvPr/>
        </p:nvCxnSpPr>
        <p:spPr>
          <a:xfrm>
            <a:off x="2449532" y="1304764"/>
            <a:ext cx="289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143205" y="1196752"/>
            <a:ext cx="13640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Cash </a:t>
            </a:r>
            <a:r>
              <a:rPr lang="ko-KR" altLang="en-US" sz="800" dirty="0" smtClean="0">
                <a:solidFill>
                  <a:schemeClr val="tx1"/>
                </a:solidFill>
              </a:rPr>
              <a:t>재화 획득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07" idx="3"/>
            <a:endCxn id="115" idx="1"/>
          </p:cNvCxnSpPr>
          <p:nvPr/>
        </p:nvCxnSpPr>
        <p:spPr>
          <a:xfrm>
            <a:off x="3548844" y="1304764"/>
            <a:ext cx="378774" cy="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927618" y="1197164"/>
            <a:ext cx="1745462" cy="21602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Play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횟수에 의해 점수 획득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/>
          <p:cNvCxnSpPr>
            <a:stCxn id="115" idx="3"/>
            <a:endCxn id="113" idx="1"/>
          </p:cNvCxnSpPr>
          <p:nvPr/>
        </p:nvCxnSpPr>
        <p:spPr>
          <a:xfrm flipV="1">
            <a:off x="5673080" y="1304764"/>
            <a:ext cx="470125" cy="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88504" y="908851"/>
            <a:ext cx="8100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유료 이용자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123" idx="3"/>
            <a:endCxn id="3" idx="1"/>
          </p:cNvCxnSpPr>
          <p:nvPr/>
        </p:nvCxnSpPr>
        <p:spPr>
          <a:xfrm flipV="1">
            <a:off x="1298594" y="1015430"/>
            <a:ext cx="342038" cy="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613025" y="2708275"/>
            <a:ext cx="7794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en-US" altLang="ko-KR" sz="3600" dirty="0" smtClean="0">
                <a:latin typeface="휴먼엑스포" pitchFamily="18" charset="-127"/>
                <a:ea typeface="휴먼엑스포" pitchFamily="18" charset="-127"/>
              </a:rPr>
              <a:t>2</a:t>
            </a:r>
            <a:endParaRPr lang="en-US" altLang="ko-KR" sz="3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392488" y="2708275"/>
            <a:ext cx="3900487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/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Tool </a:t>
            </a:r>
            <a:r>
              <a:rPr lang="ko-KR" altLang="en-US" sz="3200" dirty="0" smtClean="0">
                <a:latin typeface="휴먼엑스포" pitchFamily="18" charset="-127"/>
                <a:ea typeface="휴먼엑스포" pitchFamily="18" charset="-127"/>
              </a:rPr>
              <a:t>사용 </a:t>
            </a:r>
            <a:r>
              <a:rPr lang="en-US" altLang="ko-KR" sz="3200" dirty="0" smtClean="0">
                <a:latin typeface="휴먼엑스포" pitchFamily="18" charset="-127"/>
                <a:ea typeface="휴먼엑스포" pitchFamily="18" charset="-127"/>
              </a:rPr>
              <a:t>Flow</a:t>
            </a:r>
            <a:endParaRPr lang="ko-KR" altLang="en-US" sz="32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1.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개요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04528" y="922246"/>
            <a:ext cx="1080120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최초 </a:t>
            </a:r>
            <a:r>
              <a:rPr lang="en-US" altLang="ko-KR" sz="800" dirty="0" smtClean="0">
                <a:solidFill>
                  <a:schemeClr val="tx1"/>
                </a:solidFill>
              </a:rPr>
              <a:t>Tool </a:t>
            </a:r>
            <a:r>
              <a:rPr lang="ko-KR" altLang="en-US" sz="800" dirty="0" smtClean="0">
                <a:solidFill>
                  <a:schemeClr val="tx1"/>
                </a:solidFill>
              </a:rPr>
              <a:t>구동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04528" y="1581856"/>
            <a:ext cx="1080120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기본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44588" y="1246282"/>
            <a:ext cx="0" cy="3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2144688" y="1581856"/>
            <a:ext cx="1080120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Scene Management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32520" y="2290398"/>
            <a:ext cx="1224136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타이틀 화면 구성하기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476836" y="1581856"/>
            <a:ext cx="1080120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Scene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704528" y="286646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Event Scene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220" idx="2"/>
            <a:endCxn id="218" idx="0"/>
          </p:cNvCxnSpPr>
          <p:nvPr/>
        </p:nvCxnSpPr>
        <p:spPr>
          <a:xfrm rot="5400000">
            <a:off x="2438489" y="711991"/>
            <a:ext cx="384506" cy="2772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704528" y="353701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Battle Scene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704528" y="4234614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World Scene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215" idx="3"/>
            <a:endCxn id="216" idx="1"/>
          </p:cNvCxnSpPr>
          <p:nvPr/>
        </p:nvCxnSpPr>
        <p:spPr>
          <a:xfrm>
            <a:off x="1784648" y="174387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2072680" y="2290398"/>
            <a:ext cx="1224136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Resource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/>
          <p:cNvCxnSpPr>
            <a:stCxn id="218" idx="3"/>
            <a:endCxn id="254" idx="1"/>
          </p:cNvCxnSpPr>
          <p:nvPr/>
        </p:nvCxnSpPr>
        <p:spPr>
          <a:xfrm>
            <a:off x="1856656" y="245241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3584848" y="2290398"/>
            <a:ext cx="1224136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Node</a:t>
            </a:r>
            <a:r>
              <a:rPr lang="ko-KR" altLang="en-US" sz="800" dirty="0" smtClean="0">
                <a:solidFill>
                  <a:schemeClr val="tx1"/>
                </a:solidFill>
              </a:rPr>
              <a:t> 구성과 이해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0" name="직선 화살표 연결선 259"/>
          <p:cNvCxnSpPr>
            <a:stCxn id="254" idx="3"/>
            <a:endCxn id="259" idx="1"/>
          </p:cNvCxnSpPr>
          <p:nvPr/>
        </p:nvCxnSpPr>
        <p:spPr>
          <a:xfrm>
            <a:off x="3296816" y="24524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9" idx="3"/>
          </p:cNvCxnSpPr>
          <p:nvPr/>
        </p:nvCxnSpPr>
        <p:spPr>
          <a:xfrm>
            <a:off x="4808984" y="24524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/>
          <p:cNvSpPr/>
          <p:nvPr/>
        </p:nvSpPr>
        <p:spPr>
          <a:xfrm>
            <a:off x="6534583" y="2290398"/>
            <a:ext cx="1080120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Scene </a:t>
            </a:r>
            <a:r>
              <a:rPr lang="ko-KR" altLang="en-US" sz="800" dirty="0" smtClean="0">
                <a:solidFill>
                  <a:schemeClr val="tx1"/>
                </a:solidFill>
              </a:rPr>
              <a:t>연결하기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5022415" y="2290398"/>
            <a:ext cx="1224136" cy="32403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버튼 </a:t>
            </a:r>
            <a:r>
              <a:rPr lang="en-US" altLang="ko-KR" sz="800" dirty="0" smtClean="0">
                <a:solidFill>
                  <a:schemeClr val="tx1"/>
                </a:solidFill>
              </a:rPr>
              <a:t>Node </a:t>
            </a:r>
            <a:r>
              <a:rPr lang="ko-KR" altLang="en-US" sz="800" dirty="0" smtClean="0">
                <a:solidFill>
                  <a:schemeClr val="tx1"/>
                </a:solidFill>
              </a:rPr>
              <a:t>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2" name="직선 화살표 연결선 301"/>
          <p:cNvCxnSpPr>
            <a:stCxn id="259" idx="3"/>
            <a:endCxn id="301" idx="1"/>
          </p:cNvCxnSpPr>
          <p:nvPr/>
        </p:nvCxnSpPr>
        <p:spPr>
          <a:xfrm>
            <a:off x="4808984" y="2452416"/>
            <a:ext cx="213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>
            <a:stCxn id="301" idx="3"/>
            <a:endCxn id="270" idx="1"/>
          </p:cNvCxnSpPr>
          <p:nvPr/>
        </p:nvCxnSpPr>
        <p:spPr>
          <a:xfrm>
            <a:off x="6246551" y="24524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>
            <a:stCxn id="216" idx="3"/>
            <a:endCxn id="220" idx="1"/>
          </p:cNvCxnSpPr>
          <p:nvPr/>
        </p:nvCxnSpPr>
        <p:spPr>
          <a:xfrm>
            <a:off x="3224808" y="174387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222" idx="3"/>
            <a:endCxn id="313" idx="1"/>
          </p:cNvCxnSpPr>
          <p:nvPr/>
        </p:nvCxnSpPr>
        <p:spPr>
          <a:xfrm>
            <a:off x="1784648" y="302848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3614976" y="286646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 Event Character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5036630" y="286646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대사 편집하기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6" idx="3"/>
            <a:endCxn id="307" idx="1"/>
          </p:cNvCxnSpPr>
          <p:nvPr/>
        </p:nvCxnSpPr>
        <p:spPr>
          <a:xfrm>
            <a:off x="4695096" y="3028480"/>
            <a:ext cx="34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6495296" y="286646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분기 생성하기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0" name="직선 화살표 연결선 309"/>
          <p:cNvCxnSpPr>
            <a:stCxn id="307" idx="3"/>
            <a:endCxn id="309" idx="1"/>
          </p:cNvCxnSpPr>
          <p:nvPr/>
        </p:nvCxnSpPr>
        <p:spPr>
          <a:xfrm>
            <a:off x="6116750" y="3028480"/>
            <a:ext cx="378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309" idx="2"/>
            <a:endCxn id="231" idx="0"/>
          </p:cNvCxnSpPr>
          <p:nvPr/>
        </p:nvCxnSpPr>
        <p:spPr>
          <a:xfrm rot="5400000">
            <a:off x="3966715" y="468371"/>
            <a:ext cx="346514" cy="5790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3656856" y="353701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Battle Character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2144688" y="286646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World </a:t>
            </a:r>
            <a:r>
              <a:rPr lang="ko-KR" altLang="en-US" sz="800" dirty="0" smtClean="0">
                <a:solidFill>
                  <a:schemeClr val="tx1"/>
                </a:solidFill>
              </a:rPr>
              <a:t>구성하기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2144688" y="353701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World </a:t>
            </a:r>
            <a:r>
              <a:rPr lang="ko-KR" altLang="en-US" sz="800" dirty="0" smtClean="0">
                <a:solidFill>
                  <a:schemeClr val="tx1"/>
                </a:solidFill>
              </a:rPr>
              <a:t>구성하기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13" idx="3"/>
            <a:endCxn id="306" idx="1"/>
          </p:cNvCxnSpPr>
          <p:nvPr/>
        </p:nvCxnSpPr>
        <p:spPr>
          <a:xfrm>
            <a:off x="3224808" y="3028480"/>
            <a:ext cx="39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231" idx="3"/>
            <a:endCxn id="316" idx="1"/>
          </p:cNvCxnSpPr>
          <p:nvPr/>
        </p:nvCxnSpPr>
        <p:spPr>
          <a:xfrm>
            <a:off x="1784648" y="36990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/>
          <p:cNvCxnSpPr>
            <a:stCxn id="316" idx="3"/>
            <a:endCxn id="312" idx="1"/>
          </p:cNvCxnSpPr>
          <p:nvPr/>
        </p:nvCxnSpPr>
        <p:spPr>
          <a:xfrm>
            <a:off x="3224808" y="369903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직사각형 326"/>
          <p:cNvSpPr/>
          <p:nvPr/>
        </p:nvSpPr>
        <p:spPr>
          <a:xfrm>
            <a:off x="5036630" y="353701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Battle Character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28" name="직선 화살표 연결선 327"/>
          <p:cNvCxnSpPr>
            <a:stCxn id="312" idx="3"/>
            <a:endCxn id="327" idx="1"/>
          </p:cNvCxnSpPr>
          <p:nvPr/>
        </p:nvCxnSpPr>
        <p:spPr>
          <a:xfrm>
            <a:off x="4736976" y="3699030"/>
            <a:ext cx="2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직사각형 335"/>
          <p:cNvSpPr/>
          <p:nvPr/>
        </p:nvSpPr>
        <p:spPr>
          <a:xfrm>
            <a:off x="6537176" y="3537012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테스트 진행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(Run)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9" name="직선 화살표 연결선 338"/>
          <p:cNvCxnSpPr>
            <a:stCxn id="327" idx="3"/>
            <a:endCxn id="336" idx="1"/>
          </p:cNvCxnSpPr>
          <p:nvPr/>
        </p:nvCxnSpPr>
        <p:spPr>
          <a:xfrm>
            <a:off x="6116750" y="3699030"/>
            <a:ext cx="420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>
            <a:stCxn id="336" idx="2"/>
            <a:endCxn id="232" idx="0"/>
          </p:cNvCxnSpPr>
          <p:nvPr/>
        </p:nvCxnSpPr>
        <p:spPr>
          <a:xfrm rot="5400000">
            <a:off x="3974129" y="1131507"/>
            <a:ext cx="373566" cy="5832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5"/>
          <p:cNvSpPr/>
          <p:nvPr/>
        </p:nvSpPr>
        <p:spPr>
          <a:xfrm>
            <a:off x="2144688" y="4234614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World </a:t>
            </a:r>
            <a:r>
              <a:rPr lang="ko-KR" altLang="en-US" sz="800" dirty="0" smtClean="0">
                <a:solidFill>
                  <a:schemeClr val="tx1"/>
                </a:solidFill>
              </a:rPr>
              <a:t>구성하기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57" name="직선 화살표 연결선 356"/>
          <p:cNvCxnSpPr>
            <a:stCxn id="232" idx="3"/>
            <a:endCxn id="356" idx="1"/>
          </p:cNvCxnSpPr>
          <p:nvPr/>
        </p:nvCxnSpPr>
        <p:spPr>
          <a:xfrm>
            <a:off x="1784648" y="439663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직사각형 362"/>
          <p:cNvSpPr/>
          <p:nvPr/>
        </p:nvSpPr>
        <p:spPr>
          <a:xfrm>
            <a:off x="704528" y="4810678"/>
            <a:ext cx="1080120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런칭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5" name="꺾인 연결선 364"/>
          <p:cNvCxnSpPr>
            <a:stCxn id="356" idx="3"/>
            <a:endCxn id="363" idx="0"/>
          </p:cNvCxnSpPr>
          <p:nvPr/>
        </p:nvCxnSpPr>
        <p:spPr>
          <a:xfrm flipH="1">
            <a:off x="1244588" y="4396632"/>
            <a:ext cx="1980220" cy="414046"/>
          </a:xfrm>
          <a:prstGeom prst="bentConnector4">
            <a:avLst>
              <a:gd name="adj1" fmla="val -11544"/>
              <a:gd name="adj2" fmla="val 6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꺾인 연결선 365"/>
          <p:cNvCxnSpPr>
            <a:stCxn id="270" idx="2"/>
            <a:endCxn id="222" idx="0"/>
          </p:cNvCxnSpPr>
          <p:nvPr/>
        </p:nvCxnSpPr>
        <p:spPr>
          <a:xfrm rot="5400000">
            <a:off x="4033602" y="-174579"/>
            <a:ext cx="252028" cy="5830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4664" y="408533"/>
            <a:ext cx="2301875" cy="25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63" tIns="51581" rIns="103163" bIns="51581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2. </a:t>
            </a:r>
            <a:r>
              <a:rPr lang="ko-KR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구</a:t>
            </a:r>
            <a:r>
              <a:rPr lang="ko-KR" alt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동</a:t>
            </a:r>
            <a:endParaRPr lang="en-US" altLang="ko-KR" sz="1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5457056" y="6381328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35" name="Rectangle 4"/>
          <p:cNvSpPr>
            <a:spLocks noChangeArrowheads="1"/>
          </p:cNvSpPr>
          <p:nvPr/>
        </p:nvSpPr>
        <p:spPr bwMode="auto">
          <a:xfrm flipV="1">
            <a:off x="128464" y="612375"/>
            <a:ext cx="4319588" cy="365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endParaRPr lang="ko-KR" altLang="en-US"/>
          </a:p>
        </p:txBody>
      </p:sp>
      <p:sp>
        <p:nvSpPr>
          <p:cNvPr id="367" name="TextBox 366"/>
          <p:cNvSpPr txBox="1"/>
          <p:nvPr/>
        </p:nvSpPr>
        <p:spPr>
          <a:xfrm>
            <a:off x="6990566" y="90872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프로젝트 명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368" name="TextBox 367"/>
          <p:cNvSpPr txBox="1"/>
          <p:nvPr/>
        </p:nvSpPr>
        <p:spPr>
          <a:xfrm>
            <a:off x="6990566" y="162880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개발 장르</a:t>
            </a:r>
            <a:endParaRPr lang="ko-KR" altLang="en-US" sz="800" b="1" dirty="0"/>
          </a:p>
        </p:txBody>
      </p:sp>
      <p:sp>
        <p:nvSpPr>
          <p:cNvPr id="369" name="TextBox 368"/>
          <p:cNvSpPr txBox="1"/>
          <p:nvPr/>
        </p:nvSpPr>
        <p:spPr>
          <a:xfrm>
            <a:off x="6990566" y="2492896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게임 해상도</a:t>
            </a:r>
            <a:endParaRPr lang="ko-KR" altLang="en-US" sz="800" b="1" dirty="0"/>
          </a:p>
        </p:txBody>
      </p:sp>
      <p:sp>
        <p:nvSpPr>
          <p:cNvPr id="370" name="TextBox 369"/>
          <p:cNvSpPr txBox="1"/>
          <p:nvPr/>
        </p:nvSpPr>
        <p:spPr>
          <a:xfrm>
            <a:off x="6990566" y="4221088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확인 버튼</a:t>
            </a:r>
            <a:endParaRPr lang="ko-KR" altLang="en-US" sz="800" b="1" dirty="0"/>
          </a:p>
        </p:txBody>
      </p:sp>
      <p:sp>
        <p:nvSpPr>
          <p:cNvPr id="371" name="TextBox 370"/>
          <p:cNvSpPr txBox="1"/>
          <p:nvPr/>
        </p:nvSpPr>
        <p:spPr>
          <a:xfrm>
            <a:off x="6990566" y="5517232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취소 버튼</a:t>
            </a:r>
            <a:endParaRPr lang="ko-KR" altLang="en-US" sz="800" b="1" dirty="0"/>
          </a:p>
        </p:txBody>
      </p:sp>
      <p:cxnSp>
        <p:nvCxnSpPr>
          <p:cNvPr id="372" name="직선 연결선 371"/>
          <p:cNvCxnSpPr/>
          <p:nvPr/>
        </p:nvCxnSpPr>
        <p:spPr>
          <a:xfrm>
            <a:off x="6998186" y="1078804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>
            <a:off x="6998186" y="179276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/>
          <p:cNvCxnSpPr/>
          <p:nvPr/>
        </p:nvCxnSpPr>
        <p:spPr>
          <a:xfrm>
            <a:off x="6998186" y="2681627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/>
          <p:cNvCxnSpPr/>
          <p:nvPr/>
        </p:nvCxnSpPr>
        <p:spPr>
          <a:xfrm>
            <a:off x="6998186" y="4409978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6998186" y="5706122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7060318" y="1079384"/>
            <a:ext cx="170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최소 </a:t>
            </a:r>
            <a:r>
              <a:rPr lang="en-US" altLang="ko-KR" sz="800" dirty="0" smtClean="0"/>
              <a:t>2 byte ~ </a:t>
            </a:r>
            <a:r>
              <a:rPr lang="ko-KR" altLang="en-US" sz="800" dirty="0" smtClean="0"/>
              <a:t>최대 </a:t>
            </a:r>
            <a:r>
              <a:rPr lang="en-US" altLang="ko-KR" sz="800" dirty="0" smtClean="0"/>
              <a:t>20 byte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게임의 명칭을 입력</a:t>
            </a:r>
            <a:endParaRPr lang="ko-KR" altLang="en-US" sz="800" dirty="0"/>
          </a:p>
        </p:txBody>
      </p:sp>
      <p:sp>
        <p:nvSpPr>
          <p:cNvPr id="381" name="TextBox 380"/>
          <p:cNvSpPr txBox="1"/>
          <p:nvPr/>
        </p:nvSpPr>
        <p:spPr>
          <a:xfrm>
            <a:off x="7060318" y="1801087"/>
            <a:ext cx="25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Disable </a:t>
            </a:r>
            <a:r>
              <a:rPr lang="ko-KR" altLang="en-US" sz="800" dirty="0" smtClean="0"/>
              <a:t>된 </a:t>
            </a:r>
            <a:r>
              <a:rPr lang="ko-KR" altLang="en-US" sz="800" dirty="0" err="1" smtClean="0"/>
              <a:t>콤보박스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게임 게시 </a:t>
            </a:r>
            <a:r>
              <a:rPr lang="en-US" altLang="ko-KR" sz="800" dirty="0" smtClean="0"/>
              <a:t>(Web) </a:t>
            </a:r>
            <a:r>
              <a:rPr lang="ko-KR" altLang="en-US" sz="800" dirty="0" smtClean="0"/>
              <a:t>화면의 정렬 값으로 사용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SRPG </a:t>
            </a:r>
            <a:r>
              <a:rPr lang="ko-KR" altLang="en-US" sz="800" dirty="0" smtClean="0"/>
              <a:t>로 고정</a:t>
            </a:r>
            <a:r>
              <a:rPr lang="en-US" altLang="ko-KR" sz="800" dirty="0" smtClean="0"/>
              <a:t>. (</a:t>
            </a:r>
            <a:r>
              <a:rPr lang="ko-KR" altLang="en-US" sz="800" dirty="0" smtClean="0"/>
              <a:t>추후 개발 가능하다면 장르 추가</a:t>
            </a:r>
            <a:r>
              <a:rPr lang="en-US" altLang="ko-KR" sz="800" dirty="0" smtClean="0"/>
              <a:t>) </a:t>
            </a:r>
            <a:endParaRPr lang="ko-KR" altLang="en-US" sz="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7060318" y="2693530"/>
            <a:ext cx="25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Disable </a:t>
            </a:r>
            <a:r>
              <a:rPr lang="ko-KR" altLang="en-US" sz="800" dirty="0" smtClean="0"/>
              <a:t>된 </a:t>
            </a:r>
            <a:r>
              <a:rPr lang="ko-KR" altLang="en-US" sz="800" dirty="0" err="1" smtClean="0"/>
              <a:t>콤보박스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- 1024 * 768 </a:t>
            </a:r>
            <a:r>
              <a:rPr lang="ko-KR" altLang="en-US" sz="800" dirty="0" smtClean="0"/>
              <a:t>해상도 고정 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(</a:t>
            </a:r>
            <a:r>
              <a:rPr lang="ko-KR" altLang="en-US" sz="800" dirty="0" smtClean="0"/>
              <a:t>추후 개발 가능하다면 옵션 추가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7060318" y="4436532"/>
            <a:ext cx="25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위 조건을 모두 만족하는지 체크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불가 하다면 아래 예외 메시지 출력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실패 할 경우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입력 대기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6990566" y="3356992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프로젝트 설명</a:t>
            </a:r>
            <a:endParaRPr lang="ko-KR" altLang="en-US" sz="800" b="1" dirty="0"/>
          </a:p>
        </p:txBody>
      </p:sp>
      <p:cxnSp>
        <p:nvCxnSpPr>
          <p:cNvPr id="386" name="직선 연결선 385"/>
          <p:cNvCxnSpPr/>
          <p:nvPr/>
        </p:nvCxnSpPr>
        <p:spPr>
          <a:xfrm>
            <a:off x="6998186" y="3545723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7060318" y="3557626"/>
            <a:ext cx="250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텍스트 입력 공간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게임 게시 </a:t>
            </a:r>
            <a:r>
              <a:rPr lang="en-US" altLang="ko-KR" sz="800" dirty="0" smtClean="0"/>
              <a:t>(Web) </a:t>
            </a:r>
            <a:r>
              <a:rPr lang="ko-KR" altLang="en-US" sz="800" dirty="0" smtClean="0"/>
              <a:t>화면에서 사용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최소 </a:t>
            </a:r>
            <a:r>
              <a:rPr lang="en-US" altLang="ko-KR" sz="800" dirty="0" smtClean="0"/>
              <a:t>50 byte </a:t>
            </a:r>
            <a:r>
              <a:rPr lang="ko-KR" altLang="en-US" sz="800" dirty="0" smtClean="0"/>
              <a:t>입력 최대 </a:t>
            </a:r>
            <a:r>
              <a:rPr lang="en-US" altLang="ko-KR" sz="800" dirty="0" smtClean="0"/>
              <a:t>~ 200 byte </a:t>
            </a:r>
            <a:r>
              <a:rPr lang="ko-KR" altLang="en-US" sz="800" dirty="0" smtClean="0"/>
              <a:t>입력</a:t>
            </a:r>
            <a:endParaRPr lang="ko-KR" altLang="en-US" sz="800" dirty="0"/>
          </a:p>
        </p:txBody>
      </p:sp>
      <p:sp>
        <p:nvSpPr>
          <p:cNvPr id="388" name="TextBox 387"/>
          <p:cNvSpPr txBox="1"/>
          <p:nvPr/>
        </p:nvSpPr>
        <p:spPr>
          <a:xfrm>
            <a:off x="344488" y="5229200"/>
            <a:ext cx="170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예외 처리</a:t>
            </a:r>
            <a:endParaRPr lang="ko-KR" altLang="en-US" sz="800" b="1" dirty="0"/>
          </a:p>
        </p:txBody>
      </p:sp>
      <p:cxnSp>
        <p:nvCxnSpPr>
          <p:cNvPr id="389" name="직선 연결선 388"/>
          <p:cNvCxnSpPr/>
          <p:nvPr/>
        </p:nvCxnSpPr>
        <p:spPr>
          <a:xfrm>
            <a:off x="352108" y="5418090"/>
            <a:ext cx="137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414240" y="5444644"/>
            <a:ext cx="557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- </a:t>
            </a:r>
            <a:r>
              <a:rPr lang="ko-KR" altLang="en-US" sz="800" smtClean="0"/>
              <a:t>프로젝트 </a:t>
            </a:r>
            <a:r>
              <a:rPr lang="ko-KR" altLang="en-US" sz="800" dirty="0" smtClean="0"/>
              <a:t>명이 조건에 맞지 않는 경우 </a:t>
            </a:r>
            <a:r>
              <a:rPr lang="en-US" altLang="ko-KR" sz="800" dirty="0" smtClean="0">
                <a:sym typeface="Wingdings" pitchFamily="2" charset="2"/>
              </a:rPr>
              <a:t> “</a:t>
            </a:r>
            <a:r>
              <a:rPr lang="ko-KR" altLang="en-US" sz="800" dirty="0" smtClean="0">
                <a:sym typeface="Wingdings" pitchFamily="2" charset="2"/>
              </a:rPr>
              <a:t>프로젝트 명을 올바로 써 주세요</a:t>
            </a:r>
            <a:r>
              <a:rPr lang="en-US" altLang="ko-KR" sz="800" dirty="0" smtClean="0">
                <a:sym typeface="Wingdings" pitchFamily="2" charset="2"/>
              </a:rPr>
              <a:t>. (</a:t>
            </a:r>
            <a:r>
              <a:rPr lang="ko-KR" altLang="en-US" sz="800" dirty="0" smtClean="0">
                <a:sym typeface="Wingdings" pitchFamily="2" charset="2"/>
              </a:rPr>
              <a:t>최소 </a:t>
            </a:r>
            <a:r>
              <a:rPr lang="en-US" altLang="ko-KR" sz="800" dirty="0" smtClean="0">
                <a:sym typeface="Wingdings" pitchFamily="2" charset="2"/>
              </a:rPr>
              <a:t>2byte ~ </a:t>
            </a:r>
            <a:r>
              <a:rPr lang="ko-KR" altLang="en-US" sz="800" dirty="0" smtClean="0">
                <a:sym typeface="Wingdings" pitchFamily="2" charset="2"/>
              </a:rPr>
              <a:t>최대 </a:t>
            </a:r>
            <a:r>
              <a:rPr lang="en-US" altLang="ko-KR" sz="800" dirty="0" smtClean="0">
                <a:sym typeface="Wingdings" pitchFamily="2" charset="2"/>
              </a:rPr>
              <a:t>20 byte)” 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프로젝트 설명이 조건에 맞지 않는 경우 </a:t>
            </a:r>
            <a:r>
              <a:rPr lang="en-US" altLang="ko-KR" sz="800" dirty="0" smtClean="0">
                <a:sym typeface="Wingdings" pitchFamily="2" charset="2"/>
              </a:rPr>
              <a:t> “</a:t>
            </a:r>
            <a:r>
              <a:rPr lang="ko-KR" altLang="en-US" sz="800" dirty="0" smtClean="0">
                <a:sym typeface="Wingdings" pitchFamily="2" charset="2"/>
              </a:rPr>
              <a:t>프로젝트 설명을 올바로 써 주세요</a:t>
            </a:r>
            <a:r>
              <a:rPr lang="en-US" altLang="ko-KR" sz="800" dirty="0" smtClean="0">
                <a:sym typeface="Wingdings" pitchFamily="2" charset="2"/>
              </a:rPr>
              <a:t>. (</a:t>
            </a:r>
            <a:r>
              <a:rPr lang="ko-KR" altLang="en-US" sz="800" dirty="0" smtClean="0">
                <a:sym typeface="Wingdings" pitchFamily="2" charset="2"/>
              </a:rPr>
              <a:t>최소 </a:t>
            </a:r>
            <a:r>
              <a:rPr lang="en-US" altLang="ko-KR" sz="800" dirty="0" smtClean="0">
                <a:sym typeface="Wingdings" pitchFamily="2" charset="2"/>
              </a:rPr>
              <a:t>50 byte ~ </a:t>
            </a:r>
            <a:r>
              <a:rPr lang="ko-KR" altLang="en-US" sz="800" dirty="0" smtClean="0">
                <a:sym typeface="Wingdings" pitchFamily="2" charset="2"/>
              </a:rPr>
              <a:t>최대 </a:t>
            </a:r>
            <a:r>
              <a:rPr lang="en-US" altLang="ko-KR" sz="800" dirty="0" smtClean="0">
                <a:sym typeface="Wingdings" pitchFamily="2" charset="2"/>
              </a:rPr>
              <a:t>200 byte)”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순차적으로 조건 검사 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상위 조건이 충족 되었을 경우 하위 조건을 검사</a:t>
            </a:r>
            <a:r>
              <a:rPr lang="en-US" altLang="ko-KR" sz="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Error </a:t>
            </a:r>
            <a:r>
              <a:rPr lang="en-US" altLang="ko-KR" sz="800" dirty="0" err="1" smtClean="0"/>
              <a:t>Msg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Window</a:t>
            </a:r>
            <a:r>
              <a:rPr lang="ko-KR" altLang="en-US" sz="800" dirty="0" smtClean="0"/>
              <a:t>에서 기본으로 제공하는 경고 창 사용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8" y="5678795"/>
            <a:ext cx="1091068" cy="67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5" name="직선 화살표 연결선 374"/>
          <p:cNvCxnSpPr/>
          <p:nvPr/>
        </p:nvCxnSpPr>
        <p:spPr>
          <a:xfrm>
            <a:off x="3454235" y="6164724"/>
            <a:ext cx="2300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7060318" y="5709212"/>
            <a:ext cx="250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 Tool </a:t>
            </a:r>
            <a:r>
              <a:rPr lang="ko-KR" altLang="en-US" sz="800" dirty="0" smtClean="0"/>
              <a:t>종료</a:t>
            </a:r>
            <a:endParaRPr lang="ko-KR" altLang="en-US" sz="800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11613"/>
            <a:ext cx="6696744" cy="44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6" y="1268428"/>
            <a:ext cx="6469803" cy="384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4" y="1113943"/>
            <a:ext cx="2786124" cy="1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96976" y="914025"/>
            <a:ext cx="2353506" cy="13805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20000"/>
                  <a:lumOff val="8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#Tool </a:t>
            </a:r>
            <a:r>
              <a:rPr lang="ko-KR" altLang="en-US" sz="800" dirty="0" smtClean="0">
                <a:solidFill>
                  <a:schemeClr val="tx1"/>
                </a:solidFill>
              </a:rPr>
              <a:t>명칭 </a:t>
            </a:r>
            <a:r>
              <a:rPr lang="en-US" altLang="ko-KR" sz="800" dirty="0" smtClean="0">
                <a:solidFill>
                  <a:schemeClr val="tx1"/>
                </a:solidFill>
              </a:rPr>
              <a:t>:: </a:t>
            </a:r>
            <a:r>
              <a:rPr lang="ko-KR" altLang="en-US" sz="800" dirty="0" smtClean="0">
                <a:solidFill>
                  <a:schemeClr val="tx1"/>
                </a:solidFill>
              </a:rPr>
              <a:t>무제 </a:t>
            </a:r>
            <a:r>
              <a:rPr lang="en-US" altLang="ko-KR" sz="800" dirty="0" smtClean="0">
                <a:solidFill>
                  <a:schemeClr val="tx1"/>
                </a:solidFill>
              </a:rPr>
              <a:t>– Internet Explorer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891" y="1373366"/>
            <a:ext cx="518137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50267" y="1373366"/>
            <a:ext cx="1293187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52130" y="4109670"/>
            <a:ext cx="1291184" cy="993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8892" y="4109670"/>
            <a:ext cx="5181377" cy="99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8891" y="1262811"/>
            <a:ext cx="6474564" cy="110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8891" y="1256460"/>
            <a:ext cx="6474564" cy="38464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8891" y="1517382"/>
            <a:ext cx="5181377" cy="2592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2151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파일</a:t>
            </a:r>
            <a:r>
              <a:rPr lang="en-US" altLang="ko-KR" sz="700" b="1" dirty="0" smtClean="0"/>
              <a:t>(F)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84502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삽</a:t>
            </a:r>
            <a:r>
              <a:rPr lang="ko-KR" altLang="en-US" sz="700" b="1" dirty="0"/>
              <a:t>입</a:t>
            </a:r>
            <a:r>
              <a:rPr lang="en-US" altLang="ko-KR" sz="700" b="1" dirty="0" smtClean="0"/>
              <a:t>(S)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0293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( W)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084" y="1211410"/>
            <a:ext cx="705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도움</a:t>
            </a:r>
            <a:r>
              <a:rPr lang="ko-KR" altLang="en-US" sz="700" b="1" dirty="0"/>
              <a:t>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84642" y="1520488"/>
            <a:ext cx="67214" cy="25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890" y="4042309"/>
            <a:ext cx="5115752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410532" y="4043044"/>
            <a:ext cx="73002" cy="67362"/>
            <a:chOff x="5636873" y="4116698"/>
            <a:chExt cx="73002" cy="67362"/>
          </a:xfrm>
        </p:grpSpPr>
        <p:sp>
          <p:nvSpPr>
            <p:cNvPr id="32" name="직사각형 3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486643" y="4043044"/>
            <a:ext cx="68400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486644" y="3979210"/>
            <a:ext cx="65351" cy="63843"/>
            <a:chOff x="5712986" y="4068549"/>
            <a:chExt cx="46800" cy="45720"/>
          </a:xfrm>
        </p:grpSpPr>
        <p:sp>
          <p:nvSpPr>
            <p:cNvPr id="36" name="직사각형 35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10800000">
            <a:off x="368890" y="4042309"/>
            <a:ext cx="73002" cy="67362"/>
            <a:chOff x="5636873" y="4116698"/>
            <a:chExt cx="73002" cy="67362"/>
          </a:xfrm>
        </p:grpSpPr>
        <p:sp>
          <p:nvSpPr>
            <p:cNvPr id="39" name="직사각형 38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5489025" y="1520488"/>
            <a:ext cx="65351" cy="63843"/>
            <a:chOff x="5712986" y="4068542"/>
            <a:chExt cx="46800" cy="45720"/>
          </a:xfrm>
        </p:grpSpPr>
        <p:sp>
          <p:nvSpPr>
            <p:cNvPr id="42" name="직사각형 41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76240" y="1533453"/>
            <a:ext cx="67214" cy="25088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701990" y="4043443"/>
            <a:ext cx="73002" cy="66226"/>
            <a:chOff x="5636873" y="4116698"/>
            <a:chExt cx="73002" cy="67362"/>
          </a:xfrm>
        </p:grpSpPr>
        <p:sp>
          <p:nvSpPr>
            <p:cNvPr id="46" name="직사각형 45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778102" y="4043443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778102" y="3977164"/>
            <a:ext cx="65351" cy="63843"/>
            <a:chOff x="5712986" y="4068542"/>
            <a:chExt cx="46800" cy="45720"/>
          </a:xfrm>
        </p:grpSpPr>
        <p:sp>
          <p:nvSpPr>
            <p:cNvPr id="50" name="직사각형 49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10800000">
            <a:off x="6778102" y="1520488"/>
            <a:ext cx="65351" cy="63843"/>
            <a:chOff x="5712986" y="4068542"/>
            <a:chExt cx="46800" cy="45720"/>
          </a:xfrm>
        </p:grpSpPr>
        <p:sp>
          <p:nvSpPr>
            <p:cNvPr id="53" name="직사각형 52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68890" y="5035527"/>
            <a:ext cx="5111923" cy="673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368890" y="5035527"/>
            <a:ext cx="73002" cy="67362"/>
            <a:chOff x="5636873" y="4116698"/>
            <a:chExt cx="73002" cy="67362"/>
          </a:xfrm>
        </p:grpSpPr>
        <p:sp>
          <p:nvSpPr>
            <p:cNvPr id="57" name="직사각형 56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 rot="10800000">
            <a:off x="5550187" y="4043044"/>
            <a:ext cx="73002" cy="67362"/>
            <a:chOff x="5636873" y="4116698"/>
            <a:chExt cx="73002" cy="67362"/>
          </a:xfrm>
        </p:grpSpPr>
        <p:sp>
          <p:nvSpPr>
            <p:cNvPr id="60" name="직사각형 59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778102" y="4318525"/>
            <a:ext cx="65353" cy="7843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778101" y="5035527"/>
            <a:ext cx="65212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410532" y="5035527"/>
            <a:ext cx="73002" cy="65008"/>
            <a:chOff x="5636873" y="4116698"/>
            <a:chExt cx="73002" cy="67362"/>
          </a:xfrm>
        </p:grpSpPr>
        <p:sp>
          <p:nvSpPr>
            <p:cNvPr id="65" name="직사각형 64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484548" y="5033173"/>
            <a:ext cx="70495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484642" y="4969339"/>
            <a:ext cx="67353" cy="63843"/>
            <a:chOff x="5712986" y="4068549"/>
            <a:chExt cx="46800" cy="45720"/>
          </a:xfrm>
        </p:grpSpPr>
        <p:sp>
          <p:nvSpPr>
            <p:cNvPr id="69" name="직사각형 68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 rot="10800000">
            <a:off x="5550187" y="5033173"/>
            <a:ext cx="73002" cy="67362"/>
            <a:chOff x="5636873" y="4116698"/>
            <a:chExt cx="73002" cy="67362"/>
          </a:xfrm>
        </p:grpSpPr>
        <p:sp>
          <p:nvSpPr>
            <p:cNvPr id="72" name="직사각형 71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77833" y="4969339"/>
            <a:ext cx="67002" cy="63843"/>
            <a:chOff x="5712986" y="4068549"/>
            <a:chExt cx="46800" cy="45720"/>
          </a:xfrm>
        </p:grpSpPr>
        <p:sp>
          <p:nvSpPr>
            <p:cNvPr id="75" name="직사각형 74"/>
            <p:cNvSpPr/>
            <p:nvPr/>
          </p:nvSpPr>
          <p:spPr>
            <a:xfrm>
              <a:off x="5712986" y="4068549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10800000">
            <a:off x="6703238" y="5033173"/>
            <a:ext cx="73002" cy="67362"/>
            <a:chOff x="5636873" y="4116698"/>
            <a:chExt cx="73002" cy="67362"/>
          </a:xfrm>
        </p:grpSpPr>
        <p:sp>
          <p:nvSpPr>
            <p:cNvPr id="78" name="직사각형 77"/>
            <p:cNvSpPr/>
            <p:nvPr/>
          </p:nvSpPr>
          <p:spPr>
            <a:xfrm>
              <a:off x="5636873" y="4116698"/>
              <a:ext cx="73002" cy="67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 rot="5400000">
              <a:off x="5655129" y="4127518"/>
              <a:ext cx="42433" cy="44924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623622" y="4043044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23622" y="5033572"/>
            <a:ext cx="1078367" cy="6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47411" y="1731853"/>
            <a:ext cx="3024336" cy="21602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H="1">
            <a:off x="3860072" y="1626419"/>
            <a:ext cx="611675" cy="105434"/>
          </a:xfrm>
          <a:prstGeom prst="snip1Rect">
            <a:avLst>
              <a:gd name="adj" fmla="val 26484"/>
            </a:avLst>
          </a:prstGeom>
          <a:solidFill>
            <a:schemeClr val="bg1">
              <a:lumMod val="85000"/>
              <a:alpha val="32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6586" y="1590660"/>
            <a:ext cx="7463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- Camera View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892" y="4111240"/>
            <a:ext cx="5115750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50281" y="4111240"/>
            <a:ext cx="4501195" cy="1440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ilm"/>
          <p:cNvSpPr>
            <a:spLocks noEditPoints="1" noChangeArrowheads="1"/>
          </p:cNvSpPr>
          <p:nvPr/>
        </p:nvSpPr>
        <p:spPr bwMode="auto">
          <a:xfrm>
            <a:off x="805802" y="4128734"/>
            <a:ext cx="70422" cy="11232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595275" y="4131894"/>
            <a:ext cx="139134" cy="106007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242 w 21600"/>
              <a:gd name="T9" fmla="*/ 7604 h 21600"/>
              <a:gd name="T10" fmla="*/ 10760 w 21600"/>
              <a:gd name="T11" fmla="*/ 1355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3" name="Photo"/>
          <p:cNvSpPr>
            <a:spLocks noEditPoints="1" noChangeArrowheads="1"/>
          </p:cNvSpPr>
          <p:nvPr/>
        </p:nvSpPr>
        <p:spPr bwMode="auto">
          <a:xfrm>
            <a:off x="394686" y="4136863"/>
            <a:ext cx="129196" cy="96069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778 w 21600"/>
              <a:gd name="T17" fmla="*/ 8228 h 21600"/>
              <a:gd name="T18" fmla="*/ 13757 w 21600"/>
              <a:gd name="T19" fmla="*/ 168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47616" y="4129818"/>
            <a:ext cx="65084" cy="110158"/>
            <a:chOff x="336266" y="4404658"/>
            <a:chExt cx="72008" cy="121879"/>
          </a:xfrm>
        </p:grpSpPr>
        <p:sp>
          <p:nvSpPr>
            <p:cNvPr id="95" name="직사각형 94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23894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38845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53796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68747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83697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98648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13599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28550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3435005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081139"/>
            <a:ext cx="380362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85" y="4081139"/>
            <a:ext cx="376238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5"/>
          <a:stretch/>
        </p:blipFill>
        <p:spPr bwMode="auto">
          <a:xfrm>
            <a:off x="5202652" y="4081139"/>
            <a:ext cx="319780" cy="14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직사각형 155"/>
          <p:cNvSpPr/>
          <p:nvPr/>
        </p:nvSpPr>
        <p:spPr>
          <a:xfrm>
            <a:off x="371961" y="4254808"/>
            <a:ext cx="678321" cy="104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1255" y="4225368"/>
            <a:ext cx="5055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Camera</a:t>
            </a:r>
            <a:endParaRPr lang="ko-KR" altLang="en-US" sz="500" dirty="0"/>
          </a:p>
        </p:txBody>
      </p:sp>
      <p:sp>
        <p:nvSpPr>
          <p:cNvPr id="158" name="직사각형 157"/>
          <p:cNvSpPr/>
          <p:nvPr/>
        </p:nvSpPr>
        <p:spPr>
          <a:xfrm>
            <a:off x="370426" y="4255257"/>
            <a:ext cx="681390" cy="7802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7865" y="4280559"/>
            <a:ext cx="52388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0" name="Picture 1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33333" r="22760" b="26515"/>
          <a:stretch/>
        </p:blipFill>
        <p:spPr bwMode="auto">
          <a:xfrm>
            <a:off x="413752" y="4287164"/>
            <a:ext cx="46800" cy="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" name="직사각형 173"/>
          <p:cNvSpPr/>
          <p:nvPr/>
        </p:nvSpPr>
        <p:spPr>
          <a:xfrm>
            <a:off x="5551478" y="4255684"/>
            <a:ext cx="1223514" cy="7757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551477" y="4110954"/>
            <a:ext cx="1293357" cy="143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95746" y="4092866"/>
            <a:ext cx="6070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Resource</a:t>
            </a:r>
            <a:endParaRPr lang="ko-KR" altLang="en-US" sz="700" b="1" dirty="0"/>
          </a:p>
        </p:txBody>
      </p:sp>
      <p:sp>
        <p:nvSpPr>
          <p:cNvPr id="198" name="직사각형 197"/>
          <p:cNvSpPr/>
          <p:nvPr/>
        </p:nvSpPr>
        <p:spPr>
          <a:xfrm>
            <a:off x="368891" y="1373363"/>
            <a:ext cx="5181377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36889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410532" y="1373364"/>
            <a:ext cx="146086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양쪽 모서리가 잘린 사각형 200"/>
          <p:cNvSpPr/>
          <p:nvPr/>
        </p:nvSpPr>
        <p:spPr>
          <a:xfrm>
            <a:off x="514977" y="1389436"/>
            <a:ext cx="786819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Main View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2" name="양쪽 모서리가 잘린 사각형 201"/>
          <p:cNvSpPr/>
          <p:nvPr/>
        </p:nvSpPr>
        <p:spPr>
          <a:xfrm>
            <a:off x="2525932" y="1389436"/>
            <a:ext cx="1152128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Scene </a:t>
            </a:r>
            <a:r>
              <a:rPr lang="en-US" altLang="ko-KR" sz="700" dirty="0">
                <a:solidFill>
                  <a:schemeClr val="tx1"/>
                </a:solidFill>
              </a:rPr>
              <a:t>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3" name="양쪽 모서리가 잘린 사각형 202"/>
          <p:cNvSpPr/>
          <p:nvPr/>
        </p:nvSpPr>
        <p:spPr>
          <a:xfrm>
            <a:off x="1301796" y="1389436"/>
            <a:ext cx="1224136" cy="127945"/>
          </a:xfrm>
          <a:prstGeom prst="snip2SameRect">
            <a:avLst>
              <a:gd name="adj1" fmla="val 38426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Resource Management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5422698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이등변 삼각형 204"/>
          <p:cNvSpPr/>
          <p:nvPr/>
        </p:nvSpPr>
        <p:spPr>
          <a:xfrm rot="16200000">
            <a:off x="377659" y="1392892"/>
            <a:ext cx="121754" cy="10496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6" name="그룹 205"/>
          <p:cNvGrpSpPr/>
          <p:nvPr/>
        </p:nvGrpSpPr>
        <p:grpSpPr>
          <a:xfrm rot="10800000">
            <a:off x="6778102" y="4255684"/>
            <a:ext cx="65351" cy="63843"/>
            <a:chOff x="5712986" y="4068542"/>
            <a:chExt cx="46800" cy="45720"/>
          </a:xfrm>
        </p:grpSpPr>
        <p:sp>
          <p:nvSpPr>
            <p:cNvPr id="207" name="직사각형 206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9" name="직사각형 208"/>
          <p:cNvSpPr/>
          <p:nvPr/>
        </p:nvSpPr>
        <p:spPr>
          <a:xfrm>
            <a:off x="5484642" y="4254808"/>
            <a:ext cx="67214" cy="7159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 rot="10800000">
            <a:off x="5484918" y="4257856"/>
            <a:ext cx="65351" cy="63843"/>
            <a:chOff x="5712986" y="4068542"/>
            <a:chExt cx="46800" cy="45720"/>
          </a:xfrm>
        </p:grpSpPr>
        <p:sp>
          <p:nvSpPr>
            <p:cNvPr id="211" name="직사각형 210"/>
            <p:cNvSpPr/>
            <p:nvPr/>
          </p:nvSpPr>
          <p:spPr>
            <a:xfrm>
              <a:off x="5712986" y="4068542"/>
              <a:ext cx="468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이등변 삼각형 211"/>
            <p:cNvSpPr/>
            <p:nvPr/>
          </p:nvSpPr>
          <p:spPr>
            <a:xfrm rot="10800000">
              <a:off x="5721462" y="4078220"/>
              <a:ext cx="28800" cy="288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5554376" y="1373363"/>
            <a:ext cx="1223726" cy="26696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556770" y="1372558"/>
            <a:ext cx="1288064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Camera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120455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35406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150356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165307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180258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195209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210160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25110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40061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55012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9963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84914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>
            <a:off x="299864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14815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29766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>
            <a:off x="344717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359668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374618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895697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404520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223894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238845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253796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>
            <a:off x="2687471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2836979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2986487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3135995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3285503" y="4216611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050282" y="4255257"/>
            <a:ext cx="4434360" cy="7802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>
            <a:off x="3435005" y="4180611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551478" y="4260663"/>
            <a:ext cx="1223514" cy="1111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514778" y="4228233"/>
            <a:ext cx="6070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/>
              <a:t>- </a:t>
            </a:r>
            <a:r>
              <a:rPr lang="ko-KR" altLang="en-US" sz="500" b="1" dirty="0" smtClean="0"/>
              <a:t>기본 데이터</a:t>
            </a:r>
            <a:endParaRPr lang="ko-KR" altLang="en-US" sz="500" b="1" dirty="0"/>
          </a:p>
        </p:txBody>
      </p:sp>
      <p:sp>
        <p:nvSpPr>
          <p:cNvPr id="395" name="직사각형 394"/>
          <p:cNvSpPr/>
          <p:nvPr/>
        </p:nvSpPr>
        <p:spPr>
          <a:xfrm>
            <a:off x="1050228" y="4111240"/>
            <a:ext cx="66423" cy="1413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96" name="직선 화살표 연결선 395"/>
          <p:cNvCxnSpPr>
            <a:stCxn id="395" idx="0"/>
            <a:endCxn id="395" idx="2"/>
          </p:cNvCxnSpPr>
          <p:nvPr/>
        </p:nvCxnSpPr>
        <p:spPr>
          <a:xfrm>
            <a:off x="1083440" y="4111240"/>
            <a:ext cx="0" cy="141371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/>
          <p:cNvGrpSpPr/>
          <p:nvPr/>
        </p:nvGrpSpPr>
        <p:grpSpPr>
          <a:xfrm>
            <a:off x="6349248" y="4116612"/>
            <a:ext cx="458094" cy="117252"/>
            <a:chOff x="6349248" y="4116612"/>
            <a:chExt cx="458094" cy="117252"/>
          </a:xfrm>
        </p:grpSpPr>
        <p:sp>
          <p:nvSpPr>
            <p:cNvPr id="224" name="File"/>
            <p:cNvSpPr>
              <a:spLocks noEditPoints="1" noChangeArrowheads="1"/>
            </p:cNvSpPr>
            <p:nvPr/>
          </p:nvSpPr>
          <p:spPr bwMode="auto">
            <a:xfrm>
              <a:off x="6349248" y="4132873"/>
              <a:ext cx="129885" cy="9708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ilecab2"/>
            <p:cNvSpPr>
              <a:spLocks noEditPoints="1" noChangeArrowheads="1"/>
            </p:cNvSpPr>
            <p:nvPr/>
          </p:nvSpPr>
          <p:spPr bwMode="auto">
            <a:xfrm rot="10800000">
              <a:off x="6550163" y="4130896"/>
              <a:ext cx="89703" cy="102007"/>
            </a:xfrm>
            <a:custGeom>
              <a:avLst/>
              <a:gdLst>
                <a:gd name="T0" fmla="*/ 10800 w 21600"/>
                <a:gd name="T1" fmla="*/ 0 h 21600"/>
                <a:gd name="T2" fmla="*/ 0 w 21600"/>
                <a:gd name="T3" fmla="*/ 0 h 21600"/>
                <a:gd name="T4" fmla="*/ 0 w 21600"/>
                <a:gd name="T5" fmla="*/ 10800 h 21600"/>
                <a:gd name="T6" fmla="*/ 0 w 21600"/>
                <a:gd name="T7" fmla="*/ 20367 h 21600"/>
                <a:gd name="T8" fmla="*/ 10800 w 21600"/>
                <a:gd name="T9" fmla="*/ 21600 h 21600"/>
                <a:gd name="T10" fmla="*/ 21600 w 21600"/>
                <a:gd name="T11" fmla="*/ 20367 h 21600"/>
                <a:gd name="T12" fmla="*/ 21600 w 21600"/>
                <a:gd name="T13" fmla="*/ 10800 h 21600"/>
                <a:gd name="T14" fmla="*/ 21600 w 21600"/>
                <a:gd name="T15" fmla="*/ 0 h 21600"/>
                <a:gd name="T16" fmla="*/ 1004 w 21600"/>
                <a:gd name="T17" fmla="*/ 511 h 21600"/>
                <a:gd name="T18" fmla="*/ 20542 w 21600"/>
                <a:gd name="T19" fmla="*/ 19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20367"/>
                  </a:lnTo>
                  <a:lnTo>
                    <a:pt x="5807" y="20367"/>
                  </a:lnTo>
                  <a:lnTo>
                    <a:pt x="5807" y="20637"/>
                  </a:lnTo>
                  <a:lnTo>
                    <a:pt x="5970" y="20818"/>
                  </a:lnTo>
                  <a:lnTo>
                    <a:pt x="6133" y="20968"/>
                  </a:lnTo>
                  <a:lnTo>
                    <a:pt x="6404" y="21239"/>
                  </a:lnTo>
                  <a:lnTo>
                    <a:pt x="6567" y="21419"/>
                  </a:lnTo>
                  <a:lnTo>
                    <a:pt x="7055" y="21510"/>
                  </a:lnTo>
                  <a:lnTo>
                    <a:pt x="7544" y="21600"/>
                  </a:lnTo>
                  <a:lnTo>
                    <a:pt x="8141" y="21600"/>
                  </a:lnTo>
                  <a:lnTo>
                    <a:pt x="10800" y="21600"/>
                  </a:lnTo>
                  <a:lnTo>
                    <a:pt x="13188" y="21600"/>
                  </a:lnTo>
                  <a:lnTo>
                    <a:pt x="13948" y="21600"/>
                  </a:lnTo>
                  <a:lnTo>
                    <a:pt x="14436" y="21510"/>
                  </a:lnTo>
                  <a:lnTo>
                    <a:pt x="14708" y="21419"/>
                  </a:lnTo>
                  <a:lnTo>
                    <a:pt x="15033" y="21239"/>
                  </a:lnTo>
                  <a:lnTo>
                    <a:pt x="15359" y="20968"/>
                  </a:lnTo>
                  <a:lnTo>
                    <a:pt x="15522" y="20818"/>
                  </a:lnTo>
                  <a:lnTo>
                    <a:pt x="15684" y="20637"/>
                  </a:lnTo>
                  <a:lnTo>
                    <a:pt x="15684" y="20367"/>
                  </a:lnTo>
                  <a:lnTo>
                    <a:pt x="21600" y="20367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800" y="0"/>
                  </a:lnTo>
                  <a:close/>
                  <a:moveTo>
                    <a:pt x="7055" y="20367"/>
                  </a:moveTo>
                  <a:lnTo>
                    <a:pt x="7055" y="20547"/>
                  </a:lnTo>
                  <a:lnTo>
                    <a:pt x="7055" y="20637"/>
                  </a:lnTo>
                  <a:lnTo>
                    <a:pt x="7218" y="20728"/>
                  </a:lnTo>
                  <a:lnTo>
                    <a:pt x="7381" y="20818"/>
                  </a:lnTo>
                  <a:lnTo>
                    <a:pt x="7544" y="20908"/>
                  </a:lnTo>
                  <a:lnTo>
                    <a:pt x="7707" y="20968"/>
                  </a:lnTo>
                  <a:lnTo>
                    <a:pt x="7815" y="20968"/>
                  </a:lnTo>
                  <a:lnTo>
                    <a:pt x="8141" y="20968"/>
                  </a:lnTo>
                  <a:lnTo>
                    <a:pt x="13188" y="20968"/>
                  </a:lnTo>
                  <a:lnTo>
                    <a:pt x="13459" y="20968"/>
                  </a:lnTo>
                  <a:lnTo>
                    <a:pt x="13785" y="20968"/>
                  </a:lnTo>
                  <a:lnTo>
                    <a:pt x="13948" y="20908"/>
                  </a:lnTo>
                  <a:lnTo>
                    <a:pt x="14111" y="20818"/>
                  </a:lnTo>
                  <a:lnTo>
                    <a:pt x="14273" y="20728"/>
                  </a:lnTo>
                  <a:lnTo>
                    <a:pt x="14273" y="20637"/>
                  </a:lnTo>
                  <a:lnTo>
                    <a:pt x="14436" y="20547"/>
                  </a:lnTo>
                  <a:lnTo>
                    <a:pt x="14436" y="20367"/>
                  </a:lnTo>
                  <a:lnTo>
                    <a:pt x="7055" y="20367"/>
                  </a:lnTo>
                  <a:close/>
                </a:path>
                <a:path w="21600" h="21600" extrusionOk="0">
                  <a:moveTo>
                    <a:pt x="7055" y="20367"/>
                  </a:moveTo>
                  <a:lnTo>
                    <a:pt x="5807" y="20367"/>
                  </a:lnTo>
                  <a:lnTo>
                    <a:pt x="21600" y="203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덧셈 기호 225"/>
            <p:cNvSpPr/>
            <p:nvPr/>
          </p:nvSpPr>
          <p:spPr>
            <a:xfrm>
              <a:off x="6583325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7" name="덧셈 기호 226"/>
            <p:cNvSpPr/>
            <p:nvPr/>
          </p:nvSpPr>
          <p:spPr>
            <a:xfrm>
              <a:off x="6416002" y="4116612"/>
              <a:ext cx="97867" cy="97866"/>
            </a:xfrm>
            <a:prstGeom prst="mathPlus">
              <a:avLst>
                <a:gd name="adj1" fmla="val 2043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28" name="Picture 7" descr="https://cdn4.iconfinder.com/data/icons/simplicio/128x128/file_delete.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42" y="4136864"/>
              <a:ext cx="97000" cy="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9" name="그룹 228"/>
          <p:cNvGrpSpPr/>
          <p:nvPr/>
        </p:nvGrpSpPr>
        <p:grpSpPr>
          <a:xfrm>
            <a:off x="1053885" y="4257782"/>
            <a:ext cx="65084" cy="104100"/>
            <a:chOff x="336266" y="4404658"/>
            <a:chExt cx="72008" cy="121879"/>
          </a:xfrm>
        </p:grpSpPr>
        <p:sp>
          <p:nvSpPr>
            <p:cNvPr id="230" name="직사각형 229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1172897" y="4257782"/>
            <a:ext cx="65084" cy="104100"/>
            <a:chOff x="336266" y="4404658"/>
            <a:chExt cx="72008" cy="121879"/>
          </a:xfrm>
        </p:grpSpPr>
        <p:sp>
          <p:nvSpPr>
            <p:cNvPr id="233" name="직사각형 232"/>
            <p:cNvSpPr/>
            <p:nvPr/>
          </p:nvSpPr>
          <p:spPr>
            <a:xfrm>
              <a:off x="336266" y="4404658"/>
              <a:ext cx="72008" cy="121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349410" y="4442737"/>
              <a:ext cx="45720" cy="45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1121413" y="4279108"/>
            <a:ext cx="49103" cy="61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1118997" y="4310609"/>
            <a:ext cx="5204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73652" y="1258053"/>
            <a:ext cx="6462268" cy="3853609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2" name="그룹 361"/>
          <p:cNvGrpSpPr/>
          <p:nvPr/>
        </p:nvGrpSpPr>
        <p:grpSpPr>
          <a:xfrm>
            <a:off x="2472562" y="1842443"/>
            <a:ext cx="2261067" cy="2520280"/>
            <a:chOff x="1590096" y="1988840"/>
            <a:chExt cx="2261067" cy="2520280"/>
          </a:xfrm>
        </p:grpSpPr>
        <p:sp>
          <p:nvSpPr>
            <p:cNvPr id="3" name="직사각형 2"/>
            <p:cNvSpPr/>
            <p:nvPr/>
          </p:nvSpPr>
          <p:spPr>
            <a:xfrm>
              <a:off x="1590097" y="1988840"/>
              <a:ext cx="2261066" cy="2520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1590096" y="1988840"/>
              <a:ext cx="2261067" cy="2013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1640632" y="2277452"/>
              <a:ext cx="1709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프로젝트 명 </a:t>
              </a:r>
              <a:r>
                <a:rPr lang="en-US" altLang="ko-KR" sz="800" b="1" dirty="0" smtClean="0"/>
                <a:t>: </a:t>
              </a:r>
              <a:endParaRPr lang="ko-KR" altLang="en-US" sz="800" b="1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640632" y="2894164"/>
              <a:ext cx="1709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게임 해상도 </a:t>
              </a:r>
              <a:r>
                <a:rPr lang="en-US" altLang="ko-KR" sz="800" b="1" dirty="0" smtClean="0"/>
                <a:t>:</a:t>
              </a:r>
              <a:endParaRPr lang="ko-KR" altLang="en-US" sz="800" b="1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2396471" y="2326595"/>
              <a:ext cx="1285372" cy="117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그룹 351"/>
            <p:cNvGrpSpPr/>
            <p:nvPr/>
          </p:nvGrpSpPr>
          <p:grpSpPr>
            <a:xfrm>
              <a:off x="2396472" y="2903364"/>
              <a:ext cx="1285371" cy="197045"/>
              <a:chOff x="2127359" y="3045745"/>
              <a:chExt cx="1746533" cy="197045"/>
            </a:xfrm>
          </p:grpSpPr>
          <p:pic>
            <p:nvPicPr>
              <p:cNvPr id="343" name="Picture 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7359" y="3045745"/>
                <a:ext cx="1746533" cy="197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4" name="직사각형 343"/>
              <p:cNvSpPr/>
              <p:nvPr/>
            </p:nvSpPr>
            <p:spPr>
              <a:xfrm>
                <a:off x="2182403" y="3081896"/>
                <a:ext cx="1530453" cy="11715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1024 x 768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5" name="TextBox 344"/>
            <p:cNvSpPr txBox="1"/>
            <p:nvPr/>
          </p:nvSpPr>
          <p:spPr>
            <a:xfrm>
              <a:off x="1640632" y="3202520"/>
              <a:ext cx="1709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프로젝트 설명 </a:t>
              </a:r>
              <a:r>
                <a:rPr lang="en-US" altLang="ko-KR" sz="800" b="1" dirty="0" smtClean="0"/>
                <a:t>:</a:t>
              </a:r>
              <a:endParaRPr lang="ko-KR" altLang="en-US" sz="800" b="1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1590096" y="4267282"/>
              <a:ext cx="2261067" cy="241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9" name="모서리가 둥근 직사각형 348"/>
            <p:cNvSpPr/>
            <p:nvPr/>
          </p:nvSpPr>
          <p:spPr>
            <a:xfrm>
              <a:off x="2435506" y="4304994"/>
              <a:ext cx="565855" cy="1716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4" name="모서리가 둥근 직사각형 353"/>
            <p:cNvSpPr/>
            <p:nvPr/>
          </p:nvSpPr>
          <p:spPr>
            <a:xfrm>
              <a:off x="3109669" y="4304994"/>
              <a:ext cx="565855" cy="1716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640632" y="2585677"/>
              <a:ext cx="1709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개발 장르 </a:t>
              </a:r>
              <a:r>
                <a:rPr lang="en-US" altLang="ko-KR" sz="800" b="1" dirty="0" smtClean="0"/>
                <a:t>:</a:t>
              </a:r>
              <a:endParaRPr lang="ko-KR" altLang="en-US" sz="800" b="1" dirty="0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2396472" y="2594877"/>
              <a:ext cx="1285371" cy="197045"/>
              <a:chOff x="2396471" y="2585547"/>
              <a:chExt cx="1746533" cy="197045"/>
            </a:xfrm>
          </p:grpSpPr>
          <p:pic>
            <p:nvPicPr>
              <p:cNvPr id="360" name="Picture 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6471" y="2585547"/>
                <a:ext cx="1746533" cy="197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1" name="직사각형 360"/>
              <p:cNvSpPr/>
              <p:nvPr/>
            </p:nvSpPr>
            <p:spPr>
              <a:xfrm>
                <a:off x="2435895" y="2621698"/>
                <a:ext cx="1581338" cy="11715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SRPG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4" name="직사각형 363"/>
            <p:cNvSpPr/>
            <p:nvPr/>
          </p:nvSpPr>
          <p:spPr>
            <a:xfrm>
              <a:off x="1733879" y="3422366"/>
              <a:ext cx="1943604" cy="67295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2597058" y="3270695"/>
              <a:ext cx="115562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dirty="0" smtClean="0"/>
                <a:t>(0/200 byte)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5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</Template>
  <TotalTime>1013</TotalTime>
  <Words>3339</Words>
  <Application>Microsoft Office PowerPoint</Application>
  <PresentationFormat>A4 용지(210x297mm)</PresentationFormat>
  <Paragraphs>976</Paragraphs>
  <Slides>29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PPT 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Hachi</dc:creator>
  <cp:lastModifiedBy>guk1987</cp:lastModifiedBy>
  <cp:revision>1297</cp:revision>
  <dcterms:created xsi:type="dcterms:W3CDTF">2013-06-17T09:29:12Z</dcterms:created>
  <dcterms:modified xsi:type="dcterms:W3CDTF">2014-03-30T03:48:07Z</dcterms:modified>
</cp:coreProperties>
</file>