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1" r:id="rId4"/>
    <p:sldId id="260" r:id="rId5"/>
    <p:sldId id="258" r:id="rId6"/>
    <p:sldId id="266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65" r:id="rId15"/>
    <p:sldId id="267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53C"/>
    <a:srgbClr val="FF7373"/>
    <a:srgbClr val="FF99CC"/>
    <a:srgbClr val="660066"/>
    <a:srgbClr val="9900CC"/>
    <a:srgbClr val="CC00FF"/>
    <a:srgbClr val="CC66FF"/>
    <a:srgbClr val="CC99FF"/>
    <a:srgbClr val="7F7F7F"/>
    <a:srgbClr val="24AC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280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918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173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81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43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92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65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19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905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200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912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6D753-9F45-4712-97B1-04373561AA66}" type="datetimeFigureOut">
              <a:rPr lang="ko-KR" altLang="en-US" smtClean="0"/>
              <a:pPr/>
              <a:t>2014-10-16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74F4-6517-48A4-8EE7-6088322E02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97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449" y="498738"/>
            <a:ext cx="782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u="sng" dirty="0" smtClean="0">
                <a:solidFill>
                  <a:srgbClr val="24AC34"/>
                </a:solidFill>
              </a:rPr>
              <a:t>개발범위</a:t>
            </a:r>
            <a:r>
              <a:rPr lang="ko-KR" altLang="en-US" dirty="0" smtClean="0">
                <a:solidFill>
                  <a:srgbClr val="24AC34"/>
                </a:solidFill>
              </a:rPr>
              <a:t> </a:t>
            </a:r>
            <a:r>
              <a:rPr lang="en-US" altLang="ko-KR" dirty="0" smtClean="0"/>
              <a:t>:  </a:t>
            </a:r>
            <a:r>
              <a:rPr lang="ko-KR" altLang="en-US" dirty="0"/>
              <a:t> 매장관리자용 </a:t>
            </a:r>
            <a:r>
              <a:rPr lang="en-US" altLang="ko-KR" dirty="0" smtClean="0"/>
              <a:t>WEB (chrome) / </a:t>
            </a:r>
            <a:r>
              <a:rPr lang="ko-KR" altLang="en-US" dirty="0" smtClean="0"/>
              <a:t>공급자용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(android)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449" y="1241927"/>
            <a:ext cx="30941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u="sng" dirty="0" smtClean="0">
                <a:solidFill>
                  <a:srgbClr val="24AC34"/>
                </a:solidFill>
              </a:rPr>
              <a:t>기능</a:t>
            </a:r>
            <a:r>
              <a:rPr lang="ko-KR" altLang="en-US" dirty="0" smtClean="0">
                <a:solidFill>
                  <a:srgbClr val="24AC34"/>
                </a:solidFill>
              </a:rPr>
              <a:t>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 </a:t>
            </a:r>
            <a:r>
              <a:rPr lang="ko-KR" altLang="en-US" dirty="0"/>
              <a:t>매장관리자용 </a:t>
            </a:r>
            <a:r>
              <a:rPr lang="en-US" altLang="ko-KR" dirty="0" smtClean="0"/>
              <a:t>WEB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           </a:t>
            </a:r>
            <a:r>
              <a:rPr lang="ko-KR" altLang="en-US" dirty="0" smtClean="0"/>
              <a:t>공급자용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1241927"/>
            <a:ext cx="2534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 </a:t>
            </a:r>
            <a:r>
              <a:rPr lang="ko-KR" altLang="en-US" dirty="0"/>
              <a:t>및 인증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상품 </a:t>
            </a:r>
            <a:r>
              <a:rPr lang="ko-KR" altLang="en-US" dirty="0"/>
              <a:t>등록 및 조회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</a:t>
            </a:r>
            <a:r>
              <a:rPr lang="ko-KR" altLang="en-US" dirty="0"/>
              <a:t>급</a:t>
            </a:r>
            <a:r>
              <a:rPr lang="ko-KR" altLang="en-US" dirty="0" smtClean="0"/>
              <a:t>자 </a:t>
            </a:r>
            <a:r>
              <a:rPr lang="ko-KR" altLang="en-US" dirty="0"/>
              <a:t>등록 및 조회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매대 </a:t>
            </a:r>
            <a:r>
              <a:rPr lang="ko-KR" altLang="en-US" dirty="0"/>
              <a:t>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1920" y="2992884"/>
            <a:ext cx="21804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회원가입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알람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발주 등록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12449" y="4073004"/>
            <a:ext cx="8483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u="sng" dirty="0">
                <a:solidFill>
                  <a:srgbClr val="24AC34"/>
                </a:solidFill>
              </a:rPr>
              <a:t>특징</a:t>
            </a:r>
            <a:r>
              <a:rPr lang="ko-KR" altLang="en-US" dirty="0">
                <a:solidFill>
                  <a:srgbClr val="24AC34"/>
                </a:solidFill>
              </a:rPr>
              <a:t> </a:t>
            </a:r>
            <a:r>
              <a:rPr lang="en-US" altLang="ko-KR" dirty="0"/>
              <a:t>: 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맞춤형 </a:t>
            </a:r>
            <a:r>
              <a:rPr lang="ko-KR" altLang="en-US" dirty="0"/>
              <a:t>서비스 제공을 위해 가입회원 </a:t>
            </a:r>
            <a:r>
              <a:rPr lang="ko-KR" altLang="en-US" dirty="0" smtClean="0"/>
              <a:t>구분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생산자용</a:t>
            </a:r>
            <a:r>
              <a:rPr lang="en-US" altLang="ko-KR" dirty="0"/>
              <a:t>/</a:t>
            </a:r>
            <a:r>
              <a:rPr lang="ko-KR" altLang="en-US" dirty="0"/>
              <a:t>매장관리자용</a:t>
            </a:r>
            <a:r>
              <a:rPr lang="en-US" altLang="ko-KR" dirty="0"/>
              <a:t>(</a:t>
            </a:r>
            <a:r>
              <a:rPr lang="ko-KR" altLang="en-US" dirty="0"/>
              <a:t>인증필요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쉽고 </a:t>
            </a:r>
            <a:r>
              <a:rPr lang="ko-KR" altLang="en-US" dirty="0"/>
              <a:t>편리한 재고관리를 위해 </a:t>
            </a:r>
            <a:r>
              <a:rPr lang="en-US" altLang="ko-KR" dirty="0"/>
              <a:t>RIA </a:t>
            </a:r>
            <a:r>
              <a:rPr lang="ko-KR" altLang="en-US" dirty="0"/>
              <a:t>기반의 </a:t>
            </a:r>
            <a:r>
              <a:rPr lang="ko-KR" altLang="en-US" dirty="0" err="1"/>
              <a:t>매대관리</a:t>
            </a:r>
            <a:r>
              <a:rPr lang="ko-KR" altLang="en-US" dirty="0"/>
              <a:t> 웹 어플리케이션 구현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생산자측의</a:t>
            </a:r>
            <a:r>
              <a:rPr lang="ko-KR" altLang="en-US" dirty="0" smtClean="0"/>
              <a:t> </a:t>
            </a:r>
            <a:r>
              <a:rPr lang="ko-KR" altLang="en-US" dirty="0"/>
              <a:t>연령대를 고려해 </a:t>
            </a:r>
            <a:r>
              <a:rPr lang="ko-KR" altLang="en-US" dirty="0" err="1"/>
              <a:t>가독성을</a:t>
            </a:r>
            <a:r>
              <a:rPr lang="ko-KR" altLang="en-US" dirty="0"/>
              <a:t> 높인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78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2321" y="476672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24AC34"/>
                </a:solidFill>
              </a:rPr>
              <a:t>App main</a:t>
            </a:r>
            <a:endParaRPr lang="ko-KR" altLang="en-US" sz="2400" b="1" dirty="0">
              <a:solidFill>
                <a:srgbClr val="24AC34"/>
              </a:solidFill>
            </a:endParaRPr>
          </a:p>
        </p:txBody>
      </p:sp>
      <p:grpSp>
        <p:nvGrpSpPr>
          <p:cNvPr id="3" name="그룹 38"/>
          <p:cNvGrpSpPr/>
          <p:nvPr/>
        </p:nvGrpSpPr>
        <p:grpSpPr>
          <a:xfrm>
            <a:off x="2555776" y="1527657"/>
            <a:ext cx="3528392" cy="4421623"/>
            <a:chOff x="2555776" y="1527657"/>
            <a:chExt cx="3528392" cy="4421623"/>
          </a:xfrm>
        </p:grpSpPr>
        <p:sp>
          <p:nvSpPr>
            <p:cNvPr id="16" name="평행 사변형 15"/>
            <p:cNvSpPr/>
            <p:nvPr/>
          </p:nvSpPr>
          <p:spPr>
            <a:xfrm rot="2363726">
              <a:off x="2944749" y="1527657"/>
              <a:ext cx="2740496" cy="2206866"/>
            </a:xfrm>
            <a:prstGeom prst="parallelogram">
              <a:avLst/>
            </a:prstGeom>
            <a:noFill/>
            <a:ln>
              <a:solidFill>
                <a:srgbClr val="29C5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4243024" y="4005064"/>
              <a:ext cx="0" cy="1944216"/>
            </a:xfrm>
            <a:prstGeom prst="line">
              <a:avLst/>
            </a:prstGeom>
            <a:ln w="25400">
              <a:solidFill>
                <a:srgbClr val="29C5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084168" y="2650560"/>
              <a:ext cx="0" cy="1930568"/>
            </a:xfrm>
            <a:prstGeom prst="line">
              <a:avLst/>
            </a:prstGeom>
            <a:ln w="25400">
              <a:solidFill>
                <a:srgbClr val="29C5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555776" y="2592200"/>
              <a:ext cx="0" cy="1944216"/>
            </a:xfrm>
            <a:prstGeom prst="line">
              <a:avLst/>
            </a:prstGeom>
            <a:ln w="25400">
              <a:solidFill>
                <a:srgbClr val="29C5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4270320" y="4553832"/>
              <a:ext cx="1800200" cy="1368152"/>
            </a:xfrm>
            <a:prstGeom prst="line">
              <a:avLst/>
            </a:prstGeom>
            <a:ln w="25400">
              <a:solidFill>
                <a:srgbClr val="29C5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2569424" y="4536416"/>
              <a:ext cx="1656184" cy="1368152"/>
            </a:xfrm>
            <a:prstGeom prst="line">
              <a:avLst/>
            </a:prstGeom>
            <a:ln w="25400">
              <a:solidFill>
                <a:srgbClr val="29C5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/>
          <p:cNvCxnSpPr>
            <a:stCxn id="16" idx="1"/>
            <a:endCxn id="16" idx="3"/>
          </p:cNvCxnSpPr>
          <p:nvPr/>
        </p:nvCxnSpPr>
        <p:spPr>
          <a:xfrm flipH="1">
            <a:off x="3401504" y="1953453"/>
            <a:ext cx="1826986" cy="1355274"/>
          </a:xfrm>
          <a:prstGeom prst="line">
            <a:avLst/>
          </a:prstGeom>
          <a:ln w="254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59832" y="364502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1</a:t>
            </a:r>
            <a:endParaRPr lang="ko-KR" altLang="en-US" sz="6600" dirty="0"/>
          </a:p>
        </p:txBody>
      </p:sp>
      <p:sp>
        <p:nvSpPr>
          <p:cNvPr id="50" name="TextBox 49"/>
          <p:cNvSpPr txBox="1"/>
          <p:nvPr/>
        </p:nvSpPr>
        <p:spPr>
          <a:xfrm>
            <a:off x="4932040" y="3645024"/>
            <a:ext cx="6511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/>
              <a:t>2</a:t>
            </a:r>
            <a:endParaRPr lang="ko-KR" altLang="en-US" sz="6600" dirty="0"/>
          </a:p>
        </p:txBody>
      </p:sp>
    </p:spTree>
    <p:extLst>
      <p:ext uri="{BB962C8B-B14F-4D97-AF65-F5344CB8AC3E}">
        <p14:creationId xmlns="" xmlns:p14="http://schemas.microsoft.com/office/powerpoint/2010/main" val="24852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476672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24AC34"/>
                </a:solidFill>
              </a:rPr>
              <a:t>로컬푸드</a:t>
            </a:r>
            <a:r>
              <a:rPr lang="ko-KR" altLang="en-US" sz="2400" b="1" dirty="0" smtClean="0">
                <a:solidFill>
                  <a:srgbClr val="24AC34"/>
                </a:solidFill>
              </a:rPr>
              <a:t> 재고 관리 시스템</a:t>
            </a:r>
            <a:r>
              <a:rPr lang="en-US" altLang="ko-KR" sz="2400" b="1" dirty="0" smtClean="0">
                <a:solidFill>
                  <a:srgbClr val="24AC34"/>
                </a:solidFill>
              </a:rPr>
              <a:t>(App)</a:t>
            </a:r>
            <a:endParaRPr lang="ko-KR" altLang="en-US" sz="2400" b="1" dirty="0">
              <a:solidFill>
                <a:srgbClr val="24AC34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5727794"/>
              </p:ext>
            </p:extLst>
          </p:nvPr>
        </p:nvGraphicFramePr>
        <p:xfrm>
          <a:off x="2118914" y="1510038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비밀번호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재확인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5449188"/>
              </p:ext>
            </p:extLst>
          </p:nvPr>
        </p:nvGraphicFramePr>
        <p:xfrm>
          <a:off x="2118914" y="3241915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성별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생년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           월                일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58110"/>
            <a:ext cx="352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4" y="2803475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04438" y="98072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공급자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회원가입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636" y="6211231"/>
            <a:ext cx="4899636" cy="530137"/>
          </a:xfrm>
          <a:prstGeom prst="rect">
            <a:avLst/>
          </a:prstGeom>
          <a:solidFill>
            <a:srgbClr val="29C53C"/>
          </a:solidFill>
          <a:ln>
            <a:solidFill>
              <a:srgbClr val="24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가입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6742731"/>
              </p:ext>
            </p:extLst>
          </p:nvPr>
        </p:nvGraphicFramePr>
        <p:xfrm>
          <a:off x="2118914" y="4975414"/>
          <a:ext cx="4920208" cy="111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휴대전화번호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인증코드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499992" y="3861048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14120" y="3861048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14120" y="5042734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714120" y="5589240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</p:spTree>
    <p:extLst>
      <p:ext uri="{BB962C8B-B14F-4D97-AF65-F5344CB8AC3E}">
        <p14:creationId xmlns="" xmlns:p14="http://schemas.microsoft.com/office/powerpoint/2010/main" val="24852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81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>
            <a:off x="3520016" y="1008864"/>
            <a:ext cx="250588" cy="2160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4868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 등록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6668166"/>
              </p:ext>
            </p:extLst>
          </p:nvPr>
        </p:nvGraphicFramePr>
        <p:xfrm>
          <a:off x="2118914" y="1164815"/>
          <a:ext cx="4920208" cy="279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분류코드</a:t>
                      </a:r>
                      <a:endParaRPr lang="ko-KR" alt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공급자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ID</a:t>
                      </a:r>
                      <a:endParaRPr lang="ko-KR" altLang="en-US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상품분류명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안전재고량                      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%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알람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120636" y="4019053"/>
            <a:ext cx="4899636" cy="530137"/>
          </a:xfrm>
          <a:prstGeom prst="rect">
            <a:avLst/>
          </a:prstGeom>
          <a:solidFill>
            <a:srgbClr val="29C53C"/>
          </a:solidFill>
          <a:ln>
            <a:solidFill>
              <a:srgbClr val="24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300192" y="3469070"/>
            <a:ext cx="6349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24AC34"/>
                </a:solidFill>
              </a:rPr>
              <a:t>ON</a:t>
            </a:r>
            <a:endParaRPr lang="ko-KR" altLang="en-US" sz="1400" b="1" dirty="0" smtClean="0">
              <a:solidFill>
                <a:srgbClr val="24AC34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0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81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>
            <a:off x="3520016" y="1008864"/>
            <a:ext cx="250588" cy="2160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48680"/>
            <a:ext cx="1873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Alarm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Setting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6668166"/>
              </p:ext>
            </p:extLst>
          </p:nvPr>
        </p:nvGraphicFramePr>
        <p:xfrm>
          <a:off x="2118914" y="1164815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전체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알람</a:t>
                      </a:r>
                      <a:endParaRPr lang="ko-KR" alt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알람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종류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알람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지속 시간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120636" y="2924944"/>
            <a:ext cx="4899636" cy="530137"/>
          </a:xfrm>
          <a:prstGeom prst="rect">
            <a:avLst/>
          </a:prstGeom>
          <a:solidFill>
            <a:srgbClr val="29C53C"/>
          </a:solidFill>
          <a:ln>
            <a:solidFill>
              <a:srgbClr val="24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00192" y="1225215"/>
            <a:ext cx="6349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24AC34"/>
                </a:solidFill>
              </a:rPr>
              <a:t>ON</a:t>
            </a:r>
            <a:endParaRPr lang="ko-KR" altLang="en-US" sz="1400" b="1" dirty="0" smtClean="0">
              <a:solidFill>
                <a:srgbClr val="24AC3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00192" y="1790234"/>
            <a:ext cx="6349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rgbClr val="24AC34"/>
                </a:solidFill>
              </a:rPr>
              <a:t>진동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2" y="2340171"/>
            <a:ext cx="6349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24AC34"/>
                </a:solidFill>
              </a:rPr>
              <a:t>5</a:t>
            </a:r>
            <a:r>
              <a:rPr lang="ko-KR" altLang="en-US" sz="1400" b="1" dirty="0" smtClean="0">
                <a:solidFill>
                  <a:srgbClr val="24AC34"/>
                </a:solidFill>
              </a:rPr>
              <a:t>분</a:t>
            </a:r>
          </a:p>
        </p:txBody>
      </p:sp>
    </p:spTree>
    <p:extLst>
      <p:ext uri="{BB962C8B-B14F-4D97-AF65-F5344CB8AC3E}">
        <p14:creationId xmlns="" xmlns:p14="http://schemas.microsoft.com/office/powerpoint/2010/main" val="27170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449" y="498738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개발일정 및 역할분담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8300045"/>
              </p:ext>
            </p:extLst>
          </p:nvPr>
        </p:nvGraphicFramePr>
        <p:xfrm>
          <a:off x="319984" y="1196742"/>
          <a:ext cx="8572496" cy="532860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91776"/>
                <a:gridCol w="1421544"/>
                <a:gridCol w="421598"/>
                <a:gridCol w="421598"/>
                <a:gridCol w="421598"/>
                <a:gridCol w="421598"/>
                <a:gridCol w="421598"/>
                <a:gridCol w="421598"/>
                <a:gridCol w="421598"/>
                <a:gridCol w="421598"/>
                <a:gridCol w="421598"/>
                <a:gridCol w="421598"/>
                <a:gridCol w="421598"/>
                <a:gridCol w="421598"/>
              </a:tblGrid>
              <a:tr h="3999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태스크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담당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5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6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7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8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9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10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12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13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lt"/>
                        </a:rPr>
                        <a:t>16</a:t>
                      </a:r>
                      <a:r>
                        <a:rPr lang="ko-KR" altLang="en-US" sz="1000" b="1" u="none" strike="noStrike" dirty="0">
                          <a:effectLst/>
                          <a:latin typeface="+mn-lt"/>
                        </a:rPr>
                        <a:t>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 </a:t>
                      </a:r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분석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 1.1 </a:t>
                      </a:r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요구사항 분석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 1.2 </a:t>
                      </a:r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요구사항 명세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 1.3 </a:t>
                      </a:r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설계 조사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2.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설계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중</a:t>
                      </a:r>
                      <a:endParaRPr lang="en-US" altLang="ko-KR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간</a:t>
                      </a:r>
                      <a:endParaRPr lang="en-US" altLang="ko-KR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발</a:t>
                      </a:r>
                      <a:endParaRPr lang="en-US" altLang="ko-KR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altLang="ko-KR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표</a:t>
                      </a:r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2.1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개념적 설계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김성후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2.2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상세 설계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팀 공통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2.4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디자인 설계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스토리보드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김옥선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2.5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디자인 시안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2.6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기술 조사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이재웅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이준형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3.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   3.1 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UI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디자인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html/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 smtClean="0">
                          <a:effectLst/>
                          <a:latin typeface="+mn-lt"/>
                        </a:rPr>
                        <a:t>김성후</a:t>
                      </a:r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+mn-lt"/>
                        </a:rPr>
                        <a:t>김옥선</a:t>
                      </a:r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,</a:t>
                      </a:r>
                      <a:r>
                        <a:rPr lang="en-US" altLang="ko-KR" sz="10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  <a:latin typeface="+mn-lt"/>
                        </a:rPr>
                        <a:t>이재웅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3.2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매장관리자용 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web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945" marR="8945" marT="89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   3.2.1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회원가입 및 로그인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   3.2.2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상품 등록 및 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   3.2.3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공급자 등록 및 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   3.2.4 </a:t>
                      </a:r>
                      <a:r>
                        <a:rPr lang="ko-KR" altLang="en-US" sz="1000" u="none" strike="noStrike" dirty="0" smtClean="0">
                          <a:effectLst/>
                          <a:latin typeface="+mn-lt"/>
                        </a:rPr>
                        <a:t>매대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3.3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공급자용 </a:t>
                      </a:r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  <a:latin typeface="+mn-lt"/>
                        </a:rPr>
                        <a:t>      3.3.1 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UI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디자인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김옥선</a:t>
                      </a:r>
                      <a:r>
                        <a:rPr lang="en-US" altLang="ko-KR" sz="1000" u="none" strike="noStrike" dirty="0"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이준형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   3.3.2 </a:t>
                      </a:r>
                      <a:r>
                        <a:rPr lang="ko-KR" altLang="en-US" sz="1000" u="none" strike="noStrike" dirty="0" err="1">
                          <a:effectLst/>
                          <a:latin typeface="+mn-lt"/>
                        </a:rPr>
                        <a:t>알람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      3.3.3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발주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402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+mn-lt"/>
                        </a:rPr>
                        <a:t>4. </a:t>
                      </a:r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테스트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팀 공통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45" marR="8945" marT="8945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724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47667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24AC34"/>
                </a:solidFill>
              </a:rPr>
              <a:t>로컬푸드</a:t>
            </a:r>
            <a:r>
              <a:rPr lang="ko-KR" altLang="en-US" sz="2400" b="1" dirty="0" smtClean="0">
                <a:solidFill>
                  <a:srgbClr val="24AC34"/>
                </a:solidFill>
              </a:rPr>
              <a:t> 재고 관리 시스템</a:t>
            </a:r>
            <a:endParaRPr lang="ko-KR" altLang="en-US" sz="2400" b="1" dirty="0">
              <a:solidFill>
                <a:srgbClr val="24AC34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1082496"/>
              </p:ext>
            </p:extLst>
          </p:nvPr>
        </p:nvGraphicFramePr>
        <p:xfrm>
          <a:off x="2118914" y="1510038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비밀번호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재확인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5389220"/>
              </p:ext>
            </p:extLst>
          </p:nvPr>
        </p:nvGraphicFramePr>
        <p:xfrm>
          <a:off x="2118914" y="3241915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성별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생년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           월                일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58110"/>
            <a:ext cx="352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7274" y="2803475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04438" y="98072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공급자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회원가입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636" y="7867415"/>
            <a:ext cx="4899636" cy="530137"/>
          </a:xfrm>
          <a:prstGeom prst="rect">
            <a:avLst/>
          </a:prstGeom>
          <a:solidFill>
            <a:srgbClr val="29C53C"/>
          </a:solidFill>
          <a:ln>
            <a:solidFill>
              <a:srgbClr val="24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가입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4546039"/>
              </p:ext>
            </p:extLst>
          </p:nvPr>
        </p:nvGraphicFramePr>
        <p:xfrm>
          <a:off x="2118914" y="4975414"/>
          <a:ext cx="4920208" cy="279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전화번호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휴대전화번호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FAX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주소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499992" y="3861048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14120" y="3861048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</p:spTree>
    <p:extLst>
      <p:ext uri="{BB962C8B-B14F-4D97-AF65-F5344CB8AC3E}">
        <p14:creationId xmlns:p14="http://schemas.microsoft.com/office/powerpoint/2010/main" xmlns="" val="3562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1412776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24AC34"/>
                </a:solidFill>
              </a:rPr>
              <a:t>로컬푸드</a:t>
            </a:r>
            <a:r>
              <a:rPr lang="ko-KR" altLang="en-US" sz="2400" b="1" dirty="0" smtClean="0">
                <a:solidFill>
                  <a:srgbClr val="24AC34"/>
                </a:solidFill>
              </a:rPr>
              <a:t> 재고 관리 시스템</a:t>
            </a:r>
            <a:endParaRPr lang="ko-KR" altLang="en-US" sz="2400" b="1" dirty="0">
              <a:solidFill>
                <a:srgbClr val="24AC34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2090592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rgbClr val="29C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아이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71800" y="2596263"/>
            <a:ext cx="2520280" cy="360040"/>
          </a:xfrm>
          <a:prstGeom prst="rect">
            <a:avLst/>
          </a:prstGeom>
          <a:solidFill>
            <a:schemeClr val="bg1"/>
          </a:solidFill>
          <a:ln>
            <a:solidFill>
              <a:srgbClr val="29C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비밀번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36096" y="2090592"/>
            <a:ext cx="1008112" cy="865711"/>
          </a:xfrm>
          <a:prstGeom prst="rect">
            <a:avLst/>
          </a:prstGeom>
          <a:solidFill>
            <a:srgbClr val="29C53C"/>
          </a:solidFill>
          <a:ln>
            <a:solidFill>
              <a:srgbClr val="24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</a:t>
            </a:r>
            <a:r>
              <a:rPr lang="ko-KR" altLang="en-US" dirty="0">
                <a:solidFill>
                  <a:schemeClr val="bg1"/>
                </a:solidFill>
              </a:rPr>
              <a:t>인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95736" y="3212976"/>
            <a:ext cx="49685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699792" y="3784268"/>
            <a:ext cx="190821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16016" y="3784268"/>
            <a:ext cx="1908212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회원가입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7148" y="41285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매장관리자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9013" y="41285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공급자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00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47667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24AC34"/>
                </a:solidFill>
              </a:rPr>
              <a:t>로컬푸드</a:t>
            </a:r>
            <a:r>
              <a:rPr lang="ko-KR" altLang="en-US" sz="2400" b="1" dirty="0" smtClean="0">
                <a:solidFill>
                  <a:srgbClr val="24AC34"/>
                </a:solidFill>
              </a:rPr>
              <a:t> 재고 관리 시스템</a:t>
            </a:r>
            <a:endParaRPr lang="ko-KR" altLang="en-US" sz="2400" b="1" dirty="0">
              <a:solidFill>
                <a:srgbClr val="24AC34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5727794"/>
              </p:ext>
            </p:extLst>
          </p:nvPr>
        </p:nvGraphicFramePr>
        <p:xfrm>
          <a:off x="2118914" y="1510038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비밀번호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재확인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5449188"/>
              </p:ext>
            </p:extLst>
          </p:nvPr>
        </p:nvGraphicFramePr>
        <p:xfrm>
          <a:off x="2118914" y="3241915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성별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생년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           월                일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58110"/>
            <a:ext cx="352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7274" y="2803475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404438" y="98072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매장관리자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회원가입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20636" y="6211231"/>
            <a:ext cx="4899636" cy="530137"/>
          </a:xfrm>
          <a:prstGeom prst="rect">
            <a:avLst/>
          </a:prstGeom>
          <a:solidFill>
            <a:srgbClr val="29C53C"/>
          </a:solidFill>
          <a:ln>
            <a:solidFill>
              <a:srgbClr val="24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가입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6742731"/>
              </p:ext>
            </p:extLst>
          </p:nvPr>
        </p:nvGraphicFramePr>
        <p:xfrm>
          <a:off x="2118914" y="4975414"/>
          <a:ext cx="4920208" cy="111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휴대전화번호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인증코드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499992" y="3861048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14120" y="3861048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714120" y="5042734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714120" y="5589240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xmlns="" val="24852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6811"/>
            <a:ext cx="9144000" cy="72994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64217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로컬푸드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재고 관리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81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31840" y="0"/>
            <a:ext cx="1584176" cy="46681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매장 관리자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0"/>
            <a:ext cx="1584176" cy="466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공급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729" y="642174"/>
            <a:ext cx="3645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상품관리      공급</a:t>
            </a:r>
            <a:r>
              <a:rPr lang="ko-KR" altLang="en-US" sz="1600" b="1" dirty="0">
                <a:solidFill>
                  <a:schemeClr val="bg1"/>
                </a:solidFill>
              </a:rPr>
              <a:t>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    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매대관리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96752"/>
            <a:ext cx="9144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3520016" y="1008864"/>
            <a:ext cx="250588" cy="2160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75856" y="1420644"/>
            <a:ext cx="929086" cy="929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79018" y="1420644"/>
            <a:ext cx="929086" cy="929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6631" y="24011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 등록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2775" y="24011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 조회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29568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상품등록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6668166"/>
              </p:ext>
            </p:extLst>
          </p:nvPr>
        </p:nvGraphicFramePr>
        <p:xfrm>
          <a:off x="2118914" y="3573017"/>
          <a:ext cx="4920208" cy="279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분류코드</a:t>
                      </a:r>
                      <a:endParaRPr lang="ko-KR" altLang="en-US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공급자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ID</a:t>
                      </a:r>
                      <a:endParaRPr lang="ko-KR" altLang="en-US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상품분류명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안전재고량                       </a:t>
                      </a:r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%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알람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120636" y="6427255"/>
            <a:ext cx="4899636" cy="530137"/>
          </a:xfrm>
          <a:prstGeom prst="rect">
            <a:avLst/>
          </a:prstGeom>
          <a:solidFill>
            <a:srgbClr val="29C53C"/>
          </a:solidFill>
          <a:ln>
            <a:solidFill>
              <a:srgbClr val="24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300192" y="5877272"/>
            <a:ext cx="6349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24AC34"/>
                </a:solidFill>
              </a:rPr>
              <a:t>ON</a:t>
            </a:r>
            <a:endParaRPr lang="ko-KR" altLang="en-US" sz="1400" b="1" dirty="0" smtClean="0">
              <a:solidFill>
                <a:srgbClr val="24AC34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12689" y="4188012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조회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폭발 1 6"/>
          <p:cNvSpPr/>
          <p:nvPr/>
        </p:nvSpPr>
        <p:spPr>
          <a:xfrm>
            <a:off x="6516216" y="3827972"/>
            <a:ext cx="1512168" cy="792088"/>
          </a:xfrm>
          <a:prstGeom prst="irregularSeal1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Pop-up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70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6811"/>
            <a:ext cx="9144000" cy="72994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64217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로컬푸드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재고 관리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81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31840" y="0"/>
            <a:ext cx="1584176" cy="46681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매장 관리자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0"/>
            <a:ext cx="1584176" cy="466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공급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729" y="642174"/>
            <a:ext cx="3645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상품관리      공급</a:t>
            </a:r>
            <a:r>
              <a:rPr lang="ko-KR" altLang="en-US" sz="1600" b="1" dirty="0">
                <a:solidFill>
                  <a:schemeClr val="bg1"/>
                </a:solidFill>
              </a:rPr>
              <a:t>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    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매대관리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96752"/>
            <a:ext cx="9144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3520016" y="1008864"/>
            <a:ext cx="250588" cy="2160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75856" y="1420644"/>
            <a:ext cx="929086" cy="929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79018" y="1420644"/>
            <a:ext cx="929086" cy="929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6631" y="24011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 등록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2775" y="2401143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 조회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3460" y="292494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상품조회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9380728"/>
              </p:ext>
            </p:extLst>
          </p:nvPr>
        </p:nvGraphicFramePr>
        <p:xfrm>
          <a:off x="843888" y="3645024"/>
          <a:ext cx="7688555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60"/>
                <a:gridCol w="1008112"/>
                <a:gridCol w="1727223"/>
                <a:gridCol w="1098365"/>
                <a:gridCol w="1098365"/>
                <a:gridCol w="684559"/>
                <a:gridCol w="1512171"/>
              </a:tblGrid>
              <a:tr h="47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No.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상품코드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분류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안전재고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알람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공급자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958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6811"/>
            <a:ext cx="9144000" cy="72994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64217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로컬푸드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재고 관리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81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31840" y="0"/>
            <a:ext cx="1584176" cy="46681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매장 관리자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0"/>
            <a:ext cx="1584176" cy="466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공급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729" y="642174"/>
            <a:ext cx="3645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상품관리      공급</a:t>
            </a:r>
            <a:r>
              <a:rPr lang="ko-KR" altLang="en-US" sz="1600" b="1" dirty="0">
                <a:solidFill>
                  <a:schemeClr val="bg1"/>
                </a:solidFill>
              </a:rPr>
              <a:t>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    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매대관리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96752"/>
            <a:ext cx="9144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4897476" y="1008864"/>
            <a:ext cx="250588" cy="2160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275856" y="1420644"/>
            <a:ext cx="929086" cy="929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79018" y="1420644"/>
            <a:ext cx="929086" cy="92908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46631" y="24011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공급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등록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2775" y="24011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공급자 조회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295688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공급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등록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20636" y="9909720"/>
            <a:ext cx="4899636" cy="530137"/>
          </a:xfrm>
          <a:prstGeom prst="rect">
            <a:avLst/>
          </a:prstGeom>
          <a:solidFill>
            <a:srgbClr val="29C53C"/>
          </a:solidFill>
          <a:ln>
            <a:solidFill>
              <a:srgbClr val="24A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등록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2976460"/>
              </p:ext>
            </p:extLst>
          </p:nvPr>
        </p:nvGraphicFramePr>
        <p:xfrm>
          <a:off x="2120636" y="3543933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아이디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비밀번호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비밀번호 재확인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0122013"/>
              </p:ext>
            </p:extLst>
          </p:nvPr>
        </p:nvGraphicFramePr>
        <p:xfrm>
          <a:off x="2120636" y="5275810"/>
          <a:ext cx="4920208" cy="167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성별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생년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           월                일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6014556"/>
              </p:ext>
            </p:extLst>
          </p:nvPr>
        </p:nvGraphicFramePr>
        <p:xfrm>
          <a:off x="2120636" y="7009309"/>
          <a:ext cx="4920208" cy="2792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0208"/>
              </a:tblGrid>
              <a:tr h="552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전화번호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휴대전화번호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FAX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9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주소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2766" y="4191055"/>
            <a:ext cx="352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1816" y="4836420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4504534" y="5893993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남자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718662" y="5893993"/>
            <a:ext cx="1222467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여자</a:t>
            </a:r>
          </a:p>
        </p:txBody>
      </p:sp>
    </p:spTree>
    <p:extLst>
      <p:ext uri="{BB962C8B-B14F-4D97-AF65-F5344CB8AC3E}">
        <p14:creationId xmlns:p14="http://schemas.microsoft.com/office/powerpoint/2010/main" xmlns="" val="15898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6811"/>
            <a:ext cx="9144000" cy="72994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64217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로컬푸드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재고 관리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81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31840" y="0"/>
            <a:ext cx="1584176" cy="46681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매장 관리자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0"/>
            <a:ext cx="1584176" cy="466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공급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729" y="642174"/>
            <a:ext cx="3645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상품관리      공급</a:t>
            </a:r>
            <a:r>
              <a:rPr lang="ko-KR" altLang="en-US" sz="1600" b="1" dirty="0">
                <a:solidFill>
                  <a:schemeClr val="bg1"/>
                </a:solidFill>
              </a:rPr>
              <a:t>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    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매대관리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6121612" y="1008864"/>
            <a:ext cx="250588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2132856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06061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6061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41277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매대 사용 현황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9305" y="1412776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List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9305" y="582675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 정</a:t>
            </a:r>
            <a:r>
              <a:rPr lang="ko-KR" altLang="en-US" sz="1600" b="1" dirty="0">
                <a:solidFill>
                  <a:schemeClr val="bg1"/>
                </a:solidFill>
              </a:rPr>
              <a:t>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35697" y="1412776"/>
            <a:ext cx="3895330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74035" y="1494969"/>
            <a:ext cx="241847" cy="241847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5736" y="146503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상품 등록 가능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53123" y="1494969"/>
            <a:ext cx="241847" cy="2418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2936" y="146503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사용 중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986" y="2132856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67519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B2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84986" y="2914870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67519" y="2914870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51491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C1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34024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C2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51491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C3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34024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C4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12160" y="1844823"/>
            <a:ext cx="3022387" cy="393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12161" y="6237312"/>
            <a:ext cx="3022386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3528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06061" y="3853403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3528" y="4635417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06061" y="4635417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84986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67519" y="3853403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84986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519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51491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34024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051491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834024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137454" y="2669818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137454" y="3181634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37454" y="3697373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38081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65844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92608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9540552" y="120673"/>
            <a:ext cx="226014" cy="225464"/>
            <a:chOff x="6793765" y="2771171"/>
            <a:chExt cx="226014" cy="225464"/>
          </a:xfrm>
        </p:grpSpPr>
        <p:sp>
          <p:nvSpPr>
            <p:cNvPr id="59" name="직사각형 58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900592" y="120673"/>
            <a:ext cx="226014" cy="225464"/>
            <a:chOff x="6793765" y="2771171"/>
            <a:chExt cx="226014" cy="225464"/>
          </a:xfrm>
        </p:grpSpPr>
        <p:sp>
          <p:nvSpPr>
            <p:cNvPr id="63" name="직사각형 62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260632" y="116632"/>
            <a:ext cx="226014" cy="225464"/>
            <a:chOff x="6793765" y="2771171"/>
            <a:chExt cx="226014" cy="225464"/>
          </a:xfrm>
        </p:grpSpPr>
        <p:sp>
          <p:nvSpPr>
            <p:cNvPr id="66" name="직사각형 65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23528" y="6381328"/>
            <a:ext cx="526348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더 보기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23528" y="5949280"/>
            <a:ext cx="526348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+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매대 추가</a:t>
            </a:r>
          </a:p>
        </p:txBody>
      </p:sp>
      <p:sp>
        <p:nvSpPr>
          <p:cNvPr id="79" name="폭발 1 78"/>
          <p:cNvSpPr/>
          <p:nvPr/>
        </p:nvSpPr>
        <p:spPr>
          <a:xfrm>
            <a:off x="6097839" y="2019617"/>
            <a:ext cx="1138457" cy="866225"/>
          </a:xfrm>
          <a:prstGeom prst="irregularSeal1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Click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57862" y="2253536"/>
            <a:ext cx="28886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259444" y="2669818"/>
            <a:ext cx="3022386" cy="3110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대분류</a:t>
            </a:r>
            <a:r>
              <a:rPr lang="ko-KR" altLang="en-US" dirty="0" smtClean="0">
                <a:solidFill>
                  <a:schemeClr val="bg1"/>
                </a:solidFill>
              </a:rPr>
              <a:t> 리스트</a:t>
            </a:r>
          </a:p>
        </p:txBody>
      </p:sp>
      <p:sp>
        <p:nvSpPr>
          <p:cNvPr id="82" name="왼쪽 화살표 81"/>
          <p:cNvSpPr/>
          <p:nvPr/>
        </p:nvSpPr>
        <p:spPr>
          <a:xfrm>
            <a:off x="8720403" y="3697373"/>
            <a:ext cx="847194" cy="90901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3" name="폭발 1 82"/>
          <p:cNvSpPr/>
          <p:nvPr/>
        </p:nvSpPr>
        <p:spPr>
          <a:xfrm>
            <a:off x="8716434" y="4077072"/>
            <a:ext cx="1759822" cy="866225"/>
          </a:xfrm>
          <a:prstGeom prst="irregularSeal1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슬라이딩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819642" y="4310991"/>
            <a:ext cx="28886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2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6811"/>
            <a:ext cx="9144000" cy="72994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64217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로컬푸드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재고 관리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81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31840" y="0"/>
            <a:ext cx="1584176" cy="46681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매장 관리자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0"/>
            <a:ext cx="1584176" cy="466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공급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729" y="642174"/>
            <a:ext cx="3645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상품관리      공급</a:t>
            </a:r>
            <a:r>
              <a:rPr lang="ko-KR" altLang="en-US" sz="1600" b="1" dirty="0">
                <a:solidFill>
                  <a:schemeClr val="bg1"/>
                </a:solidFill>
              </a:rPr>
              <a:t>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    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매대관리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6121612" y="1008864"/>
            <a:ext cx="250588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2132856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06061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6061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41277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매대 사용 현황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9305" y="1412776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List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9305" y="582675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 정</a:t>
            </a:r>
            <a:r>
              <a:rPr lang="ko-KR" altLang="en-US" sz="1600" b="1" dirty="0">
                <a:solidFill>
                  <a:schemeClr val="bg1"/>
                </a:solidFill>
              </a:rPr>
              <a:t>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35697" y="1412776"/>
            <a:ext cx="3895330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74035" y="1494969"/>
            <a:ext cx="241847" cy="241847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5736" y="146503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상품 등록 가능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53123" y="1494969"/>
            <a:ext cx="241847" cy="2418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2936" y="146503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사용 중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986" y="2132856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67519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B2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84986" y="2914870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67519" y="2914870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51491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C1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34024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C2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51491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C3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34024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C4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12160" y="1844823"/>
            <a:ext cx="3022387" cy="393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12161" y="6237312"/>
            <a:ext cx="3022386" cy="504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3528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06061" y="3853403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3528" y="4635417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06061" y="4635417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84986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67519" y="3853403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84986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519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51491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34024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051491" y="4635417"/>
            <a:ext cx="752986" cy="7529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834024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50" name="폭발 1 49"/>
          <p:cNvSpPr/>
          <p:nvPr/>
        </p:nvSpPr>
        <p:spPr>
          <a:xfrm>
            <a:off x="3438639" y="4969817"/>
            <a:ext cx="1771878" cy="979463"/>
          </a:xfrm>
          <a:prstGeom prst="irregularSeal1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Click</a:t>
            </a:r>
            <a:r>
              <a:rPr lang="ko-KR" altLang="en-US" sz="1400" dirty="0" smtClean="0">
                <a:solidFill>
                  <a:srgbClr val="FF0000"/>
                </a:solidFill>
              </a:rPr>
              <a:t>시 선택</a:t>
            </a:r>
            <a:r>
              <a:rPr lang="en-US" altLang="ko-KR" sz="1400" dirty="0" smtClean="0">
                <a:solidFill>
                  <a:srgbClr val="FF0000"/>
                </a:solidFill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</a:rPr>
              <a:t>해제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137454" y="2669818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137454" y="3181634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37454" y="3697373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38081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65844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92608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9540552" y="120673"/>
            <a:ext cx="226014" cy="225464"/>
            <a:chOff x="6793765" y="2771171"/>
            <a:chExt cx="226014" cy="225464"/>
          </a:xfrm>
        </p:grpSpPr>
        <p:sp>
          <p:nvSpPr>
            <p:cNvPr id="59" name="직사각형 58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900592" y="120673"/>
            <a:ext cx="226014" cy="225464"/>
            <a:chOff x="6793765" y="2771171"/>
            <a:chExt cx="226014" cy="225464"/>
          </a:xfrm>
        </p:grpSpPr>
        <p:sp>
          <p:nvSpPr>
            <p:cNvPr id="63" name="직사각형 62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260632" y="116632"/>
            <a:ext cx="226014" cy="225464"/>
            <a:chOff x="6793765" y="2771171"/>
            <a:chExt cx="226014" cy="225464"/>
          </a:xfrm>
        </p:grpSpPr>
        <p:sp>
          <p:nvSpPr>
            <p:cNvPr id="66" name="직사각형 65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23528" y="6381328"/>
            <a:ext cx="526348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더 보기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23528" y="5949280"/>
            <a:ext cx="526348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+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매대 추가</a:t>
            </a:r>
          </a:p>
        </p:txBody>
      </p:sp>
      <p:cxnSp>
        <p:nvCxnSpPr>
          <p:cNvPr id="72" name="구부러진 연결선 71"/>
          <p:cNvCxnSpPr>
            <a:stCxn id="51" idx="1"/>
            <a:endCxn id="48" idx="3"/>
          </p:cNvCxnSpPr>
          <p:nvPr/>
        </p:nvCxnSpPr>
        <p:spPr>
          <a:xfrm rot="10800000" flipV="1">
            <a:off x="4804478" y="2885842"/>
            <a:ext cx="1332977" cy="212606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폭발 1 75"/>
          <p:cNvSpPr/>
          <p:nvPr/>
        </p:nvSpPr>
        <p:spPr>
          <a:xfrm>
            <a:off x="5508104" y="2412158"/>
            <a:ext cx="1771878" cy="979463"/>
          </a:xfrm>
          <a:prstGeom prst="irregularSeal1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드래그 앤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드롭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540616" y="5203737"/>
            <a:ext cx="28886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51290" y="2617167"/>
            <a:ext cx="28886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0" name="왼쪽 화살표 69"/>
          <p:cNvSpPr/>
          <p:nvPr/>
        </p:nvSpPr>
        <p:spPr>
          <a:xfrm rot="5400000">
            <a:off x="7114503" y="5541519"/>
            <a:ext cx="847194" cy="90901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1" name="폭발 1 70"/>
          <p:cNvSpPr/>
          <p:nvPr/>
        </p:nvSpPr>
        <p:spPr>
          <a:xfrm>
            <a:off x="7460326" y="5734755"/>
            <a:ext cx="1683674" cy="979463"/>
          </a:xfrm>
          <a:prstGeom prst="irregularSeal1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슬라이</a:t>
            </a:r>
            <a:r>
              <a:rPr lang="ko-KR" altLang="en-US" sz="1400" dirty="0">
                <a:solidFill>
                  <a:srgbClr val="FF0000"/>
                </a:solidFill>
              </a:rPr>
              <a:t>딩</a:t>
            </a:r>
            <a:endParaRPr lang="ko-KR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92608" y="5733256"/>
            <a:ext cx="288862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30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6811"/>
            <a:ext cx="9144000" cy="72994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642174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로컬푸드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재고 관리 시스템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0"/>
            <a:ext cx="9144000" cy="0"/>
          </a:xfrm>
          <a:prstGeom prst="line">
            <a:avLst/>
          </a:prstGeom>
          <a:ln w="38100">
            <a:solidFill>
              <a:srgbClr val="29C5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31840" y="0"/>
            <a:ext cx="1584176" cy="466811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매장 관리자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6016" y="0"/>
            <a:ext cx="1584176" cy="4668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공급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자</a:t>
            </a:r>
            <a:endParaRPr lang="ko-KR" altLang="en-US" sz="16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9729" y="642174"/>
            <a:ext cx="3645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상품관리      공급</a:t>
            </a:r>
            <a:r>
              <a:rPr lang="ko-KR" altLang="en-US" sz="1600" b="1" dirty="0">
                <a:solidFill>
                  <a:schemeClr val="bg1"/>
                </a:solidFill>
              </a:rPr>
              <a:t>자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관리    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매대관리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이등변 삼각형 11"/>
          <p:cNvSpPr/>
          <p:nvPr/>
        </p:nvSpPr>
        <p:spPr>
          <a:xfrm>
            <a:off x="6121612" y="1008864"/>
            <a:ext cx="250588" cy="216024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2132856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06061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3528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06061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412776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매대 사용 현황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9305" y="1412776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List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35697" y="1412776"/>
            <a:ext cx="3895330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74035" y="1494969"/>
            <a:ext cx="241847" cy="241847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5736" y="146503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상품 등록 가능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53123" y="1494969"/>
            <a:ext cx="241847" cy="24184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2936" y="146503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사용 중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986" y="2132856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67519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B2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84986" y="2914870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67519" y="2914870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051491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C1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34024" y="2132856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C2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51491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C3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34024" y="2914870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C4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상품</a:t>
            </a:r>
            <a:r>
              <a:rPr lang="ko-KR" altLang="en-US" sz="1400" dirty="0">
                <a:solidFill>
                  <a:schemeClr val="bg1"/>
                </a:solidFill>
              </a:rPr>
              <a:t>명</a:t>
            </a:r>
            <a:endParaRPr lang="ko-KR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12160" y="1844823"/>
            <a:ext cx="3022387" cy="39351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3528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106061" y="3853403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3528" y="4635417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06061" y="4635417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84986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67519" y="3853403"/>
            <a:ext cx="752986" cy="7529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B2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84986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B3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967519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B4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51491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834024" y="3853403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051491" y="4635417"/>
            <a:ext cx="752986" cy="7529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834024" y="4635417"/>
            <a:ext cx="752986" cy="752986"/>
          </a:xfrm>
          <a:prstGeom prst="rect">
            <a:avLst/>
          </a:prstGeom>
          <a:solidFill>
            <a:srgbClr val="29C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137454" y="2669818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137454" y="3181634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37454" y="3697373"/>
            <a:ext cx="2781918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바나나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138081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065844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92608" y="1916831"/>
            <a:ext cx="926764" cy="59251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소분류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</a:t>
            </a:r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9540552" y="120673"/>
            <a:ext cx="226014" cy="225464"/>
            <a:chOff x="6793765" y="2771171"/>
            <a:chExt cx="226014" cy="225464"/>
          </a:xfrm>
        </p:grpSpPr>
        <p:sp>
          <p:nvSpPr>
            <p:cNvPr id="59" name="직사각형 58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9900592" y="120673"/>
            <a:ext cx="226014" cy="225464"/>
            <a:chOff x="6793765" y="2771171"/>
            <a:chExt cx="226014" cy="225464"/>
          </a:xfrm>
        </p:grpSpPr>
        <p:sp>
          <p:nvSpPr>
            <p:cNvPr id="63" name="직사각형 62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260632" y="116632"/>
            <a:ext cx="226014" cy="225464"/>
            <a:chOff x="6793765" y="2771171"/>
            <a:chExt cx="226014" cy="225464"/>
          </a:xfrm>
        </p:grpSpPr>
        <p:sp>
          <p:nvSpPr>
            <p:cNvPr id="66" name="직사각형 65"/>
            <p:cNvSpPr/>
            <p:nvPr/>
          </p:nvSpPr>
          <p:spPr>
            <a:xfrm>
              <a:off x="6793765" y="2771171"/>
              <a:ext cx="226014" cy="22546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이등변 삼각형 66"/>
            <p:cNvSpPr/>
            <p:nvPr/>
          </p:nvSpPr>
          <p:spPr>
            <a:xfrm flipV="1">
              <a:off x="6828314" y="2826467"/>
              <a:ext cx="181075" cy="15609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323528" y="6381328"/>
            <a:ext cx="5263482" cy="3600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>
                    <a:lumMod val="85000"/>
                  </a:schemeClr>
                </a:solidFill>
              </a:rPr>
              <a:t>더 보기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23528" y="5949280"/>
            <a:ext cx="526348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</a:rPr>
              <a:t>+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매대 추가</a:t>
            </a:r>
          </a:p>
        </p:txBody>
      </p:sp>
      <p:cxnSp>
        <p:nvCxnSpPr>
          <p:cNvPr id="72" name="구부러진 연결선 71"/>
          <p:cNvCxnSpPr>
            <a:stCxn id="51" idx="1"/>
            <a:endCxn id="48" idx="3"/>
          </p:cNvCxnSpPr>
          <p:nvPr/>
        </p:nvCxnSpPr>
        <p:spPr>
          <a:xfrm rot="10800000" flipV="1">
            <a:off x="4804478" y="2885842"/>
            <a:ext cx="1332977" cy="2126068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012161" y="1916831"/>
            <a:ext cx="3022386" cy="4824537"/>
          </a:xfrm>
          <a:prstGeom prst="rect">
            <a:avLst/>
          </a:prstGeom>
          <a:solidFill>
            <a:srgbClr val="7F7F7F">
              <a:alpha val="89804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9305" y="2043812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상품 정</a:t>
            </a:r>
            <a:r>
              <a:rPr lang="ko-KR" altLang="en-US" sz="1600" b="1" dirty="0">
                <a:solidFill>
                  <a:schemeClr val="bg1"/>
                </a:solidFill>
              </a:rPr>
              <a:t>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49305" y="2530639"/>
            <a:ext cx="18261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매대명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상품명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공급자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안전재고량   </a:t>
            </a:r>
            <a:r>
              <a:rPr lang="en-US" altLang="ko-KR" sz="1600" dirty="0" smtClean="0">
                <a:solidFill>
                  <a:schemeClr val="bg1"/>
                </a:solidFill>
              </a:rPr>
              <a:t>50%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 err="1" smtClean="0">
                <a:solidFill>
                  <a:schemeClr val="bg1"/>
                </a:solidFill>
              </a:rPr>
              <a:t>알람여부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77441" y="2481212"/>
            <a:ext cx="287006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931811" y="2564200"/>
            <a:ext cx="580663" cy="3764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6944218" y="3039168"/>
            <a:ext cx="2020270" cy="3584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사과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7126844" y="5004812"/>
            <a:ext cx="634964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24AC34"/>
                </a:solidFill>
              </a:rPr>
              <a:t>ON</a:t>
            </a:r>
            <a:endParaRPr lang="ko-KR" altLang="en-US" sz="1400" b="1" dirty="0" smtClean="0">
              <a:solidFill>
                <a:srgbClr val="24AC34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38081" y="4509120"/>
            <a:ext cx="2781291" cy="2160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56177" y="4537256"/>
            <a:ext cx="1356298" cy="18788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435447" y="4509120"/>
            <a:ext cx="232897" cy="2328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7510260" y="4577113"/>
            <a:ext cx="116448" cy="1164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012160" y="5851191"/>
            <a:ext cx="1423287" cy="5301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492601" y="5851191"/>
            <a:ext cx="1423287" cy="5301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xmlns="" val="332985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3"/>
          </a:solidFill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693</Words>
  <Application>Microsoft Office PowerPoint</Application>
  <PresentationFormat>화면 슬라이드 쇼(4:3)</PresentationFormat>
  <Paragraphs>623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KU_IM0013</dc:creator>
  <cp:lastModifiedBy>user</cp:lastModifiedBy>
  <cp:revision>44</cp:revision>
  <dcterms:created xsi:type="dcterms:W3CDTF">2014-10-08T10:02:38Z</dcterms:created>
  <dcterms:modified xsi:type="dcterms:W3CDTF">2014-10-16T08:23:44Z</dcterms:modified>
</cp:coreProperties>
</file>