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87" r:id="rId3"/>
    <p:sldId id="397" r:id="rId4"/>
    <p:sldId id="401" r:id="rId5"/>
    <p:sldId id="400" r:id="rId6"/>
    <p:sldId id="399" r:id="rId7"/>
    <p:sldId id="398" r:id="rId8"/>
    <p:sldId id="402" r:id="rId9"/>
    <p:sldId id="403" r:id="rId10"/>
    <p:sldId id="406" r:id="rId11"/>
    <p:sldId id="405" r:id="rId12"/>
    <p:sldId id="404" r:id="rId13"/>
    <p:sldId id="407" r:id="rId14"/>
    <p:sldId id="411" r:id="rId15"/>
    <p:sldId id="410" r:id="rId16"/>
    <p:sldId id="409" r:id="rId17"/>
    <p:sldId id="408" r:id="rId18"/>
    <p:sldId id="412" r:id="rId19"/>
    <p:sldId id="416" r:id="rId20"/>
    <p:sldId id="415" r:id="rId21"/>
    <p:sldId id="414" r:id="rId22"/>
    <p:sldId id="413" r:id="rId23"/>
    <p:sldId id="418" r:id="rId24"/>
    <p:sldId id="433" r:id="rId25"/>
    <p:sldId id="432" r:id="rId26"/>
    <p:sldId id="421" r:id="rId27"/>
    <p:sldId id="435" r:id="rId28"/>
    <p:sldId id="434" r:id="rId29"/>
    <p:sldId id="424" r:id="rId30"/>
    <p:sldId id="423" r:id="rId31"/>
    <p:sldId id="425" r:id="rId32"/>
    <p:sldId id="431" r:id="rId33"/>
    <p:sldId id="430" r:id="rId34"/>
    <p:sldId id="429" r:id="rId35"/>
    <p:sldId id="427" r:id="rId36"/>
    <p:sldId id="426" r:id="rId37"/>
    <p:sldId id="396" r:id="rId38"/>
    <p:sldId id="394" r:id="rId39"/>
    <p:sldId id="393" r:id="rId40"/>
    <p:sldId id="392" r:id="rId41"/>
    <p:sldId id="391" r:id="rId42"/>
    <p:sldId id="390" r:id="rId43"/>
    <p:sldId id="381" r:id="rId44"/>
    <p:sldId id="38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CABC7-3487-4429-B553-427EBE7A32E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8500A-8ED5-461C-9768-96557EAF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5773-51DF-4ED0-900D-B356B4CD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E8AE0-8964-4B3D-B246-2D5D7F468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3DEDB-386F-4C42-83D3-F71D26D8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BC7A-89A8-43BE-8E51-87F249B7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B731-5048-46D7-8144-85D1A5D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7CF8-785B-4539-90C6-17E2140F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3D0A-B861-4569-9CCE-C2CBDA5C9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E5C8-A2AE-4C57-84B1-0887624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CB2D-8CC7-4DCC-9806-3D4433A8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88B56-ACCD-4E62-9242-98A97DF8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EDBAE-F636-4003-A1DB-88A6B4D59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735B-1C3B-48EF-A092-4DFA89F11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737D-3BB4-4E50-A177-F863B067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5942-0B62-4692-8EC8-F3CE0CF6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DCB4-88C9-4DE1-9674-7952992C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077E-D0D3-4465-801F-FDBA0965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80"/>
            <a:ext cx="10515600" cy="752925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C805-8EF7-493D-991B-12CB5934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EA88-EA9B-44DE-8A5B-8DBB7E86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0BE4-2924-4739-8E66-84431A85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3CB4-AE38-40B9-BEBF-F5FB2837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FF675C-85A2-4055-A61D-C91479F4293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26155"/>
            <a:ext cx="105156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8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F5B2-0425-492E-BBB4-651168EC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C0E3-1A19-4D0C-9DAA-DF14C404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40BB-3997-40D8-8BBF-274A9D49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B954-B699-4195-B24E-DAB48A1F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5FDF-3699-4AEB-8BC5-EC1330BD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8F1A-C171-4997-A995-314233A3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4282-F045-442F-92A0-B3E71F3DD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BB569-36F0-4E6E-98E4-D6D9B934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D1D7D-82F1-4DCC-98DF-CB59C153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7D6DF-25A4-4B41-B52E-FA4FA99E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7A9D-888D-4862-A464-4F1AD8E7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0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765A-AACD-4967-AA6D-D59A11D4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01137-8E8A-4AB6-B999-9CF26DC5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BB8FA-D039-4876-AD28-1C77E7C0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6B3E2-48EC-435B-A7E8-90C1F5C7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45CA4-17AB-4C7A-832E-70D6B4BED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9B882-19AD-47F3-BE15-13835E89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FD2A5-522E-4671-87FD-9E890CE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0366C-9F7A-4358-97F0-95755D9A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3E41-1D41-4712-9BF6-507ABB31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441D5-9323-465F-8D58-5C1B8158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DBE92-0C5A-41F0-8988-FCD3028F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BF63B-EB71-44EF-A618-90140968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4DD5F-ED64-4A98-86A0-FDE6F313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DC2D9-C6EE-4605-A99B-F07E3E1E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871E5-9AC5-429A-AAE8-848CC680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F2A8-37F0-430C-941D-47BCACD0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1783-C268-4D67-BF46-C6D67992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B8148-833A-47F1-A641-44CD16E9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D3A74-AB0C-4344-A199-25DF4C55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29BAE-A4BA-41AA-8B1B-7DCA03F5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0D66-90F9-4A33-BADD-35B3ABFC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B9F2-F9F9-41C9-AF21-280A390C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A2D1C-8B14-41B0-A005-E399B51AB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81F06-E699-43D4-AA15-2034BDC8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1B58F-5DA6-4402-B7A4-96643918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CEF7-C9A2-4E5A-81BC-DA4B5391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A6C1-2F19-4246-B0CD-936F3A30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3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19D5B-0498-4ADC-A479-0A5A6050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4B26C-8005-41E7-A4F4-90519E12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4A2B-C34C-47EC-A63C-6EC3458E2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382-9F7B-4F93-BF91-8186E683AD1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D7A8-BC45-4579-931B-F948AFEB4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E62A-577B-41CC-9EFE-DDC123C10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EE67-09DE-4896-954C-59CAF04A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4476-FB5C-4D70-8AA6-3E5CADF37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Ancient Regex Regression</a:t>
            </a:r>
            <a:br>
              <a:rPr lang="en-US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</a:br>
            <a:br>
              <a:rPr lang="en-US" sz="2800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</a:br>
            <a:r>
              <a:rPr lang="en-US" sz="2800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(Lightning talk)</a:t>
            </a:r>
            <a:endParaRPr lang="en-US" dirty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6DB89-88F0-4801-A72F-EDFBBD4F7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431" y="4281719"/>
            <a:ext cx="3780149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The Perl Conference 2018</a:t>
            </a:r>
          </a:p>
          <a:p>
            <a:pPr algn="l"/>
            <a:r>
              <a:rPr lang="en-US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June 18-20, 2018</a:t>
            </a:r>
          </a:p>
          <a:p>
            <a:pPr algn="l"/>
            <a:r>
              <a:rPr lang="en-US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Salt Lake City, Utah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18B2CD-22DB-4640-884C-07E96E1231E9}"/>
              </a:ext>
            </a:extLst>
          </p:cNvPr>
          <p:cNvSpPr txBox="1">
            <a:spLocks/>
          </p:cNvSpPr>
          <p:nvPr/>
        </p:nvSpPr>
        <p:spPr>
          <a:xfrm>
            <a:off x="878263" y="4281719"/>
            <a:ext cx="548325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Deven T. Corzine &lt;deven@ties.org&gt;</a:t>
            </a:r>
          </a:p>
          <a:p>
            <a:pPr algn="l"/>
            <a:r>
              <a:rPr lang="en-US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https://github.com/deven/TPC_2018</a:t>
            </a:r>
          </a:p>
          <a:p>
            <a:pPr algn="l"/>
            <a:r>
              <a:rPr lang="en-US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CPAN: DEVEN</a:t>
            </a:r>
          </a:p>
          <a:p>
            <a:pPr algn="l"/>
            <a:endParaRPr lang="en-US" dirty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9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2A8-5AED-426D-8F52-0A73961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9D6-BA6C-47BB-8DB2-6DB0E314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test case, which I’ve now shown to </a:t>
            </a:r>
            <a:r>
              <a:rPr lang="en-US" i="1" dirty="0"/>
              <a:t>many</a:t>
            </a:r>
            <a:r>
              <a:rPr lang="en-US" dirty="0"/>
              <a:t> people here:</a:t>
            </a:r>
          </a:p>
          <a:p>
            <a:pPr marL="0" indent="0" algn="ctr">
              <a:buNone/>
            </a:pP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/((.)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</a:t>
            </a:r>
          </a:p>
          <a:p>
            <a:r>
              <a:rPr lang="en-US" dirty="0"/>
              <a:t>The overall regex is a successful match. The outer group matches </a:t>
            </a:r>
            <a:r>
              <a:rPr lang="en-US" i="1" dirty="0"/>
              <a:t>twice</a:t>
            </a:r>
            <a:r>
              <a:rPr lang="en-US" dirty="0"/>
              <a:t>, because of the 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/>
              <a:t> qualifier at the end.</a:t>
            </a:r>
          </a:p>
        </p:txBody>
      </p:sp>
    </p:spTree>
    <p:extLst>
      <p:ext uri="{BB962C8B-B14F-4D97-AF65-F5344CB8AC3E}">
        <p14:creationId xmlns:p14="http://schemas.microsoft.com/office/powerpoint/2010/main" val="88749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2A8-5AED-426D-8F52-0A73961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9D6-BA6C-47BB-8DB2-6DB0E314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test case, which I’ve now shown to </a:t>
            </a:r>
            <a:r>
              <a:rPr lang="en-US" i="1" dirty="0"/>
              <a:t>many</a:t>
            </a:r>
            <a:r>
              <a:rPr lang="en-US" dirty="0"/>
              <a:t> people here:</a:t>
            </a:r>
          </a:p>
          <a:p>
            <a:pPr marL="0" indent="0" algn="ctr">
              <a:buNone/>
            </a:pP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b="1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</a:t>
            </a:r>
            <a:r>
              <a:rPr lang="en-US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</a:t>
            </a:r>
            <a:r>
              <a:rPr lang="en-US" b="1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(.)</a:t>
            </a:r>
            <a:r>
              <a:rPr lang="en-US" b="1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</a:t>
            </a:r>
          </a:p>
          <a:p>
            <a:r>
              <a:rPr lang="en-US" dirty="0"/>
              <a:t>The overall regex is a successful match. The outer group matches </a:t>
            </a:r>
            <a:r>
              <a:rPr lang="en-US" i="1" dirty="0"/>
              <a:t>twice</a:t>
            </a:r>
            <a:r>
              <a:rPr lang="en-US" dirty="0"/>
              <a:t>, because of the 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/>
              <a:t> qualifier at the end.</a:t>
            </a:r>
          </a:p>
          <a:p>
            <a:r>
              <a:rPr lang="en-US" dirty="0"/>
              <a:t>The first time through, “</a:t>
            </a:r>
            <a:r>
              <a:rPr lang="en-US" b="1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</a:t>
            </a:r>
            <a:r>
              <a:rPr lang="en-US" dirty="0"/>
              <a:t>” is matched and captured into $1 for the outer group.  The second time through,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bar</a:t>
            </a:r>
            <a:r>
              <a:rPr lang="en-US" dirty="0"/>
              <a:t>” is matched successfully, replacing the previous value of $1.  This is correct.</a:t>
            </a:r>
          </a:p>
        </p:txBody>
      </p:sp>
    </p:spTree>
    <p:extLst>
      <p:ext uri="{BB962C8B-B14F-4D97-AF65-F5344CB8AC3E}">
        <p14:creationId xmlns:p14="http://schemas.microsoft.com/office/powerpoint/2010/main" val="239620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2A8-5AED-426D-8F52-0A73961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9D6-BA6C-47BB-8DB2-6DB0E314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test case, which I’ve now shown to </a:t>
            </a:r>
            <a:r>
              <a:rPr lang="en-US" i="1" dirty="0"/>
              <a:t>many</a:t>
            </a:r>
            <a:r>
              <a:rPr lang="en-US" dirty="0"/>
              <a:t> people here:</a:t>
            </a:r>
          </a:p>
          <a:p>
            <a:pPr marL="0" indent="0" algn="ctr">
              <a:buNone/>
            </a:pP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b="1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</a:t>
            </a:r>
            <a:r>
              <a:rPr lang="en-US" b="1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(.)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</a:t>
            </a:r>
          </a:p>
          <a:p>
            <a:r>
              <a:rPr lang="en-US" dirty="0"/>
              <a:t>The overall regex is a successful match. The outer group matches </a:t>
            </a:r>
            <a:r>
              <a:rPr lang="en-US" i="1" dirty="0"/>
              <a:t>twice</a:t>
            </a:r>
            <a:r>
              <a:rPr lang="en-US" dirty="0"/>
              <a:t>, because of the 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/>
              <a:t> qualifier at the end.</a:t>
            </a:r>
          </a:p>
          <a:p>
            <a:r>
              <a:rPr lang="en-US" dirty="0"/>
              <a:t>The first time through, “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</a:t>
            </a:r>
            <a:r>
              <a:rPr lang="en-US" dirty="0"/>
              <a:t>” is matched and captured into $1 for the outer group.  The second time through,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bar</a:t>
            </a:r>
            <a:r>
              <a:rPr lang="en-US" dirty="0"/>
              <a:t>” is matched successfully, replacing the previous value of $1.  This is correct.</a:t>
            </a:r>
          </a:p>
          <a:p>
            <a:r>
              <a:rPr lang="en-US" dirty="0"/>
              <a:t>The nested group “</a:t>
            </a:r>
            <a:r>
              <a:rPr lang="en-US" b="1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(.)</a:t>
            </a:r>
            <a:r>
              <a:rPr lang="en-US" dirty="0"/>
              <a:t>” is the problem.  There are two answers that seem reasonable – should $2 contain “</a:t>
            </a:r>
            <a:r>
              <a:rPr lang="en-US" b="1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from the match against “</a:t>
            </a:r>
            <a:r>
              <a:rPr lang="en-US" b="1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</a:t>
            </a:r>
            <a:r>
              <a:rPr lang="en-US" dirty="0"/>
              <a:t>” or </a:t>
            </a:r>
            <a:r>
              <a:rPr lang="en-US" dirty="0" err="1">
                <a:solidFill>
                  <a:srgbClr val="FF0000"/>
                </a:solidFill>
              </a:rPr>
              <a:t>undef</a:t>
            </a:r>
            <a:r>
              <a:rPr lang="en-US" dirty="0"/>
              <a:t> because it didn’t match the second time?</a:t>
            </a:r>
          </a:p>
        </p:txBody>
      </p:sp>
    </p:spTree>
    <p:extLst>
      <p:ext uri="{BB962C8B-B14F-4D97-AF65-F5344CB8AC3E}">
        <p14:creationId xmlns:p14="http://schemas.microsoft.com/office/powerpoint/2010/main" val="226428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2A8-5AED-426D-8F52-0A73961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9D6-BA6C-47BB-8DB2-6DB0E314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does Perl </a:t>
            </a:r>
            <a:r>
              <a:rPr lang="en-US" b="1" dirty="0"/>
              <a:t>actually</a:t>
            </a:r>
            <a:r>
              <a:rPr lang="en-US" dirty="0"/>
              <a:t> return in $2 for this?  “</a:t>
            </a:r>
            <a:r>
              <a:rPr lang="en-US" b="1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or </a:t>
            </a:r>
            <a:r>
              <a:rPr lang="en-US" dirty="0" err="1">
                <a:solidFill>
                  <a:srgbClr val="FF0000"/>
                </a:solidFill>
              </a:rPr>
              <a:t>undef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b="1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</a:t>
            </a:r>
            <a:r>
              <a:rPr lang="en-US" b="1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(.)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3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2A8-5AED-426D-8F52-0A73961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9D6-BA6C-47BB-8DB2-6DB0E314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does Perl </a:t>
            </a:r>
            <a:r>
              <a:rPr lang="en-US" b="1" dirty="0"/>
              <a:t>actually</a:t>
            </a:r>
            <a:r>
              <a:rPr lang="en-US" dirty="0"/>
              <a:t> return in $2 for this? 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or </a:t>
            </a:r>
            <a:r>
              <a:rPr lang="en-US" dirty="0" err="1"/>
              <a:t>undef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/((.)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</a:t>
            </a:r>
          </a:p>
          <a:p>
            <a:r>
              <a:rPr lang="en-US" dirty="0"/>
              <a:t>Neither!  Perl actually returns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in $2.</a:t>
            </a:r>
          </a:p>
        </p:txBody>
      </p:sp>
    </p:spTree>
    <p:extLst>
      <p:ext uri="{BB962C8B-B14F-4D97-AF65-F5344CB8AC3E}">
        <p14:creationId xmlns:p14="http://schemas.microsoft.com/office/powerpoint/2010/main" val="402188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2A8-5AED-426D-8F52-0A73961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9D6-BA6C-47BB-8DB2-6DB0E314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does Perl </a:t>
            </a:r>
            <a:r>
              <a:rPr lang="en-US" b="1" dirty="0"/>
              <a:t>actually</a:t>
            </a:r>
            <a:r>
              <a:rPr lang="en-US" dirty="0"/>
              <a:t> return in $2 for this? 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or </a:t>
            </a:r>
            <a:r>
              <a:rPr lang="en-US" dirty="0" err="1"/>
              <a:t>undef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/((.)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</a:t>
            </a:r>
          </a:p>
          <a:p>
            <a:r>
              <a:rPr lang="en-US" dirty="0"/>
              <a:t>Neither!  Perl actually returns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in $2.</a:t>
            </a:r>
          </a:p>
          <a:p>
            <a:r>
              <a:rPr lang="en-US" dirty="0"/>
              <a:t>This is not a reasonable answer, since “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bfoo</a:t>
            </a:r>
            <a:r>
              <a:rPr lang="en-US" dirty="0"/>
              <a:t>” does not appear anywhere in “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dirty="0"/>
              <a:t>” at all!</a:t>
            </a:r>
          </a:p>
        </p:txBody>
      </p:sp>
    </p:spTree>
    <p:extLst>
      <p:ext uri="{BB962C8B-B14F-4D97-AF65-F5344CB8AC3E}">
        <p14:creationId xmlns:p14="http://schemas.microsoft.com/office/powerpoint/2010/main" val="239479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2A8-5AED-426D-8F52-0A73961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9D6-BA6C-47BB-8DB2-6DB0E314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does Perl </a:t>
            </a:r>
            <a:r>
              <a:rPr lang="en-US" b="1" dirty="0"/>
              <a:t>actually</a:t>
            </a:r>
            <a:r>
              <a:rPr lang="en-US" dirty="0"/>
              <a:t> return in $2 for this? 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or </a:t>
            </a:r>
            <a:r>
              <a:rPr lang="en-US" dirty="0" err="1"/>
              <a:t>undef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/((.)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</a:t>
            </a:r>
          </a:p>
          <a:p>
            <a:r>
              <a:rPr lang="en-US" dirty="0"/>
              <a:t>Neither!  Perl actually returns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in $2.</a:t>
            </a:r>
          </a:p>
          <a:p>
            <a:r>
              <a:rPr lang="en-US" dirty="0"/>
              <a:t>This is not a reasonable answer, since “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bfoo</a:t>
            </a:r>
            <a:r>
              <a:rPr lang="en-US" dirty="0"/>
              <a:t>” does not appear anywhere in “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dirty="0"/>
              <a:t>” at all!</a:t>
            </a:r>
          </a:p>
          <a:p>
            <a:r>
              <a:rPr lang="en-US" dirty="0"/>
              <a:t>So how did Perl come up with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as the answer?!</a:t>
            </a:r>
          </a:p>
        </p:txBody>
      </p:sp>
    </p:spTree>
    <p:extLst>
      <p:ext uri="{BB962C8B-B14F-4D97-AF65-F5344CB8AC3E}">
        <p14:creationId xmlns:p14="http://schemas.microsoft.com/office/powerpoint/2010/main" val="42792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2A8-5AED-426D-8F52-0A73961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9D6-BA6C-47BB-8DB2-6DB0E314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does Perl </a:t>
            </a:r>
            <a:r>
              <a:rPr lang="en-US" b="1" dirty="0"/>
              <a:t>actually</a:t>
            </a:r>
            <a:r>
              <a:rPr lang="en-US" dirty="0"/>
              <a:t> return in $2 for this? 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or </a:t>
            </a:r>
            <a:r>
              <a:rPr lang="en-US" dirty="0" err="1"/>
              <a:t>undef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</a:t>
            </a:r>
            <a:r>
              <a:rPr lang="en-US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b="1" dirty="0" err="1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(.)</a:t>
            </a:r>
            <a:r>
              <a:rPr lang="en-US" b="1" dirty="0" err="1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</a:t>
            </a:r>
          </a:p>
          <a:p>
            <a:r>
              <a:rPr lang="en-US" dirty="0"/>
              <a:t>Neither!  Perl actually returns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in $2.</a:t>
            </a:r>
          </a:p>
          <a:p>
            <a:r>
              <a:rPr lang="en-US" dirty="0"/>
              <a:t>This is not a reasonable answer, since “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bfoo</a:t>
            </a:r>
            <a:r>
              <a:rPr lang="en-US" dirty="0"/>
              <a:t>” does not appear anywhere in “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dirty="0"/>
              <a:t>” at all!</a:t>
            </a:r>
          </a:p>
          <a:p>
            <a:r>
              <a:rPr lang="en-US" dirty="0"/>
              <a:t>So how did Perl come up with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as the answer?!</a:t>
            </a:r>
          </a:p>
          <a:p>
            <a:r>
              <a:rPr lang="en-US" dirty="0"/>
              <a:t>As it turns out, $2 is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after the first pass.  During the second pass, the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b="1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</a:t>
            </a:r>
            <a:r>
              <a:rPr lang="en-US" dirty="0"/>
              <a:t>” matches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(.)</a:t>
            </a:r>
            <a:r>
              <a:rPr lang="en-US" dirty="0"/>
              <a:t>” first, saving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as $2 – the rest of the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(.)</a:t>
            </a:r>
            <a:r>
              <a:rPr lang="en-US" b="1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</a:t>
            </a:r>
            <a:r>
              <a:rPr lang="en-US" dirty="0"/>
              <a:t>” </a:t>
            </a:r>
            <a:r>
              <a:rPr lang="en-US" dirty="0" err="1"/>
              <a:t>subpattern</a:t>
            </a:r>
            <a:r>
              <a:rPr lang="en-US" dirty="0"/>
              <a:t> fails – but Perl </a:t>
            </a:r>
            <a:r>
              <a:rPr lang="en-US" dirty="0">
                <a:solidFill>
                  <a:srgbClr val="FF0000"/>
                </a:solidFill>
              </a:rPr>
              <a:t>keeps it anyway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110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DAE0-9904-42EB-BF95-74825208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80"/>
            <a:ext cx="10515600" cy="752925"/>
          </a:xfrm>
        </p:spPr>
        <p:txBody>
          <a:bodyPr/>
          <a:lstStyle/>
          <a:p>
            <a:r>
              <a:rPr lang="en-US" dirty="0"/>
              <a:t>How long has this bug existed in Perl?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7522-DB2A-48D9-81F7-8F07BAE9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definitely a bug in the regex engine; all the experts agreed.</a:t>
            </a:r>
          </a:p>
        </p:txBody>
      </p:sp>
    </p:spTree>
    <p:extLst>
      <p:ext uri="{BB962C8B-B14F-4D97-AF65-F5344CB8AC3E}">
        <p14:creationId xmlns:p14="http://schemas.microsoft.com/office/powerpoint/2010/main" val="326952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DAE0-9904-42EB-BF95-74825208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80"/>
            <a:ext cx="10515600" cy="752925"/>
          </a:xfrm>
        </p:spPr>
        <p:txBody>
          <a:bodyPr/>
          <a:lstStyle/>
          <a:p>
            <a:r>
              <a:rPr lang="en-US" dirty="0"/>
              <a:t>How long has this bug existed in Perl?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7522-DB2A-48D9-81F7-8F07BAE9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definitely a bug in the regex engine; all the experts agreed.</a:t>
            </a:r>
          </a:p>
          <a:p>
            <a:r>
              <a:rPr lang="en-US" dirty="0"/>
              <a:t>I decided to try building older versions of Perl to see how long this bug had existed.</a:t>
            </a:r>
          </a:p>
        </p:txBody>
      </p:sp>
    </p:spTree>
    <p:extLst>
      <p:ext uri="{BB962C8B-B14F-4D97-AF65-F5344CB8AC3E}">
        <p14:creationId xmlns:p14="http://schemas.microsoft.com/office/powerpoint/2010/main" val="399461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8442-D29F-4165-B539-D96F8236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765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000000"/>
                </a:solidFill>
                <a:latin typeface="Lucida"/>
              </a:rPr>
              <a:t>Perl Problems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60A75-EB98-4807-B719-3269E84BC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5890"/>
            <a:ext cx="10515600" cy="39469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A5D659-4CB6-447F-8CC2-A593DCEAAC44}"/>
              </a:ext>
            </a:extLst>
          </p:cNvPr>
          <p:cNvSpPr txBox="1">
            <a:spLocks/>
          </p:cNvSpPr>
          <p:nvPr/>
        </p:nvSpPr>
        <p:spPr>
          <a:xfrm>
            <a:off x="838200" y="5656187"/>
            <a:ext cx="10515600" cy="629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https://xkcd.com/1171/</a:t>
            </a:r>
          </a:p>
        </p:txBody>
      </p:sp>
    </p:spTree>
    <p:extLst>
      <p:ext uri="{BB962C8B-B14F-4D97-AF65-F5344CB8AC3E}">
        <p14:creationId xmlns:p14="http://schemas.microsoft.com/office/powerpoint/2010/main" val="340258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DAE0-9904-42EB-BF95-74825208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80"/>
            <a:ext cx="10515600" cy="752925"/>
          </a:xfrm>
        </p:spPr>
        <p:txBody>
          <a:bodyPr/>
          <a:lstStyle/>
          <a:p>
            <a:r>
              <a:rPr lang="en-US" dirty="0"/>
              <a:t>How long has this bug existed in Perl?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7522-DB2A-48D9-81F7-8F07BAE9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definitely a bug in the regex engine; all the experts agreed.</a:t>
            </a:r>
          </a:p>
          <a:p>
            <a:r>
              <a:rPr lang="en-US" dirty="0"/>
              <a:t>I decided to try building older versions of Perl to see how long this bug had existed.</a:t>
            </a:r>
          </a:p>
          <a:p>
            <a:r>
              <a:rPr lang="en-US" dirty="0"/>
              <a:t>Just out of curiosity, I decided to start with Perl 1.0 from 1987.</a:t>
            </a:r>
          </a:p>
        </p:txBody>
      </p:sp>
    </p:spTree>
    <p:extLst>
      <p:ext uri="{BB962C8B-B14F-4D97-AF65-F5344CB8AC3E}">
        <p14:creationId xmlns:p14="http://schemas.microsoft.com/office/powerpoint/2010/main" val="208937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DAE0-9904-42EB-BF95-74825208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80"/>
            <a:ext cx="10515600" cy="752925"/>
          </a:xfrm>
        </p:spPr>
        <p:txBody>
          <a:bodyPr/>
          <a:lstStyle/>
          <a:p>
            <a:r>
              <a:rPr lang="en-US" dirty="0"/>
              <a:t>How long has this bug existed in Perl?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7522-DB2A-48D9-81F7-8F07BAE9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definitely a bug in the regex engine; all the experts agreed.</a:t>
            </a:r>
          </a:p>
          <a:p>
            <a:r>
              <a:rPr lang="en-US" dirty="0"/>
              <a:t>I decided to try building older versions of Perl to see how long this bug had existed.</a:t>
            </a:r>
          </a:p>
          <a:p>
            <a:r>
              <a:rPr lang="en-US" dirty="0"/>
              <a:t>Just out of curiosity, I decided to start with Perl 1.0 from 1987.</a:t>
            </a:r>
          </a:p>
          <a:p>
            <a:r>
              <a:rPr lang="en-US" dirty="0"/>
              <a:t>As it turns out, ancient versions of Perl are difficult to build at all!  Changes in the compiler/tools/system caused many build errors that had to be resolved manually.</a:t>
            </a:r>
          </a:p>
        </p:txBody>
      </p:sp>
    </p:spTree>
    <p:extLst>
      <p:ext uri="{BB962C8B-B14F-4D97-AF65-F5344CB8AC3E}">
        <p14:creationId xmlns:p14="http://schemas.microsoft.com/office/powerpoint/2010/main" val="125386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DAE0-9904-42EB-BF95-74825208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80"/>
            <a:ext cx="10515600" cy="752925"/>
          </a:xfrm>
        </p:spPr>
        <p:txBody>
          <a:bodyPr/>
          <a:lstStyle/>
          <a:p>
            <a:r>
              <a:rPr lang="en-US" dirty="0"/>
              <a:t>How long has this bug existed in Perl?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7522-DB2A-48D9-81F7-8F07BAE9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definitely a bug in the regex engine; all the experts agreed.</a:t>
            </a:r>
          </a:p>
          <a:p>
            <a:r>
              <a:rPr lang="en-US" dirty="0"/>
              <a:t>I decided to try building older versions of Perl to see how long this bug had existed.</a:t>
            </a:r>
          </a:p>
          <a:p>
            <a:r>
              <a:rPr lang="en-US" dirty="0"/>
              <a:t>Just out of curiosity, I decided to start with Perl 1.0 from 1987.</a:t>
            </a:r>
          </a:p>
          <a:p>
            <a:r>
              <a:rPr lang="en-US" dirty="0"/>
              <a:t>As it turns out, ancient versions of Perl are difficult to build at all!  Changes in the compiler/tools/system caused many build errors that had to be resolved manually.</a:t>
            </a:r>
          </a:p>
          <a:p>
            <a:r>
              <a:rPr lang="en-US" dirty="0"/>
              <a:t>Nevertheless, I successfully built a working Perl 1.0 binary, then Perl 2.0, Perl 3.0, Perl 4.036, Perl 5.0 alpha 8, Perl 5.0 alpha 9 and Perl 5.000.  Tom Christiansen joined me for much of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5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E1F-3C64-4E2A-B27E-0E3AC3A1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Perl 1.0?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3AFF-8C5E-4DDA-B557-93A18AE9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the output of “</a:t>
            </a:r>
            <a:r>
              <a:rPr lang="en-US" dirty="0" err="1"/>
              <a:t>perl</a:t>
            </a:r>
            <a:r>
              <a:rPr lang="en-US" dirty="0"/>
              <a:t> –v”: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~/perl-1.0$ ./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-v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$Header: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perly.c,v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1.0 87/12/18 15:53:31 root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Patch level: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7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E1F-3C64-4E2A-B27E-0E3AC3A1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Perl 1.0?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3AFF-8C5E-4DDA-B557-93A18AE9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the output of “</a:t>
            </a:r>
            <a:r>
              <a:rPr lang="en-US" dirty="0" err="1"/>
              <a:t>perl</a:t>
            </a:r>
            <a:r>
              <a:rPr lang="en-US" dirty="0"/>
              <a:t> –v”: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~/perl-1.0$ ./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-v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$Header: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perly.c,v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1.0 87/12/18 15:53:31 root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Patch level: 0</a:t>
            </a:r>
          </a:p>
          <a:p>
            <a:r>
              <a:rPr lang="en-US" dirty="0"/>
              <a:t>Running “</a:t>
            </a:r>
            <a:r>
              <a:rPr lang="en-US" dirty="0" err="1"/>
              <a:t>perl</a:t>
            </a:r>
            <a:r>
              <a:rPr lang="en-US" dirty="0"/>
              <a:t> –e” actually crashes this build: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~/perl-1.0$ ./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-e '0;’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Segmentation fault (core dumped)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2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E1F-3C64-4E2A-B27E-0E3AC3A1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Perl 1.0?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3AFF-8C5E-4DDA-B557-93A18AE9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the output of “</a:t>
            </a:r>
            <a:r>
              <a:rPr lang="en-US" dirty="0" err="1"/>
              <a:t>perl</a:t>
            </a:r>
            <a:r>
              <a:rPr lang="en-US" dirty="0"/>
              <a:t> –v”: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~/perl-1.0$ ./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-v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$Header: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perly.c,v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1.0 87/12/18 15:53:31 root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Patch level: 0</a:t>
            </a:r>
          </a:p>
          <a:p>
            <a:r>
              <a:rPr lang="en-US" dirty="0"/>
              <a:t>Running “</a:t>
            </a:r>
            <a:r>
              <a:rPr lang="en-US" dirty="0" err="1"/>
              <a:t>perl</a:t>
            </a:r>
            <a:r>
              <a:rPr lang="en-US" dirty="0"/>
              <a:t> –e” actually crashes this build: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~/perl-1.0$ ./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-e '0;’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Segmentation fault (core dumped)</a:t>
            </a:r>
            <a:endParaRPr lang="en-US" sz="2400" dirty="0"/>
          </a:p>
          <a:p>
            <a:r>
              <a:rPr lang="en-US" dirty="0"/>
              <a:t>Tom thinks it’s trying to write to a non-writeable constant string for the </a:t>
            </a:r>
            <a:r>
              <a:rPr lang="en-US" dirty="0" err="1"/>
              <a:t>mktemp</a:t>
            </a:r>
            <a:r>
              <a:rPr lang="en-US" dirty="0"/>
              <a:t>() function.  That seems like a likely explanation.</a:t>
            </a:r>
          </a:p>
        </p:txBody>
      </p:sp>
    </p:spTree>
    <p:extLst>
      <p:ext uri="{BB962C8B-B14F-4D97-AF65-F5344CB8AC3E}">
        <p14:creationId xmlns:p14="http://schemas.microsoft.com/office/powerpoint/2010/main" val="274264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E1F-3C64-4E2A-B27E-0E3AC3A1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Perl 1.0?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3AFF-8C5E-4DDA-B557-93A18AE9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binary runs Perl code from a file just fine, so I made a script: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print "\$1=\"$1\", \$2=\"$2\", \$+=\"$+\"\n"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if 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/((.)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)*/;</a:t>
            </a:r>
            <a:endParaRPr lang="en-US" sz="24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42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E1F-3C64-4E2A-B27E-0E3AC3A1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Perl 1.0?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3AFF-8C5E-4DDA-B557-93A18AE9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binary runs Perl code from a file just fine, so I made a script: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print "\$1=\"$1\", \$2=\"$2\", \$+=\"$+\"\n"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if 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/((.)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)*/;</a:t>
            </a:r>
            <a:endParaRPr lang="en-US" sz="24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This runs, but Perl 1.0 can’t handle the regular expression: 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~/perl-1.0$ ./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test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No | in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subpattern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~/perl-1.0$</a:t>
            </a:r>
            <a:endParaRPr lang="en-US" sz="24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45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E1F-3C64-4E2A-B27E-0E3AC3A1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Perl 1.0?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3AFF-8C5E-4DDA-B557-93A18AE9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binary runs Perl code from a file just fine, so I made a script: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print "\$1=\"$1\", \$2=\"$2\", \$+=\"$+\"\n"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if 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/((.)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)*/;</a:t>
            </a:r>
            <a:endParaRPr lang="en-US" sz="24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This runs, but Perl 1.0 can’t handle the regular expression: 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~/perl-1.0$ ./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test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No | in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subpattern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~/perl-1.0$</a:t>
            </a:r>
            <a:endParaRPr lang="en-US" sz="24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Larry explained that Perl 1.0 actually used the regular expression engine from Gosling Emacs; he switched to Henry Spencer’s library with Perl 2.0.</a:t>
            </a:r>
          </a:p>
        </p:txBody>
      </p:sp>
    </p:spTree>
    <p:extLst>
      <p:ext uri="{BB962C8B-B14F-4D97-AF65-F5344CB8AC3E}">
        <p14:creationId xmlns:p14="http://schemas.microsoft.com/office/powerpoint/2010/main" val="414750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4B0D-AB5F-459F-8CAF-CCF708AE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Perl 2.0?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2732-D2CC-43BA-9F4C-E145A0B6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Perl 2.0 is the first version based on Henry Spencer’s regular expression library.  This version is able to use the regex: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$Header: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perly.c,v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2.0 88/06/05 00:09:56 root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Patch level: 0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~/perl-2.0$ ./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-e 'print "\$1=\"$1\", \$2=\"$2\",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\$+=\"$+\"\n" if 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/((.)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)*/;’</a:t>
            </a:r>
          </a:p>
          <a:p>
            <a:pPr marL="0" indent="0">
              <a:buNone/>
            </a:pPr>
            <a:r>
              <a:rPr lang="pt-BR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$1="bar", $2="a", $+="a"</a:t>
            </a:r>
          </a:p>
        </p:txBody>
      </p:sp>
    </p:spTree>
    <p:extLst>
      <p:ext uri="{BB962C8B-B14F-4D97-AF65-F5344CB8AC3E}">
        <p14:creationId xmlns:p14="http://schemas.microsoft.com/office/powerpoint/2010/main" val="183022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69EB-3CEB-4B9A-8279-21A9C603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accidental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2967-2721-4E5A-A9FD-74296FCC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>
            <a:normAutofit/>
          </a:bodyPr>
          <a:lstStyle/>
          <a:p>
            <a:r>
              <a:rPr lang="en-US" dirty="0"/>
              <a:t>A couple months ago, I was playing around with random regular expressions, brainstorming ideas for my regex talk yesterday.</a:t>
            </a:r>
          </a:p>
        </p:txBody>
      </p:sp>
    </p:spTree>
    <p:extLst>
      <p:ext uri="{BB962C8B-B14F-4D97-AF65-F5344CB8AC3E}">
        <p14:creationId xmlns:p14="http://schemas.microsoft.com/office/powerpoint/2010/main" val="3707798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4B0D-AB5F-459F-8CAF-CCF708AE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Perl 2.0?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2732-D2CC-43BA-9F4C-E145A0B6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Perl 2.0 is the first version based on Henry Spencer’s regular expression library.  This version is able to use the regex: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$Header: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perly.c,v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2.0 88/06/05 00:09:56 root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Patch level: 0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~/perl-2.0$ ./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-e 'print "\$1=\"$1\", \$2=\"$2\",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\$+=\"$+\"\n" if "</a:t>
            </a:r>
            <a:r>
              <a:rPr lang="en-US" sz="24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sz="24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</a:t>
            </a:r>
            <a:r>
              <a:rPr lang="en-US" sz="2400" dirty="0" err="1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</a:t>
            </a:r>
            <a:r>
              <a:rPr lang="en-US" sz="24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(.)</a:t>
            </a:r>
            <a:r>
              <a:rPr lang="en-US" sz="2400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sz="2400" dirty="0" err="1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)*/;’</a:t>
            </a:r>
          </a:p>
          <a:p>
            <a:pPr marL="0" indent="0">
              <a:buNone/>
            </a:pPr>
            <a:r>
              <a:rPr lang="pt-BR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$1="</a:t>
            </a:r>
            <a:r>
              <a:rPr lang="pt-BR" sz="2400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bar</a:t>
            </a:r>
            <a:r>
              <a:rPr lang="pt-BR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", $2="</a:t>
            </a:r>
            <a:r>
              <a:rPr lang="pt-BR" sz="24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pt-BR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", $+="</a:t>
            </a:r>
            <a:r>
              <a:rPr lang="pt-BR" sz="24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pt-BR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Perl 2.0 returns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” as $2, which is a reasonable answer and arguably correct on the basis that the second group </a:t>
            </a:r>
            <a:r>
              <a:rPr lang="en-US" i="1" dirty="0">
                <a:ea typeface="DejaVu Sans Mono" panose="020B0609030804020204" pitchFamily="49" charset="0"/>
                <a:cs typeface="DejaVu Sans Mono" panose="020B0609030804020204" pitchFamily="49" charset="0"/>
              </a:rPr>
              <a:t>did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 match successfully, and “</a:t>
            </a:r>
            <a:r>
              <a:rPr lang="en-US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” was indeed the last successful match for it.</a:t>
            </a:r>
          </a:p>
        </p:txBody>
      </p:sp>
    </p:spTree>
    <p:extLst>
      <p:ext uri="{BB962C8B-B14F-4D97-AF65-F5344CB8AC3E}">
        <p14:creationId xmlns:p14="http://schemas.microsoft.com/office/powerpoint/2010/main" val="2821397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6B2-978B-477C-AE57-00BF62C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later versions?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32B5-FBDA-4650-96F9-023186DE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/>
          <a:lstStyle/>
          <a:p>
            <a:r>
              <a:rPr lang="en-US" dirty="0"/>
              <a:t>Perl 3.0, Perl 4.036, Perl 5.0 alpha 8 and Perl 5.0 alpha 9 all gave the same answer as Perl 2.0,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for $2.</a:t>
            </a:r>
          </a:p>
        </p:txBody>
      </p:sp>
    </p:spTree>
    <p:extLst>
      <p:ext uri="{BB962C8B-B14F-4D97-AF65-F5344CB8AC3E}">
        <p14:creationId xmlns:p14="http://schemas.microsoft.com/office/powerpoint/2010/main" val="640279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6B2-978B-477C-AE57-00BF62C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later versions?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32B5-FBDA-4650-96F9-023186DE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/>
          <a:lstStyle/>
          <a:p>
            <a:r>
              <a:rPr lang="en-US" dirty="0"/>
              <a:t>Perl 3.0, Perl 4.036, Perl 5.0 alpha 8 and Perl 5.0 alpha 9 all gave the same answer as Perl 2.0,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for $2.</a:t>
            </a:r>
          </a:p>
          <a:p>
            <a:r>
              <a:rPr lang="en-US" dirty="0"/>
              <a:t>Perl 5.000 (from 1994) was the very first commit in the Perl git repository which exhibits the bug,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for $2.</a:t>
            </a:r>
          </a:p>
        </p:txBody>
      </p:sp>
    </p:spTree>
    <p:extLst>
      <p:ext uri="{BB962C8B-B14F-4D97-AF65-F5344CB8AC3E}">
        <p14:creationId xmlns:p14="http://schemas.microsoft.com/office/powerpoint/2010/main" val="3638309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6B2-978B-477C-AE57-00BF62C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later versions?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32B5-FBDA-4650-96F9-023186DE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/>
          <a:lstStyle/>
          <a:p>
            <a:r>
              <a:rPr lang="en-US" dirty="0"/>
              <a:t>Perl 3.0, Perl 4.036, Perl 5.0 alpha 8 and Perl 5.0 alpha 9 all gave the same answer as Perl 2.0,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for $2.</a:t>
            </a:r>
          </a:p>
          <a:p>
            <a:r>
              <a:rPr lang="en-US" dirty="0"/>
              <a:t>Perl 5.000 (from 1994) was the very first commit in the Perl git repository which exhibits the bug,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for $2.</a:t>
            </a:r>
          </a:p>
          <a:p>
            <a:r>
              <a:rPr lang="en-US" dirty="0"/>
              <a:t>The previous commit was Perl 5.0 alpha 9, which worked.</a:t>
            </a:r>
          </a:p>
        </p:txBody>
      </p:sp>
    </p:spTree>
    <p:extLst>
      <p:ext uri="{BB962C8B-B14F-4D97-AF65-F5344CB8AC3E}">
        <p14:creationId xmlns:p14="http://schemas.microsoft.com/office/powerpoint/2010/main" val="1277088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6B2-978B-477C-AE57-00BF62C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later versions?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32B5-FBDA-4650-96F9-023186DE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/>
          <a:lstStyle/>
          <a:p>
            <a:r>
              <a:rPr lang="en-US" dirty="0"/>
              <a:t>Perl 3.0, Perl 4.036, Perl 5.0 alpha 8 and Perl 5.0 alpha 9 all gave the same answer as Perl 2.0,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for $2.</a:t>
            </a:r>
          </a:p>
          <a:p>
            <a:r>
              <a:rPr lang="en-US" dirty="0"/>
              <a:t>Perl 5.000 (from 1994) was the very first commit in the Perl git repository which exhibits the bug,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for $2.</a:t>
            </a:r>
          </a:p>
          <a:p>
            <a:r>
              <a:rPr lang="en-US" dirty="0"/>
              <a:t>The previous commit was Perl 5.0 alpha 9, which worked.</a:t>
            </a:r>
          </a:p>
          <a:p>
            <a:r>
              <a:rPr lang="en-US" dirty="0"/>
              <a:t>The “git show” output for the 5.000 commit is 199,838 lines long.</a:t>
            </a:r>
          </a:p>
        </p:txBody>
      </p:sp>
    </p:spTree>
    <p:extLst>
      <p:ext uri="{BB962C8B-B14F-4D97-AF65-F5344CB8AC3E}">
        <p14:creationId xmlns:p14="http://schemas.microsoft.com/office/powerpoint/2010/main" val="2086731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6B2-978B-477C-AE57-00BF62C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later versions?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32B5-FBDA-4650-96F9-023186DE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Perl 3.0, Perl 4.036, Perl 5.0 alpha 8 and Perl 5.0 alpha 9 all gave the same answer as Perl 2.0,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for $2.</a:t>
            </a:r>
          </a:p>
          <a:p>
            <a:r>
              <a:rPr lang="en-US" dirty="0"/>
              <a:t>Perl 5.000 (from 1994) was the very first commit in the Perl git repository which exhibits the bug,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for $2.</a:t>
            </a:r>
          </a:p>
          <a:p>
            <a:r>
              <a:rPr lang="en-US" dirty="0"/>
              <a:t>The previous commit was Perl 5.0 alpha 9, which worked.</a:t>
            </a:r>
          </a:p>
          <a:p>
            <a:r>
              <a:rPr lang="en-US" dirty="0"/>
              <a:t>The “git show” output for the 5.000 commit is 199,838 lines long.</a:t>
            </a:r>
          </a:p>
          <a:p>
            <a:r>
              <a:rPr lang="en-US" dirty="0"/>
              <a:t>It’s not worth looking for the bug in the 5.000 release, since the regex engine is </a:t>
            </a:r>
            <a:r>
              <a:rPr lang="en-US" i="1" dirty="0"/>
              <a:t>very</a:t>
            </a:r>
            <a:r>
              <a:rPr lang="en-US" dirty="0"/>
              <a:t> different today.</a:t>
            </a:r>
          </a:p>
        </p:txBody>
      </p:sp>
    </p:spTree>
    <p:extLst>
      <p:ext uri="{BB962C8B-B14F-4D97-AF65-F5344CB8AC3E}">
        <p14:creationId xmlns:p14="http://schemas.microsoft.com/office/powerpoint/2010/main" val="3685452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6B2-978B-477C-AE57-00BF62C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later versions?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32B5-FBDA-4650-96F9-023186DE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Perl 3.0, Perl 4.036, Perl 5.0 alpha 8 and Perl 5.0 alpha 9 all gave the same answer as Perl 2.0,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/>
              <a:t>” for $2.</a:t>
            </a:r>
          </a:p>
          <a:p>
            <a:r>
              <a:rPr lang="en-US" dirty="0"/>
              <a:t>Perl 5.000 (from 1994) was the very first commit in the Perl git repository which exhibits the bug, returning “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dirty="0"/>
              <a:t>” for $2.</a:t>
            </a:r>
          </a:p>
          <a:p>
            <a:r>
              <a:rPr lang="en-US" dirty="0"/>
              <a:t>The previous commit was Perl 5.0 alpha 9, which worked.</a:t>
            </a:r>
          </a:p>
          <a:p>
            <a:r>
              <a:rPr lang="en-US" dirty="0"/>
              <a:t>The “git show” output for the 5.000 commit is 199,838 lines long.</a:t>
            </a:r>
          </a:p>
          <a:p>
            <a:r>
              <a:rPr lang="en-US" dirty="0"/>
              <a:t>It’s not worth looking for the bug in the 5.000 release, since the regex engine is </a:t>
            </a:r>
            <a:r>
              <a:rPr lang="en-US" i="1" dirty="0"/>
              <a:t>very</a:t>
            </a:r>
            <a:r>
              <a:rPr lang="en-US" dirty="0"/>
              <a:t> different today.</a:t>
            </a:r>
          </a:p>
          <a:p>
            <a:r>
              <a:rPr lang="en-US" dirty="0"/>
              <a:t>This bug remains in blead today.</a:t>
            </a:r>
          </a:p>
        </p:txBody>
      </p:sp>
    </p:spTree>
    <p:extLst>
      <p:ext uri="{BB962C8B-B14F-4D97-AF65-F5344CB8AC3E}">
        <p14:creationId xmlns:p14="http://schemas.microsoft.com/office/powerpoint/2010/main" val="2937456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C2F4-A0ED-43F5-9135-2EF7F0F8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Certifiable insanity?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68B-0CF0-410B-B3DA-F19F2FB0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/>
          <a:lstStyle/>
          <a:p>
            <a:r>
              <a:rPr lang="en-US" dirty="0"/>
              <a:t>I thought it might be interesting to dig into the C code of the regex engine to see if I could come up with a patch. Why not? 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81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C2F4-A0ED-43F5-9135-2EF7F0F8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Certifiable insanity?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68B-0CF0-410B-B3DA-F19F2FB0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/>
          <a:lstStyle/>
          <a:p>
            <a:r>
              <a:rPr lang="en-US" dirty="0"/>
              <a:t>I thought it might be interesting to dig into the C code of the regex engine to see if I could come up with a patch. Why not? 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r>
              <a:rPr lang="en-US" dirty="0"/>
              <a:t>Several people told me that the regex implementation would drive anyone crazy, and thus I’d have to be crazy to even attempt it.</a:t>
            </a:r>
          </a:p>
        </p:txBody>
      </p:sp>
    </p:spTree>
    <p:extLst>
      <p:ext uri="{BB962C8B-B14F-4D97-AF65-F5344CB8AC3E}">
        <p14:creationId xmlns:p14="http://schemas.microsoft.com/office/powerpoint/2010/main" val="604293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C2F4-A0ED-43F5-9135-2EF7F0F8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Certifiable insanity?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68B-0CF0-410B-B3DA-F19F2FB0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/>
          <a:lstStyle/>
          <a:p>
            <a:r>
              <a:rPr lang="en-US" dirty="0"/>
              <a:t>I thought it might be interesting to dig into the C code of the regex engine to see if I could come up with a patch. Why not? 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r>
              <a:rPr lang="en-US" dirty="0"/>
              <a:t>Several people told me that the regex implementation would drive anyone crazy, and thus I’d have to be crazy to even attempt it.</a:t>
            </a:r>
          </a:p>
          <a:p>
            <a:r>
              <a:rPr lang="en-US" dirty="0"/>
              <a:t>They’re probably right.</a:t>
            </a:r>
          </a:p>
        </p:txBody>
      </p:sp>
    </p:spTree>
    <p:extLst>
      <p:ext uri="{BB962C8B-B14F-4D97-AF65-F5344CB8AC3E}">
        <p14:creationId xmlns:p14="http://schemas.microsoft.com/office/powerpoint/2010/main" val="10238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69EB-3CEB-4B9A-8279-21A9C603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accidental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2967-2721-4E5A-A9FD-74296FCC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>
            <a:normAutofit/>
          </a:bodyPr>
          <a:lstStyle/>
          <a:p>
            <a:r>
              <a:rPr lang="en-US" dirty="0"/>
              <a:t>A couple months ago, I was playing around with random regular expressions, brainstorming ideas for my regex talk yesterday.</a:t>
            </a:r>
          </a:p>
          <a:p>
            <a:r>
              <a:rPr lang="en-US" dirty="0"/>
              <a:t>One of those random examples returned a very confusing answer.</a:t>
            </a:r>
          </a:p>
        </p:txBody>
      </p:sp>
    </p:spTree>
    <p:extLst>
      <p:ext uri="{BB962C8B-B14F-4D97-AF65-F5344CB8AC3E}">
        <p14:creationId xmlns:p14="http://schemas.microsoft.com/office/powerpoint/2010/main" val="2961511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C2F4-A0ED-43F5-9135-2EF7F0F8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Certifiable insanity?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68B-0CF0-410B-B3DA-F19F2FB0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81845"/>
          </a:xfrm>
        </p:spPr>
        <p:txBody>
          <a:bodyPr/>
          <a:lstStyle/>
          <a:p>
            <a:r>
              <a:rPr lang="en-US" dirty="0"/>
              <a:t>I thought it might be interesting to dig into the C code of the regex engine to see if I could come up with a patch. Why not? 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r>
              <a:rPr lang="en-US" dirty="0"/>
              <a:t>Several people told me that the regex implementation would drive anyone crazy, and thus I’d have to be crazy to even attempt it.</a:t>
            </a:r>
          </a:p>
          <a:p>
            <a:r>
              <a:rPr lang="en-US" dirty="0"/>
              <a:t>They’re probably right.</a:t>
            </a:r>
          </a:p>
          <a:p>
            <a:r>
              <a:rPr lang="en-US" dirty="0"/>
              <a:t>Perl’s regex engine is currently 36,864 lines of complex C code.</a:t>
            </a:r>
          </a:p>
        </p:txBody>
      </p:sp>
    </p:spTree>
    <p:extLst>
      <p:ext uri="{BB962C8B-B14F-4D97-AF65-F5344CB8AC3E}">
        <p14:creationId xmlns:p14="http://schemas.microsoft.com/office/powerpoint/2010/main" val="1733115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C2F4-A0ED-43F5-9135-2EF7F0F8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Certifiable insanity?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68B-0CF0-410B-B3DA-F19F2FB0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thought it might be interesting to dig into the C code of the regex engine to see if I could come up with a patch. Why not? 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r>
              <a:rPr lang="en-US" dirty="0"/>
              <a:t>Several people told me that the regex implementation would drive anyone crazy, and thus I’d have to be crazy to even attempt it.</a:t>
            </a:r>
          </a:p>
          <a:p>
            <a:r>
              <a:rPr lang="en-US" dirty="0"/>
              <a:t>They’re probably right.</a:t>
            </a:r>
          </a:p>
          <a:p>
            <a:r>
              <a:rPr lang="en-US" dirty="0"/>
              <a:t>Perl’s regex engine is currently 36,864 lines of complex C code.</a:t>
            </a:r>
          </a:p>
          <a:p>
            <a:r>
              <a:rPr lang="en-US" dirty="0"/>
              <a:t>Despite this, I’ve spent hours studying the code and I think I’m starting to grasp how it works, so maybe I’ll try to make a patch.</a:t>
            </a:r>
          </a:p>
        </p:txBody>
      </p:sp>
    </p:spTree>
    <p:extLst>
      <p:ext uri="{BB962C8B-B14F-4D97-AF65-F5344CB8AC3E}">
        <p14:creationId xmlns:p14="http://schemas.microsoft.com/office/powerpoint/2010/main" val="119580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C2F4-A0ED-43F5-9135-2EF7F0F8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Certifiable insanity?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68B-0CF0-410B-B3DA-F19F2FB0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thought it might be interesting to dig into the C code of the regex engine to see if I could come up with a patch. Why not? 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r>
              <a:rPr lang="en-US" dirty="0"/>
              <a:t>Several people told me that the regex implementation would drive anyone crazy, and thus I’d have to be crazy to even attempt it.</a:t>
            </a:r>
          </a:p>
          <a:p>
            <a:r>
              <a:rPr lang="en-US" dirty="0"/>
              <a:t>They’re probably right.</a:t>
            </a:r>
          </a:p>
          <a:p>
            <a:r>
              <a:rPr lang="en-US" dirty="0"/>
              <a:t>Perl’s regex engine is currently 36,864 lines of complex C code.</a:t>
            </a:r>
          </a:p>
          <a:p>
            <a:r>
              <a:rPr lang="en-US" dirty="0"/>
              <a:t>Despite this, I’ve spent hours studying the code and I think I’m starting to grasp how it works, so maybe I’ll try to make a patch.</a:t>
            </a:r>
          </a:p>
          <a:p>
            <a:r>
              <a:rPr lang="en-US" dirty="0"/>
              <a:t>After all…</a:t>
            </a:r>
          </a:p>
        </p:txBody>
      </p:sp>
    </p:spTree>
    <p:extLst>
      <p:ext uri="{BB962C8B-B14F-4D97-AF65-F5344CB8AC3E}">
        <p14:creationId xmlns:p14="http://schemas.microsoft.com/office/powerpoint/2010/main" val="1383162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7238-C42D-4F05-AA53-1BC0404B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hard can it be?</a:t>
            </a:r>
          </a:p>
        </p:txBody>
      </p:sp>
    </p:spTree>
    <p:extLst>
      <p:ext uri="{BB962C8B-B14F-4D97-AF65-F5344CB8AC3E}">
        <p14:creationId xmlns:p14="http://schemas.microsoft.com/office/powerpoint/2010/main" val="3777031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7238-C42D-4F05-AA53-1BC0404B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hard can it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D2EB4-A82C-478D-B36B-06824B726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19995" r="9705" b="18668"/>
          <a:stretch/>
        </p:blipFill>
        <p:spPr>
          <a:xfrm>
            <a:off x="953731" y="1198412"/>
            <a:ext cx="10236070" cy="52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2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69EB-3CEB-4B9A-8279-21A9C603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accidental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2967-2721-4E5A-A9FD-74296FCC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months ago, I was playing around with random regular expressions, brainstorming ideas for my regex talk yesterday.</a:t>
            </a:r>
          </a:p>
          <a:p>
            <a:r>
              <a:rPr lang="en-US" dirty="0"/>
              <a:t>One of those random examples returned a very confusing answer.</a:t>
            </a:r>
          </a:p>
          <a:p>
            <a:r>
              <a:rPr lang="en-US" dirty="0"/>
              <a:t>I concluded that this was wrong and had to be a bug in Perl itself.</a:t>
            </a:r>
          </a:p>
        </p:txBody>
      </p:sp>
    </p:spTree>
    <p:extLst>
      <p:ext uri="{BB962C8B-B14F-4D97-AF65-F5344CB8AC3E}">
        <p14:creationId xmlns:p14="http://schemas.microsoft.com/office/powerpoint/2010/main" val="14249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69EB-3CEB-4B9A-8279-21A9C603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accidental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2967-2721-4E5A-A9FD-74296FCC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months ago, I was playing around with random regular expressions, brainstorming ideas for my regex talk yesterday.</a:t>
            </a:r>
          </a:p>
          <a:p>
            <a:r>
              <a:rPr lang="en-US" dirty="0"/>
              <a:t>One of those random examples returned a very confusing answer.</a:t>
            </a:r>
          </a:p>
          <a:p>
            <a:r>
              <a:rPr lang="en-US" dirty="0"/>
              <a:t>I concluded that this was wrong and had to be a bug in Perl itself.</a:t>
            </a:r>
          </a:p>
          <a:p>
            <a:r>
              <a:rPr lang="en-US" dirty="0"/>
              <a:t>This seemed unlikely, since Perl has an extensive regression test suite and the regex engine is used heavily around the world daily.</a:t>
            </a:r>
          </a:p>
        </p:txBody>
      </p:sp>
    </p:spTree>
    <p:extLst>
      <p:ext uri="{BB962C8B-B14F-4D97-AF65-F5344CB8AC3E}">
        <p14:creationId xmlns:p14="http://schemas.microsoft.com/office/powerpoint/2010/main" val="64255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69EB-3CEB-4B9A-8279-21A9C603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accidental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2967-2721-4E5A-A9FD-74296FCC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months ago, I was playing around with random regular expressions, brainstorming ideas for my regex talk yesterday.</a:t>
            </a:r>
          </a:p>
          <a:p>
            <a:r>
              <a:rPr lang="en-US" dirty="0"/>
              <a:t>One of those random examples returned a very confusing answer.</a:t>
            </a:r>
          </a:p>
          <a:p>
            <a:r>
              <a:rPr lang="en-US" dirty="0"/>
              <a:t>I concluded that this was wrong and had to be a bug in Perl itself.</a:t>
            </a:r>
          </a:p>
          <a:p>
            <a:r>
              <a:rPr lang="en-US" dirty="0"/>
              <a:t>This seemed unlikely, since Perl has an extensive regression test suite and the regex engine is used heavily around the world daily.</a:t>
            </a:r>
          </a:p>
          <a:p>
            <a:r>
              <a:rPr lang="en-US" dirty="0"/>
              <a:t>I decided to ask around at the conference to see if the top experts agreed with me that it had to be a bug in Perl’s regex engine.</a:t>
            </a:r>
          </a:p>
        </p:txBody>
      </p:sp>
    </p:spTree>
    <p:extLst>
      <p:ext uri="{BB962C8B-B14F-4D97-AF65-F5344CB8AC3E}">
        <p14:creationId xmlns:p14="http://schemas.microsoft.com/office/powerpoint/2010/main" val="428929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69EB-3CEB-4B9A-8279-21A9C603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accidental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2967-2721-4E5A-A9FD-74296FCC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months ago, I was playing around with random regular expressions, brainstorming ideas for my regex talk yesterday.</a:t>
            </a:r>
          </a:p>
          <a:p>
            <a:r>
              <a:rPr lang="en-US" dirty="0"/>
              <a:t>One of those random examples returned a very confusing answer.</a:t>
            </a:r>
          </a:p>
          <a:p>
            <a:r>
              <a:rPr lang="en-US" dirty="0"/>
              <a:t>I concluded that this was wrong and had to be a bug in Perl itself.</a:t>
            </a:r>
          </a:p>
          <a:p>
            <a:r>
              <a:rPr lang="en-US" dirty="0"/>
              <a:t>This seemed unlikely, since Perl has an extensive regression test suite and the regex engine is used heavily around the world daily.</a:t>
            </a:r>
          </a:p>
          <a:p>
            <a:r>
              <a:rPr lang="en-US" dirty="0"/>
              <a:t>I decided to ask around at the conference to see if the top experts agreed with me that it had to be a bug in Perl’s regex engine.</a:t>
            </a:r>
          </a:p>
          <a:p>
            <a:r>
              <a:rPr lang="en-US" dirty="0"/>
              <a:t>They all agreed it was a bug, though the right answer isn’t clear.</a:t>
            </a:r>
          </a:p>
        </p:txBody>
      </p:sp>
    </p:spTree>
    <p:extLst>
      <p:ext uri="{BB962C8B-B14F-4D97-AF65-F5344CB8AC3E}">
        <p14:creationId xmlns:p14="http://schemas.microsoft.com/office/powerpoint/2010/main" val="412176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2A8-5AED-426D-8F52-0A73961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9D6-BA6C-47BB-8DB2-6DB0E314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test case, which I’ve now shown to </a:t>
            </a:r>
            <a:r>
              <a:rPr lang="en-US" i="1" dirty="0"/>
              <a:t>many</a:t>
            </a:r>
            <a:r>
              <a:rPr lang="en-US" dirty="0"/>
              <a:t> people here:</a:t>
            </a:r>
          </a:p>
          <a:p>
            <a:pPr marL="0" indent="0" algn="ctr">
              <a:buNone/>
            </a:pP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afoobar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=~ /((.)</a:t>
            </a:r>
            <a:r>
              <a:rPr lang="en-US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foo|bar</a:t>
            </a:r>
            <a:r>
              <a:rPr lang="en-US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1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">
      <a:majorFont>
        <a:latin typeface="FreeSans"/>
        <a:ea typeface=""/>
        <a:cs typeface=""/>
      </a:majorFont>
      <a:minorFont>
        <a:latin typeface="Free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3119</Words>
  <Application>Microsoft Office PowerPoint</Application>
  <PresentationFormat>Widescreen</PresentationFormat>
  <Paragraphs>211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DejaVu Sans Condensed</vt:lpstr>
      <vt:lpstr>DejaVu Sans Mono</vt:lpstr>
      <vt:lpstr>FreeSans</vt:lpstr>
      <vt:lpstr>Lucida</vt:lpstr>
      <vt:lpstr>Office Theme</vt:lpstr>
      <vt:lpstr>Ancient Regex Regression  (Lightning talk)</vt:lpstr>
      <vt:lpstr>Perl Problems</vt:lpstr>
      <vt:lpstr>An accidental discovery</vt:lpstr>
      <vt:lpstr>An accidental discovery</vt:lpstr>
      <vt:lpstr>An accidental discovery</vt:lpstr>
      <vt:lpstr>An accidental discovery</vt:lpstr>
      <vt:lpstr>An accidental discovery</vt:lpstr>
      <vt:lpstr>An accidental discovery</vt:lpstr>
      <vt:lpstr>What’s the bug?</vt:lpstr>
      <vt:lpstr>What’s the bug?</vt:lpstr>
      <vt:lpstr>What’s the bug?</vt:lpstr>
      <vt:lpstr>What’s the bug?</vt:lpstr>
      <vt:lpstr>What’s the bug?</vt:lpstr>
      <vt:lpstr>What’s the bug?</vt:lpstr>
      <vt:lpstr>What’s the bug?</vt:lpstr>
      <vt:lpstr>What’s the bug?</vt:lpstr>
      <vt:lpstr>What’s the bug?</vt:lpstr>
      <vt:lpstr>How long has this bug existed in Perl?</vt:lpstr>
      <vt:lpstr>How long has this bug existed in Perl?</vt:lpstr>
      <vt:lpstr>How long has this bug existed in Perl?</vt:lpstr>
      <vt:lpstr>How long has this bug existed in Perl?</vt:lpstr>
      <vt:lpstr>How long has this bug existed in Perl?</vt:lpstr>
      <vt:lpstr>What happens in Perl 1.0?</vt:lpstr>
      <vt:lpstr>What happens in Perl 1.0?</vt:lpstr>
      <vt:lpstr>What happens in Perl 1.0?</vt:lpstr>
      <vt:lpstr>What happens in Perl 1.0?</vt:lpstr>
      <vt:lpstr>What happens in Perl 1.0?</vt:lpstr>
      <vt:lpstr>What happens in Perl 1.0?</vt:lpstr>
      <vt:lpstr>What about Perl 2.0?</vt:lpstr>
      <vt:lpstr>What about Perl 2.0?</vt:lpstr>
      <vt:lpstr>How about later versions?</vt:lpstr>
      <vt:lpstr>How about later versions?</vt:lpstr>
      <vt:lpstr>How about later versions?</vt:lpstr>
      <vt:lpstr>How about later versions?</vt:lpstr>
      <vt:lpstr>How about later versions?</vt:lpstr>
      <vt:lpstr>How about later versions?</vt:lpstr>
      <vt:lpstr>Certifiable insanity?</vt:lpstr>
      <vt:lpstr>Certifiable insanity?</vt:lpstr>
      <vt:lpstr>Certifiable insanity?</vt:lpstr>
      <vt:lpstr>Certifiable insanity?</vt:lpstr>
      <vt:lpstr>Certifiable insanity?</vt:lpstr>
      <vt:lpstr>Certifiable insanity?</vt:lpstr>
      <vt:lpstr>How hard can it be?</vt:lpstr>
      <vt:lpstr>How hard can it be?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Sense of Regular Expressions</dc:title>
  <dc:creator>Corzine, Deven</dc:creator>
  <cp:lastModifiedBy>Corzine, Deven</cp:lastModifiedBy>
  <cp:revision>149</cp:revision>
  <dcterms:created xsi:type="dcterms:W3CDTF">2018-06-18T02:38:03Z</dcterms:created>
  <dcterms:modified xsi:type="dcterms:W3CDTF">2018-06-20T23:58:19Z</dcterms:modified>
</cp:coreProperties>
</file>