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0"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image" Target="../media/image1.png"/><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image" Target="../media/image1.png"/><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6350"/>
            <a:ext cx="12192000" cy="6864349"/>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en-US" sz="1600">
              <a:latin typeface="Arial" panose="020B0604020202020204" pitchFamily="34" charset="0"/>
              <a:sym typeface="Arial" panose="020B0604020202020204" pitchFamily="34" charset="0"/>
            </a:endParaRPr>
          </a:p>
        </p:txBody>
      </p:sp>
      <p:sp>
        <p:nvSpPr>
          <p:cNvPr id="13" name="等腰三角形 15"/>
          <p:cNvSpPr/>
          <p:nvPr userDrawn="1">
            <p:custDataLst>
              <p:tags r:id="rId3"/>
            </p:custDataLst>
          </p:nvPr>
        </p:nvSpPr>
        <p:spPr>
          <a:xfrm rot="13818227">
            <a:off x="10679324" y="3597564"/>
            <a:ext cx="416585" cy="2620125"/>
          </a:xfrm>
          <a:custGeom>
            <a:avLst/>
            <a:gdLst>
              <a:gd name="connsiteX0" fmla="*/ 0 w 290384"/>
              <a:gd name="connsiteY0" fmla="*/ 1623154 h 1623154"/>
              <a:gd name="connsiteX1" fmla="*/ 145192 w 290384"/>
              <a:gd name="connsiteY1" fmla="*/ 0 h 1623154"/>
              <a:gd name="connsiteX2" fmla="*/ 290384 w 290384"/>
              <a:gd name="connsiteY2" fmla="*/ 1623154 h 1623154"/>
              <a:gd name="connsiteX3" fmla="*/ 0 w 290384"/>
              <a:gd name="connsiteY3" fmla="*/ 1623154 h 1623154"/>
              <a:gd name="connsiteX0-1" fmla="*/ 0 w 554115"/>
              <a:gd name="connsiteY0-2" fmla="*/ 1623154 h 2423897"/>
              <a:gd name="connsiteX1-3" fmla="*/ 145192 w 554115"/>
              <a:gd name="connsiteY1-4" fmla="*/ 0 h 2423897"/>
              <a:gd name="connsiteX2-5" fmla="*/ 554115 w 554115"/>
              <a:gd name="connsiteY2-6" fmla="*/ 2423897 h 2423897"/>
              <a:gd name="connsiteX3-7" fmla="*/ 0 w 554115"/>
              <a:gd name="connsiteY3-8" fmla="*/ 1623154 h 2423897"/>
              <a:gd name="connsiteX0-9" fmla="*/ 0 w 696358"/>
              <a:gd name="connsiteY0-10" fmla="*/ 2495406 h 2495406"/>
              <a:gd name="connsiteX1-11" fmla="*/ 287435 w 696358"/>
              <a:gd name="connsiteY1-12" fmla="*/ 0 h 2495406"/>
              <a:gd name="connsiteX2-13" fmla="*/ 696358 w 696358"/>
              <a:gd name="connsiteY2-14" fmla="*/ 2423897 h 2495406"/>
              <a:gd name="connsiteX3-15" fmla="*/ 0 w 696358"/>
              <a:gd name="connsiteY3-16" fmla="*/ 2495406 h 2495406"/>
              <a:gd name="connsiteX0-17" fmla="*/ 0 w 696358"/>
              <a:gd name="connsiteY0-18" fmla="*/ 2223416 h 2223416"/>
              <a:gd name="connsiteX1-19" fmla="*/ 272100 w 696358"/>
              <a:gd name="connsiteY1-20" fmla="*/ 0 h 2223416"/>
              <a:gd name="connsiteX2-21" fmla="*/ 696358 w 696358"/>
              <a:gd name="connsiteY2-22" fmla="*/ 2151907 h 2223416"/>
              <a:gd name="connsiteX3-23" fmla="*/ 0 w 696358"/>
              <a:gd name="connsiteY3-24" fmla="*/ 2223416 h 2223416"/>
              <a:gd name="connsiteX0-25" fmla="*/ 5271 w 701629"/>
              <a:gd name="connsiteY0-26" fmla="*/ 2223416 h 2223416"/>
              <a:gd name="connsiteX1-27" fmla="*/ 277371 w 701629"/>
              <a:gd name="connsiteY1-28" fmla="*/ 0 h 2223416"/>
              <a:gd name="connsiteX2-29" fmla="*/ 701629 w 701629"/>
              <a:gd name="connsiteY2-30" fmla="*/ 2151907 h 2223416"/>
              <a:gd name="connsiteX3-31" fmla="*/ 5271 w 701629"/>
              <a:gd name="connsiteY3-32" fmla="*/ 2223416 h 2223416"/>
              <a:gd name="connsiteX0-33" fmla="*/ 5271 w 701629"/>
              <a:gd name="connsiteY0-34" fmla="*/ 2223416 h 2495503"/>
              <a:gd name="connsiteX1-35" fmla="*/ 277371 w 701629"/>
              <a:gd name="connsiteY1-36" fmla="*/ 0 h 2495503"/>
              <a:gd name="connsiteX2-37" fmla="*/ 701629 w 701629"/>
              <a:gd name="connsiteY2-38" fmla="*/ 2151907 h 2495503"/>
              <a:gd name="connsiteX3-39" fmla="*/ 5271 w 701629"/>
              <a:gd name="connsiteY3-40" fmla="*/ 2223416 h 2495503"/>
              <a:gd name="connsiteX0-41" fmla="*/ 5271 w 564476"/>
              <a:gd name="connsiteY0-42" fmla="*/ 2223416 h 2609599"/>
              <a:gd name="connsiteX1-43" fmla="*/ 277371 w 564476"/>
              <a:gd name="connsiteY1-44" fmla="*/ 0 h 2609599"/>
              <a:gd name="connsiteX2-45" fmla="*/ 564476 w 564476"/>
              <a:gd name="connsiteY2-46" fmla="*/ 2496083 h 2609599"/>
              <a:gd name="connsiteX3-47" fmla="*/ 5271 w 564476"/>
              <a:gd name="connsiteY3-48" fmla="*/ 2223416 h 2609599"/>
              <a:gd name="connsiteX0-49" fmla="*/ 5271 w 387336"/>
              <a:gd name="connsiteY0-50" fmla="*/ 2223416 h 2547200"/>
              <a:gd name="connsiteX1-51" fmla="*/ 277371 w 387336"/>
              <a:gd name="connsiteY1-52" fmla="*/ 0 h 2547200"/>
              <a:gd name="connsiteX2-53" fmla="*/ 387336 w 387336"/>
              <a:gd name="connsiteY2-54" fmla="*/ 2336659 h 2547200"/>
              <a:gd name="connsiteX3-55" fmla="*/ 5271 w 387336"/>
              <a:gd name="connsiteY3-56" fmla="*/ 2223416 h 2547200"/>
              <a:gd name="connsiteX0-57" fmla="*/ 4724 w 416585"/>
              <a:gd name="connsiteY0-58" fmla="*/ 2266767 h 2576790"/>
              <a:gd name="connsiteX1-59" fmla="*/ 306620 w 416585"/>
              <a:gd name="connsiteY1-60" fmla="*/ 0 h 2576790"/>
              <a:gd name="connsiteX2-61" fmla="*/ 416585 w 416585"/>
              <a:gd name="connsiteY2-62" fmla="*/ 2336659 h 2576790"/>
              <a:gd name="connsiteX3-63" fmla="*/ 4724 w 416585"/>
              <a:gd name="connsiteY3-64" fmla="*/ 2266767 h 2576790"/>
              <a:gd name="connsiteX0-65" fmla="*/ 4724 w 416585"/>
              <a:gd name="connsiteY0-66" fmla="*/ 2266767 h 2620125"/>
              <a:gd name="connsiteX1-67" fmla="*/ 306620 w 416585"/>
              <a:gd name="connsiteY1-68" fmla="*/ 0 h 2620125"/>
              <a:gd name="connsiteX2-69" fmla="*/ 416585 w 416585"/>
              <a:gd name="connsiteY2-70" fmla="*/ 2336659 h 2620125"/>
              <a:gd name="connsiteX3-71" fmla="*/ 4724 w 416585"/>
              <a:gd name="connsiteY3-72" fmla="*/ 2266767 h 2620125"/>
            </a:gdLst>
            <a:ahLst/>
            <a:cxnLst>
              <a:cxn ang="0">
                <a:pos x="connsiteX0-1" y="connsiteY0-2"/>
              </a:cxn>
              <a:cxn ang="0">
                <a:pos x="connsiteX1-3" y="connsiteY1-4"/>
              </a:cxn>
              <a:cxn ang="0">
                <a:pos x="connsiteX2-5" y="connsiteY2-6"/>
              </a:cxn>
              <a:cxn ang="0">
                <a:pos x="connsiteX3-7" y="connsiteY3-8"/>
              </a:cxn>
            </a:cxnLst>
            <a:rect l="l" t="t" r="r" b="b"/>
            <a:pathLst>
              <a:path w="416585" h="2620125">
                <a:moveTo>
                  <a:pt x="4724" y="2266767"/>
                </a:moveTo>
                <a:cubicBezTo>
                  <a:pt x="-37600" y="1477099"/>
                  <a:pt x="215920" y="741139"/>
                  <a:pt x="306620" y="0"/>
                </a:cubicBezTo>
                <a:lnTo>
                  <a:pt x="416585" y="2336659"/>
                </a:lnTo>
                <a:cubicBezTo>
                  <a:pt x="327450" y="2516325"/>
                  <a:pt x="366164" y="2907341"/>
                  <a:pt x="4724" y="2266767"/>
                </a:cubicBezTo>
                <a:close/>
              </a:path>
            </a:pathLst>
          </a:custGeom>
          <a:gradFill>
            <a:gsLst>
              <a:gs pos="0">
                <a:schemeClr val="tx1">
                  <a:alpha val="8000"/>
                </a:schemeClr>
              </a:gs>
              <a:gs pos="100000">
                <a:schemeClr val="bg1">
                  <a:alpha val="0"/>
                </a:schemeClr>
              </a:gs>
            </a:gsLst>
            <a:lin ang="5400000" scaled="0"/>
          </a:gradFill>
          <a:ln w="28575">
            <a:noFill/>
          </a:ln>
          <a:effectLst>
            <a:glow>
              <a:schemeClr val="tx1">
                <a:alpha val="2000"/>
              </a:schemeClr>
            </a:glow>
            <a:outerShdw blurRad="4064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en-US" sz="1600">
              <a:latin typeface="Arial" panose="020B0604020202020204" pitchFamily="34" charset="0"/>
              <a:sym typeface="Arial" panose="020B0604020202020204" pitchFamily="34" charset="0"/>
            </a:endParaRPr>
          </a:p>
        </p:txBody>
      </p:sp>
      <p:pic>
        <p:nvPicPr>
          <p:cNvPr id="14" name="图片 13"/>
          <p:cNvPicPr>
            <a:picLocks noChangeAspect="1"/>
          </p:cNvPicPr>
          <p:nvPr userDrawn="1">
            <p:custDataLst>
              <p:tags r:id="rId4"/>
            </p:custDataLst>
          </p:nvPr>
        </p:nvPicPr>
        <p:blipFill>
          <a:blip r:embed="rId5">
            <a:extLst>
              <a:ext uri="{28A0092B-C50C-407E-A947-70E740481C1C}">
                <a14:useLocalDpi xmlns:a14="http://schemas.microsoft.com/office/drawing/2010/main" val="0"/>
              </a:ext>
            </a:extLst>
          </a:blip>
          <a:srcRect l="79693" t="52925"/>
          <a:stretch>
            <a:fillRect/>
          </a:stretch>
        </p:blipFill>
        <p:spPr>
          <a:xfrm>
            <a:off x="9715433" y="3636576"/>
            <a:ext cx="2475424" cy="3227774"/>
          </a:xfrm>
          <a:custGeom>
            <a:avLst/>
            <a:gdLst>
              <a:gd name="connsiteX0" fmla="*/ 2475424 w 2475424"/>
              <a:gd name="connsiteY0" fmla="*/ 0 h 3227774"/>
              <a:gd name="connsiteX1" fmla="*/ 2475424 w 2475424"/>
              <a:gd name="connsiteY1" fmla="*/ 3227774 h 3227774"/>
              <a:gd name="connsiteX2" fmla="*/ 0 w 2475424"/>
              <a:gd name="connsiteY2" fmla="*/ 3227774 h 3227774"/>
              <a:gd name="connsiteX3" fmla="*/ 130248 w 2475424"/>
              <a:gd name="connsiteY3" fmla="*/ 3220104 h 3227774"/>
              <a:gd name="connsiteX4" fmla="*/ 299163 w 2475424"/>
              <a:gd name="connsiteY4" fmla="*/ 1869687 h 3227774"/>
              <a:gd name="connsiteX5" fmla="*/ 2438452 w 2475424"/>
              <a:gd name="connsiteY5" fmla="*/ 179447 h 322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5424" h="3227774">
                <a:moveTo>
                  <a:pt x="2475424" y="0"/>
                </a:moveTo>
                <a:lnTo>
                  <a:pt x="2475424" y="3227774"/>
                </a:lnTo>
                <a:lnTo>
                  <a:pt x="0" y="3227774"/>
                </a:lnTo>
                <a:lnTo>
                  <a:pt x="130248" y="3220104"/>
                </a:lnTo>
                <a:cubicBezTo>
                  <a:pt x="961732" y="3145615"/>
                  <a:pt x="1023033" y="2778241"/>
                  <a:pt x="299163" y="1869687"/>
                </a:cubicBezTo>
                <a:cubicBezTo>
                  <a:pt x="1106497" y="1359631"/>
                  <a:pt x="2186576" y="1062514"/>
                  <a:pt x="2438452" y="179447"/>
                </a:cubicBezTo>
                <a:close/>
              </a:path>
            </a:pathLst>
          </a:custGeom>
          <a:effectLst/>
        </p:spPr>
      </p:pic>
      <p:sp>
        <p:nvSpPr>
          <p:cNvPr id="2" name="标题 1"/>
          <p:cNvSpPr>
            <a:spLocks noGrp="1"/>
          </p:cNvSpPr>
          <p:nvPr>
            <p:ph type="ctrTitle" hasCustomPrompt="1"/>
            <p:custDataLst>
              <p:tags r:id="rId6"/>
            </p:custDataLst>
          </p:nvPr>
        </p:nvSpPr>
        <p:spPr>
          <a:xfrm>
            <a:off x="838200" y="1252855"/>
            <a:ext cx="10515600" cy="2902585"/>
          </a:xfrm>
          <a:noFill/>
        </p:spPr>
        <p:txBody>
          <a:bodyPr wrap="square" rtlCol="0" anchor="t">
            <a:normAutofit/>
          </a:bodyPr>
          <a:lstStyle>
            <a:lvl1pPr>
              <a:defRPr lang="en-US" sz="5200" dirty="0">
                <a:gradFill flip="none" rotWithShape="1">
                  <a:gsLst>
                    <a:gs pos="0">
                      <a:schemeClr val="accent2">
                        <a:lumMod val="60000"/>
                        <a:lumOff val="40000"/>
                      </a:schemeClr>
                    </a:gs>
                    <a:gs pos="35000">
                      <a:schemeClr val="accent2"/>
                    </a:gs>
                    <a:gs pos="100000">
                      <a:schemeClr val="accent1"/>
                    </a:gs>
                  </a:gsLst>
                  <a:lin ang="3000000" scaled="0"/>
                  <a:tileRect/>
                </a:gradFill>
                <a:latin typeface="+mj-lt"/>
                <a:sym typeface="+mn-lt"/>
              </a:defRPr>
            </a:lvl1pPr>
          </a:lstStyle>
          <a:p>
            <a:pPr marL="0" lvl="0" defTabSz="1218565"/>
            <a:r>
              <a:rPr sz="6000" dirty="0">
                <a:sym typeface="+mn-ea"/>
              </a:rPr>
              <a:t>Click to add title</a:t>
            </a:r>
            <a:endParaRPr sz="6000" dirty="0">
              <a:sym typeface="+mn-ea"/>
            </a:endParaRPr>
          </a:p>
        </p:txBody>
      </p:sp>
      <p:sp>
        <p:nvSpPr>
          <p:cNvPr id="3" name="副标题 2"/>
          <p:cNvSpPr>
            <a:spLocks noGrp="1"/>
          </p:cNvSpPr>
          <p:nvPr>
            <p:ph type="subTitle" idx="1" hasCustomPrompt="1"/>
            <p:custDataLst>
              <p:tags r:id="rId7"/>
            </p:custDataLst>
          </p:nvPr>
        </p:nvSpPr>
        <p:spPr>
          <a:xfrm>
            <a:off x="904875" y="180975"/>
            <a:ext cx="10515600" cy="944880"/>
          </a:xfrm>
          <a:noFill/>
        </p:spPr>
        <p:txBody>
          <a:bodyPr wrap="square" rtlCol="0" anchor="b">
            <a:normAutofit/>
          </a:bodyPr>
          <a:lstStyle>
            <a:lvl1pPr marL="0" indent="0">
              <a:buNone/>
              <a:defRPr lang="en-US" sz="1800" b="1" dirty="0">
                <a:solidFill>
                  <a:schemeClr val="tx1">
                    <a:lumMod val="75000"/>
                    <a:lumOff val="25000"/>
                  </a:schemeClr>
                </a:solidFill>
                <a:latin typeface="+mj-lt"/>
              </a:defRPr>
            </a:lvl1pPr>
          </a:lstStyle>
          <a:p>
            <a:pPr marL="0" lvl="0"/>
            <a:r>
              <a:rPr>
                <a:sym typeface="+mn-ea"/>
              </a:rPr>
              <a:t>Click to add subtitle</a:t>
            </a:r>
            <a:endParaRPr>
              <a:sym typeface="+mn-ea"/>
            </a:endParaRPr>
          </a:p>
        </p:txBody>
      </p:sp>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9"/>
            </p:custDataLst>
          </p:nvPr>
        </p:nvSpPr>
        <p:spPr/>
        <p:txBody>
          <a:bodyPr>
            <a:normAutofit/>
          </a:bodyPr>
          <a:lstStyle>
            <a:lvl1pPr>
              <a:defRPr>
                <a:latin typeface="Arial" panose="020B0604020202020204" pitchFamily="34" charset="0"/>
                <a:sym typeface="Arial" panose="020B0604020202020204" pitchFamily="34" charset="0"/>
              </a:defRPr>
            </a:lvl1pPr>
          </a:lstStyle>
          <a:p>
            <a:endParaRPr lang="en-US" dirty="0"/>
          </a:p>
        </p:txBody>
      </p:sp>
      <p:sp>
        <p:nvSpPr>
          <p:cNvPr id="6" name="灯片编号占位符 5"/>
          <p:cNvSpPr>
            <a:spLocks noGrp="1"/>
          </p:cNvSpPr>
          <p:nvPr>
            <p:ph type="sldNum" sz="quarter" idx="12"/>
            <p:custDataLst>
              <p:tags r:id="rId10"/>
            </p:custDataLst>
          </p:nvPr>
        </p:nvSpPr>
        <p:spPr>
          <a:xfrm>
            <a:off x="8610600" y="6356350"/>
            <a:ext cx="2743200" cy="365125"/>
          </a:xfrm>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10" name="文本占位符 9"/>
          <p:cNvSpPr>
            <a:spLocks noGrp="1"/>
          </p:cNvSpPr>
          <p:nvPr>
            <p:ph type="body" sz="quarter" idx="13" hasCustomPrompt="1"/>
            <p:custDataLst>
              <p:tags r:id="rId11"/>
            </p:custDataLst>
          </p:nvPr>
        </p:nvSpPr>
        <p:spPr>
          <a:xfrm>
            <a:off x="891540" y="4946650"/>
            <a:ext cx="5776595" cy="1244600"/>
          </a:xfrm>
        </p:spPr>
        <p:txBody>
          <a:bodyPr wrap="square" anchor="b" anchorCtr="0">
            <a:normAutofit/>
          </a:bodyPr>
          <a:lstStyle>
            <a:lvl1pPr marL="0" indent="0">
              <a:lnSpc>
                <a:spcPct val="100000"/>
              </a:lnSpc>
              <a:buNone/>
              <a:defRPr sz="1800" b="1">
                <a:gradFill>
                  <a:gsLst>
                    <a:gs pos="0">
                      <a:schemeClr val="accent2">
                        <a:lumMod val="70000"/>
                        <a:lumOff val="30000"/>
                      </a:schemeClr>
                    </a:gs>
                    <a:gs pos="35000">
                      <a:schemeClr val="accent2"/>
                    </a:gs>
                    <a:gs pos="100000">
                      <a:schemeClr val="accent1"/>
                    </a:gs>
                  </a:gsLst>
                  <a:lin ang="3000000" scaled="0"/>
                </a:gradFill>
                <a:latin typeface="+mn-lt"/>
              </a:defRPr>
            </a:lvl1pPr>
          </a:lstStyle>
          <a:p>
            <a:pPr lvl="0"/>
            <a:r>
              <a:rPr lang="en-US" dirty="0">
                <a:sym typeface="+mn-ea"/>
              </a:rPr>
              <a:t>Click to add text</a:t>
            </a:r>
            <a:endParaRPr lang="en-US" dirty="0">
              <a:sym typeface="+mn-ea"/>
            </a:endParaRPr>
          </a:p>
        </p:txBody>
      </p:sp>
      <p:sp>
        <p:nvSpPr>
          <p:cNvPr id="24" name="文本占位符 23"/>
          <p:cNvSpPr>
            <a:spLocks noGrp="1"/>
          </p:cNvSpPr>
          <p:nvPr>
            <p:ph type="body" sz="quarter" idx="17" hasCustomPrompt="1"/>
            <p:custDataLst>
              <p:tags r:id="rId12"/>
            </p:custDataLst>
          </p:nvPr>
        </p:nvSpPr>
        <p:spPr>
          <a:xfrm>
            <a:off x="1421061" y="4299150"/>
            <a:ext cx="5193634" cy="504000"/>
          </a:xfrm>
        </p:spPr>
        <p:txBody>
          <a:bodyPr wrap="square" anchor="ctr">
            <a:normAutofit/>
          </a:bodyPr>
          <a:lstStyle>
            <a:lvl1pPr marL="0" indent="0" algn="l">
              <a:lnSpc>
                <a:spcPct val="100000"/>
              </a:lnSpc>
              <a:buNone/>
              <a:defRPr sz="2000" b="1">
                <a:gradFill>
                  <a:gsLst>
                    <a:gs pos="0">
                      <a:schemeClr val="accent2">
                        <a:lumMod val="60000"/>
                        <a:lumOff val="40000"/>
                      </a:schemeClr>
                    </a:gs>
                    <a:gs pos="35000">
                      <a:schemeClr val="accent2"/>
                    </a:gs>
                    <a:gs pos="100000">
                      <a:schemeClr val="accent1"/>
                    </a:gs>
                  </a:gsLst>
                  <a:lin ang="3000000" scaled="0"/>
                </a:gradFill>
                <a:latin typeface="+mn-lt"/>
              </a:defRPr>
            </a:lvl1pPr>
          </a:lstStyle>
          <a:p>
            <a:pPr lvl="0"/>
            <a:r>
              <a:rPr lang="en-US" dirty="0">
                <a:sym typeface="+mn-ea"/>
              </a:rPr>
              <a:t>Click to add text</a:t>
            </a:r>
            <a:endParaRPr lang="en-US" dirty="0">
              <a:sym typeface="+mn-ea"/>
            </a:endParaRPr>
          </a:p>
        </p:txBody>
      </p:sp>
      <p:sp>
        <p:nvSpPr>
          <p:cNvPr id="9" name="iconfont-10342-5064101"/>
          <p:cNvSpPr>
            <a:spLocks noChangeAspect="1"/>
          </p:cNvSpPr>
          <p:nvPr userDrawn="1">
            <p:custDataLst>
              <p:tags r:id="rId13"/>
            </p:custDataLst>
          </p:nvPr>
        </p:nvSpPr>
        <p:spPr>
          <a:xfrm>
            <a:off x="838198" y="4335150"/>
            <a:ext cx="432000" cy="432000"/>
          </a:xfrm>
          <a:custGeom>
            <a:avLst/>
            <a:gdLst>
              <a:gd name="T0" fmla="*/ 4360 w 8720"/>
              <a:gd name="T1" fmla="*/ 8720 h 8720"/>
              <a:gd name="T2" fmla="*/ 0 w 8720"/>
              <a:gd name="T3" fmla="*/ 4360 h 8720"/>
              <a:gd name="T4" fmla="*/ 4360 w 8720"/>
              <a:gd name="T5" fmla="*/ 0 h 8720"/>
              <a:gd name="T6" fmla="*/ 8720 w 8720"/>
              <a:gd name="T7" fmla="*/ 4360 h 8720"/>
              <a:gd name="T8" fmla="*/ 4360 w 8720"/>
              <a:gd name="T9" fmla="*/ 8720 h 8720"/>
              <a:gd name="T10" fmla="*/ 6520 w 8720"/>
              <a:gd name="T11" fmla="*/ 5320 h 8720"/>
              <a:gd name="T12" fmla="*/ 6120 w 8720"/>
              <a:gd name="T13" fmla="*/ 5160 h 8720"/>
              <a:gd name="T14" fmla="*/ 5040 w 8720"/>
              <a:gd name="T15" fmla="*/ 4680 h 8720"/>
              <a:gd name="T16" fmla="*/ 5240 w 8720"/>
              <a:gd name="T17" fmla="*/ 4120 h 8720"/>
              <a:gd name="T18" fmla="*/ 5520 w 8720"/>
              <a:gd name="T19" fmla="*/ 2600 h 8720"/>
              <a:gd name="T20" fmla="*/ 4440 w 8720"/>
              <a:gd name="T21" fmla="*/ 1800 h 8720"/>
              <a:gd name="T22" fmla="*/ 3360 w 8720"/>
              <a:gd name="T23" fmla="*/ 2600 h 8720"/>
              <a:gd name="T24" fmla="*/ 3640 w 8720"/>
              <a:gd name="T25" fmla="*/ 4120 h 8720"/>
              <a:gd name="T26" fmla="*/ 3840 w 8720"/>
              <a:gd name="T27" fmla="*/ 4680 h 8720"/>
              <a:gd name="T28" fmla="*/ 2760 w 8720"/>
              <a:gd name="T29" fmla="*/ 5160 h 8720"/>
              <a:gd name="T30" fmla="*/ 2360 w 8720"/>
              <a:gd name="T31" fmla="*/ 5320 h 8720"/>
              <a:gd name="T32" fmla="*/ 2240 w 8720"/>
              <a:gd name="T33" fmla="*/ 6520 h 8720"/>
              <a:gd name="T34" fmla="*/ 6600 w 8720"/>
              <a:gd name="T35" fmla="*/ 6520 h 8720"/>
              <a:gd name="T36" fmla="*/ 6520 w 8720"/>
              <a:gd name="T37" fmla="*/ 5320 h 8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20" h="8720">
                <a:moveTo>
                  <a:pt x="4360" y="8720"/>
                </a:moveTo>
                <a:cubicBezTo>
                  <a:pt x="1960" y="8720"/>
                  <a:pt x="0" y="6760"/>
                  <a:pt x="0" y="4360"/>
                </a:cubicBezTo>
                <a:cubicBezTo>
                  <a:pt x="0" y="1960"/>
                  <a:pt x="1960" y="0"/>
                  <a:pt x="4360" y="0"/>
                </a:cubicBezTo>
                <a:cubicBezTo>
                  <a:pt x="6760" y="0"/>
                  <a:pt x="8720" y="1960"/>
                  <a:pt x="8720" y="4360"/>
                </a:cubicBezTo>
                <a:cubicBezTo>
                  <a:pt x="8720" y="6760"/>
                  <a:pt x="6760" y="8720"/>
                  <a:pt x="4360" y="8720"/>
                </a:cubicBezTo>
                <a:close/>
                <a:moveTo>
                  <a:pt x="6520" y="5320"/>
                </a:moveTo>
                <a:cubicBezTo>
                  <a:pt x="6400" y="5240"/>
                  <a:pt x="6280" y="5200"/>
                  <a:pt x="6120" y="5160"/>
                </a:cubicBezTo>
                <a:cubicBezTo>
                  <a:pt x="5760" y="5080"/>
                  <a:pt x="5320" y="5040"/>
                  <a:pt x="5040" y="4680"/>
                </a:cubicBezTo>
                <a:cubicBezTo>
                  <a:pt x="5040" y="4680"/>
                  <a:pt x="4880" y="4520"/>
                  <a:pt x="5240" y="4120"/>
                </a:cubicBezTo>
                <a:cubicBezTo>
                  <a:pt x="5600" y="3720"/>
                  <a:pt x="5600" y="3080"/>
                  <a:pt x="5520" y="2600"/>
                </a:cubicBezTo>
                <a:cubicBezTo>
                  <a:pt x="5440" y="2120"/>
                  <a:pt x="4960" y="1800"/>
                  <a:pt x="4440" y="1800"/>
                </a:cubicBezTo>
                <a:cubicBezTo>
                  <a:pt x="3920" y="1800"/>
                  <a:pt x="3440" y="2120"/>
                  <a:pt x="3360" y="2600"/>
                </a:cubicBezTo>
                <a:cubicBezTo>
                  <a:pt x="3280" y="3080"/>
                  <a:pt x="3320" y="3720"/>
                  <a:pt x="3640" y="4120"/>
                </a:cubicBezTo>
                <a:cubicBezTo>
                  <a:pt x="4000" y="4520"/>
                  <a:pt x="3840" y="4680"/>
                  <a:pt x="3840" y="4680"/>
                </a:cubicBezTo>
                <a:cubicBezTo>
                  <a:pt x="3560" y="5040"/>
                  <a:pt x="3120" y="5080"/>
                  <a:pt x="2760" y="5160"/>
                </a:cubicBezTo>
                <a:cubicBezTo>
                  <a:pt x="2600" y="5200"/>
                  <a:pt x="2480" y="5240"/>
                  <a:pt x="2360" y="5320"/>
                </a:cubicBezTo>
                <a:cubicBezTo>
                  <a:pt x="2120" y="5440"/>
                  <a:pt x="2240" y="6520"/>
                  <a:pt x="2240" y="6520"/>
                </a:cubicBezTo>
                <a:lnTo>
                  <a:pt x="6600" y="6520"/>
                </a:lnTo>
                <a:cubicBezTo>
                  <a:pt x="6520" y="6520"/>
                  <a:pt x="6600" y="5480"/>
                  <a:pt x="6520" y="532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atin typeface="Arial" panose="020B0604020202020204" pitchFamily="34" charset="0"/>
              <a:sym typeface="+mn-l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5960" y="360045"/>
            <a:ext cx="10798810" cy="864235"/>
          </a:xfrm>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7" name="日期占位符 6"/>
          <p:cNvSpPr>
            <a:spLocks noGrp="1"/>
          </p:cNvSpPr>
          <p:nvPr>
            <p:ph type="dt" sz="half" idx="10"/>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8" name="页脚占位符 7"/>
          <p:cNvSpPr>
            <a:spLocks noGrp="1"/>
          </p:cNvSpPr>
          <p:nvPr>
            <p:ph type="ftr" sz="quarter" idx="11"/>
            <p:custDataLst>
              <p:tags r:id="rId5"/>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9" name="灯片编号占位符 8"/>
          <p:cNvSpPr>
            <a:spLocks noGrp="1"/>
          </p:cNvSpPr>
          <p:nvPr>
            <p:ph type="sldNum" sz="quarter" idx="12"/>
            <p:custDataLst>
              <p:tags r:id="rId6"/>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6350"/>
            <a:ext cx="12192000" cy="6864349"/>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en-US" sz="1600">
              <a:latin typeface="Arial" panose="020B0604020202020204" pitchFamily="34" charset="0"/>
              <a:sym typeface="Arial" panose="020B0604020202020204" pitchFamily="34" charset="0"/>
            </a:endParaRPr>
          </a:p>
        </p:txBody>
      </p:sp>
      <p:sp>
        <p:nvSpPr>
          <p:cNvPr id="12" name="等腰三角形 15"/>
          <p:cNvSpPr/>
          <p:nvPr userDrawn="1">
            <p:custDataLst>
              <p:tags r:id="rId3"/>
            </p:custDataLst>
          </p:nvPr>
        </p:nvSpPr>
        <p:spPr>
          <a:xfrm rot="13818227">
            <a:off x="10679324" y="3597564"/>
            <a:ext cx="416585" cy="2620125"/>
          </a:xfrm>
          <a:custGeom>
            <a:avLst/>
            <a:gdLst>
              <a:gd name="connsiteX0" fmla="*/ 0 w 290384"/>
              <a:gd name="connsiteY0" fmla="*/ 1623154 h 1623154"/>
              <a:gd name="connsiteX1" fmla="*/ 145192 w 290384"/>
              <a:gd name="connsiteY1" fmla="*/ 0 h 1623154"/>
              <a:gd name="connsiteX2" fmla="*/ 290384 w 290384"/>
              <a:gd name="connsiteY2" fmla="*/ 1623154 h 1623154"/>
              <a:gd name="connsiteX3" fmla="*/ 0 w 290384"/>
              <a:gd name="connsiteY3" fmla="*/ 1623154 h 1623154"/>
              <a:gd name="connsiteX0-1" fmla="*/ 0 w 554115"/>
              <a:gd name="connsiteY0-2" fmla="*/ 1623154 h 2423897"/>
              <a:gd name="connsiteX1-3" fmla="*/ 145192 w 554115"/>
              <a:gd name="connsiteY1-4" fmla="*/ 0 h 2423897"/>
              <a:gd name="connsiteX2-5" fmla="*/ 554115 w 554115"/>
              <a:gd name="connsiteY2-6" fmla="*/ 2423897 h 2423897"/>
              <a:gd name="connsiteX3-7" fmla="*/ 0 w 554115"/>
              <a:gd name="connsiteY3-8" fmla="*/ 1623154 h 2423897"/>
              <a:gd name="connsiteX0-9" fmla="*/ 0 w 696358"/>
              <a:gd name="connsiteY0-10" fmla="*/ 2495406 h 2495406"/>
              <a:gd name="connsiteX1-11" fmla="*/ 287435 w 696358"/>
              <a:gd name="connsiteY1-12" fmla="*/ 0 h 2495406"/>
              <a:gd name="connsiteX2-13" fmla="*/ 696358 w 696358"/>
              <a:gd name="connsiteY2-14" fmla="*/ 2423897 h 2495406"/>
              <a:gd name="connsiteX3-15" fmla="*/ 0 w 696358"/>
              <a:gd name="connsiteY3-16" fmla="*/ 2495406 h 2495406"/>
              <a:gd name="connsiteX0-17" fmla="*/ 0 w 696358"/>
              <a:gd name="connsiteY0-18" fmla="*/ 2223416 h 2223416"/>
              <a:gd name="connsiteX1-19" fmla="*/ 272100 w 696358"/>
              <a:gd name="connsiteY1-20" fmla="*/ 0 h 2223416"/>
              <a:gd name="connsiteX2-21" fmla="*/ 696358 w 696358"/>
              <a:gd name="connsiteY2-22" fmla="*/ 2151907 h 2223416"/>
              <a:gd name="connsiteX3-23" fmla="*/ 0 w 696358"/>
              <a:gd name="connsiteY3-24" fmla="*/ 2223416 h 2223416"/>
              <a:gd name="connsiteX0-25" fmla="*/ 5271 w 701629"/>
              <a:gd name="connsiteY0-26" fmla="*/ 2223416 h 2223416"/>
              <a:gd name="connsiteX1-27" fmla="*/ 277371 w 701629"/>
              <a:gd name="connsiteY1-28" fmla="*/ 0 h 2223416"/>
              <a:gd name="connsiteX2-29" fmla="*/ 701629 w 701629"/>
              <a:gd name="connsiteY2-30" fmla="*/ 2151907 h 2223416"/>
              <a:gd name="connsiteX3-31" fmla="*/ 5271 w 701629"/>
              <a:gd name="connsiteY3-32" fmla="*/ 2223416 h 2223416"/>
              <a:gd name="connsiteX0-33" fmla="*/ 5271 w 701629"/>
              <a:gd name="connsiteY0-34" fmla="*/ 2223416 h 2495503"/>
              <a:gd name="connsiteX1-35" fmla="*/ 277371 w 701629"/>
              <a:gd name="connsiteY1-36" fmla="*/ 0 h 2495503"/>
              <a:gd name="connsiteX2-37" fmla="*/ 701629 w 701629"/>
              <a:gd name="connsiteY2-38" fmla="*/ 2151907 h 2495503"/>
              <a:gd name="connsiteX3-39" fmla="*/ 5271 w 701629"/>
              <a:gd name="connsiteY3-40" fmla="*/ 2223416 h 2495503"/>
              <a:gd name="connsiteX0-41" fmla="*/ 5271 w 564476"/>
              <a:gd name="connsiteY0-42" fmla="*/ 2223416 h 2609599"/>
              <a:gd name="connsiteX1-43" fmla="*/ 277371 w 564476"/>
              <a:gd name="connsiteY1-44" fmla="*/ 0 h 2609599"/>
              <a:gd name="connsiteX2-45" fmla="*/ 564476 w 564476"/>
              <a:gd name="connsiteY2-46" fmla="*/ 2496083 h 2609599"/>
              <a:gd name="connsiteX3-47" fmla="*/ 5271 w 564476"/>
              <a:gd name="connsiteY3-48" fmla="*/ 2223416 h 2609599"/>
              <a:gd name="connsiteX0-49" fmla="*/ 5271 w 387336"/>
              <a:gd name="connsiteY0-50" fmla="*/ 2223416 h 2547200"/>
              <a:gd name="connsiteX1-51" fmla="*/ 277371 w 387336"/>
              <a:gd name="connsiteY1-52" fmla="*/ 0 h 2547200"/>
              <a:gd name="connsiteX2-53" fmla="*/ 387336 w 387336"/>
              <a:gd name="connsiteY2-54" fmla="*/ 2336659 h 2547200"/>
              <a:gd name="connsiteX3-55" fmla="*/ 5271 w 387336"/>
              <a:gd name="connsiteY3-56" fmla="*/ 2223416 h 2547200"/>
              <a:gd name="connsiteX0-57" fmla="*/ 4724 w 416585"/>
              <a:gd name="connsiteY0-58" fmla="*/ 2266767 h 2576790"/>
              <a:gd name="connsiteX1-59" fmla="*/ 306620 w 416585"/>
              <a:gd name="connsiteY1-60" fmla="*/ 0 h 2576790"/>
              <a:gd name="connsiteX2-61" fmla="*/ 416585 w 416585"/>
              <a:gd name="connsiteY2-62" fmla="*/ 2336659 h 2576790"/>
              <a:gd name="connsiteX3-63" fmla="*/ 4724 w 416585"/>
              <a:gd name="connsiteY3-64" fmla="*/ 2266767 h 2576790"/>
              <a:gd name="connsiteX0-65" fmla="*/ 4724 w 416585"/>
              <a:gd name="connsiteY0-66" fmla="*/ 2266767 h 2620125"/>
              <a:gd name="connsiteX1-67" fmla="*/ 306620 w 416585"/>
              <a:gd name="connsiteY1-68" fmla="*/ 0 h 2620125"/>
              <a:gd name="connsiteX2-69" fmla="*/ 416585 w 416585"/>
              <a:gd name="connsiteY2-70" fmla="*/ 2336659 h 2620125"/>
              <a:gd name="connsiteX3-71" fmla="*/ 4724 w 416585"/>
              <a:gd name="connsiteY3-72" fmla="*/ 2266767 h 2620125"/>
            </a:gdLst>
            <a:ahLst/>
            <a:cxnLst>
              <a:cxn ang="0">
                <a:pos x="connsiteX0-1" y="connsiteY0-2"/>
              </a:cxn>
              <a:cxn ang="0">
                <a:pos x="connsiteX1-3" y="connsiteY1-4"/>
              </a:cxn>
              <a:cxn ang="0">
                <a:pos x="connsiteX2-5" y="connsiteY2-6"/>
              </a:cxn>
              <a:cxn ang="0">
                <a:pos x="connsiteX3-7" y="connsiteY3-8"/>
              </a:cxn>
            </a:cxnLst>
            <a:rect l="l" t="t" r="r" b="b"/>
            <a:pathLst>
              <a:path w="416585" h="2620125">
                <a:moveTo>
                  <a:pt x="4724" y="2266767"/>
                </a:moveTo>
                <a:cubicBezTo>
                  <a:pt x="-37600" y="1477099"/>
                  <a:pt x="215920" y="741139"/>
                  <a:pt x="306620" y="0"/>
                </a:cubicBezTo>
                <a:lnTo>
                  <a:pt x="416585" y="2336659"/>
                </a:lnTo>
                <a:cubicBezTo>
                  <a:pt x="327450" y="2516325"/>
                  <a:pt x="366164" y="2907341"/>
                  <a:pt x="4724" y="2266767"/>
                </a:cubicBezTo>
                <a:close/>
              </a:path>
            </a:pathLst>
          </a:custGeom>
          <a:gradFill>
            <a:gsLst>
              <a:gs pos="0">
                <a:schemeClr val="tx1">
                  <a:alpha val="8000"/>
                </a:schemeClr>
              </a:gs>
              <a:gs pos="100000">
                <a:schemeClr val="bg1">
                  <a:alpha val="0"/>
                </a:schemeClr>
              </a:gs>
            </a:gsLst>
            <a:lin ang="5400000" scaled="0"/>
          </a:gradFill>
          <a:ln w="28575">
            <a:noFill/>
          </a:ln>
          <a:effectLst>
            <a:glow>
              <a:schemeClr val="tx1">
                <a:alpha val="2000"/>
              </a:schemeClr>
            </a:glow>
            <a:outerShdw blurRad="4064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en-US" sz="1600">
              <a:latin typeface="Arial" panose="020B0604020202020204" pitchFamily="34" charset="0"/>
              <a:sym typeface="Arial" panose="020B0604020202020204" pitchFamily="34" charset="0"/>
            </a:endParaRPr>
          </a:p>
        </p:txBody>
      </p:sp>
      <p:pic>
        <p:nvPicPr>
          <p:cNvPr id="13" name="图片 12"/>
          <p:cNvPicPr>
            <a:picLocks noChangeAspect="1"/>
          </p:cNvPicPr>
          <p:nvPr userDrawn="1">
            <p:custDataLst>
              <p:tags r:id="rId4"/>
            </p:custDataLst>
          </p:nvPr>
        </p:nvPicPr>
        <p:blipFill>
          <a:blip r:embed="rId5">
            <a:extLst>
              <a:ext uri="{28A0092B-C50C-407E-A947-70E740481C1C}">
                <a14:useLocalDpi xmlns:a14="http://schemas.microsoft.com/office/drawing/2010/main" val="0"/>
              </a:ext>
            </a:extLst>
          </a:blip>
          <a:srcRect l="79693" t="52925"/>
          <a:stretch>
            <a:fillRect/>
          </a:stretch>
        </p:blipFill>
        <p:spPr>
          <a:xfrm>
            <a:off x="9715433" y="3636576"/>
            <a:ext cx="2475424" cy="3227774"/>
          </a:xfrm>
          <a:custGeom>
            <a:avLst/>
            <a:gdLst>
              <a:gd name="connsiteX0" fmla="*/ 2475424 w 2475424"/>
              <a:gd name="connsiteY0" fmla="*/ 0 h 3227774"/>
              <a:gd name="connsiteX1" fmla="*/ 2475424 w 2475424"/>
              <a:gd name="connsiteY1" fmla="*/ 3227774 h 3227774"/>
              <a:gd name="connsiteX2" fmla="*/ 0 w 2475424"/>
              <a:gd name="connsiteY2" fmla="*/ 3227774 h 3227774"/>
              <a:gd name="connsiteX3" fmla="*/ 130248 w 2475424"/>
              <a:gd name="connsiteY3" fmla="*/ 3220104 h 3227774"/>
              <a:gd name="connsiteX4" fmla="*/ 299163 w 2475424"/>
              <a:gd name="connsiteY4" fmla="*/ 1869687 h 3227774"/>
              <a:gd name="connsiteX5" fmla="*/ 2438452 w 2475424"/>
              <a:gd name="connsiteY5" fmla="*/ 179447 h 322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5424" h="3227774">
                <a:moveTo>
                  <a:pt x="2475424" y="0"/>
                </a:moveTo>
                <a:lnTo>
                  <a:pt x="2475424" y="3227774"/>
                </a:lnTo>
                <a:lnTo>
                  <a:pt x="0" y="3227774"/>
                </a:lnTo>
                <a:lnTo>
                  <a:pt x="130248" y="3220104"/>
                </a:lnTo>
                <a:cubicBezTo>
                  <a:pt x="961732" y="3145615"/>
                  <a:pt x="1023033" y="2778241"/>
                  <a:pt x="299163" y="1869687"/>
                </a:cubicBezTo>
                <a:cubicBezTo>
                  <a:pt x="1106497" y="1359631"/>
                  <a:pt x="2186576" y="1062514"/>
                  <a:pt x="2438452" y="179447"/>
                </a:cubicBezTo>
                <a:close/>
              </a:path>
            </a:pathLst>
          </a:custGeom>
          <a:effectLst/>
        </p:spPr>
      </p:pic>
      <p:sp>
        <p:nvSpPr>
          <p:cNvPr id="2" name="标题 1"/>
          <p:cNvSpPr>
            <a:spLocks noGrp="1"/>
          </p:cNvSpPr>
          <p:nvPr>
            <p:ph type="ctrTitle" hasCustomPrompt="1"/>
            <p:custDataLst>
              <p:tags r:id="rId6"/>
            </p:custDataLst>
          </p:nvPr>
        </p:nvSpPr>
        <p:spPr>
          <a:xfrm>
            <a:off x="838835" y="212725"/>
            <a:ext cx="10514965" cy="2973070"/>
          </a:xfrm>
          <a:noFill/>
        </p:spPr>
        <p:txBody>
          <a:bodyPr vert="horz" wrap="square" lIns="0" tIns="0" rIns="0" bIns="0" rtlCol="0" anchor="b" anchorCtr="0">
            <a:normAutofit/>
          </a:bodyPr>
          <a:lstStyle>
            <a:lvl1pPr marL="0" marR="0" lvl="0" algn="l" defTabSz="1218565" rtl="0" eaLnBrk="1" fontAlgn="auto" latinLnBrk="0" hangingPunct="1">
              <a:lnSpc>
                <a:spcPct val="100000"/>
              </a:lnSpc>
              <a:buClrTx/>
              <a:buSzTx/>
              <a:buFontTx/>
              <a:buNone/>
              <a:defRPr kumimoji="0" lang="en-US" sz="6000" b="1" i="0" u="none" strike="noStrike" kern="1200" cap="none" spc="0" normalizeH="0" baseline="0" noProof="1" dirty="0">
                <a:gradFill flip="none" rotWithShape="1">
                  <a:gsLst>
                    <a:gs pos="0">
                      <a:schemeClr val="accent2">
                        <a:lumMod val="60000"/>
                        <a:lumOff val="40000"/>
                      </a:schemeClr>
                    </a:gs>
                    <a:gs pos="35000">
                      <a:schemeClr val="accent2"/>
                    </a:gs>
                    <a:gs pos="100000">
                      <a:schemeClr val="accent1"/>
                    </a:gs>
                  </a:gsLst>
                  <a:lin ang="3000000" scaled="0"/>
                  <a:tileRect/>
                </a:gradFill>
                <a:latin typeface="+mj-lt"/>
                <a:sym typeface="+mn-ea"/>
              </a:defRPr>
            </a:lvl1pPr>
          </a:lstStyle>
          <a:p>
            <a:pPr lvl="0"/>
            <a:r>
              <a:rPr dirty="0">
                <a:sym typeface="+mn-ea"/>
              </a:rPr>
              <a:t>Click to add title</a:t>
            </a:r>
            <a:endParaRPr dirty="0">
              <a:sym typeface="+mn-ea"/>
            </a:endParaRPr>
          </a:p>
        </p:txBody>
      </p:sp>
      <p:sp>
        <p:nvSpPr>
          <p:cNvPr id="4" name="日期占位符 3"/>
          <p:cNvSpPr>
            <a:spLocks noGrp="1"/>
          </p:cNvSpPr>
          <p:nvPr>
            <p:ph type="dt" sz="half" idx="10"/>
            <p:custDataLst>
              <p:tags r:id="rId7"/>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8"/>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9"/>
            </p:custDataLst>
          </p:nvPr>
        </p:nvSpPr>
        <p:spPr>
          <a:xfrm>
            <a:off x="8610600" y="6356350"/>
            <a:ext cx="2743200" cy="365125"/>
          </a:xfrm>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10" name="文本占位符 9"/>
          <p:cNvSpPr>
            <a:spLocks noGrp="1"/>
          </p:cNvSpPr>
          <p:nvPr>
            <p:ph type="body" sz="quarter" idx="13" hasCustomPrompt="1"/>
            <p:custDataLst>
              <p:tags r:id="rId10"/>
            </p:custDataLst>
          </p:nvPr>
        </p:nvSpPr>
        <p:spPr>
          <a:xfrm>
            <a:off x="892175" y="5288280"/>
            <a:ext cx="7315200" cy="894715"/>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1000"/>
              </a:spcBef>
              <a:buClrTx/>
              <a:buSzTx/>
              <a:buFont typeface="Arial" panose="020B0604020202020204" pitchFamily="34" charset="0"/>
              <a:buNone/>
              <a:defRPr kumimoji="0" lang="en-US" sz="1800" b="1" i="0" u="none" strike="noStrike" kern="1200" cap="none" spc="0" normalizeH="0" baseline="0" noProof="1" dirty="0">
                <a:gradFill>
                  <a:gsLst>
                    <a:gs pos="0">
                      <a:schemeClr val="accent2">
                        <a:lumMod val="70000"/>
                        <a:lumOff val="30000"/>
                      </a:schemeClr>
                    </a:gs>
                    <a:gs pos="35000">
                      <a:schemeClr val="accent2"/>
                    </a:gs>
                    <a:gs pos="100000">
                      <a:schemeClr val="accent1"/>
                    </a:gs>
                  </a:gsLst>
                  <a:lin ang="3000000" scaled="0"/>
                </a:gradFill>
                <a:latin typeface="+mn-lt"/>
                <a:sym typeface="+mn-ea"/>
              </a:defRPr>
            </a:lvl1pPr>
          </a:lstStyle>
          <a:p>
            <a:pPr lvl="0"/>
            <a:r>
              <a:rPr>
                <a:sym typeface="+mn-ea"/>
              </a:rPr>
              <a:t>Click to add text</a:t>
            </a:r>
            <a:endParaRPr>
              <a:sym typeface="+mn-ea"/>
            </a:endParaRPr>
          </a:p>
        </p:txBody>
      </p:sp>
      <p:sp>
        <p:nvSpPr>
          <p:cNvPr id="24" name="文本占位符 23"/>
          <p:cNvSpPr>
            <a:spLocks noGrp="1"/>
          </p:cNvSpPr>
          <p:nvPr>
            <p:ph type="body" sz="quarter" idx="17" hasCustomPrompt="1"/>
            <p:custDataLst>
              <p:tags r:id="rId11"/>
            </p:custDataLst>
          </p:nvPr>
        </p:nvSpPr>
        <p:spPr>
          <a:xfrm>
            <a:off x="1443990" y="3674110"/>
            <a:ext cx="9910445" cy="1203960"/>
          </a:xfrm>
        </p:spPr>
        <p:txBody>
          <a:bodyPr vert="horz" wrap="square" lIns="0" tIns="0" rIns="0" bIns="0" rtlCol="0" anchor="t" anchorCtr="0">
            <a:normAutofit/>
          </a:bodyPr>
          <a:lstStyle>
            <a:lvl1pPr marL="0" marR="0" lvl="0" indent="0" algn="l" defTabSz="914400" rtl="0" eaLnBrk="1" fontAlgn="auto" latinLnBrk="0" hangingPunct="1">
              <a:lnSpc>
                <a:spcPct val="100000"/>
              </a:lnSpc>
              <a:spcBef>
                <a:spcPts val="1000"/>
              </a:spcBef>
              <a:buClrTx/>
              <a:buSzTx/>
              <a:buFont typeface="Arial" panose="020B0604020202020204" pitchFamily="34" charset="0"/>
              <a:buNone/>
              <a:defRPr kumimoji="0" lang="en-US" sz="2000" b="1" i="0" u="none" strike="noStrike" kern="1200" cap="none" spc="0" normalizeH="0" baseline="0" noProof="1" dirty="0">
                <a:gradFill>
                  <a:gsLst>
                    <a:gs pos="0">
                      <a:schemeClr val="accent2">
                        <a:lumMod val="60000"/>
                        <a:lumOff val="40000"/>
                      </a:schemeClr>
                    </a:gs>
                    <a:gs pos="35000">
                      <a:schemeClr val="accent2"/>
                    </a:gs>
                    <a:gs pos="100000">
                      <a:schemeClr val="accent1"/>
                    </a:gs>
                  </a:gsLst>
                  <a:lin ang="3000000" scaled="0"/>
                </a:gradFill>
                <a:latin typeface="+mn-lt"/>
                <a:sym typeface="+mn-ea"/>
              </a:defRPr>
            </a:lvl1pPr>
          </a:lstStyle>
          <a:p>
            <a:pPr lvl="0"/>
            <a:r>
              <a:rPr>
                <a:sym typeface="+mn-ea"/>
              </a:rPr>
              <a:t>Click to add text</a:t>
            </a:r>
            <a:endParaRPr>
              <a:sym typeface="+mn-ea"/>
            </a:endParaRPr>
          </a:p>
        </p:txBody>
      </p:sp>
      <p:sp>
        <p:nvSpPr>
          <p:cNvPr id="9" name="iconfont-10342-5064101"/>
          <p:cNvSpPr>
            <a:spLocks noChangeAspect="1"/>
          </p:cNvSpPr>
          <p:nvPr userDrawn="1">
            <p:custDataLst>
              <p:tags r:id="rId12"/>
            </p:custDataLst>
          </p:nvPr>
        </p:nvSpPr>
        <p:spPr>
          <a:xfrm>
            <a:off x="838833" y="3603245"/>
            <a:ext cx="432000" cy="432000"/>
          </a:xfrm>
          <a:custGeom>
            <a:avLst/>
            <a:gdLst>
              <a:gd name="T0" fmla="*/ 4360 w 8720"/>
              <a:gd name="T1" fmla="*/ 8720 h 8720"/>
              <a:gd name="T2" fmla="*/ 0 w 8720"/>
              <a:gd name="T3" fmla="*/ 4360 h 8720"/>
              <a:gd name="T4" fmla="*/ 4360 w 8720"/>
              <a:gd name="T5" fmla="*/ 0 h 8720"/>
              <a:gd name="T6" fmla="*/ 8720 w 8720"/>
              <a:gd name="T7" fmla="*/ 4360 h 8720"/>
              <a:gd name="T8" fmla="*/ 4360 w 8720"/>
              <a:gd name="T9" fmla="*/ 8720 h 8720"/>
              <a:gd name="T10" fmla="*/ 6520 w 8720"/>
              <a:gd name="T11" fmla="*/ 5320 h 8720"/>
              <a:gd name="T12" fmla="*/ 6120 w 8720"/>
              <a:gd name="T13" fmla="*/ 5160 h 8720"/>
              <a:gd name="T14" fmla="*/ 5040 w 8720"/>
              <a:gd name="T15" fmla="*/ 4680 h 8720"/>
              <a:gd name="T16" fmla="*/ 5240 w 8720"/>
              <a:gd name="T17" fmla="*/ 4120 h 8720"/>
              <a:gd name="T18" fmla="*/ 5520 w 8720"/>
              <a:gd name="T19" fmla="*/ 2600 h 8720"/>
              <a:gd name="T20" fmla="*/ 4440 w 8720"/>
              <a:gd name="T21" fmla="*/ 1800 h 8720"/>
              <a:gd name="T22" fmla="*/ 3360 w 8720"/>
              <a:gd name="T23" fmla="*/ 2600 h 8720"/>
              <a:gd name="T24" fmla="*/ 3640 w 8720"/>
              <a:gd name="T25" fmla="*/ 4120 h 8720"/>
              <a:gd name="T26" fmla="*/ 3840 w 8720"/>
              <a:gd name="T27" fmla="*/ 4680 h 8720"/>
              <a:gd name="T28" fmla="*/ 2760 w 8720"/>
              <a:gd name="T29" fmla="*/ 5160 h 8720"/>
              <a:gd name="T30" fmla="*/ 2360 w 8720"/>
              <a:gd name="T31" fmla="*/ 5320 h 8720"/>
              <a:gd name="T32" fmla="*/ 2240 w 8720"/>
              <a:gd name="T33" fmla="*/ 6520 h 8720"/>
              <a:gd name="T34" fmla="*/ 6600 w 8720"/>
              <a:gd name="T35" fmla="*/ 6520 h 8720"/>
              <a:gd name="T36" fmla="*/ 6520 w 8720"/>
              <a:gd name="T37" fmla="*/ 5320 h 8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20" h="8720">
                <a:moveTo>
                  <a:pt x="4360" y="8720"/>
                </a:moveTo>
                <a:cubicBezTo>
                  <a:pt x="1960" y="8720"/>
                  <a:pt x="0" y="6760"/>
                  <a:pt x="0" y="4360"/>
                </a:cubicBezTo>
                <a:cubicBezTo>
                  <a:pt x="0" y="1960"/>
                  <a:pt x="1960" y="0"/>
                  <a:pt x="4360" y="0"/>
                </a:cubicBezTo>
                <a:cubicBezTo>
                  <a:pt x="6760" y="0"/>
                  <a:pt x="8720" y="1960"/>
                  <a:pt x="8720" y="4360"/>
                </a:cubicBezTo>
                <a:cubicBezTo>
                  <a:pt x="8720" y="6760"/>
                  <a:pt x="6760" y="8720"/>
                  <a:pt x="4360" y="8720"/>
                </a:cubicBezTo>
                <a:close/>
                <a:moveTo>
                  <a:pt x="6520" y="5320"/>
                </a:moveTo>
                <a:cubicBezTo>
                  <a:pt x="6400" y="5240"/>
                  <a:pt x="6280" y="5200"/>
                  <a:pt x="6120" y="5160"/>
                </a:cubicBezTo>
                <a:cubicBezTo>
                  <a:pt x="5760" y="5080"/>
                  <a:pt x="5320" y="5040"/>
                  <a:pt x="5040" y="4680"/>
                </a:cubicBezTo>
                <a:cubicBezTo>
                  <a:pt x="5040" y="4680"/>
                  <a:pt x="4880" y="4520"/>
                  <a:pt x="5240" y="4120"/>
                </a:cubicBezTo>
                <a:cubicBezTo>
                  <a:pt x="5600" y="3720"/>
                  <a:pt x="5600" y="3080"/>
                  <a:pt x="5520" y="2600"/>
                </a:cubicBezTo>
                <a:cubicBezTo>
                  <a:pt x="5440" y="2120"/>
                  <a:pt x="4960" y="1800"/>
                  <a:pt x="4440" y="1800"/>
                </a:cubicBezTo>
                <a:cubicBezTo>
                  <a:pt x="3920" y="1800"/>
                  <a:pt x="3440" y="2120"/>
                  <a:pt x="3360" y="2600"/>
                </a:cubicBezTo>
                <a:cubicBezTo>
                  <a:pt x="3280" y="3080"/>
                  <a:pt x="3320" y="3720"/>
                  <a:pt x="3640" y="4120"/>
                </a:cubicBezTo>
                <a:cubicBezTo>
                  <a:pt x="4000" y="4520"/>
                  <a:pt x="3840" y="4680"/>
                  <a:pt x="3840" y="4680"/>
                </a:cubicBezTo>
                <a:cubicBezTo>
                  <a:pt x="3560" y="5040"/>
                  <a:pt x="3120" y="5080"/>
                  <a:pt x="2760" y="5160"/>
                </a:cubicBezTo>
                <a:cubicBezTo>
                  <a:pt x="2600" y="5200"/>
                  <a:pt x="2480" y="5240"/>
                  <a:pt x="2360" y="5320"/>
                </a:cubicBezTo>
                <a:cubicBezTo>
                  <a:pt x="2120" y="5440"/>
                  <a:pt x="2240" y="6520"/>
                  <a:pt x="2240" y="6520"/>
                </a:cubicBezTo>
                <a:lnTo>
                  <a:pt x="6600" y="6520"/>
                </a:lnTo>
                <a:cubicBezTo>
                  <a:pt x="6520" y="6520"/>
                  <a:pt x="6600" y="5480"/>
                  <a:pt x="6520" y="532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atin typeface="Arial" panose="020B0604020202020204" pitchFamily="34" charset="0"/>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矩形 6"/>
          <p:cNvSpPr/>
          <p:nvPr userDrawn="1">
            <p:custDataLst>
              <p:tags r:id="rId2"/>
            </p:custDataLst>
          </p:nvPr>
        </p:nvSpPr>
        <p:spPr>
          <a:xfrm flipH="1">
            <a:off x="0" y="0"/>
            <a:ext cx="12192000" cy="6858000"/>
          </a:xfrm>
          <a:prstGeom prst="rect">
            <a:avLst/>
          </a:prstGeom>
          <a:gradFill flip="none" rotWithShape="1">
            <a:gsLst>
              <a:gs pos="0">
                <a:schemeClr val="bg1">
                  <a:lumMod val="95000"/>
                </a:schemeClr>
              </a:gs>
              <a:gs pos="100000">
                <a:schemeClr val="bg2"/>
              </a:gs>
            </a:gsLst>
            <a:lin ang="9000000" scaled="0"/>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compatLnSpc="1">
            <a:noAutofit/>
          </a:bodyPr>
          <a:lstStyle/>
          <a:p>
            <a:pPr algn="ctr"/>
            <a:endParaRPr lang="en-US" sz="1600">
              <a:latin typeface="Arial" panose="020B0604020202020204" pitchFamily="34" charset="0"/>
              <a:sym typeface="Arial" panose="020B0604020202020204" pitchFamily="34" charset="0"/>
            </a:endParaRPr>
          </a:p>
        </p:txBody>
      </p:sp>
      <p:sp>
        <p:nvSpPr>
          <p:cNvPr id="2" name="标题 1"/>
          <p:cNvSpPr>
            <a:spLocks noGrp="1"/>
          </p:cNvSpPr>
          <p:nvPr>
            <p:ph type="title" hasCustomPrompt="1"/>
            <p:custDataLst>
              <p:tags r:id="rId3"/>
            </p:custDataLst>
          </p:nvPr>
        </p:nvSpPr>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
        <p:nvSpPr>
          <p:cNvPr id="3" name="内容占位符 2"/>
          <p:cNvSpPr>
            <a:spLocks noGrp="1"/>
          </p:cNvSpPr>
          <p:nvPr>
            <p:ph idx="1" hasCustomPrompt="1"/>
            <p:custDataLst>
              <p:tags r:id="rId4"/>
            </p:custDataLst>
          </p:nvPr>
        </p:nvSpPr>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6"/>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sp>
        <p:nvSpPr>
          <p:cNvPr id="10" name="矩形 9"/>
          <p:cNvSpPr/>
          <p:nvPr userDrawn="1">
            <p:custDataLst>
              <p:tags r:id="rId2"/>
            </p:custDataLst>
          </p:nvPr>
        </p:nvSpPr>
        <p:spPr>
          <a:xfrm flipH="1">
            <a:off x="0" y="0"/>
            <a:ext cx="12192000" cy="6858000"/>
          </a:xfrm>
          <a:prstGeom prst="rect">
            <a:avLst/>
          </a:prstGeom>
          <a:gradFill flip="none" rotWithShape="1">
            <a:gsLst>
              <a:gs pos="0">
                <a:schemeClr val="bg1">
                  <a:lumMod val="95000"/>
                </a:schemeClr>
              </a:gs>
              <a:gs pos="100000">
                <a:schemeClr val="bg2"/>
              </a:gs>
            </a:gsLst>
            <a:lin ang="9000000" scaled="0"/>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compatLnSpc="1">
            <a:noAutofit/>
          </a:bodyPr>
          <a:lstStyle/>
          <a:p>
            <a:pPr algn="ctr"/>
            <a:endParaRPr lang="en-US" sz="1600">
              <a:latin typeface="Arial" panose="020B0604020202020204" pitchFamily="34" charset="0"/>
              <a:sym typeface="Arial" panose="020B0604020202020204" pitchFamily="34" charset="0"/>
            </a:endParaRPr>
          </a:p>
        </p:txBody>
      </p:sp>
      <p:sp>
        <p:nvSpPr>
          <p:cNvPr id="2" name="标题 1"/>
          <p:cNvSpPr>
            <a:spLocks noGrp="1"/>
          </p:cNvSpPr>
          <p:nvPr>
            <p:ph type="title" hasCustomPrompt="1"/>
            <p:custDataLst>
              <p:tags r:id="rId3"/>
            </p:custDataLst>
          </p:nvPr>
        </p:nvSpPr>
        <p:spPr>
          <a:xfrm>
            <a:off x="0" y="995680"/>
            <a:ext cx="4690745" cy="2914015"/>
          </a:xfrm>
        </p:spPr>
        <p:txBody>
          <a:bodyPr wrap="square" anchor="b">
            <a:normAutofit/>
          </a:bodyPr>
          <a:lstStyle>
            <a:lvl1pPr algn="ctr">
              <a:defRPr sz="5800">
                <a:gradFill>
                  <a:gsLst>
                    <a:gs pos="0">
                      <a:schemeClr val="accent2">
                        <a:lumMod val="70000"/>
                        <a:lumOff val="30000"/>
                      </a:schemeClr>
                    </a:gs>
                    <a:gs pos="35000">
                      <a:schemeClr val="accent2"/>
                    </a:gs>
                    <a:gs pos="100000">
                      <a:schemeClr val="accent1"/>
                    </a:gs>
                  </a:gsLst>
                  <a:lin ang="3000000" scaled="0"/>
                </a:gradFill>
                <a:latin typeface="+mj-lt"/>
                <a:sym typeface="Arial" panose="020B0604020202020204" pitchFamily="34" charset="0"/>
              </a:defRPr>
            </a:lvl1pPr>
          </a:lstStyle>
          <a:p>
            <a:r>
              <a:rPr lang="en-US" dirty="0">
                <a:latin typeface="+mj-lt"/>
              </a:rPr>
              <a:t>Click to add title</a:t>
            </a:r>
            <a:endParaRPr lang="en-US" dirty="0"/>
          </a:p>
        </p:txBody>
      </p:sp>
      <p:sp>
        <p:nvSpPr>
          <p:cNvPr id="7" name="日期占位符 6"/>
          <p:cNvSpPr>
            <a:spLocks noGrp="1"/>
          </p:cNvSpPr>
          <p:nvPr>
            <p:ph type="dt" sz="half" idx="10"/>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8" name="页脚占位符 7"/>
          <p:cNvSpPr>
            <a:spLocks noGrp="1"/>
          </p:cNvSpPr>
          <p:nvPr>
            <p:ph type="ftr" sz="quarter" idx="11"/>
            <p:custDataLst>
              <p:tags r:id="rId5"/>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9" name="灯片编号占位符 8"/>
          <p:cNvSpPr>
            <a:spLocks noGrp="1"/>
          </p:cNvSpPr>
          <p:nvPr>
            <p:ph type="sldNum" sz="quarter" idx="12"/>
            <p:custDataLst>
              <p:tags r:id="rId6"/>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6350"/>
            <a:ext cx="12192000" cy="6864349"/>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en-US" sz="1600">
              <a:latin typeface="Arial" panose="020B0604020202020204" pitchFamily="34" charset="0"/>
              <a:sym typeface="Arial" panose="020B0604020202020204" pitchFamily="34" charset="0"/>
            </a:endParaRPr>
          </a:p>
        </p:txBody>
      </p:sp>
      <p:sp>
        <p:nvSpPr>
          <p:cNvPr id="11" name="等腰三角形 15"/>
          <p:cNvSpPr/>
          <p:nvPr userDrawn="1">
            <p:custDataLst>
              <p:tags r:id="rId3"/>
            </p:custDataLst>
          </p:nvPr>
        </p:nvSpPr>
        <p:spPr>
          <a:xfrm rot="13818227">
            <a:off x="10844016" y="3946656"/>
            <a:ext cx="371259" cy="2335043"/>
          </a:xfrm>
          <a:custGeom>
            <a:avLst/>
            <a:gdLst>
              <a:gd name="connsiteX0" fmla="*/ 0 w 290384"/>
              <a:gd name="connsiteY0" fmla="*/ 1623154 h 1623154"/>
              <a:gd name="connsiteX1" fmla="*/ 145192 w 290384"/>
              <a:gd name="connsiteY1" fmla="*/ 0 h 1623154"/>
              <a:gd name="connsiteX2" fmla="*/ 290384 w 290384"/>
              <a:gd name="connsiteY2" fmla="*/ 1623154 h 1623154"/>
              <a:gd name="connsiteX3" fmla="*/ 0 w 290384"/>
              <a:gd name="connsiteY3" fmla="*/ 1623154 h 1623154"/>
              <a:gd name="connsiteX0-1" fmla="*/ 0 w 554115"/>
              <a:gd name="connsiteY0-2" fmla="*/ 1623154 h 2423897"/>
              <a:gd name="connsiteX1-3" fmla="*/ 145192 w 554115"/>
              <a:gd name="connsiteY1-4" fmla="*/ 0 h 2423897"/>
              <a:gd name="connsiteX2-5" fmla="*/ 554115 w 554115"/>
              <a:gd name="connsiteY2-6" fmla="*/ 2423897 h 2423897"/>
              <a:gd name="connsiteX3-7" fmla="*/ 0 w 554115"/>
              <a:gd name="connsiteY3-8" fmla="*/ 1623154 h 2423897"/>
              <a:gd name="connsiteX0-9" fmla="*/ 0 w 696358"/>
              <a:gd name="connsiteY0-10" fmla="*/ 2495406 h 2495406"/>
              <a:gd name="connsiteX1-11" fmla="*/ 287435 w 696358"/>
              <a:gd name="connsiteY1-12" fmla="*/ 0 h 2495406"/>
              <a:gd name="connsiteX2-13" fmla="*/ 696358 w 696358"/>
              <a:gd name="connsiteY2-14" fmla="*/ 2423897 h 2495406"/>
              <a:gd name="connsiteX3-15" fmla="*/ 0 w 696358"/>
              <a:gd name="connsiteY3-16" fmla="*/ 2495406 h 2495406"/>
              <a:gd name="connsiteX0-17" fmla="*/ 0 w 696358"/>
              <a:gd name="connsiteY0-18" fmla="*/ 2223416 h 2223416"/>
              <a:gd name="connsiteX1-19" fmla="*/ 272100 w 696358"/>
              <a:gd name="connsiteY1-20" fmla="*/ 0 h 2223416"/>
              <a:gd name="connsiteX2-21" fmla="*/ 696358 w 696358"/>
              <a:gd name="connsiteY2-22" fmla="*/ 2151907 h 2223416"/>
              <a:gd name="connsiteX3-23" fmla="*/ 0 w 696358"/>
              <a:gd name="connsiteY3-24" fmla="*/ 2223416 h 2223416"/>
              <a:gd name="connsiteX0-25" fmla="*/ 5271 w 701629"/>
              <a:gd name="connsiteY0-26" fmla="*/ 2223416 h 2223416"/>
              <a:gd name="connsiteX1-27" fmla="*/ 277371 w 701629"/>
              <a:gd name="connsiteY1-28" fmla="*/ 0 h 2223416"/>
              <a:gd name="connsiteX2-29" fmla="*/ 701629 w 701629"/>
              <a:gd name="connsiteY2-30" fmla="*/ 2151907 h 2223416"/>
              <a:gd name="connsiteX3-31" fmla="*/ 5271 w 701629"/>
              <a:gd name="connsiteY3-32" fmla="*/ 2223416 h 2223416"/>
              <a:gd name="connsiteX0-33" fmla="*/ 5271 w 701629"/>
              <a:gd name="connsiteY0-34" fmla="*/ 2223416 h 2495503"/>
              <a:gd name="connsiteX1-35" fmla="*/ 277371 w 701629"/>
              <a:gd name="connsiteY1-36" fmla="*/ 0 h 2495503"/>
              <a:gd name="connsiteX2-37" fmla="*/ 701629 w 701629"/>
              <a:gd name="connsiteY2-38" fmla="*/ 2151907 h 2495503"/>
              <a:gd name="connsiteX3-39" fmla="*/ 5271 w 701629"/>
              <a:gd name="connsiteY3-40" fmla="*/ 2223416 h 2495503"/>
              <a:gd name="connsiteX0-41" fmla="*/ 5271 w 564476"/>
              <a:gd name="connsiteY0-42" fmla="*/ 2223416 h 2609599"/>
              <a:gd name="connsiteX1-43" fmla="*/ 277371 w 564476"/>
              <a:gd name="connsiteY1-44" fmla="*/ 0 h 2609599"/>
              <a:gd name="connsiteX2-45" fmla="*/ 564476 w 564476"/>
              <a:gd name="connsiteY2-46" fmla="*/ 2496083 h 2609599"/>
              <a:gd name="connsiteX3-47" fmla="*/ 5271 w 564476"/>
              <a:gd name="connsiteY3-48" fmla="*/ 2223416 h 2609599"/>
              <a:gd name="connsiteX0-49" fmla="*/ 5271 w 387336"/>
              <a:gd name="connsiteY0-50" fmla="*/ 2223416 h 2547200"/>
              <a:gd name="connsiteX1-51" fmla="*/ 277371 w 387336"/>
              <a:gd name="connsiteY1-52" fmla="*/ 0 h 2547200"/>
              <a:gd name="connsiteX2-53" fmla="*/ 387336 w 387336"/>
              <a:gd name="connsiteY2-54" fmla="*/ 2336659 h 2547200"/>
              <a:gd name="connsiteX3-55" fmla="*/ 5271 w 387336"/>
              <a:gd name="connsiteY3-56" fmla="*/ 2223416 h 2547200"/>
              <a:gd name="connsiteX0-57" fmla="*/ 4724 w 416585"/>
              <a:gd name="connsiteY0-58" fmla="*/ 2266767 h 2576790"/>
              <a:gd name="connsiteX1-59" fmla="*/ 306620 w 416585"/>
              <a:gd name="connsiteY1-60" fmla="*/ 0 h 2576790"/>
              <a:gd name="connsiteX2-61" fmla="*/ 416585 w 416585"/>
              <a:gd name="connsiteY2-62" fmla="*/ 2336659 h 2576790"/>
              <a:gd name="connsiteX3-63" fmla="*/ 4724 w 416585"/>
              <a:gd name="connsiteY3-64" fmla="*/ 2266767 h 2576790"/>
              <a:gd name="connsiteX0-65" fmla="*/ 4724 w 416585"/>
              <a:gd name="connsiteY0-66" fmla="*/ 2266767 h 2620125"/>
              <a:gd name="connsiteX1-67" fmla="*/ 306620 w 416585"/>
              <a:gd name="connsiteY1-68" fmla="*/ 0 h 2620125"/>
              <a:gd name="connsiteX2-69" fmla="*/ 416585 w 416585"/>
              <a:gd name="connsiteY2-70" fmla="*/ 2336659 h 2620125"/>
              <a:gd name="connsiteX3-71" fmla="*/ 4724 w 416585"/>
              <a:gd name="connsiteY3-72" fmla="*/ 2266767 h 2620125"/>
            </a:gdLst>
            <a:ahLst/>
            <a:cxnLst>
              <a:cxn ang="0">
                <a:pos x="connsiteX0-1" y="connsiteY0-2"/>
              </a:cxn>
              <a:cxn ang="0">
                <a:pos x="connsiteX1-3" y="connsiteY1-4"/>
              </a:cxn>
              <a:cxn ang="0">
                <a:pos x="connsiteX2-5" y="connsiteY2-6"/>
              </a:cxn>
              <a:cxn ang="0">
                <a:pos x="connsiteX3-7" y="connsiteY3-8"/>
              </a:cxn>
            </a:cxnLst>
            <a:rect l="l" t="t" r="r" b="b"/>
            <a:pathLst>
              <a:path w="416585" h="2620125">
                <a:moveTo>
                  <a:pt x="4724" y="2266767"/>
                </a:moveTo>
                <a:cubicBezTo>
                  <a:pt x="-37600" y="1477099"/>
                  <a:pt x="215920" y="741139"/>
                  <a:pt x="306620" y="0"/>
                </a:cubicBezTo>
                <a:lnTo>
                  <a:pt x="416585" y="2336659"/>
                </a:lnTo>
                <a:cubicBezTo>
                  <a:pt x="327450" y="2516325"/>
                  <a:pt x="366164" y="2907341"/>
                  <a:pt x="4724" y="2266767"/>
                </a:cubicBezTo>
                <a:close/>
              </a:path>
            </a:pathLst>
          </a:custGeom>
          <a:gradFill>
            <a:gsLst>
              <a:gs pos="0">
                <a:schemeClr val="tx1">
                  <a:alpha val="8000"/>
                </a:schemeClr>
              </a:gs>
              <a:gs pos="100000">
                <a:schemeClr val="bg1">
                  <a:alpha val="0"/>
                </a:schemeClr>
              </a:gs>
            </a:gsLst>
            <a:lin ang="5400000" scaled="0"/>
          </a:gradFill>
          <a:ln w="28575">
            <a:noFill/>
          </a:ln>
          <a:effectLst>
            <a:glow>
              <a:schemeClr val="tx1">
                <a:alpha val="2000"/>
              </a:schemeClr>
            </a:glow>
            <a:outerShdw blurRad="4064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en-US" sz="1600">
              <a:latin typeface="Arial" panose="020B0604020202020204" pitchFamily="34" charset="0"/>
              <a:sym typeface="Arial" panose="020B0604020202020204" pitchFamily="34" charset="0"/>
            </a:endParaRPr>
          </a:p>
        </p:txBody>
      </p:sp>
      <p:pic>
        <p:nvPicPr>
          <p:cNvPr id="12" name="图片 11"/>
          <p:cNvPicPr>
            <a:picLocks noChangeAspect="1"/>
          </p:cNvPicPr>
          <p:nvPr userDrawn="1">
            <p:custDataLst>
              <p:tags r:id="rId4"/>
            </p:custDataLst>
          </p:nvPr>
        </p:nvPicPr>
        <p:blipFill>
          <a:blip r:embed="rId5">
            <a:extLst>
              <a:ext uri="{28A0092B-C50C-407E-A947-70E740481C1C}">
                <a14:useLocalDpi xmlns:a14="http://schemas.microsoft.com/office/drawing/2010/main" val="0"/>
              </a:ext>
            </a:extLst>
          </a:blip>
          <a:srcRect l="79693" t="52925"/>
          <a:stretch>
            <a:fillRect/>
          </a:stretch>
        </p:blipFill>
        <p:spPr>
          <a:xfrm>
            <a:off x="9985001" y="3981423"/>
            <a:ext cx="2206086" cy="2876577"/>
          </a:xfrm>
          <a:custGeom>
            <a:avLst/>
            <a:gdLst>
              <a:gd name="connsiteX0" fmla="*/ 2475424 w 2475424"/>
              <a:gd name="connsiteY0" fmla="*/ 0 h 3227774"/>
              <a:gd name="connsiteX1" fmla="*/ 2475424 w 2475424"/>
              <a:gd name="connsiteY1" fmla="*/ 3227774 h 3227774"/>
              <a:gd name="connsiteX2" fmla="*/ 0 w 2475424"/>
              <a:gd name="connsiteY2" fmla="*/ 3227774 h 3227774"/>
              <a:gd name="connsiteX3" fmla="*/ 130248 w 2475424"/>
              <a:gd name="connsiteY3" fmla="*/ 3220104 h 3227774"/>
              <a:gd name="connsiteX4" fmla="*/ 299163 w 2475424"/>
              <a:gd name="connsiteY4" fmla="*/ 1869687 h 3227774"/>
              <a:gd name="connsiteX5" fmla="*/ 2438452 w 2475424"/>
              <a:gd name="connsiteY5" fmla="*/ 179447 h 322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5424" h="3227774">
                <a:moveTo>
                  <a:pt x="2475424" y="0"/>
                </a:moveTo>
                <a:lnTo>
                  <a:pt x="2475424" y="3227774"/>
                </a:lnTo>
                <a:lnTo>
                  <a:pt x="0" y="3227774"/>
                </a:lnTo>
                <a:lnTo>
                  <a:pt x="130248" y="3220104"/>
                </a:lnTo>
                <a:cubicBezTo>
                  <a:pt x="961732" y="3145615"/>
                  <a:pt x="1023033" y="2778241"/>
                  <a:pt x="299163" y="1869687"/>
                </a:cubicBezTo>
                <a:cubicBezTo>
                  <a:pt x="1106497" y="1359631"/>
                  <a:pt x="2186576" y="1062514"/>
                  <a:pt x="2438452" y="179447"/>
                </a:cubicBezTo>
                <a:close/>
              </a:path>
            </a:pathLst>
          </a:custGeom>
          <a:effectLst/>
        </p:spPr>
      </p:pic>
      <p:sp>
        <p:nvSpPr>
          <p:cNvPr id="13" name="等腰三角形 15"/>
          <p:cNvSpPr/>
          <p:nvPr userDrawn="1">
            <p:custDataLst>
              <p:tags r:id="rId6"/>
            </p:custDataLst>
          </p:nvPr>
        </p:nvSpPr>
        <p:spPr>
          <a:xfrm rot="3018227">
            <a:off x="977129" y="580746"/>
            <a:ext cx="371259" cy="2335043"/>
          </a:xfrm>
          <a:custGeom>
            <a:avLst/>
            <a:gdLst>
              <a:gd name="connsiteX0" fmla="*/ 0 w 290384"/>
              <a:gd name="connsiteY0" fmla="*/ 1623154 h 1623154"/>
              <a:gd name="connsiteX1" fmla="*/ 145192 w 290384"/>
              <a:gd name="connsiteY1" fmla="*/ 0 h 1623154"/>
              <a:gd name="connsiteX2" fmla="*/ 290384 w 290384"/>
              <a:gd name="connsiteY2" fmla="*/ 1623154 h 1623154"/>
              <a:gd name="connsiteX3" fmla="*/ 0 w 290384"/>
              <a:gd name="connsiteY3" fmla="*/ 1623154 h 1623154"/>
              <a:gd name="connsiteX0-1" fmla="*/ 0 w 554115"/>
              <a:gd name="connsiteY0-2" fmla="*/ 1623154 h 2423897"/>
              <a:gd name="connsiteX1-3" fmla="*/ 145192 w 554115"/>
              <a:gd name="connsiteY1-4" fmla="*/ 0 h 2423897"/>
              <a:gd name="connsiteX2-5" fmla="*/ 554115 w 554115"/>
              <a:gd name="connsiteY2-6" fmla="*/ 2423897 h 2423897"/>
              <a:gd name="connsiteX3-7" fmla="*/ 0 w 554115"/>
              <a:gd name="connsiteY3-8" fmla="*/ 1623154 h 2423897"/>
              <a:gd name="connsiteX0-9" fmla="*/ 0 w 696358"/>
              <a:gd name="connsiteY0-10" fmla="*/ 2495406 h 2495406"/>
              <a:gd name="connsiteX1-11" fmla="*/ 287435 w 696358"/>
              <a:gd name="connsiteY1-12" fmla="*/ 0 h 2495406"/>
              <a:gd name="connsiteX2-13" fmla="*/ 696358 w 696358"/>
              <a:gd name="connsiteY2-14" fmla="*/ 2423897 h 2495406"/>
              <a:gd name="connsiteX3-15" fmla="*/ 0 w 696358"/>
              <a:gd name="connsiteY3-16" fmla="*/ 2495406 h 2495406"/>
              <a:gd name="connsiteX0-17" fmla="*/ 0 w 696358"/>
              <a:gd name="connsiteY0-18" fmla="*/ 2223416 h 2223416"/>
              <a:gd name="connsiteX1-19" fmla="*/ 272100 w 696358"/>
              <a:gd name="connsiteY1-20" fmla="*/ 0 h 2223416"/>
              <a:gd name="connsiteX2-21" fmla="*/ 696358 w 696358"/>
              <a:gd name="connsiteY2-22" fmla="*/ 2151907 h 2223416"/>
              <a:gd name="connsiteX3-23" fmla="*/ 0 w 696358"/>
              <a:gd name="connsiteY3-24" fmla="*/ 2223416 h 2223416"/>
              <a:gd name="connsiteX0-25" fmla="*/ 5271 w 701629"/>
              <a:gd name="connsiteY0-26" fmla="*/ 2223416 h 2223416"/>
              <a:gd name="connsiteX1-27" fmla="*/ 277371 w 701629"/>
              <a:gd name="connsiteY1-28" fmla="*/ 0 h 2223416"/>
              <a:gd name="connsiteX2-29" fmla="*/ 701629 w 701629"/>
              <a:gd name="connsiteY2-30" fmla="*/ 2151907 h 2223416"/>
              <a:gd name="connsiteX3-31" fmla="*/ 5271 w 701629"/>
              <a:gd name="connsiteY3-32" fmla="*/ 2223416 h 2223416"/>
              <a:gd name="connsiteX0-33" fmla="*/ 5271 w 701629"/>
              <a:gd name="connsiteY0-34" fmla="*/ 2223416 h 2495503"/>
              <a:gd name="connsiteX1-35" fmla="*/ 277371 w 701629"/>
              <a:gd name="connsiteY1-36" fmla="*/ 0 h 2495503"/>
              <a:gd name="connsiteX2-37" fmla="*/ 701629 w 701629"/>
              <a:gd name="connsiteY2-38" fmla="*/ 2151907 h 2495503"/>
              <a:gd name="connsiteX3-39" fmla="*/ 5271 w 701629"/>
              <a:gd name="connsiteY3-40" fmla="*/ 2223416 h 2495503"/>
              <a:gd name="connsiteX0-41" fmla="*/ 5271 w 564476"/>
              <a:gd name="connsiteY0-42" fmla="*/ 2223416 h 2609599"/>
              <a:gd name="connsiteX1-43" fmla="*/ 277371 w 564476"/>
              <a:gd name="connsiteY1-44" fmla="*/ 0 h 2609599"/>
              <a:gd name="connsiteX2-45" fmla="*/ 564476 w 564476"/>
              <a:gd name="connsiteY2-46" fmla="*/ 2496083 h 2609599"/>
              <a:gd name="connsiteX3-47" fmla="*/ 5271 w 564476"/>
              <a:gd name="connsiteY3-48" fmla="*/ 2223416 h 2609599"/>
              <a:gd name="connsiteX0-49" fmla="*/ 5271 w 387336"/>
              <a:gd name="connsiteY0-50" fmla="*/ 2223416 h 2547200"/>
              <a:gd name="connsiteX1-51" fmla="*/ 277371 w 387336"/>
              <a:gd name="connsiteY1-52" fmla="*/ 0 h 2547200"/>
              <a:gd name="connsiteX2-53" fmla="*/ 387336 w 387336"/>
              <a:gd name="connsiteY2-54" fmla="*/ 2336659 h 2547200"/>
              <a:gd name="connsiteX3-55" fmla="*/ 5271 w 387336"/>
              <a:gd name="connsiteY3-56" fmla="*/ 2223416 h 2547200"/>
              <a:gd name="connsiteX0-57" fmla="*/ 4724 w 416585"/>
              <a:gd name="connsiteY0-58" fmla="*/ 2266767 h 2576790"/>
              <a:gd name="connsiteX1-59" fmla="*/ 306620 w 416585"/>
              <a:gd name="connsiteY1-60" fmla="*/ 0 h 2576790"/>
              <a:gd name="connsiteX2-61" fmla="*/ 416585 w 416585"/>
              <a:gd name="connsiteY2-62" fmla="*/ 2336659 h 2576790"/>
              <a:gd name="connsiteX3-63" fmla="*/ 4724 w 416585"/>
              <a:gd name="connsiteY3-64" fmla="*/ 2266767 h 2576790"/>
              <a:gd name="connsiteX0-65" fmla="*/ 4724 w 416585"/>
              <a:gd name="connsiteY0-66" fmla="*/ 2266767 h 2620125"/>
              <a:gd name="connsiteX1-67" fmla="*/ 306620 w 416585"/>
              <a:gd name="connsiteY1-68" fmla="*/ 0 h 2620125"/>
              <a:gd name="connsiteX2-69" fmla="*/ 416585 w 416585"/>
              <a:gd name="connsiteY2-70" fmla="*/ 2336659 h 2620125"/>
              <a:gd name="connsiteX3-71" fmla="*/ 4724 w 416585"/>
              <a:gd name="connsiteY3-72" fmla="*/ 2266767 h 2620125"/>
            </a:gdLst>
            <a:ahLst/>
            <a:cxnLst>
              <a:cxn ang="0">
                <a:pos x="connsiteX0-1" y="connsiteY0-2"/>
              </a:cxn>
              <a:cxn ang="0">
                <a:pos x="connsiteX1-3" y="connsiteY1-4"/>
              </a:cxn>
              <a:cxn ang="0">
                <a:pos x="connsiteX2-5" y="connsiteY2-6"/>
              </a:cxn>
              <a:cxn ang="0">
                <a:pos x="connsiteX3-7" y="connsiteY3-8"/>
              </a:cxn>
            </a:cxnLst>
            <a:rect l="l" t="t" r="r" b="b"/>
            <a:pathLst>
              <a:path w="416585" h="2620125">
                <a:moveTo>
                  <a:pt x="4724" y="2266767"/>
                </a:moveTo>
                <a:cubicBezTo>
                  <a:pt x="-37600" y="1477099"/>
                  <a:pt x="215920" y="741139"/>
                  <a:pt x="306620" y="0"/>
                </a:cubicBezTo>
                <a:lnTo>
                  <a:pt x="416585" y="2336659"/>
                </a:lnTo>
                <a:cubicBezTo>
                  <a:pt x="327450" y="2516325"/>
                  <a:pt x="366164" y="2907341"/>
                  <a:pt x="4724" y="2266767"/>
                </a:cubicBezTo>
                <a:close/>
              </a:path>
            </a:pathLst>
          </a:custGeom>
          <a:gradFill>
            <a:gsLst>
              <a:gs pos="0">
                <a:schemeClr val="tx1">
                  <a:alpha val="8000"/>
                </a:schemeClr>
              </a:gs>
              <a:gs pos="100000">
                <a:schemeClr val="bg1">
                  <a:alpha val="0"/>
                </a:schemeClr>
              </a:gs>
            </a:gsLst>
            <a:lin ang="5400000" scaled="0"/>
          </a:gradFill>
          <a:ln w="28575">
            <a:noFill/>
          </a:ln>
          <a:effectLst>
            <a:glow>
              <a:schemeClr val="tx1">
                <a:alpha val="2000"/>
              </a:schemeClr>
            </a:glow>
            <a:outerShdw blurRad="406400" dist="50800" dir="5400000" algn="ctr" rotWithShape="0">
              <a:srgbClr val="000000">
                <a:alpha val="43137"/>
              </a:srgbClr>
            </a:outerShdw>
            <a:softEdge rad="2540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en-US" sz="1600">
              <a:latin typeface="Arial" panose="020B0604020202020204" pitchFamily="34" charset="0"/>
              <a:sym typeface="Arial" panose="020B0604020202020204" pitchFamily="34" charset="0"/>
            </a:endParaRPr>
          </a:p>
        </p:txBody>
      </p:sp>
      <p:pic>
        <p:nvPicPr>
          <p:cNvPr id="14" name="图片 13"/>
          <p:cNvPicPr>
            <a:picLocks noChangeAspect="1"/>
          </p:cNvPicPr>
          <p:nvPr userDrawn="1">
            <p:custDataLst>
              <p:tags r:id="rId7"/>
            </p:custDataLst>
          </p:nvPr>
        </p:nvPicPr>
        <p:blipFill>
          <a:blip r:embed="rId5">
            <a:extLst>
              <a:ext uri="{28A0092B-C50C-407E-A947-70E740481C1C}">
                <a14:useLocalDpi xmlns:a14="http://schemas.microsoft.com/office/drawing/2010/main" val="0"/>
              </a:ext>
            </a:extLst>
          </a:blip>
          <a:srcRect l="79693" t="52925"/>
          <a:stretch>
            <a:fillRect/>
          </a:stretch>
        </p:blipFill>
        <p:spPr>
          <a:xfrm rot="10800000">
            <a:off x="1317" y="4445"/>
            <a:ext cx="2206086" cy="2876577"/>
          </a:xfrm>
          <a:custGeom>
            <a:avLst/>
            <a:gdLst>
              <a:gd name="connsiteX0" fmla="*/ 2475424 w 2475424"/>
              <a:gd name="connsiteY0" fmla="*/ 0 h 3227774"/>
              <a:gd name="connsiteX1" fmla="*/ 2475424 w 2475424"/>
              <a:gd name="connsiteY1" fmla="*/ 3227774 h 3227774"/>
              <a:gd name="connsiteX2" fmla="*/ 0 w 2475424"/>
              <a:gd name="connsiteY2" fmla="*/ 3227774 h 3227774"/>
              <a:gd name="connsiteX3" fmla="*/ 130248 w 2475424"/>
              <a:gd name="connsiteY3" fmla="*/ 3220104 h 3227774"/>
              <a:gd name="connsiteX4" fmla="*/ 299163 w 2475424"/>
              <a:gd name="connsiteY4" fmla="*/ 1869687 h 3227774"/>
              <a:gd name="connsiteX5" fmla="*/ 2438452 w 2475424"/>
              <a:gd name="connsiteY5" fmla="*/ 179447 h 322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5424" h="3227774">
                <a:moveTo>
                  <a:pt x="2475424" y="0"/>
                </a:moveTo>
                <a:lnTo>
                  <a:pt x="2475424" y="3227774"/>
                </a:lnTo>
                <a:lnTo>
                  <a:pt x="0" y="3227774"/>
                </a:lnTo>
                <a:lnTo>
                  <a:pt x="130248" y="3220104"/>
                </a:lnTo>
                <a:cubicBezTo>
                  <a:pt x="961732" y="3145615"/>
                  <a:pt x="1023033" y="2778241"/>
                  <a:pt x="299163" y="1869687"/>
                </a:cubicBezTo>
                <a:cubicBezTo>
                  <a:pt x="1106497" y="1359631"/>
                  <a:pt x="2186576" y="1062514"/>
                  <a:pt x="2438452" y="179447"/>
                </a:cubicBezTo>
                <a:close/>
              </a:path>
            </a:pathLst>
          </a:custGeom>
          <a:effectLst/>
        </p:spPr>
      </p:pic>
      <p:sp>
        <p:nvSpPr>
          <p:cNvPr id="2" name="标题 1"/>
          <p:cNvSpPr>
            <a:spLocks noGrp="1"/>
          </p:cNvSpPr>
          <p:nvPr>
            <p:ph type="title" hasCustomPrompt="1"/>
            <p:custDataLst>
              <p:tags r:id="rId8"/>
            </p:custDataLst>
          </p:nvPr>
        </p:nvSpPr>
        <p:spPr>
          <a:xfrm>
            <a:off x="696000" y="3274695"/>
            <a:ext cx="10800000" cy="2646680"/>
          </a:xfrm>
        </p:spPr>
        <p:txBody>
          <a:bodyPr wrap="square" anchor="t" anchorCtr="0">
            <a:normAutofit/>
          </a:bodyPr>
          <a:lstStyle>
            <a:lvl1pPr algn="ctr">
              <a:defRPr sz="6000">
                <a:gradFill>
                  <a:gsLst>
                    <a:gs pos="0">
                      <a:schemeClr val="accent2">
                        <a:lumMod val="70000"/>
                        <a:lumOff val="30000"/>
                      </a:schemeClr>
                    </a:gs>
                    <a:gs pos="35000">
                      <a:schemeClr val="accent2"/>
                    </a:gs>
                    <a:gs pos="100000">
                      <a:schemeClr val="accent1"/>
                    </a:gs>
                  </a:gsLst>
                  <a:lin ang="3000000" scaled="0"/>
                </a:gradFill>
                <a:latin typeface="+mj-lt"/>
                <a:sym typeface="Arial" panose="020B0604020202020204" pitchFamily="34" charset="0"/>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10"/>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8" name="文本占位符 7"/>
          <p:cNvSpPr>
            <a:spLocks noGrp="1"/>
          </p:cNvSpPr>
          <p:nvPr>
            <p:ph type="body" sz="quarter" idx="13" hasCustomPrompt="1"/>
            <p:custDataLst>
              <p:tags r:id="rId12"/>
            </p:custDataLst>
          </p:nvPr>
        </p:nvSpPr>
        <p:spPr>
          <a:xfrm>
            <a:off x="1524000" y="307340"/>
            <a:ext cx="9144000" cy="2759710"/>
          </a:xfrm>
        </p:spPr>
        <p:txBody>
          <a:bodyPr wrap="none" anchor="b" anchorCtr="0">
            <a:normAutofit/>
          </a:bodyPr>
          <a:lstStyle>
            <a:lvl1pPr marL="0" indent="0" algn="ctr">
              <a:buNone/>
              <a:defRPr sz="5000">
                <a:gradFill>
                  <a:gsLst>
                    <a:gs pos="0">
                      <a:schemeClr val="accent2">
                        <a:lumMod val="70000"/>
                        <a:lumOff val="30000"/>
                      </a:schemeClr>
                    </a:gs>
                    <a:gs pos="35000">
                      <a:schemeClr val="accent2"/>
                    </a:gs>
                    <a:gs pos="100000">
                      <a:schemeClr val="accent1"/>
                    </a:gs>
                  </a:gsLst>
                  <a:lin ang="3000000" scaled="0"/>
                </a:gradFill>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vert="horz" wrap="square" lIns="0" tIns="0" rIns="0" bIns="0" rtlCol="0" anchor="ctr">
            <a:normAutofit/>
          </a:bodyPr>
          <a:lstStyle>
            <a:lvl1pPr>
              <a:defRPr lang="en-US" dirty="0">
                <a:latin typeface="+mj-lt"/>
                <a:sym typeface="Arial" panose="020B0604020202020204" pitchFamily="34" charset="0"/>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3"/>
            </p:custDataLst>
          </p:nvPr>
        </p:nvSpPr>
        <p:spPr>
          <a:xfrm>
            <a:off x="695960" y="1301750"/>
            <a:ext cx="5323840" cy="487585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4"/>
            </p:custDataLst>
          </p:nvPr>
        </p:nvSpPr>
        <p:spPr>
          <a:xfrm>
            <a:off x="6172200" y="1301750"/>
            <a:ext cx="5323840" cy="487585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5" name="日期占位符 4"/>
          <p:cNvSpPr>
            <a:spLocks noGrp="1"/>
          </p:cNvSpPr>
          <p:nvPr>
            <p:ph type="dt" sz="half" idx="10"/>
            <p:custDataLst>
              <p:tags r:id="rId5"/>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1"/>
            <p:custDataLst>
              <p:tags r:id="rId6"/>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12"/>
            <p:custDataLst>
              <p:tags r:id="rId7"/>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5960" y="360045"/>
            <a:ext cx="10800715" cy="864235"/>
          </a:xfrm>
        </p:spPr>
        <p:txBody>
          <a:bodyPr vert="horz" wrap="square" lIns="0" tIns="0" rIns="0" bIns="0" rtlCol="0" anchor="ctr">
            <a:normAutofit/>
          </a:bodyPr>
          <a:lstStyle>
            <a:lvl1pPr>
              <a:defRPr lang="en-US" dirty="0">
                <a:latin typeface="+mj-lt"/>
                <a:sym typeface="Arial" panose="020B0604020202020204" pitchFamily="34" charset="0"/>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5323840" cy="411303"/>
          </a:xfrm>
        </p:spPr>
        <p:txBody>
          <a:bodyPr wrap="square" anchor="b">
            <a:normAutofit/>
          </a:bodyPr>
          <a:lstStyle>
            <a:lvl1pPr marL="0" indent="0">
              <a:buNone/>
              <a:defRPr sz="2400" b="1">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4"/>
            </p:custDataLst>
          </p:nvPr>
        </p:nvSpPr>
        <p:spPr>
          <a:xfrm>
            <a:off x="695960" y="1875099"/>
            <a:ext cx="5323840" cy="4300276"/>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5"/>
            </p:custDataLst>
          </p:nvPr>
        </p:nvSpPr>
        <p:spPr>
          <a:xfrm>
            <a:off x="6172200" y="1301750"/>
            <a:ext cx="5323840" cy="411303"/>
          </a:xfrm>
        </p:spPr>
        <p:txBody>
          <a:bodyPr wrap="square" anchor="b">
            <a:normAutofit/>
          </a:bodyPr>
          <a:lstStyle>
            <a:lvl1pPr marL="0" indent="0">
              <a:buNone/>
              <a:defRPr sz="2400" b="1">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6"/>
            </p:custDataLst>
          </p:nvPr>
        </p:nvSpPr>
        <p:spPr>
          <a:xfrm>
            <a:off x="6172200" y="1875099"/>
            <a:ext cx="5323840" cy="4300276"/>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7" name="日期占位符 6"/>
          <p:cNvSpPr>
            <a:spLocks noGrp="1"/>
          </p:cNvSpPr>
          <p:nvPr>
            <p:ph type="dt" sz="half" idx="10"/>
            <p:custDataLst>
              <p:tags r:id="rId7"/>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8" name="页脚占位符 7"/>
          <p:cNvSpPr>
            <a:spLocks noGrp="1"/>
          </p:cNvSpPr>
          <p:nvPr>
            <p:ph type="ftr" sz="quarter" idx="11"/>
            <p:custDataLst>
              <p:tags r:id="rId8"/>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9" name="灯片编号占位符 8"/>
          <p:cNvSpPr>
            <a:spLocks noGrp="1"/>
          </p:cNvSpPr>
          <p:nvPr>
            <p:ph type="sldNum" sz="quarter" idx="12"/>
            <p:custDataLst>
              <p:tags r:id="rId9"/>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2"/>
          <p:cNvSpPr>
            <a:spLocks noGrp="1"/>
          </p:cNvSpPr>
          <p:nvPr>
            <p:ph idx="1" hasCustomPrompt="1"/>
            <p:custDataLst>
              <p:tags r:id="rId2"/>
            </p:custDataLst>
          </p:nvPr>
        </p:nvSpPr>
        <p:spPr>
          <a:xfrm>
            <a:off x="695960" y="360045"/>
            <a:ext cx="10801985" cy="581787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4" name="日期占位符 3"/>
          <p:cNvSpPr>
            <a:spLocks noGrp="1"/>
          </p:cNvSpPr>
          <p:nvPr>
            <p:ph type="dt" sz="half" idx="10"/>
            <p:custDataLst>
              <p:tags r:id="rId3"/>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5"/>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79.xml"/><Relationship Id="rId18" Type="http://schemas.openxmlformats.org/officeDocument/2006/relationships/tags" Target="../tags/tag78.xml"/><Relationship Id="rId17" Type="http://schemas.openxmlformats.org/officeDocument/2006/relationships/tags" Target="../tags/tag77.xml"/><Relationship Id="rId16" Type="http://schemas.openxmlformats.org/officeDocument/2006/relationships/tags" Target="../tags/tag76.xml"/><Relationship Id="rId15" Type="http://schemas.openxmlformats.org/officeDocument/2006/relationships/tags" Target="../tags/tag75.xml"/><Relationship Id="rId14" Type="http://schemas.openxmlformats.org/officeDocument/2006/relationships/tags" Target="../tags/tag74.xml"/><Relationship Id="rId13" Type="http://schemas.openxmlformats.org/officeDocument/2006/relationships/image" Target="../media/image2.png"/><Relationship Id="rId12" Type="http://schemas.openxmlformats.org/officeDocument/2006/relationships/tags" Target="../tags/tag7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图片 7" descr="商务-红色-折纸_03"/>
          <p:cNvPicPr>
            <a:picLocks noChangeAspect="1"/>
          </p:cNvPicPr>
          <p:nvPr userDrawn="1">
            <p:custDataLst>
              <p:tags r:id="rId12"/>
            </p:custDataLst>
          </p:nvPr>
        </p:nvPicPr>
        <p:blipFill>
          <a:blip r:embed="rId13"/>
          <a:stretch>
            <a:fillRect/>
          </a:stretch>
        </p:blipFill>
        <p:spPr>
          <a:xfrm>
            <a:off x="0" y="0"/>
            <a:ext cx="12192000" cy="6858000"/>
          </a:xfrm>
          <a:prstGeom prst="rect">
            <a:avLst/>
          </a:prstGeom>
        </p:spPr>
      </p:pic>
      <p:sp>
        <p:nvSpPr>
          <p:cNvPr id="2" name="标题占位符 1"/>
          <p:cNvSpPr>
            <a:spLocks noGrp="1"/>
          </p:cNvSpPr>
          <p:nvPr>
            <p:ph type="title"/>
            <p:custDataLst>
              <p:tags r:id="rId14"/>
            </p:custDataLst>
          </p:nvPr>
        </p:nvSpPr>
        <p:spPr>
          <a:xfrm>
            <a:off x="695960" y="360000"/>
            <a:ext cx="10800000" cy="720000"/>
          </a:xfrm>
          <a:prstGeom prst="rect">
            <a:avLst/>
          </a:prstGeom>
        </p:spPr>
        <p:txBody>
          <a:bodyPr vert="horz" wrap="square" lIns="0" tIns="0" rIns="0" bIns="0" rtlCol="0" anchor="ctr">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15"/>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16"/>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4"/>
            <p:custDataLst>
              <p:tags r:id="rId18"/>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7" name="KSO_TEMPLATE" hidden="1"/>
          <p:cNvSpPr/>
          <p:nvPr userDrawn="1">
            <p:custDataLst>
              <p:tags r:id="rId19"/>
            </p:custDataLst>
          </p:nvPr>
        </p:nvSpPr>
        <p:spPr>
          <a:xfrm>
            <a:off x="0" y="0"/>
            <a:ext cx="0" cy="0"/>
          </a:xfrm>
          <a:prstGeom prst="rect">
            <a:avLst/>
          </a:prstGeom>
          <a:gradFill>
            <a:gsLst>
              <a:gs pos="0">
                <a:schemeClr val="accent3">
                  <a:lumMod val="80000"/>
                  <a:lumOff val="20000"/>
                </a:schemeClr>
              </a:gs>
              <a:gs pos="50000">
                <a:schemeClr val="accent2"/>
              </a:gs>
              <a:gs pos="100000">
                <a:schemeClr val="accent1"/>
              </a:gs>
            </a:gsLst>
            <a:lin ang="1080000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compatLnSpc="1">
            <a:noAutofit/>
          </a:bodyPr>
          <a:p>
            <a:pPr algn="ctr"/>
            <a:endParaRPr lang="zh-CN" altLang="en-US" sz="16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3200" b="1" kern="1200">
          <a:gradFill>
            <a:gsLst>
              <a:gs pos="0">
                <a:schemeClr val="accent2">
                  <a:lumMod val="70000"/>
                  <a:lumOff val="30000"/>
                </a:schemeClr>
              </a:gs>
              <a:gs pos="35000">
                <a:schemeClr val="accent2"/>
              </a:gs>
              <a:gs pos="100000">
                <a:schemeClr val="accent1"/>
              </a:gs>
            </a:gsLst>
            <a:lin ang="3000000" scaled="0"/>
          </a:gradFill>
          <a:latin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Arial" panose="020B0604020202020204" pitchFamily="34" charset="0"/>
          <a:sym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image" Target="../media/image3.png"/><Relationship Id="rId1" Type="http://schemas.openxmlformats.org/officeDocument/2006/relationships/tags" Target="../tags/tag8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96.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0.xml"/><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image" Target="../media/image2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86.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5049520" y="1854200"/>
            <a:ext cx="7038975" cy="3019425"/>
          </a:xfrm>
        </p:spPr>
        <p:txBody>
          <a:bodyPr anchor="ctr" anchorCtr="0"/>
          <a:lstStyle/>
          <a:p>
            <a:r>
              <a:rPr altLang="en-US" sz="4800">
                <a:latin typeface="Gotham Ultra" charset="0"/>
                <a:cs typeface="Gotham Ultra" charset="0"/>
                <a:sym typeface="+mn-ea"/>
              </a:rPr>
              <a:t>RESTAURANT</a:t>
            </a:r>
            <a:br>
              <a:rPr altLang="en-US" sz="4800">
                <a:latin typeface="Gotham Ultra" charset="0"/>
                <a:cs typeface="Gotham Ultra" charset="0"/>
                <a:sym typeface="+mn-ea"/>
              </a:rPr>
            </a:br>
            <a:r>
              <a:rPr altLang="en-US" sz="4800">
                <a:latin typeface="Gotham Ultra" charset="0"/>
                <a:cs typeface="Gotham Ultra" charset="0"/>
                <a:sym typeface="+mn-ea"/>
              </a:rPr>
              <a:t>EXPANSION</a:t>
            </a:r>
            <a:br>
              <a:rPr altLang="en-US" sz="4800">
                <a:latin typeface="Gotham Ultra" charset="0"/>
                <a:cs typeface="Gotham Ultra" charset="0"/>
                <a:sym typeface="+mn-ea"/>
              </a:rPr>
            </a:br>
            <a:r>
              <a:rPr altLang="en-US" sz="4800">
                <a:latin typeface="Gotham Ultra" charset="0"/>
                <a:cs typeface="Gotham Ultra" charset="0"/>
                <a:sym typeface="+mn-ea"/>
              </a:rPr>
              <a:t>PROJECT</a:t>
            </a:r>
            <a:endParaRPr lang="en-US" altLang="en-US" sz="4800" dirty="0">
              <a:latin typeface="Gotham Ultra" charset="0"/>
              <a:cs typeface="Gotham Ultra" charset="0"/>
              <a:sym typeface="+mn-ea"/>
            </a:endParaRPr>
          </a:p>
        </p:txBody>
      </p:sp>
      <p:pic>
        <p:nvPicPr>
          <p:cNvPr id="3" name="Picture 2" descr="[CITYPNG.COM]Zomato App Logo Icon HD PNG - 3500x3500"/>
          <p:cNvPicPr>
            <a:picLocks noChangeAspect="1"/>
          </p:cNvPicPr>
          <p:nvPr/>
        </p:nvPicPr>
        <p:blipFill>
          <a:blip r:embed="rId2"/>
          <a:stretch>
            <a:fillRect/>
          </a:stretch>
        </p:blipFill>
        <p:spPr>
          <a:xfrm>
            <a:off x="2533015" y="2132330"/>
            <a:ext cx="2463800" cy="2463800"/>
          </a:xfrm>
          <a:prstGeom prst="rect">
            <a:avLst/>
          </a:prstGeom>
        </p:spPr>
      </p:pic>
      <p:sp>
        <p:nvSpPr>
          <p:cNvPr id="11" name="Text Placeholder 10"/>
          <p:cNvSpPr/>
          <p:nvPr>
            <p:ph type="body" sz="quarter" idx="13"/>
          </p:nvPr>
        </p:nvSpPr>
        <p:spPr>
          <a:xfrm>
            <a:off x="9789795" y="475615"/>
            <a:ext cx="1917065" cy="718820"/>
          </a:xfrm>
        </p:spPr>
        <p:txBody>
          <a:bodyPr/>
          <a:p>
            <a:r>
              <a:rPr lang="en-US" dirty="0">
                <a:solidFill>
                  <a:schemeClr val="tx1"/>
                </a:solidFill>
                <a:latin typeface="Arial" panose="020B0604020202020204" pitchFamily="34" charset="0"/>
                <a:cs typeface="Arial" panose="020B0604020202020204" pitchFamily="34" charset="0"/>
                <a:sym typeface="+mn-ea"/>
              </a:rPr>
              <a:t>Devendra Mehta</a:t>
            </a:r>
            <a:endParaRPr lang="en-US" dirty="0">
              <a:solidFill>
                <a:schemeClr val="tx1"/>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sym typeface="+mn-ea"/>
              </a:rPr>
              <a:t>12/03/2025</a:t>
            </a:r>
            <a:endParaRPr lang="en-US">
              <a:solidFill>
                <a:schemeClr val="tx1"/>
              </a:solidFill>
              <a:latin typeface="Arial" panose="020B0604020202020204" pitchFamily="34" charset="0"/>
              <a:cs typeface="Arial" panose="020B0604020202020204" pitchFamily="34" charset="0"/>
              <a:sym typeface="+mn-ea"/>
            </a:endParaRPr>
          </a:p>
        </p:txBody>
      </p:sp>
      <p:sp>
        <p:nvSpPr>
          <p:cNvPr id="15" name="Rectangles 14"/>
          <p:cNvSpPr/>
          <p:nvPr/>
        </p:nvSpPr>
        <p:spPr>
          <a:xfrm>
            <a:off x="447675" y="4012565"/>
            <a:ext cx="1275715" cy="892810"/>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compatLnSpc="1">
            <a:noAutofit/>
          </a:bodyPr>
          <a:p>
            <a:pPr algn="ctr"/>
            <a:endParaRPr lang="en-US" sz="1600"/>
          </a:p>
        </p:txBody>
      </p:sp>
      <p:sp>
        <p:nvSpPr>
          <p:cNvPr id="16" name="副标题"/>
          <p:cNvSpPr>
            <a:spLocks noGrp="1"/>
          </p:cNvSpPr>
          <p:nvPr>
            <p:custDataLst>
              <p:tags r:id="rId3"/>
            </p:custDataLst>
          </p:nvPr>
        </p:nvSpPr>
        <p:spPr>
          <a:xfrm>
            <a:off x="856615" y="5345430"/>
            <a:ext cx="10515600" cy="845185"/>
          </a:xfrm>
          <a:prstGeom prst="rect">
            <a:avLst/>
          </a:prstGeom>
          <a:noFill/>
        </p:spPr>
        <p:txBody>
          <a:bodyPr vert="horz" wrap="square" lIns="0" tIns="0" rIns="0" bIns="0" rtlCol="0" anchor="b">
            <a:noAutofit/>
          </a:bodyPr>
          <a:lstStyle>
            <a:lvl1pPr marL="0" indent="0" algn="l" defTabSz="914400" rtl="0" eaLnBrk="1" latinLnBrk="0" hangingPunct="1">
              <a:lnSpc>
                <a:spcPct val="130000"/>
              </a:lnSpc>
              <a:spcBef>
                <a:spcPts val="1000"/>
              </a:spcBef>
              <a:buFont typeface="Arial" panose="020B0604020202020204" pitchFamily="34" charset="0"/>
              <a:buNone/>
              <a:defRPr lang="en-US" sz="1800" b="1" kern="1200" dirty="0">
                <a:solidFill>
                  <a:schemeClr val="tx1">
                    <a:lumMod val="75000"/>
                    <a:lumOff val="25000"/>
                  </a:schemeClr>
                </a:solidFill>
                <a:latin typeface="+mj-lt"/>
                <a:sym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a:lstStyle>
          <a:p>
            <a:pPr algn="ctr"/>
            <a:r>
              <a:rPr altLang="en-US" sz="2400" i="1" u="sng">
                <a:solidFill>
                  <a:schemeClr val="accent1"/>
                </a:solidFill>
                <a:effectLst/>
                <a:latin typeface="Arial" panose="020B0604020202020204" pitchFamily="34" charset="0"/>
                <a:cs typeface="Arial" panose="020B0604020202020204" pitchFamily="34" charset="0"/>
                <a:sym typeface="+mn-ea"/>
              </a:rPr>
              <a:t>Data Analysis to Guide New Restaurant Openings</a:t>
            </a:r>
            <a:endParaRPr altLang="en-US" sz="2400" i="1">
              <a:solidFill>
                <a:schemeClr val="accent1"/>
              </a:solidFill>
              <a:effectLst/>
              <a:latin typeface="Arial" panose="020B0604020202020204" pitchFamily="34" charset="0"/>
              <a:cs typeface="Arial" panose="020B0604020202020204" pitchFamily="34" charset="0"/>
              <a:sym typeface="+mn-ea"/>
            </a:endParaRPr>
          </a:p>
          <a:p>
            <a:pPr algn="ctr"/>
            <a:r>
              <a:rPr lang="en-US" altLang="en-US" sz="2400" b="0" i="1">
                <a:solidFill>
                  <a:schemeClr val="accent1"/>
                </a:solidFill>
                <a:effectLst/>
                <a:latin typeface="Arial" panose="020B0604020202020204" pitchFamily="34" charset="0"/>
                <a:cs typeface="Arial" panose="020B0604020202020204" pitchFamily="34" charset="0"/>
              </a:rPr>
              <a:t>Location, Cuisine, and Service Strategy</a:t>
            </a:r>
            <a:endParaRPr lang="en-US" altLang="en-US" sz="2400" b="0" i="1">
              <a:solidFill>
                <a:schemeClr val="accent1"/>
              </a:solidFill>
              <a:effectLst/>
              <a:latin typeface="Arial" panose="020B0604020202020204" pitchFamily="34" charset="0"/>
              <a:cs typeface="Arial" panose="020B0604020202020204" pitchFamily="34" charset="0"/>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latin typeface="Arial" panose="020B0604020202020204" pitchFamily="34" charset="0"/>
                <a:cs typeface="Arial" panose="020B0604020202020204" pitchFamily="34" charset="0"/>
              </a:rPr>
              <a:t> </a:t>
            </a:r>
            <a:r>
              <a:rPr lang="en-US" altLang="en-US" u="sng">
                <a:latin typeface="Arial" panose="020B0604020202020204" pitchFamily="34" charset="0"/>
                <a:cs typeface="Arial" panose="020B0604020202020204" pitchFamily="34" charset="0"/>
                <a:sym typeface="+mn-ea"/>
              </a:rPr>
              <a:t>Customer Engagement by Country</a:t>
            </a:r>
            <a:endParaRPr lang="en-US" altLang="en-US">
              <a:latin typeface="Arial" panose="020B0604020202020204" pitchFamily="34" charset="0"/>
              <a:cs typeface="Arial" panose="020B0604020202020204" pitchFamily="34" charset="0"/>
            </a:endParaRPr>
          </a:p>
        </p:txBody>
      </p:sp>
      <p:sp>
        <p:nvSpPr>
          <p:cNvPr id="7" name="Text Box 6"/>
          <p:cNvSpPr txBox="1"/>
          <p:nvPr/>
        </p:nvSpPr>
        <p:spPr>
          <a:xfrm>
            <a:off x="7262495" y="1639570"/>
            <a:ext cx="4616450" cy="4440555"/>
          </a:xfrm>
          <a:prstGeom prst="rect">
            <a:avLst/>
          </a:prstGeom>
          <a:noFill/>
        </p:spPr>
        <p:txBody>
          <a:bodyPr wrap="square" rtlCol="0" anchor="t">
            <a:noAutofit/>
          </a:bodyPr>
          <a:p>
            <a:r>
              <a:rPr lang="en-US" altLang="en-US" sz="1700" b="1">
                <a:solidFill>
                  <a:schemeClr val="tx1"/>
                </a:solidFill>
                <a:latin typeface="Arial" panose="020B0604020202020204" pitchFamily="34" charset="0"/>
                <a:cs typeface="Arial" panose="020B0604020202020204" pitchFamily="34" charset="0"/>
                <a:sym typeface="+mn-ea"/>
              </a:rPr>
              <a:t>High Engagement:</a:t>
            </a:r>
            <a:r>
              <a:rPr lang="en-US" altLang="en-US" sz="1700">
                <a:solidFill>
                  <a:schemeClr val="tx1"/>
                </a:solidFill>
                <a:latin typeface="Arial" panose="020B0604020202020204" pitchFamily="34" charset="0"/>
                <a:cs typeface="Arial" panose="020B0604020202020204" pitchFamily="34" charset="0"/>
                <a:sym typeface="+mn-ea"/>
              </a:rPr>
              <a:t> Indonesia shows the highest average number of voters per restaurant, indicating very strong customer engagement.</a:t>
            </a:r>
            <a:endParaRPr lang="en-US" altLang="en-US" sz="1700">
              <a:solidFill>
                <a:schemeClr val="tx1"/>
              </a:solidFill>
              <a:latin typeface="Arial" panose="020B0604020202020204" pitchFamily="34" charset="0"/>
              <a:cs typeface="Arial" panose="020B0604020202020204" pitchFamily="34" charset="0"/>
              <a:sym typeface="+mn-ea"/>
            </a:endParaRPr>
          </a:p>
          <a:p>
            <a:endParaRPr lang="en-US" altLang="en-US" sz="1700">
              <a:solidFill>
                <a:schemeClr val="tx1"/>
              </a:solidFill>
              <a:latin typeface="Arial" panose="020B0604020202020204" pitchFamily="34" charset="0"/>
              <a:cs typeface="Arial" panose="020B0604020202020204" pitchFamily="34" charset="0"/>
              <a:sym typeface="+mn-ea"/>
            </a:endParaRPr>
          </a:p>
          <a:p>
            <a:r>
              <a:rPr lang="en-US" altLang="en-US" sz="1700" b="1">
                <a:solidFill>
                  <a:schemeClr val="tx1"/>
                </a:solidFill>
                <a:latin typeface="Arial" panose="020B0604020202020204" pitchFamily="34" charset="0"/>
                <a:cs typeface="Arial" panose="020B0604020202020204" pitchFamily="34" charset="0"/>
                <a:sym typeface="+mn-ea"/>
              </a:rPr>
              <a:t>Above Average Engagement:</a:t>
            </a:r>
            <a:r>
              <a:rPr lang="en-US" altLang="en-US" sz="1700">
                <a:solidFill>
                  <a:schemeClr val="tx1"/>
                </a:solidFill>
                <a:latin typeface="Arial" panose="020B0604020202020204" pitchFamily="34" charset="0"/>
                <a:cs typeface="Arial" panose="020B0604020202020204" pitchFamily="34" charset="0"/>
                <a:sym typeface="+mn-ea"/>
              </a:rPr>
              <a:t> The UAE, Turkey, the USA, and the Philippines also demonstrate strong customer engagement levels, above the overall average.</a:t>
            </a:r>
            <a:endParaRPr lang="en-US" altLang="en-US" sz="1700">
              <a:solidFill>
                <a:schemeClr val="tx1"/>
              </a:solidFill>
              <a:latin typeface="Arial" panose="020B0604020202020204" pitchFamily="34" charset="0"/>
              <a:cs typeface="Arial" panose="020B0604020202020204" pitchFamily="34" charset="0"/>
              <a:sym typeface="+mn-ea"/>
            </a:endParaRPr>
          </a:p>
          <a:p>
            <a:endParaRPr lang="en-US" altLang="en-US" sz="1700">
              <a:solidFill>
                <a:schemeClr val="tx1"/>
              </a:solidFill>
              <a:latin typeface="Arial" panose="020B0604020202020204" pitchFamily="34" charset="0"/>
              <a:cs typeface="Arial" panose="020B0604020202020204" pitchFamily="34" charset="0"/>
              <a:sym typeface="+mn-ea"/>
            </a:endParaRPr>
          </a:p>
          <a:p>
            <a:r>
              <a:rPr lang="en-US" altLang="en-US" sz="1700" b="1">
                <a:solidFill>
                  <a:schemeClr val="tx1"/>
                </a:solidFill>
                <a:latin typeface="Arial" panose="020B0604020202020204" pitchFamily="34" charset="0"/>
                <a:cs typeface="Arial" panose="020B0604020202020204" pitchFamily="34" charset="0"/>
                <a:sym typeface="+mn-ea"/>
              </a:rPr>
              <a:t>Lower Engagement:</a:t>
            </a:r>
            <a:r>
              <a:rPr lang="en-US" altLang="en-US" sz="1700">
                <a:solidFill>
                  <a:schemeClr val="tx1"/>
                </a:solidFill>
                <a:latin typeface="Arial" panose="020B0604020202020204" pitchFamily="34" charset="0"/>
                <a:cs typeface="Arial" panose="020B0604020202020204" pitchFamily="34" charset="0"/>
                <a:sym typeface="+mn-ea"/>
              </a:rPr>
              <a:t> Brazil and Singapore show comparatively lower average voters per restaurant.</a:t>
            </a:r>
            <a:endParaRPr lang="en-US" altLang="en-US" sz="1700">
              <a:solidFill>
                <a:schemeClr val="tx1"/>
              </a:solidFill>
              <a:latin typeface="Arial" panose="020B0604020202020204" pitchFamily="34" charset="0"/>
              <a:cs typeface="Arial" panose="020B0604020202020204" pitchFamily="34" charset="0"/>
              <a:sym typeface="+mn-ea"/>
            </a:endParaRPr>
          </a:p>
        </p:txBody>
      </p:sp>
      <p:pic>
        <p:nvPicPr>
          <p:cNvPr id="6" name="Picture 5" descr="Capture"/>
          <p:cNvPicPr>
            <a:picLocks noChangeAspect="1"/>
          </p:cNvPicPr>
          <p:nvPr/>
        </p:nvPicPr>
        <p:blipFill>
          <a:blip r:embed="rId1"/>
          <a:stretch>
            <a:fillRect/>
          </a:stretch>
        </p:blipFill>
        <p:spPr>
          <a:xfrm>
            <a:off x="695960" y="1639570"/>
            <a:ext cx="6324600" cy="3780790"/>
          </a:xfrm>
          <a:prstGeom prst="rect">
            <a:avLst/>
          </a:prstGeom>
          <a:ln>
            <a:solidFill>
              <a:schemeClr val="accent1"/>
            </a:solidFill>
          </a:ln>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u="sng">
                <a:latin typeface="Arial" panose="020B0604020202020204" pitchFamily="34" charset="0"/>
                <a:cs typeface="Arial" panose="020B0604020202020204" pitchFamily="34" charset="0"/>
              </a:rPr>
              <a:t>Recommended Countries For Expansion</a:t>
            </a:r>
            <a:endParaRPr lang="en-US" altLang="en-US" u="sng">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p>
            <a:pPr marL="0" indent="0">
              <a:buNone/>
            </a:pPr>
            <a:r>
              <a:rPr lang="en-US" altLang="en-US" sz="1800" b="1" u="sng">
                <a:latin typeface="Arial" panose="020B0604020202020204" pitchFamily="34" charset="0"/>
                <a:cs typeface="Arial" panose="020B0604020202020204" pitchFamily="34" charset="0"/>
                <a:sym typeface="+mn-ea"/>
              </a:rPr>
              <a:t> </a:t>
            </a:r>
            <a:endParaRPr lang="en-US" altLang="en-US" sz="1800" b="1" u="sng">
              <a:latin typeface="Arial" panose="020B0604020202020204" pitchFamily="34" charset="0"/>
              <a:cs typeface="Arial" panose="020B0604020202020204" pitchFamily="34" charset="0"/>
              <a:sym typeface="+mn-ea"/>
            </a:endParaRPr>
          </a:p>
        </p:txBody>
      </p:sp>
      <p:sp>
        <p:nvSpPr>
          <p:cNvPr id="7" name="Text Box 6"/>
          <p:cNvSpPr txBox="1"/>
          <p:nvPr/>
        </p:nvSpPr>
        <p:spPr>
          <a:xfrm>
            <a:off x="696595" y="1417320"/>
            <a:ext cx="10971530" cy="4904105"/>
          </a:xfrm>
          <a:prstGeom prst="rect">
            <a:avLst/>
          </a:prstGeom>
          <a:noFill/>
        </p:spPr>
        <p:txBody>
          <a:bodyPr wrap="square" rtlCol="0" anchor="t">
            <a:noAutofit/>
          </a:bodyPr>
          <a:p>
            <a:r>
              <a:rPr lang="en-US" altLang="en-US" sz="1700">
                <a:solidFill>
                  <a:schemeClr val="tx1"/>
                </a:solidFill>
                <a:latin typeface="Arial" panose="020B0604020202020204" pitchFamily="34" charset="0"/>
                <a:cs typeface="Arial" panose="020B0604020202020204" pitchFamily="34" charset="0"/>
                <a:sym typeface="+mn-ea"/>
              </a:rPr>
              <a:t>To pinpoint optimal countries for Zomato's expansion, </a:t>
            </a:r>
            <a:endParaRPr lang="en-US" altLang="en-US" sz="1700">
              <a:solidFill>
                <a:schemeClr val="tx1"/>
              </a:solidFill>
              <a:latin typeface="Arial" panose="020B0604020202020204" pitchFamily="34" charset="0"/>
              <a:cs typeface="Arial" panose="020B0604020202020204" pitchFamily="34" charset="0"/>
              <a:sym typeface="+mn-ea"/>
            </a:endParaRPr>
          </a:p>
          <a:p>
            <a:r>
              <a:rPr lang="en-US" altLang="en-US" sz="1700">
                <a:solidFill>
                  <a:schemeClr val="tx1"/>
                </a:solidFill>
                <a:latin typeface="Arial" panose="020B0604020202020204" pitchFamily="34" charset="0"/>
                <a:cs typeface="Arial" panose="020B0604020202020204" pitchFamily="34" charset="0"/>
                <a:sym typeface="+mn-ea"/>
              </a:rPr>
              <a:t>I prioritized markets with high customer engagement </a:t>
            </a:r>
            <a:endParaRPr lang="en-US" altLang="en-US" sz="1700">
              <a:solidFill>
                <a:schemeClr val="tx1"/>
              </a:solidFill>
              <a:latin typeface="Arial" panose="020B0604020202020204" pitchFamily="34" charset="0"/>
              <a:cs typeface="Arial" panose="020B0604020202020204" pitchFamily="34" charset="0"/>
              <a:sym typeface="+mn-ea"/>
            </a:endParaRPr>
          </a:p>
          <a:p>
            <a:r>
              <a:rPr lang="en-US" altLang="en-US" sz="1700">
                <a:solidFill>
                  <a:schemeClr val="tx1"/>
                </a:solidFill>
                <a:latin typeface="Arial" panose="020B0604020202020204" pitchFamily="34" charset="0"/>
                <a:cs typeface="Arial" panose="020B0604020202020204" pitchFamily="34" charset="0"/>
                <a:sym typeface="+mn-ea"/>
              </a:rPr>
              <a:t>and less restaurant competition.</a:t>
            </a:r>
            <a:endParaRPr lang="en-US" altLang="en-US" sz="1700">
              <a:solidFill>
                <a:schemeClr val="tx1"/>
              </a:solidFill>
              <a:latin typeface="Arial" panose="020B0604020202020204" pitchFamily="34" charset="0"/>
              <a:cs typeface="Arial" panose="020B0604020202020204" pitchFamily="34" charset="0"/>
              <a:sym typeface="+mn-ea"/>
            </a:endParaRPr>
          </a:p>
          <a:p>
            <a:endParaRPr lang="en-US" altLang="en-US" sz="1700">
              <a:solidFill>
                <a:schemeClr val="tx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700" b="1">
                <a:solidFill>
                  <a:schemeClr val="tx1"/>
                </a:solidFill>
                <a:latin typeface="Arial" panose="020B0604020202020204" pitchFamily="34" charset="0"/>
                <a:cs typeface="Arial" panose="020B0604020202020204" pitchFamily="34" charset="0"/>
                <a:sym typeface="+mn-ea"/>
              </a:rPr>
              <a:t>Indonesia:</a:t>
            </a:r>
            <a:r>
              <a:rPr lang="en-US" altLang="en-US" sz="1700">
                <a:solidFill>
                  <a:schemeClr val="tx1"/>
                </a:solidFill>
                <a:latin typeface="Arial" panose="020B0604020202020204" pitchFamily="34" charset="0"/>
                <a:cs typeface="Arial" panose="020B0604020202020204" pitchFamily="34" charset="0"/>
                <a:sym typeface="+mn-ea"/>
              </a:rPr>
              <a:t> Identified for its relatively lower number </a:t>
            </a:r>
            <a:br>
              <a:rPr lang="en-US" altLang="en-US" sz="1700">
                <a:solidFill>
                  <a:schemeClr val="tx1"/>
                </a:solidFill>
                <a:latin typeface="Arial" panose="020B0604020202020204" pitchFamily="34" charset="0"/>
                <a:cs typeface="Arial" panose="020B0604020202020204" pitchFamily="34" charset="0"/>
                <a:sym typeface="+mn-ea"/>
              </a:rPr>
            </a:br>
            <a:r>
              <a:rPr lang="en-US" altLang="en-US" sz="1700">
                <a:solidFill>
                  <a:schemeClr val="tx1"/>
                </a:solidFill>
                <a:latin typeface="Arial" panose="020B0604020202020204" pitchFamily="34" charset="0"/>
                <a:cs typeface="Arial" panose="020B0604020202020204" pitchFamily="34" charset="0"/>
                <a:sym typeface="+mn-ea"/>
              </a:rPr>
              <a:t>of existing restaurants and high level of customer </a:t>
            </a:r>
            <a:br>
              <a:rPr lang="en-US" altLang="en-US" sz="1700">
                <a:solidFill>
                  <a:schemeClr val="tx1"/>
                </a:solidFill>
                <a:latin typeface="Arial" panose="020B0604020202020204" pitchFamily="34" charset="0"/>
                <a:cs typeface="Arial" panose="020B0604020202020204" pitchFamily="34" charset="0"/>
                <a:sym typeface="+mn-ea"/>
              </a:rPr>
            </a:br>
            <a:r>
              <a:rPr lang="en-US" altLang="en-US" sz="1700">
                <a:solidFill>
                  <a:schemeClr val="tx1"/>
                </a:solidFill>
                <a:latin typeface="Arial" panose="020B0604020202020204" pitchFamily="34" charset="0"/>
                <a:cs typeface="Arial" panose="020B0604020202020204" pitchFamily="34" charset="0"/>
                <a:sym typeface="+mn-ea"/>
              </a:rPr>
              <a:t>engagement.</a:t>
            </a:r>
            <a:endParaRPr lang="en-US" altLang="en-US" sz="1700">
              <a:solidFill>
                <a:schemeClr val="tx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700" b="1">
                <a:solidFill>
                  <a:schemeClr val="tx1"/>
                </a:solidFill>
                <a:latin typeface="Arial" panose="020B0604020202020204" pitchFamily="34" charset="0"/>
                <a:cs typeface="Arial" panose="020B0604020202020204" pitchFamily="34" charset="0"/>
                <a:sym typeface="+mn-ea"/>
              </a:rPr>
              <a:t>Philippines:</a:t>
            </a:r>
            <a:r>
              <a:rPr lang="en-US" altLang="en-US" sz="1700">
                <a:solidFill>
                  <a:schemeClr val="tx1"/>
                </a:solidFill>
                <a:latin typeface="Arial" panose="020B0604020202020204" pitchFamily="34" charset="0"/>
                <a:cs typeface="Arial" panose="020B0604020202020204" pitchFamily="34" charset="0"/>
                <a:sym typeface="+mn-ea"/>
              </a:rPr>
              <a:t> Also shows a promising combination </a:t>
            </a:r>
            <a:br>
              <a:rPr lang="en-US" altLang="en-US" sz="1700">
                <a:solidFill>
                  <a:schemeClr val="tx1"/>
                </a:solidFill>
                <a:latin typeface="Arial" panose="020B0604020202020204" pitchFamily="34" charset="0"/>
                <a:cs typeface="Arial" panose="020B0604020202020204" pitchFamily="34" charset="0"/>
                <a:sym typeface="+mn-ea"/>
              </a:rPr>
            </a:br>
            <a:r>
              <a:rPr lang="en-US" altLang="en-US" sz="1700">
                <a:solidFill>
                  <a:schemeClr val="tx1"/>
                </a:solidFill>
                <a:latin typeface="Arial" panose="020B0604020202020204" pitchFamily="34" charset="0"/>
                <a:cs typeface="Arial" panose="020B0604020202020204" pitchFamily="34" charset="0"/>
                <a:sym typeface="+mn-ea"/>
              </a:rPr>
              <a:t>of fewer restaurants and strong customer interest </a:t>
            </a:r>
            <a:br>
              <a:rPr lang="en-US" altLang="en-US" sz="1700">
                <a:solidFill>
                  <a:schemeClr val="tx1"/>
                </a:solidFill>
                <a:latin typeface="Arial" panose="020B0604020202020204" pitchFamily="34" charset="0"/>
                <a:cs typeface="Arial" panose="020B0604020202020204" pitchFamily="34" charset="0"/>
                <a:sym typeface="+mn-ea"/>
              </a:rPr>
            </a:br>
            <a:r>
              <a:rPr lang="en-US" altLang="en-US" sz="1700">
                <a:solidFill>
                  <a:schemeClr val="tx1"/>
                </a:solidFill>
                <a:latin typeface="Arial" panose="020B0604020202020204" pitchFamily="34" charset="0"/>
                <a:cs typeface="Arial" panose="020B0604020202020204" pitchFamily="34" charset="0"/>
                <a:sym typeface="+mn-ea"/>
              </a:rPr>
              <a:t>in dining.</a:t>
            </a:r>
            <a:endParaRPr lang="en-US" altLang="en-US" sz="1700">
              <a:solidFill>
                <a:schemeClr val="tx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700" b="1">
                <a:solidFill>
                  <a:schemeClr val="tx1"/>
                </a:solidFill>
                <a:latin typeface="Arial" panose="020B0604020202020204" pitchFamily="34" charset="0"/>
                <a:cs typeface="Arial" panose="020B0604020202020204" pitchFamily="34" charset="0"/>
                <a:sym typeface="+mn-ea"/>
              </a:rPr>
              <a:t>Turkey:</a:t>
            </a:r>
            <a:r>
              <a:rPr lang="en-US" altLang="en-US" sz="1700">
                <a:solidFill>
                  <a:schemeClr val="tx1"/>
                </a:solidFill>
                <a:latin typeface="Arial" panose="020B0604020202020204" pitchFamily="34" charset="0"/>
                <a:cs typeface="Arial" panose="020B0604020202020204" pitchFamily="34" charset="0"/>
                <a:sym typeface="+mn-ea"/>
              </a:rPr>
              <a:t> Presents an attractive market with less </a:t>
            </a:r>
            <a:br>
              <a:rPr lang="en-US" altLang="en-US" sz="1700">
                <a:solidFill>
                  <a:schemeClr val="tx1"/>
                </a:solidFill>
                <a:latin typeface="Arial" panose="020B0604020202020204" pitchFamily="34" charset="0"/>
                <a:cs typeface="Arial" panose="020B0604020202020204" pitchFamily="34" charset="0"/>
                <a:sym typeface="+mn-ea"/>
              </a:rPr>
            </a:br>
            <a:r>
              <a:rPr lang="en-US" altLang="en-US" sz="1700">
                <a:solidFill>
                  <a:schemeClr val="tx1"/>
                </a:solidFill>
                <a:latin typeface="Arial" panose="020B0604020202020204" pitchFamily="34" charset="0"/>
                <a:cs typeface="Arial" panose="020B0604020202020204" pitchFamily="34" charset="0"/>
                <a:sym typeface="+mn-ea"/>
              </a:rPr>
              <a:t>competition and a good level of customer </a:t>
            </a:r>
            <a:br>
              <a:rPr lang="en-US" altLang="en-US" sz="1700">
                <a:solidFill>
                  <a:schemeClr val="tx1"/>
                </a:solidFill>
                <a:latin typeface="Arial" panose="020B0604020202020204" pitchFamily="34" charset="0"/>
                <a:cs typeface="Arial" panose="020B0604020202020204" pitchFamily="34" charset="0"/>
                <a:sym typeface="+mn-ea"/>
              </a:rPr>
            </a:br>
            <a:r>
              <a:rPr lang="en-US" altLang="en-US" sz="1700">
                <a:solidFill>
                  <a:schemeClr val="tx1"/>
                </a:solidFill>
                <a:latin typeface="Arial" panose="020B0604020202020204" pitchFamily="34" charset="0"/>
                <a:cs typeface="Arial" panose="020B0604020202020204" pitchFamily="34" charset="0"/>
                <a:sym typeface="+mn-ea"/>
              </a:rPr>
              <a:t>engagement.</a:t>
            </a:r>
            <a:endParaRPr lang="en-US" altLang="en-US" sz="1700">
              <a:solidFill>
                <a:schemeClr val="tx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700" b="1">
                <a:solidFill>
                  <a:schemeClr val="tx1"/>
                </a:solidFill>
                <a:latin typeface="Arial" panose="020B0604020202020204" pitchFamily="34" charset="0"/>
                <a:cs typeface="Arial" panose="020B0604020202020204" pitchFamily="34" charset="0"/>
                <a:sym typeface="+mn-ea"/>
              </a:rPr>
              <a:t>United Arab Emirates:</a:t>
            </a:r>
            <a:r>
              <a:rPr lang="en-US" altLang="en-US" sz="1700">
                <a:solidFill>
                  <a:schemeClr val="tx1"/>
                </a:solidFill>
                <a:latin typeface="Arial" panose="020B0604020202020204" pitchFamily="34" charset="0"/>
                <a:cs typeface="Arial" panose="020B0604020202020204" pitchFamily="34" charset="0"/>
                <a:sym typeface="+mn-ea"/>
              </a:rPr>
              <a:t> Demonstrates strong </a:t>
            </a:r>
            <a:br>
              <a:rPr lang="en-US" altLang="en-US" sz="1700">
                <a:solidFill>
                  <a:schemeClr val="tx1"/>
                </a:solidFill>
                <a:latin typeface="Arial" panose="020B0604020202020204" pitchFamily="34" charset="0"/>
                <a:cs typeface="Arial" panose="020B0604020202020204" pitchFamily="34" charset="0"/>
                <a:sym typeface="+mn-ea"/>
              </a:rPr>
            </a:br>
            <a:r>
              <a:rPr lang="en-US" altLang="en-US" sz="1700">
                <a:solidFill>
                  <a:schemeClr val="tx1"/>
                </a:solidFill>
                <a:latin typeface="Arial" panose="020B0604020202020204" pitchFamily="34" charset="0"/>
                <a:cs typeface="Arial" panose="020B0604020202020204" pitchFamily="34" charset="0"/>
                <a:sym typeface="+mn-ea"/>
              </a:rPr>
              <a:t>customer engagement alongside a manageable number of existing restaurants.</a:t>
            </a:r>
            <a:endParaRPr lang="en-US" altLang="en-US" sz="1700">
              <a:solidFill>
                <a:schemeClr val="tx1"/>
              </a:solidFill>
              <a:latin typeface="Arial" panose="020B0604020202020204" pitchFamily="34" charset="0"/>
              <a:cs typeface="Arial" panose="020B0604020202020204" pitchFamily="34" charset="0"/>
              <a:sym typeface="+mn-ea"/>
            </a:endParaRPr>
          </a:p>
          <a:p>
            <a:pPr indent="0">
              <a:buFont typeface="Arial" panose="020B0604020202020204" pitchFamily="34" charset="0"/>
              <a:buNone/>
            </a:pPr>
            <a:endParaRPr lang="en-US" altLang="en-US" sz="1700">
              <a:solidFill>
                <a:schemeClr val="tx1"/>
              </a:solidFill>
              <a:latin typeface="Arial" panose="020B0604020202020204" pitchFamily="34" charset="0"/>
              <a:cs typeface="Arial" panose="020B0604020202020204" pitchFamily="34" charset="0"/>
              <a:sym typeface="+mn-ea"/>
            </a:endParaRPr>
          </a:p>
          <a:p>
            <a:pPr indent="0">
              <a:buFont typeface="Arial" panose="020B0604020202020204" pitchFamily="34" charset="0"/>
              <a:buNone/>
            </a:pPr>
            <a:r>
              <a:rPr lang="en-US" altLang="en-US" sz="1700">
                <a:solidFill>
                  <a:schemeClr val="tx1"/>
                </a:solidFill>
                <a:latin typeface="Arial" panose="020B0604020202020204" pitchFamily="34" charset="0"/>
                <a:cs typeface="Arial" panose="020B0604020202020204" pitchFamily="34" charset="0"/>
                <a:sym typeface="+mn-ea"/>
              </a:rPr>
              <a:t>These countries offer a favorable environment for new restaurant openings due to the balance of lower competition and significant customer demand.</a:t>
            </a:r>
            <a:endParaRPr lang="en-US" altLang="en-US" sz="1700">
              <a:solidFill>
                <a:schemeClr val="tx1"/>
              </a:solidFill>
              <a:latin typeface="Arial" panose="020B0604020202020204" pitchFamily="34" charset="0"/>
              <a:cs typeface="Arial" panose="020B0604020202020204" pitchFamily="34" charset="0"/>
              <a:sym typeface="+mn-ea"/>
            </a:endParaRPr>
          </a:p>
        </p:txBody>
      </p:sp>
      <p:pic>
        <p:nvPicPr>
          <p:cNvPr id="9" name="Picture 8" descr="Capture"/>
          <p:cNvPicPr>
            <a:picLocks noChangeAspect="1"/>
          </p:cNvPicPr>
          <p:nvPr/>
        </p:nvPicPr>
        <p:blipFill>
          <a:blip r:embed="rId1"/>
          <a:stretch>
            <a:fillRect/>
          </a:stretch>
        </p:blipFill>
        <p:spPr>
          <a:xfrm>
            <a:off x="6106795" y="1510665"/>
            <a:ext cx="5389245" cy="3194050"/>
          </a:xfrm>
          <a:prstGeom prst="rect">
            <a:avLst/>
          </a:prstGeom>
          <a:ln>
            <a:solidFill>
              <a:schemeClr val="accent1"/>
            </a:solidFill>
          </a:ln>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u="sng">
                <a:latin typeface="Arial" panose="020B0604020202020204" pitchFamily="34" charset="0"/>
                <a:cs typeface="Arial" panose="020B0604020202020204" pitchFamily="34" charset="0"/>
                <a:sym typeface="+mn-ea"/>
              </a:rPr>
              <a:t>Recommended </a:t>
            </a:r>
            <a:r>
              <a:rPr lang="en-US" altLang="en-US" u="sng">
                <a:latin typeface="Arial" panose="020B0604020202020204" pitchFamily="34" charset="0"/>
                <a:cs typeface="Arial" panose="020B0604020202020204" pitchFamily="34" charset="0"/>
                <a:sym typeface="+mn-ea"/>
              </a:rPr>
              <a:t>Cities in these Countries</a:t>
            </a:r>
            <a:endParaRPr lang="en-US" altLang="en-US" u="sng">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p>
            <a:pPr marL="0" indent="0">
              <a:buNone/>
            </a:pPr>
            <a:r>
              <a:rPr lang="en-US" altLang="en-US" sz="1800" b="1" u="sng">
                <a:latin typeface="Arial" panose="020B0604020202020204" pitchFamily="34" charset="0"/>
                <a:cs typeface="Arial" panose="020B0604020202020204" pitchFamily="34" charset="0"/>
                <a:sym typeface="+mn-ea"/>
              </a:rPr>
              <a:t> </a:t>
            </a:r>
            <a:endParaRPr lang="en-US" altLang="en-US" sz="1800" b="1" u="sng">
              <a:latin typeface="Arial" panose="020B0604020202020204" pitchFamily="34" charset="0"/>
              <a:cs typeface="Arial" panose="020B0604020202020204" pitchFamily="34" charset="0"/>
              <a:sym typeface="+mn-ea"/>
            </a:endParaRPr>
          </a:p>
        </p:txBody>
      </p:sp>
      <p:sp>
        <p:nvSpPr>
          <p:cNvPr id="7" name="Text Box 6"/>
          <p:cNvSpPr txBox="1"/>
          <p:nvPr/>
        </p:nvSpPr>
        <p:spPr>
          <a:xfrm>
            <a:off x="567055" y="1454785"/>
            <a:ext cx="11404600" cy="5020310"/>
          </a:xfrm>
          <a:prstGeom prst="rect">
            <a:avLst/>
          </a:prstGeom>
          <a:noFill/>
        </p:spPr>
        <p:txBody>
          <a:bodyPr wrap="square" rtlCol="0" anchor="t">
            <a:noAutofit/>
          </a:bodyPr>
          <a:p>
            <a:pPr indent="0">
              <a:buNone/>
            </a:pPr>
            <a:r>
              <a:rPr lang="en-US" altLang="en-US" sz="1700" b="1">
                <a:solidFill>
                  <a:schemeClr val="tx1"/>
                </a:solidFill>
                <a:latin typeface="Arial" panose="020B0604020202020204" pitchFamily="34" charset="0"/>
                <a:cs typeface="Arial" panose="020B0604020202020204" pitchFamily="34" charset="0"/>
                <a:sym typeface="+mn-ea"/>
              </a:rPr>
              <a:t>Top City Recommendations:</a:t>
            </a:r>
            <a:endParaRPr lang="en-US" altLang="en-US" sz="1700" b="1">
              <a:solidFill>
                <a:schemeClr val="tx1"/>
              </a:solidFill>
              <a:latin typeface="Arial" panose="020B0604020202020204" pitchFamily="34" charset="0"/>
              <a:cs typeface="Arial" panose="020B0604020202020204" pitchFamily="34" charset="0"/>
              <a:sym typeface="+mn-ea"/>
            </a:endParaRPr>
          </a:p>
          <a:p>
            <a:pPr indent="0">
              <a:buNone/>
            </a:pPr>
            <a:endParaRPr lang="en-US" altLang="en-US" sz="1700" b="1">
              <a:solidFill>
                <a:schemeClr val="tx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700" b="1" i="1">
                <a:solidFill>
                  <a:schemeClr val="tx1"/>
                </a:solidFill>
                <a:latin typeface="Arial" panose="020B0604020202020204" pitchFamily="34" charset="0"/>
                <a:cs typeface="Arial" panose="020B0604020202020204" pitchFamily="34" charset="0"/>
                <a:sym typeface="+mn-ea"/>
              </a:rPr>
              <a:t>Indonesia:</a:t>
            </a:r>
            <a:r>
              <a:rPr lang="en-US" altLang="en-US" sz="1700">
                <a:solidFill>
                  <a:schemeClr val="tx1"/>
                </a:solidFill>
                <a:latin typeface="Arial" panose="020B0604020202020204" pitchFamily="34" charset="0"/>
                <a:cs typeface="Arial" panose="020B0604020202020204" pitchFamily="34" charset="0"/>
                <a:sym typeface="+mn-ea"/>
              </a:rPr>
              <a:t> Bogor, Jakarta, Tangerang</a:t>
            </a:r>
            <a:br>
              <a:rPr lang="en-US" altLang="en-US" sz="1700">
                <a:solidFill>
                  <a:schemeClr val="tx1"/>
                </a:solidFill>
                <a:latin typeface="Arial" panose="020B0604020202020204" pitchFamily="34" charset="0"/>
                <a:cs typeface="Arial" panose="020B0604020202020204" pitchFamily="34" charset="0"/>
                <a:sym typeface="+mn-ea"/>
              </a:rPr>
            </a:br>
            <a:endParaRPr lang="en-US" altLang="en-US" sz="1700">
              <a:solidFill>
                <a:schemeClr val="tx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700" b="1" i="1">
                <a:solidFill>
                  <a:schemeClr val="tx1"/>
                </a:solidFill>
                <a:latin typeface="Arial" panose="020B0604020202020204" pitchFamily="34" charset="0"/>
                <a:cs typeface="Arial" panose="020B0604020202020204" pitchFamily="34" charset="0"/>
                <a:sym typeface="+mn-ea"/>
              </a:rPr>
              <a:t>Philippines:</a:t>
            </a:r>
            <a:r>
              <a:rPr lang="en-US" altLang="en-US" sz="1700">
                <a:solidFill>
                  <a:schemeClr val="tx1"/>
                </a:solidFill>
                <a:latin typeface="Arial" panose="020B0604020202020204" pitchFamily="34" charset="0"/>
                <a:cs typeface="Arial" panose="020B0604020202020204" pitchFamily="34" charset="0"/>
                <a:sym typeface="+mn-ea"/>
              </a:rPr>
              <a:t> Makati, Pasay, Pasig, Quezon, </a:t>
            </a:r>
            <a:br>
              <a:rPr lang="en-US" altLang="en-US" sz="1700">
                <a:solidFill>
                  <a:schemeClr val="tx1"/>
                </a:solidFill>
                <a:latin typeface="Arial" panose="020B0604020202020204" pitchFamily="34" charset="0"/>
                <a:cs typeface="Arial" panose="020B0604020202020204" pitchFamily="34" charset="0"/>
                <a:sym typeface="+mn-ea"/>
              </a:rPr>
            </a:br>
            <a:r>
              <a:rPr lang="en-US" altLang="en-US" sz="1700">
                <a:solidFill>
                  <a:schemeClr val="tx1"/>
                </a:solidFill>
                <a:latin typeface="Arial" panose="020B0604020202020204" pitchFamily="34" charset="0"/>
                <a:cs typeface="Arial" panose="020B0604020202020204" pitchFamily="34" charset="0"/>
                <a:sym typeface="+mn-ea"/>
              </a:rPr>
              <a:t>San Juan, Tagaytay, Taguig</a:t>
            </a:r>
            <a:br>
              <a:rPr lang="en-US" altLang="en-US" sz="1700">
                <a:solidFill>
                  <a:schemeClr val="tx1"/>
                </a:solidFill>
                <a:latin typeface="Arial" panose="020B0604020202020204" pitchFamily="34" charset="0"/>
                <a:cs typeface="Arial" panose="020B0604020202020204" pitchFamily="34" charset="0"/>
                <a:sym typeface="+mn-ea"/>
              </a:rPr>
            </a:br>
            <a:endParaRPr lang="en-US" altLang="en-US" sz="1700">
              <a:solidFill>
                <a:schemeClr val="tx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700" b="1" i="1">
                <a:solidFill>
                  <a:schemeClr val="tx1"/>
                </a:solidFill>
                <a:latin typeface="Arial" panose="020B0604020202020204" pitchFamily="34" charset="0"/>
                <a:cs typeface="Arial" panose="020B0604020202020204" pitchFamily="34" charset="0"/>
                <a:sym typeface="+mn-ea"/>
              </a:rPr>
              <a:t>Turkey:</a:t>
            </a:r>
            <a:r>
              <a:rPr lang="en-US" altLang="en-US" sz="1700">
                <a:solidFill>
                  <a:schemeClr val="tx1"/>
                </a:solidFill>
                <a:latin typeface="Arial" panose="020B0604020202020204" pitchFamily="34" charset="0"/>
                <a:cs typeface="Arial" panose="020B0604020202020204" pitchFamily="34" charset="0"/>
                <a:sym typeface="+mn-ea"/>
              </a:rPr>
              <a:t> ÛÁ</a:t>
            </a:r>
            <a:r>
              <a:rPr lang="en-US" altLang="en-US" sz="1700">
                <a:solidFill>
                  <a:schemeClr val="tx1"/>
                </a:solidFill>
                <a:latin typeface="Arial" panose="020B0604020202020204" pitchFamily="34" charset="0"/>
                <a:cs typeface="Arial" panose="020B0604020202020204" pitchFamily="34" charset="0"/>
                <a:sym typeface="+mn-ea"/>
              </a:rPr>
              <a:t>stanbul</a:t>
            </a:r>
            <a:br>
              <a:rPr lang="en-US" altLang="en-US" sz="1700">
                <a:solidFill>
                  <a:schemeClr val="tx1"/>
                </a:solidFill>
                <a:latin typeface="Arial" panose="020B0604020202020204" pitchFamily="34" charset="0"/>
                <a:cs typeface="Arial" panose="020B0604020202020204" pitchFamily="34" charset="0"/>
                <a:sym typeface="+mn-ea"/>
              </a:rPr>
            </a:br>
            <a:endParaRPr lang="en-US" altLang="en-US" sz="1700">
              <a:solidFill>
                <a:schemeClr val="tx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700" b="1" i="1">
                <a:solidFill>
                  <a:schemeClr val="tx1"/>
                </a:solidFill>
                <a:latin typeface="Arial" panose="020B0604020202020204" pitchFamily="34" charset="0"/>
                <a:cs typeface="Arial" panose="020B0604020202020204" pitchFamily="34" charset="0"/>
                <a:sym typeface="+mn-ea"/>
              </a:rPr>
              <a:t>United Arab Emirates:</a:t>
            </a:r>
            <a:r>
              <a:rPr lang="en-US" altLang="en-US" sz="1700">
                <a:solidFill>
                  <a:schemeClr val="tx1"/>
                </a:solidFill>
                <a:latin typeface="Arial" panose="020B0604020202020204" pitchFamily="34" charset="0"/>
                <a:cs typeface="Arial" panose="020B0604020202020204" pitchFamily="34" charset="0"/>
                <a:sym typeface="+mn-ea"/>
              </a:rPr>
              <a:t> Dubai</a:t>
            </a:r>
            <a:endParaRPr lang="en-US" altLang="en-US" sz="1700">
              <a:solidFill>
                <a:schemeClr val="tx1"/>
              </a:solidFill>
              <a:latin typeface="Arial" panose="020B0604020202020204" pitchFamily="34" charset="0"/>
              <a:cs typeface="Arial" panose="020B0604020202020204" pitchFamily="34" charset="0"/>
              <a:sym typeface="+mn-ea"/>
            </a:endParaRPr>
          </a:p>
          <a:p>
            <a:pPr indent="0">
              <a:buNone/>
            </a:pPr>
            <a:endParaRPr lang="en-US" altLang="en-US" sz="1700">
              <a:solidFill>
                <a:schemeClr val="tx1"/>
              </a:solidFill>
              <a:latin typeface="Arial" panose="020B0604020202020204" pitchFamily="34" charset="0"/>
              <a:cs typeface="Arial" panose="020B0604020202020204" pitchFamily="34" charset="0"/>
              <a:sym typeface="+mn-ea"/>
            </a:endParaRPr>
          </a:p>
          <a:p>
            <a:pPr indent="0">
              <a:buNone/>
            </a:pPr>
            <a:r>
              <a:rPr lang="en-US" altLang="en-US" sz="1700">
                <a:solidFill>
                  <a:schemeClr val="tx1"/>
                </a:solidFill>
                <a:latin typeface="Arial" panose="020B0604020202020204" pitchFamily="34" charset="0"/>
                <a:cs typeface="Arial" panose="020B0604020202020204" pitchFamily="34" charset="0"/>
                <a:sym typeface="+mn-ea"/>
              </a:rPr>
              <a:t>These cities, located within our top-recommended </a:t>
            </a:r>
            <a:br>
              <a:rPr lang="en-US" altLang="en-US" sz="1700">
                <a:solidFill>
                  <a:schemeClr val="tx1"/>
                </a:solidFill>
                <a:latin typeface="Arial" panose="020B0604020202020204" pitchFamily="34" charset="0"/>
                <a:cs typeface="Arial" panose="020B0604020202020204" pitchFamily="34" charset="0"/>
                <a:sym typeface="+mn-ea"/>
              </a:rPr>
            </a:br>
            <a:r>
              <a:rPr lang="en-US" altLang="en-US" sz="1700">
                <a:solidFill>
                  <a:schemeClr val="tx1"/>
                </a:solidFill>
                <a:latin typeface="Arial" panose="020B0604020202020204" pitchFamily="34" charset="0"/>
                <a:cs typeface="Arial" panose="020B0604020202020204" pitchFamily="34" charset="0"/>
                <a:sym typeface="+mn-ea"/>
              </a:rPr>
              <a:t>countries, were specifically selected because they </a:t>
            </a:r>
            <a:br>
              <a:rPr lang="en-US" altLang="en-US" sz="1700">
                <a:solidFill>
                  <a:schemeClr val="tx1"/>
                </a:solidFill>
                <a:latin typeface="Arial" panose="020B0604020202020204" pitchFamily="34" charset="0"/>
                <a:cs typeface="Arial" panose="020B0604020202020204" pitchFamily="34" charset="0"/>
                <a:sym typeface="+mn-ea"/>
              </a:rPr>
            </a:br>
            <a:r>
              <a:rPr lang="en-US" altLang="en-US" sz="1700">
                <a:solidFill>
                  <a:schemeClr val="tx1"/>
                </a:solidFill>
                <a:latin typeface="Arial" panose="020B0604020202020204" pitchFamily="34" charset="0"/>
                <a:cs typeface="Arial" panose="020B0604020202020204" pitchFamily="34" charset="0"/>
                <a:sym typeface="+mn-ea"/>
              </a:rPr>
              <a:t>also exhibit a strong balance of customer engagement </a:t>
            </a:r>
            <a:br>
              <a:rPr lang="en-US" altLang="en-US" sz="1700">
                <a:solidFill>
                  <a:schemeClr val="tx1"/>
                </a:solidFill>
                <a:latin typeface="Arial" panose="020B0604020202020204" pitchFamily="34" charset="0"/>
                <a:cs typeface="Arial" panose="020B0604020202020204" pitchFamily="34" charset="0"/>
                <a:sym typeface="+mn-ea"/>
              </a:rPr>
            </a:br>
            <a:r>
              <a:rPr lang="en-US" altLang="en-US" sz="1700">
                <a:solidFill>
                  <a:schemeClr val="tx1"/>
                </a:solidFill>
                <a:latin typeface="Arial" panose="020B0604020202020204" pitchFamily="34" charset="0"/>
                <a:cs typeface="Arial" panose="020B0604020202020204" pitchFamily="34" charset="0"/>
                <a:sym typeface="+mn-ea"/>
              </a:rPr>
              <a:t>and a suitable average price range, making them </a:t>
            </a:r>
            <a:br>
              <a:rPr lang="en-US" altLang="en-US" sz="1700">
                <a:solidFill>
                  <a:schemeClr val="tx1"/>
                </a:solidFill>
                <a:latin typeface="Arial" panose="020B0604020202020204" pitchFamily="34" charset="0"/>
                <a:cs typeface="Arial" panose="020B0604020202020204" pitchFamily="34" charset="0"/>
                <a:sym typeface="+mn-ea"/>
              </a:rPr>
            </a:br>
            <a:r>
              <a:rPr lang="en-US" altLang="en-US" sz="1700">
                <a:solidFill>
                  <a:schemeClr val="tx1"/>
                </a:solidFill>
                <a:latin typeface="Arial" panose="020B0604020202020204" pitchFamily="34" charset="0"/>
                <a:cs typeface="Arial" panose="020B0604020202020204" pitchFamily="34" charset="0"/>
                <a:sym typeface="+mn-ea"/>
              </a:rPr>
              <a:t>promising locations for new restaurant ventures.</a:t>
            </a:r>
            <a:endParaRPr lang="en-US" altLang="en-US" sz="1700">
              <a:solidFill>
                <a:schemeClr val="tx1"/>
              </a:solidFill>
              <a:latin typeface="Arial" panose="020B0604020202020204" pitchFamily="34" charset="0"/>
              <a:cs typeface="Arial" panose="020B0604020202020204" pitchFamily="34" charset="0"/>
              <a:sym typeface="+mn-ea"/>
            </a:endParaRPr>
          </a:p>
        </p:txBody>
      </p:sp>
      <p:pic>
        <p:nvPicPr>
          <p:cNvPr id="4" name="Picture 3" descr="Capture"/>
          <p:cNvPicPr>
            <a:picLocks noChangeAspect="1"/>
          </p:cNvPicPr>
          <p:nvPr/>
        </p:nvPicPr>
        <p:blipFill>
          <a:blip r:embed="rId1"/>
          <a:stretch>
            <a:fillRect/>
          </a:stretch>
        </p:blipFill>
        <p:spPr>
          <a:xfrm>
            <a:off x="5730240" y="1564005"/>
            <a:ext cx="5765800" cy="3105785"/>
          </a:xfrm>
          <a:prstGeom prst="rect">
            <a:avLst/>
          </a:prstGeom>
          <a:ln>
            <a:solidFill>
              <a:schemeClr val="accent1"/>
            </a:solidFill>
          </a:ln>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u="sng">
                <a:latin typeface="Arial" panose="020B0604020202020204" pitchFamily="34" charset="0"/>
                <a:cs typeface="Arial" panose="020B0604020202020204" pitchFamily="34" charset="0"/>
              </a:rPr>
              <a:t>Restaurant Quality in Suggested Countries</a:t>
            </a:r>
            <a:endParaRPr lang="en-US" altLang="en-US" u="sng">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p>
            <a:pPr marL="0" indent="0">
              <a:buNone/>
            </a:pPr>
            <a:r>
              <a:rPr lang="en-US" altLang="en-US" sz="1800" b="1" u="sng">
                <a:latin typeface="Arial" panose="020B0604020202020204" pitchFamily="34" charset="0"/>
                <a:cs typeface="Arial" panose="020B0604020202020204" pitchFamily="34" charset="0"/>
                <a:sym typeface="+mn-ea"/>
              </a:rPr>
              <a:t> </a:t>
            </a:r>
            <a:endParaRPr lang="en-US" altLang="en-US" sz="1800" b="1" u="sng">
              <a:latin typeface="Arial" panose="020B0604020202020204" pitchFamily="34" charset="0"/>
              <a:cs typeface="Arial" panose="020B0604020202020204" pitchFamily="34" charset="0"/>
              <a:sym typeface="+mn-ea"/>
            </a:endParaRPr>
          </a:p>
        </p:txBody>
      </p:sp>
      <p:sp>
        <p:nvSpPr>
          <p:cNvPr id="7" name="Text Box 6"/>
          <p:cNvSpPr txBox="1"/>
          <p:nvPr/>
        </p:nvSpPr>
        <p:spPr>
          <a:xfrm>
            <a:off x="6096635" y="1510030"/>
            <a:ext cx="5875020" cy="4923155"/>
          </a:xfrm>
          <a:prstGeom prst="rect">
            <a:avLst/>
          </a:prstGeom>
          <a:noFill/>
        </p:spPr>
        <p:txBody>
          <a:bodyPr wrap="square" rtlCol="0" anchor="t">
            <a:noAutofit/>
          </a:bodyPr>
          <a:p>
            <a:pPr marL="285750" indent="-285750">
              <a:buFont typeface="Arial" panose="020B0604020202020204" pitchFamily="34" charset="0"/>
              <a:buChar char="•"/>
            </a:pPr>
            <a:r>
              <a:rPr lang="en-US" altLang="en-US" sz="1700">
                <a:solidFill>
                  <a:schemeClr val="tx1"/>
                </a:solidFill>
                <a:latin typeface="Arial" panose="020B0604020202020204" pitchFamily="34" charset="0"/>
                <a:cs typeface="Arial" panose="020B0604020202020204" pitchFamily="34" charset="0"/>
                <a:sym typeface="+mn-ea"/>
              </a:rPr>
              <a:t>Our analysis of customer ratings shows that the average rating for restaurants in Indonesia, Philippines, Turkey, and the United Arab Emirates is </a:t>
            </a:r>
            <a:r>
              <a:rPr lang="en-US" altLang="en-US" sz="1700" b="1">
                <a:solidFill>
                  <a:schemeClr val="tx1"/>
                </a:solidFill>
                <a:latin typeface="Arial" panose="020B0604020202020204" pitchFamily="34" charset="0"/>
                <a:cs typeface="Arial" panose="020B0604020202020204" pitchFamily="34" charset="0"/>
                <a:sym typeface="+mn-ea"/>
              </a:rPr>
              <a:t>consistently above 4</a:t>
            </a:r>
            <a:r>
              <a:rPr lang="en-US" altLang="en-US" sz="1700">
                <a:solidFill>
                  <a:schemeClr val="tx1"/>
                </a:solidFill>
                <a:latin typeface="Arial" panose="020B0604020202020204" pitchFamily="34" charset="0"/>
                <a:cs typeface="Arial" panose="020B0604020202020204" pitchFamily="34" charset="0"/>
                <a:sym typeface="+mn-ea"/>
              </a:rPr>
              <a:t> out of 5 stars.</a:t>
            </a:r>
            <a:br>
              <a:rPr lang="en-US" altLang="en-US" sz="1700">
                <a:solidFill>
                  <a:schemeClr val="tx1"/>
                </a:solidFill>
                <a:latin typeface="Arial" panose="020B0604020202020204" pitchFamily="34" charset="0"/>
                <a:cs typeface="Arial" panose="020B0604020202020204" pitchFamily="34" charset="0"/>
                <a:sym typeface="+mn-ea"/>
              </a:rPr>
            </a:br>
            <a:endParaRPr lang="en-US" altLang="en-US" sz="1700">
              <a:solidFill>
                <a:schemeClr val="tx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700">
                <a:solidFill>
                  <a:schemeClr val="tx1"/>
                </a:solidFill>
                <a:latin typeface="Arial" panose="020B0604020202020204" pitchFamily="34" charset="0"/>
                <a:cs typeface="Arial" panose="020B0604020202020204" pitchFamily="34" charset="0"/>
                <a:sym typeface="+mn-ea"/>
              </a:rPr>
              <a:t>This indicates a generally </a:t>
            </a:r>
            <a:r>
              <a:rPr lang="en-US" altLang="en-US" sz="1700" b="1">
                <a:solidFill>
                  <a:schemeClr val="tx1"/>
                </a:solidFill>
                <a:latin typeface="Arial" panose="020B0604020202020204" pitchFamily="34" charset="0"/>
                <a:cs typeface="Arial" panose="020B0604020202020204" pitchFamily="34" charset="0"/>
                <a:sym typeface="+mn-ea"/>
              </a:rPr>
              <a:t>high level of quality and customer satisfaction</a:t>
            </a:r>
            <a:r>
              <a:rPr lang="en-US" altLang="en-US" sz="1700">
                <a:solidFill>
                  <a:schemeClr val="tx1"/>
                </a:solidFill>
                <a:latin typeface="Arial" panose="020B0604020202020204" pitchFamily="34" charset="0"/>
                <a:cs typeface="Arial" panose="020B0604020202020204" pitchFamily="34" charset="0"/>
                <a:sym typeface="+mn-ea"/>
              </a:rPr>
              <a:t> with the existing dining options in these markets.</a:t>
            </a:r>
            <a:br>
              <a:rPr lang="en-US" altLang="en-US" sz="1700">
                <a:solidFill>
                  <a:schemeClr val="tx1"/>
                </a:solidFill>
                <a:latin typeface="Arial" panose="020B0604020202020204" pitchFamily="34" charset="0"/>
                <a:cs typeface="Arial" panose="020B0604020202020204" pitchFamily="34" charset="0"/>
                <a:sym typeface="+mn-ea"/>
              </a:rPr>
            </a:br>
            <a:endParaRPr lang="en-US" altLang="en-US" sz="1700">
              <a:solidFill>
                <a:schemeClr val="tx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700" b="1">
                <a:solidFill>
                  <a:schemeClr val="tx1"/>
                </a:solidFill>
                <a:latin typeface="Arial" panose="020B0604020202020204" pitchFamily="34" charset="0"/>
                <a:cs typeface="Arial" panose="020B0604020202020204" pitchFamily="34" charset="0"/>
                <a:sym typeface="+mn-ea"/>
              </a:rPr>
              <a:t>Key Takeaway:</a:t>
            </a:r>
            <a:r>
              <a:rPr lang="en-US" altLang="en-US" sz="1700">
                <a:solidFill>
                  <a:schemeClr val="tx1"/>
                </a:solidFill>
                <a:latin typeface="Arial" panose="020B0604020202020204" pitchFamily="34" charset="0"/>
                <a:cs typeface="Arial" panose="020B0604020202020204" pitchFamily="34" charset="0"/>
                <a:sym typeface="+mn-ea"/>
              </a:rPr>
              <a:t> To effectively compete, new restaurants will need to offer exceptional quality in both food and service to meet or exceed these existing standards and attract customers.</a:t>
            </a:r>
            <a:endParaRPr lang="en-US" altLang="en-US" sz="1700">
              <a:solidFill>
                <a:schemeClr val="tx1"/>
              </a:solidFill>
              <a:latin typeface="Arial" panose="020B0604020202020204" pitchFamily="34" charset="0"/>
              <a:cs typeface="Arial" panose="020B0604020202020204" pitchFamily="34" charset="0"/>
              <a:sym typeface="+mn-ea"/>
            </a:endParaRPr>
          </a:p>
        </p:txBody>
      </p:sp>
      <p:pic>
        <p:nvPicPr>
          <p:cNvPr id="5" name="Picture 4" descr="Capture"/>
          <p:cNvPicPr>
            <a:picLocks noChangeAspect="1"/>
          </p:cNvPicPr>
          <p:nvPr/>
        </p:nvPicPr>
        <p:blipFill>
          <a:blip r:embed="rId1"/>
          <a:stretch>
            <a:fillRect/>
          </a:stretch>
        </p:blipFill>
        <p:spPr>
          <a:xfrm>
            <a:off x="584835" y="1790700"/>
            <a:ext cx="5398770" cy="3276600"/>
          </a:xfrm>
          <a:prstGeom prst="rect">
            <a:avLst/>
          </a:prstGeom>
          <a:ln>
            <a:solidFill>
              <a:schemeClr val="accent1"/>
            </a:solidFill>
          </a:ln>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u="sng">
                <a:latin typeface="Arial" panose="020B0604020202020204" pitchFamily="34" charset="0"/>
                <a:cs typeface="Arial" panose="020B0604020202020204" pitchFamily="34" charset="0"/>
              </a:rPr>
              <a:t>Dining Expenditure in Expansion Markets</a:t>
            </a:r>
            <a:endParaRPr lang="en-US" altLang="en-US" u="sng">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p>
            <a:pPr marL="0" indent="0">
              <a:buNone/>
            </a:pPr>
            <a:r>
              <a:rPr lang="en-US" altLang="en-US" sz="1800" b="1" u="sng">
                <a:latin typeface="Arial" panose="020B0604020202020204" pitchFamily="34" charset="0"/>
                <a:cs typeface="Arial" panose="020B0604020202020204" pitchFamily="34" charset="0"/>
                <a:sym typeface="+mn-ea"/>
              </a:rPr>
              <a:t> </a:t>
            </a:r>
            <a:endParaRPr lang="en-US" altLang="en-US" sz="1800" b="1" u="sng">
              <a:latin typeface="Arial" panose="020B0604020202020204" pitchFamily="34" charset="0"/>
              <a:cs typeface="Arial" panose="020B0604020202020204" pitchFamily="34" charset="0"/>
              <a:sym typeface="+mn-ea"/>
            </a:endParaRPr>
          </a:p>
        </p:txBody>
      </p:sp>
      <p:sp>
        <p:nvSpPr>
          <p:cNvPr id="7" name="Text Box 6"/>
          <p:cNvSpPr txBox="1"/>
          <p:nvPr/>
        </p:nvSpPr>
        <p:spPr>
          <a:xfrm>
            <a:off x="6096635" y="1541780"/>
            <a:ext cx="5875020" cy="4764405"/>
          </a:xfrm>
          <a:prstGeom prst="rect">
            <a:avLst/>
          </a:prstGeom>
          <a:noFill/>
        </p:spPr>
        <p:txBody>
          <a:bodyPr wrap="square" rtlCol="0" anchor="t">
            <a:noAutofit/>
          </a:bodyPr>
          <a:p>
            <a:pPr marL="285750" indent="-285750">
              <a:buFont typeface="Arial" panose="020B0604020202020204" pitchFamily="34" charset="0"/>
              <a:buChar char="•"/>
            </a:pPr>
            <a:r>
              <a:rPr lang="en-US" altLang="en-US" sz="1700" b="1">
                <a:latin typeface="Arial" panose="020B0604020202020204" pitchFamily="34" charset="0"/>
                <a:cs typeface="Arial" panose="020B0604020202020204" pitchFamily="34" charset="0"/>
                <a:sym typeface="+mn-ea"/>
              </a:rPr>
              <a:t>Philippines:</a:t>
            </a:r>
            <a:r>
              <a:rPr lang="en-US" altLang="en-US" sz="1700">
                <a:latin typeface="Arial" panose="020B0604020202020204" pitchFamily="34" charset="0"/>
                <a:cs typeface="Arial" panose="020B0604020202020204" pitchFamily="34" charset="0"/>
                <a:sym typeface="+mn-ea"/>
              </a:rPr>
              <a:t> Approximately $120 - Indicating a higher average spending on dining out.</a:t>
            </a:r>
            <a:br>
              <a:rPr lang="en-US" altLang="en-US" sz="1700">
                <a:latin typeface="Arial" panose="020B0604020202020204" pitchFamily="34" charset="0"/>
                <a:cs typeface="Arial" panose="020B0604020202020204" pitchFamily="34" charset="0"/>
                <a:sym typeface="+mn-ea"/>
              </a:rPr>
            </a:br>
            <a:endParaRPr lang="en-US" altLang="en-US" sz="1700">
              <a:solidFill>
                <a:schemeClr val="tx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700" b="1">
                <a:latin typeface="Arial" panose="020B0604020202020204" pitchFamily="34" charset="0"/>
                <a:cs typeface="Arial" panose="020B0604020202020204" pitchFamily="34" charset="0"/>
                <a:sym typeface="+mn-ea"/>
              </a:rPr>
              <a:t>United Arab Emirates:</a:t>
            </a:r>
            <a:r>
              <a:rPr lang="en-US" altLang="en-US" sz="1700">
                <a:latin typeface="Arial" panose="020B0604020202020204" pitchFamily="34" charset="0"/>
                <a:cs typeface="Arial" panose="020B0604020202020204" pitchFamily="34" charset="0"/>
                <a:sym typeface="+mn-ea"/>
              </a:rPr>
              <a:t> Approximately $50 - Representing a mid-range average cost.</a:t>
            </a:r>
            <a:br>
              <a:rPr lang="en-US" altLang="en-US" sz="1700">
                <a:latin typeface="Arial" panose="020B0604020202020204" pitchFamily="34" charset="0"/>
                <a:cs typeface="Arial" panose="020B0604020202020204" pitchFamily="34" charset="0"/>
                <a:sym typeface="+mn-ea"/>
              </a:rPr>
            </a:br>
            <a:endParaRPr lang="en-US" altLang="en-US" sz="1700">
              <a:solidFill>
                <a:schemeClr val="tx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700" b="1">
                <a:latin typeface="Arial" panose="020B0604020202020204" pitchFamily="34" charset="0"/>
                <a:cs typeface="Arial" panose="020B0604020202020204" pitchFamily="34" charset="0"/>
                <a:sym typeface="+mn-ea"/>
              </a:rPr>
              <a:t>Indonesia &amp; Turkey:</a:t>
            </a:r>
            <a:r>
              <a:rPr lang="en-US" altLang="en-US" sz="1700">
                <a:latin typeface="Arial" panose="020B0604020202020204" pitchFamily="34" charset="0"/>
                <a:cs typeface="Arial" panose="020B0604020202020204" pitchFamily="34" charset="0"/>
                <a:sym typeface="+mn-ea"/>
              </a:rPr>
              <a:t> Under $25 - Suggesting more affordable dining options on average.</a:t>
            </a:r>
            <a:br>
              <a:rPr lang="en-US" altLang="en-US" sz="1700">
                <a:latin typeface="Arial" panose="020B0604020202020204" pitchFamily="34" charset="0"/>
                <a:cs typeface="Arial" panose="020B0604020202020204" pitchFamily="34" charset="0"/>
                <a:sym typeface="+mn-ea"/>
              </a:rPr>
            </a:br>
            <a:endParaRPr lang="en-US" altLang="en-US" sz="1700">
              <a:solidFill>
                <a:schemeClr val="tx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700" b="1">
                <a:latin typeface="Arial" panose="020B0604020202020204" pitchFamily="34" charset="0"/>
                <a:cs typeface="Arial" panose="020B0604020202020204" pitchFamily="34" charset="0"/>
                <a:sym typeface="+mn-ea"/>
              </a:rPr>
              <a:t>Key Takeaway:</a:t>
            </a:r>
            <a:r>
              <a:rPr lang="en-US" altLang="en-US" sz="1700">
                <a:latin typeface="Arial" panose="020B0604020202020204" pitchFamily="34" charset="0"/>
                <a:cs typeface="Arial" panose="020B0604020202020204" pitchFamily="34" charset="0"/>
                <a:sym typeface="+mn-ea"/>
              </a:rPr>
              <a:t> The significant variation in average dining costs across these markets necessitates careful financial planning and tailored pricing strategies for new restaurants in each country.</a:t>
            </a:r>
            <a:endParaRPr lang="en-US" altLang="en-US" sz="1700">
              <a:solidFill>
                <a:schemeClr val="tx1"/>
              </a:solidFill>
              <a:latin typeface="Arial" panose="020B0604020202020204" pitchFamily="34" charset="0"/>
              <a:cs typeface="Arial" panose="020B0604020202020204" pitchFamily="34" charset="0"/>
              <a:sym typeface="+mn-ea"/>
            </a:endParaRPr>
          </a:p>
        </p:txBody>
      </p:sp>
      <p:pic>
        <p:nvPicPr>
          <p:cNvPr id="4" name="Picture 3" descr="Capture"/>
          <p:cNvPicPr>
            <a:picLocks noChangeAspect="1"/>
          </p:cNvPicPr>
          <p:nvPr/>
        </p:nvPicPr>
        <p:blipFill>
          <a:blip r:embed="rId1"/>
          <a:stretch>
            <a:fillRect/>
          </a:stretch>
        </p:blipFill>
        <p:spPr>
          <a:xfrm>
            <a:off x="556895" y="1623060"/>
            <a:ext cx="5380355" cy="3088005"/>
          </a:xfrm>
          <a:prstGeom prst="rect">
            <a:avLst/>
          </a:prstGeom>
          <a:ln>
            <a:solidFill>
              <a:schemeClr val="accent1"/>
            </a:solidFill>
          </a:ln>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u="sng">
                <a:latin typeface="Arial" panose="020B0604020202020204" pitchFamily="34" charset="0"/>
                <a:cs typeface="Arial" panose="020B0604020202020204" pitchFamily="34" charset="0"/>
              </a:rPr>
              <a:t>Competiton Landscape in Suggested Cities</a:t>
            </a:r>
            <a:endParaRPr lang="en-US" altLang="en-US" u="sng">
              <a:latin typeface="Arial" panose="020B0604020202020204" pitchFamily="34" charset="0"/>
              <a:cs typeface="Arial" panose="020B0604020202020204" pitchFamily="34" charset="0"/>
            </a:endParaRPr>
          </a:p>
        </p:txBody>
      </p:sp>
      <p:sp>
        <p:nvSpPr>
          <p:cNvPr id="8" name="Text Placeholder 7"/>
          <p:cNvSpPr>
            <a:spLocks noGrp="1"/>
          </p:cNvSpPr>
          <p:nvPr>
            <p:ph type="body" idx="1"/>
          </p:nvPr>
        </p:nvSpPr>
        <p:spPr>
          <a:xfrm>
            <a:off x="695960" y="1301750"/>
            <a:ext cx="5323840" cy="482600"/>
          </a:xfrm>
        </p:spPr>
        <p:txBody>
          <a:bodyPr>
            <a:normAutofit lnSpcReduction="20000"/>
          </a:bodyPr>
          <a:p>
            <a:r>
              <a:rPr lang="en-US">
                <a:latin typeface="Arial" panose="020B0604020202020204" pitchFamily="34" charset="0"/>
                <a:cs typeface="Arial" panose="020B0604020202020204" pitchFamily="34" charset="0"/>
              </a:rPr>
              <a:t>Top Competitors</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695960" y="1976120"/>
            <a:ext cx="4822190" cy="4199255"/>
          </a:xfrm>
        </p:spPr>
        <p:txBody>
          <a:bodyPr>
            <a:noAutofit/>
          </a:bodyPr>
          <a:p>
            <a:r>
              <a:rPr lang="en-US" altLang="en-US" sz="1700">
                <a:latin typeface="Arial" panose="020B0604020202020204" pitchFamily="34" charset="0"/>
                <a:cs typeface="Arial" panose="020B0604020202020204" pitchFamily="34" charset="0"/>
                <a:sym typeface="+mn-ea"/>
              </a:rPr>
              <a:t>In each of the recommended cities, we identified established restaurants with significant customer popularity (based on votes) and high average ratings.</a:t>
            </a:r>
            <a:endParaRPr lang="en-US" altLang="en-US" sz="1700">
              <a:latin typeface="Arial" panose="020B0604020202020204" pitchFamily="34" charset="0"/>
              <a:cs typeface="Arial" panose="020B0604020202020204" pitchFamily="34" charset="0"/>
              <a:sym typeface="+mn-ea"/>
            </a:endParaRPr>
          </a:p>
        </p:txBody>
      </p:sp>
      <p:sp>
        <p:nvSpPr>
          <p:cNvPr id="9" name="Text Placeholder 8"/>
          <p:cNvSpPr>
            <a:spLocks noGrp="1"/>
          </p:cNvSpPr>
          <p:nvPr>
            <p:ph type="body" sz="quarter" idx="3"/>
          </p:nvPr>
        </p:nvSpPr>
        <p:spPr/>
        <p:txBody>
          <a:bodyPr>
            <a:normAutofit lnSpcReduction="20000"/>
          </a:bodyPr>
          <a:p>
            <a:r>
              <a:rPr lang="en-US">
                <a:latin typeface="Arial" panose="020B0604020202020204" pitchFamily="34" charset="0"/>
                <a:cs typeface="Arial" panose="020B0604020202020204" pitchFamily="34" charset="0"/>
              </a:rPr>
              <a:t>Lower-rated Restaurants</a:t>
            </a:r>
            <a:endParaRPr lang="en-US">
              <a:latin typeface="Arial" panose="020B0604020202020204" pitchFamily="34" charset="0"/>
              <a:cs typeface="Arial" panose="020B0604020202020204" pitchFamily="34" charset="0"/>
            </a:endParaRPr>
          </a:p>
        </p:txBody>
      </p:sp>
      <p:sp>
        <p:nvSpPr>
          <p:cNvPr id="10" name="Content Placeholder 9"/>
          <p:cNvSpPr>
            <a:spLocks noGrp="1"/>
          </p:cNvSpPr>
          <p:nvPr>
            <p:ph sz="quarter" idx="4"/>
          </p:nvPr>
        </p:nvSpPr>
        <p:spPr>
          <a:xfrm>
            <a:off x="6019165" y="1875155"/>
            <a:ext cx="5102225" cy="4300220"/>
          </a:xfrm>
        </p:spPr>
        <p:txBody>
          <a:bodyPr>
            <a:normAutofit/>
          </a:bodyPr>
          <a:p>
            <a:pPr marL="514350" indent="-285750"/>
            <a:r>
              <a:rPr lang="en-US" altLang="en-US" sz="1700">
                <a:latin typeface="Arial" panose="020B0604020202020204" pitchFamily="34" charset="0"/>
                <a:cs typeface="Arial" panose="020B0604020202020204" pitchFamily="34" charset="0"/>
                <a:sym typeface="+mn-ea"/>
              </a:rPr>
              <a:t>Our analysis of restaurants with lower ratings (3-4 stars) indicates a generally good standard of quality across the board. There were no restaurants rated below 3 stars in our data.</a:t>
            </a:r>
            <a:endParaRPr lang="en-US" sz="1700"/>
          </a:p>
        </p:txBody>
      </p:sp>
      <p:pic>
        <p:nvPicPr>
          <p:cNvPr id="5" name="Picture 4" descr="Capture"/>
          <p:cNvPicPr>
            <a:picLocks noChangeAspect="1"/>
          </p:cNvPicPr>
          <p:nvPr/>
        </p:nvPicPr>
        <p:blipFill>
          <a:blip r:embed="rId1"/>
          <a:stretch>
            <a:fillRect/>
          </a:stretch>
        </p:blipFill>
        <p:spPr>
          <a:xfrm>
            <a:off x="912495" y="3484880"/>
            <a:ext cx="4332605" cy="2480945"/>
          </a:xfrm>
          <a:prstGeom prst="rect">
            <a:avLst/>
          </a:prstGeom>
          <a:ln>
            <a:solidFill>
              <a:schemeClr val="accent1"/>
            </a:solidFill>
          </a:ln>
        </p:spPr>
      </p:pic>
      <p:pic>
        <p:nvPicPr>
          <p:cNvPr id="6" name="Picture 5" descr="Capture"/>
          <p:cNvPicPr>
            <a:picLocks noChangeAspect="1"/>
          </p:cNvPicPr>
          <p:nvPr/>
        </p:nvPicPr>
        <p:blipFill>
          <a:blip r:embed="rId2"/>
          <a:stretch>
            <a:fillRect/>
          </a:stretch>
        </p:blipFill>
        <p:spPr>
          <a:xfrm>
            <a:off x="6529070" y="3456940"/>
            <a:ext cx="4267200" cy="2480945"/>
          </a:xfrm>
          <a:prstGeom prst="rect">
            <a:avLst/>
          </a:prstGeom>
          <a:ln>
            <a:solidFill>
              <a:schemeClr val="accent1"/>
            </a:solidFill>
          </a:ln>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u="sng">
                <a:latin typeface="Arial" panose="020B0604020202020204" pitchFamily="34" charset="0"/>
                <a:cs typeface="Arial" panose="020B0604020202020204" pitchFamily="34" charset="0"/>
              </a:rPr>
              <a:t>Optimal Cuisines for New Restaurants</a:t>
            </a:r>
            <a:endParaRPr lang="en-US" altLang="en-US" u="sng">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695960" y="1301750"/>
            <a:ext cx="6405880" cy="4873625"/>
          </a:xfrm>
        </p:spPr>
        <p:txBody>
          <a:bodyPr>
            <a:normAutofit/>
          </a:bodyPr>
          <a:p>
            <a:r>
              <a:rPr lang="en-US" altLang="en-US" sz="1700" b="1">
                <a:latin typeface="Arial" panose="020B0604020202020204" pitchFamily="34" charset="0"/>
                <a:cs typeface="Arial" panose="020B0604020202020204" pitchFamily="34" charset="0"/>
              </a:rPr>
              <a:t>Indonesia:</a:t>
            </a:r>
            <a:r>
              <a:rPr lang="en-US" altLang="en-US" sz="1700">
                <a:latin typeface="Arial" panose="020B0604020202020204" pitchFamily="34" charset="0"/>
                <a:cs typeface="Arial" panose="020B0604020202020204" pitchFamily="34" charset="0"/>
              </a:rPr>
              <a:t> Focus on Indonesian and Western cuisines, which show high popularity and ratings.</a:t>
            </a:r>
            <a:endParaRPr lang="en-US" altLang="en-US" sz="1700">
              <a:latin typeface="Arial" panose="020B0604020202020204" pitchFamily="34" charset="0"/>
              <a:cs typeface="Arial" panose="020B0604020202020204" pitchFamily="34" charset="0"/>
            </a:endParaRPr>
          </a:p>
          <a:p>
            <a:r>
              <a:rPr lang="en-US" altLang="en-US" sz="1700" b="1">
                <a:latin typeface="Arial" panose="020B0604020202020204" pitchFamily="34" charset="0"/>
                <a:cs typeface="Arial" panose="020B0604020202020204" pitchFamily="34" charset="0"/>
              </a:rPr>
              <a:t>Philippines:</a:t>
            </a:r>
            <a:r>
              <a:rPr lang="en-US" altLang="en-US" sz="1700">
                <a:latin typeface="Arial" panose="020B0604020202020204" pitchFamily="34" charset="0"/>
                <a:cs typeface="Arial" panose="020B0604020202020204" pitchFamily="34" charset="0"/>
              </a:rPr>
              <a:t> Consider Filipino, Mexican, Asian, and Japanese cuisines, all well-received by customers.</a:t>
            </a:r>
            <a:endParaRPr lang="en-US" altLang="en-US" sz="1700">
              <a:latin typeface="Arial" panose="020B0604020202020204" pitchFamily="34" charset="0"/>
              <a:cs typeface="Arial" panose="020B0604020202020204" pitchFamily="34" charset="0"/>
            </a:endParaRPr>
          </a:p>
          <a:p>
            <a:r>
              <a:rPr lang="en-US" altLang="en-US" sz="1700" b="1">
                <a:latin typeface="Arial" panose="020B0604020202020204" pitchFamily="34" charset="0"/>
                <a:cs typeface="Arial" panose="020B0604020202020204" pitchFamily="34" charset="0"/>
              </a:rPr>
              <a:t>Turkey:</a:t>
            </a:r>
            <a:r>
              <a:rPr lang="en-US" altLang="en-US" sz="1700">
                <a:latin typeface="Arial" panose="020B0604020202020204" pitchFamily="34" charset="0"/>
                <a:cs typeface="Arial" panose="020B0604020202020204" pitchFamily="34" charset="0"/>
              </a:rPr>
              <a:t> Cafe, Desserts, and Bar Food options are popular and highly-rated.</a:t>
            </a:r>
            <a:endParaRPr lang="en-US" altLang="en-US" sz="1700">
              <a:latin typeface="Arial" panose="020B0604020202020204" pitchFamily="34" charset="0"/>
              <a:cs typeface="Arial" panose="020B0604020202020204" pitchFamily="34" charset="0"/>
            </a:endParaRPr>
          </a:p>
          <a:p>
            <a:r>
              <a:rPr lang="en-US" altLang="en-US" sz="1700" b="1">
                <a:latin typeface="Arial" panose="020B0604020202020204" pitchFamily="34" charset="0"/>
                <a:cs typeface="Arial" panose="020B0604020202020204" pitchFamily="34" charset="0"/>
              </a:rPr>
              <a:t>United Arab Emirates:</a:t>
            </a:r>
            <a:r>
              <a:rPr lang="en-US" altLang="en-US" sz="1700">
                <a:latin typeface="Arial" panose="020B0604020202020204" pitchFamily="34" charset="0"/>
                <a:cs typeface="Arial" panose="020B0604020202020204" pitchFamily="34" charset="0"/>
              </a:rPr>
              <a:t> American, Desserts, Indian, and Continental cuisines are recommended based on customer preferences.</a:t>
            </a:r>
            <a:endParaRPr lang="en-US" altLang="en-US" sz="1700">
              <a:latin typeface="Arial" panose="020B0604020202020204" pitchFamily="34" charset="0"/>
              <a:cs typeface="Arial" panose="020B0604020202020204" pitchFamily="34" charset="0"/>
            </a:endParaRPr>
          </a:p>
          <a:p>
            <a:r>
              <a:rPr lang="en-US" altLang="en-US" sz="1700" b="1">
                <a:latin typeface="Arial" panose="020B0604020202020204" pitchFamily="34" charset="0"/>
                <a:cs typeface="Arial" panose="020B0604020202020204" pitchFamily="34" charset="0"/>
              </a:rPr>
              <a:t>Key Consideration:</a:t>
            </a:r>
            <a:r>
              <a:rPr lang="en-US" altLang="en-US" sz="1700">
                <a:latin typeface="Arial" panose="020B0604020202020204" pitchFamily="34" charset="0"/>
                <a:cs typeface="Arial" panose="020B0604020202020204" pitchFamily="34" charset="0"/>
              </a:rPr>
              <a:t> Prioritizing these cuisines in your new restaurants will align with local tastes and has the potential to lead to better customer feedback and higher ratings.</a:t>
            </a:r>
            <a:endParaRPr lang="en-US" altLang="en-US" sz="1700">
              <a:latin typeface="Arial" panose="020B0604020202020204" pitchFamily="34" charset="0"/>
              <a:cs typeface="Arial" panose="020B0604020202020204" pitchFamily="34" charset="0"/>
            </a:endParaRPr>
          </a:p>
        </p:txBody>
      </p:sp>
      <p:pic>
        <p:nvPicPr>
          <p:cNvPr id="7" name="Picture 6" descr="Capture"/>
          <p:cNvPicPr>
            <a:picLocks noChangeAspect="1"/>
          </p:cNvPicPr>
          <p:nvPr/>
        </p:nvPicPr>
        <p:blipFill>
          <a:blip r:embed="rId1"/>
          <a:stretch>
            <a:fillRect/>
          </a:stretch>
        </p:blipFill>
        <p:spPr>
          <a:xfrm>
            <a:off x="7266940" y="1301750"/>
            <a:ext cx="4229100" cy="4873625"/>
          </a:xfrm>
          <a:prstGeom prst="rect">
            <a:avLst/>
          </a:prstGeom>
          <a:ln>
            <a:solidFill>
              <a:schemeClr val="accent1"/>
            </a:solidFill>
          </a:ln>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u="sng">
                <a:latin typeface="Arial" panose="020B0604020202020204" pitchFamily="34" charset="0"/>
                <a:cs typeface="Arial" panose="020B0604020202020204" pitchFamily="34" charset="0"/>
              </a:rPr>
              <a:t>Impact of Online Delivery &amp; Table Booking on Ratings</a:t>
            </a:r>
            <a:endParaRPr lang="en-US" altLang="en-US" u="sng">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695960" y="3621405"/>
            <a:ext cx="10799445" cy="2553970"/>
          </a:xfrm>
        </p:spPr>
        <p:txBody>
          <a:bodyPr>
            <a:normAutofit lnSpcReduction="20000"/>
          </a:bodyPr>
          <a:p>
            <a:r>
              <a:rPr lang="en-US" altLang="en-US" sz="1700" b="1">
                <a:latin typeface="Arial" panose="020B0604020202020204" pitchFamily="34" charset="0"/>
                <a:cs typeface="Arial" panose="020B0604020202020204" pitchFamily="34" charset="0"/>
              </a:rPr>
              <a:t>Table Booking:</a:t>
            </a:r>
            <a:r>
              <a:rPr lang="en-US" altLang="en-US" sz="1700">
                <a:latin typeface="Arial" panose="020B0604020202020204" pitchFamily="34" charset="0"/>
                <a:cs typeface="Arial" panose="020B0604020202020204" pitchFamily="34" charset="0"/>
              </a:rPr>
              <a:t> Restaurants offering table booking have a significantly higher average rating (3.5 stars) compared to those without (2.8 stars).</a:t>
            </a:r>
            <a:br>
              <a:rPr lang="en-US" altLang="en-US" sz="1700">
                <a:latin typeface="Arial" panose="020B0604020202020204" pitchFamily="34" charset="0"/>
                <a:cs typeface="Arial" panose="020B0604020202020204" pitchFamily="34" charset="0"/>
              </a:rPr>
            </a:br>
            <a:endParaRPr lang="en-US" altLang="en-US" sz="1700">
              <a:latin typeface="Arial" panose="020B0604020202020204" pitchFamily="34" charset="0"/>
              <a:cs typeface="Arial" panose="020B0604020202020204" pitchFamily="34" charset="0"/>
            </a:endParaRPr>
          </a:p>
          <a:p>
            <a:r>
              <a:rPr lang="en-US" altLang="en-US" sz="1700" b="1">
                <a:latin typeface="Arial" panose="020B0604020202020204" pitchFamily="34" charset="0"/>
                <a:cs typeface="Arial" panose="020B0604020202020204" pitchFamily="34" charset="0"/>
              </a:rPr>
              <a:t>Online Delivery: </a:t>
            </a:r>
            <a:r>
              <a:rPr lang="en-US" altLang="en-US" sz="1700">
                <a:latin typeface="Arial" panose="020B0604020202020204" pitchFamily="34" charset="0"/>
                <a:cs typeface="Arial" panose="020B0604020202020204" pitchFamily="34" charset="0"/>
              </a:rPr>
              <a:t>Restaurants providing online delivery also achieve a higher average rating (3.3 stars) versus those not offering it (2.2 stars).</a:t>
            </a:r>
            <a:br>
              <a:rPr lang="en-US" altLang="en-US" sz="1700">
                <a:latin typeface="Arial" panose="020B0604020202020204" pitchFamily="34" charset="0"/>
                <a:cs typeface="Arial" panose="020B0604020202020204" pitchFamily="34" charset="0"/>
              </a:rPr>
            </a:br>
            <a:endParaRPr lang="en-US" altLang="en-US" sz="1700">
              <a:latin typeface="Arial" panose="020B0604020202020204" pitchFamily="34" charset="0"/>
              <a:cs typeface="Arial" panose="020B0604020202020204" pitchFamily="34" charset="0"/>
            </a:endParaRPr>
          </a:p>
          <a:p>
            <a:r>
              <a:rPr lang="en-US" altLang="en-US" sz="1700" b="1">
                <a:latin typeface="Arial" panose="020B0604020202020204" pitchFamily="34" charset="0"/>
                <a:cs typeface="Arial" panose="020B0604020202020204" pitchFamily="34" charset="0"/>
              </a:rPr>
              <a:t>Key Takeaway:</a:t>
            </a:r>
            <a:r>
              <a:rPr lang="en-US" altLang="en-US" sz="1700">
                <a:latin typeface="Arial" panose="020B0604020202020204" pitchFamily="34" charset="0"/>
                <a:cs typeface="Arial" panose="020B0604020202020204" pitchFamily="34" charset="0"/>
              </a:rPr>
              <a:t> Offering both table booking and online delivery services has a clear positive impact on customer ratings, suggesting increased convenience and satisfaction.</a:t>
            </a:r>
            <a:endParaRPr lang="en-US" altLang="en-US" sz="1700">
              <a:latin typeface="Arial" panose="020B0604020202020204" pitchFamily="34" charset="0"/>
              <a:cs typeface="Arial" panose="020B0604020202020204" pitchFamily="34" charset="0"/>
            </a:endParaRPr>
          </a:p>
        </p:txBody>
      </p:sp>
      <p:pic>
        <p:nvPicPr>
          <p:cNvPr id="3" name="Picture 2" descr="Capture"/>
          <p:cNvPicPr>
            <a:picLocks noChangeAspect="1"/>
          </p:cNvPicPr>
          <p:nvPr/>
        </p:nvPicPr>
        <p:blipFill>
          <a:blip r:embed="rId1"/>
          <a:stretch>
            <a:fillRect/>
          </a:stretch>
        </p:blipFill>
        <p:spPr>
          <a:xfrm>
            <a:off x="3201035" y="1426845"/>
            <a:ext cx="5768975" cy="1728470"/>
          </a:xfrm>
          <a:prstGeom prst="rect">
            <a:avLst/>
          </a:prstGeom>
          <a:ln>
            <a:solidFill>
              <a:schemeClr val="accent1"/>
            </a:solidFill>
          </a:ln>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u="sng">
                <a:latin typeface="Arial" panose="020B0604020202020204" pitchFamily="34" charset="0"/>
                <a:cs typeface="Arial" panose="020B0604020202020204" pitchFamily="34" charset="0"/>
              </a:rPr>
              <a:t>Price vs. Ratings: Is There a Link?</a:t>
            </a:r>
            <a:endParaRPr lang="en-US" altLang="en-US" u="sng">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695960" y="1705610"/>
            <a:ext cx="10799445" cy="4469765"/>
          </a:xfrm>
        </p:spPr>
        <p:txBody>
          <a:bodyPr>
            <a:normAutofit lnSpcReduction="10000"/>
          </a:bodyPr>
          <a:p>
            <a:r>
              <a:rPr lang="en-US" altLang="en-US" sz="1700">
                <a:latin typeface="Arial" panose="020B0604020202020204" pitchFamily="34" charset="0"/>
                <a:cs typeface="Arial" panose="020B0604020202020204" pitchFamily="34" charset="0"/>
              </a:rPr>
              <a:t>Analysis reveals </a:t>
            </a:r>
            <a:r>
              <a:rPr lang="en-US" altLang="en-US" sz="1700" b="1">
                <a:latin typeface="Arial" panose="020B0604020202020204" pitchFamily="34" charset="0"/>
                <a:cs typeface="Arial" panose="020B0604020202020204" pitchFamily="34" charset="0"/>
              </a:rPr>
              <a:t>a very weak positive correlation</a:t>
            </a:r>
            <a:r>
              <a:rPr lang="en-US" altLang="en-US" sz="1700">
                <a:latin typeface="Arial" panose="020B0604020202020204" pitchFamily="34" charset="0"/>
                <a:cs typeface="Arial" panose="020B0604020202020204" pitchFamily="34" charset="0"/>
              </a:rPr>
              <a:t> </a:t>
            </a:r>
            <a:br>
              <a:rPr lang="en-US" altLang="en-US" sz="1700">
                <a:latin typeface="Arial" panose="020B0604020202020204" pitchFamily="34" charset="0"/>
                <a:cs typeface="Arial" panose="020B0604020202020204" pitchFamily="34" charset="0"/>
              </a:rPr>
            </a:br>
            <a:r>
              <a:rPr lang="en-US" altLang="en-US" sz="1700">
                <a:latin typeface="Arial" panose="020B0604020202020204" pitchFamily="34" charset="0"/>
                <a:cs typeface="Arial" panose="020B0604020202020204" pitchFamily="34" charset="0"/>
              </a:rPr>
              <a:t>(R² = 0.095) between cuisine price and restaurant ratings.</a:t>
            </a:r>
            <a:br>
              <a:rPr lang="en-US" altLang="en-US" sz="1700">
                <a:latin typeface="Arial" panose="020B0604020202020204" pitchFamily="34" charset="0"/>
                <a:cs typeface="Arial" panose="020B0604020202020204" pitchFamily="34" charset="0"/>
              </a:rPr>
            </a:br>
            <a:endParaRPr lang="en-US" altLang="en-US" sz="1700">
              <a:latin typeface="Arial" panose="020B0604020202020204" pitchFamily="34" charset="0"/>
              <a:cs typeface="Arial" panose="020B0604020202020204" pitchFamily="34" charset="0"/>
            </a:endParaRPr>
          </a:p>
          <a:p>
            <a:r>
              <a:rPr lang="en-US" altLang="en-US" sz="1700">
                <a:latin typeface="Arial" panose="020B0604020202020204" pitchFamily="34" charset="0"/>
                <a:cs typeface="Arial" panose="020B0604020202020204" pitchFamily="34" charset="0"/>
              </a:rPr>
              <a:t>Restaurants at lower price points achieve the full spectrum of </a:t>
            </a:r>
            <a:br>
              <a:rPr lang="en-US" altLang="en-US" sz="1700">
                <a:latin typeface="Arial" panose="020B0604020202020204" pitchFamily="34" charset="0"/>
                <a:cs typeface="Arial" panose="020B0604020202020204" pitchFamily="34" charset="0"/>
              </a:rPr>
            </a:br>
            <a:r>
              <a:rPr lang="en-US" altLang="en-US" sz="1700">
                <a:latin typeface="Arial" panose="020B0604020202020204" pitchFamily="34" charset="0"/>
                <a:cs typeface="Arial" panose="020B0604020202020204" pitchFamily="34" charset="0"/>
              </a:rPr>
              <a:t>ratings (1-5 stars).</a:t>
            </a:r>
            <a:br>
              <a:rPr lang="en-US" altLang="en-US" sz="1700">
                <a:latin typeface="Arial" panose="020B0604020202020204" pitchFamily="34" charset="0"/>
                <a:cs typeface="Arial" panose="020B0604020202020204" pitchFamily="34" charset="0"/>
              </a:rPr>
            </a:br>
            <a:endParaRPr lang="en-US" altLang="en-US" sz="1700">
              <a:latin typeface="Arial" panose="020B0604020202020204" pitchFamily="34" charset="0"/>
              <a:cs typeface="Arial" panose="020B0604020202020204" pitchFamily="34" charset="0"/>
            </a:endParaRPr>
          </a:p>
          <a:p>
            <a:r>
              <a:rPr lang="en-US" altLang="en-US" sz="1700">
                <a:latin typeface="Arial" panose="020B0604020202020204" pitchFamily="34" charset="0"/>
                <a:cs typeface="Arial" panose="020B0604020202020204" pitchFamily="34" charset="0"/>
              </a:rPr>
              <a:t>Higher-priced restaurants (&gt;$200 USD) tend to avoid the </a:t>
            </a:r>
            <a:br>
              <a:rPr lang="en-US" altLang="en-US" sz="1700">
                <a:latin typeface="Arial" panose="020B0604020202020204" pitchFamily="34" charset="0"/>
                <a:cs typeface="Arial" panose="020B0604020202020204" pitchFamily="34" charset="0"/>
              </a:rPr>
            </a:br>
            <a:r>
              <a:rPr lang="en-US" altLang="en-US" sz="1700">
                <a:latin typeface="Arial" panose="020B0604020202020204" pitchFamily="34" charset="0"/>
                <a:cs typeface="Arial" panose="020B0604020202020204" pitchFamily="34" charset="0"/>
              </a:rPr>
              <a:t>lowest ratings, but higher prices don't guarantee top ratings.</a:t>
            </a:r>
            <a:br>
              <a:rPr lang="en-US" altLang="en-US" sz="1700">
                <a:latin typeface="Arial" panose="020B0604020202020204" pitchFamily="34" charset="0"/>
                <a:cs typeface="Arial" panose="020B0604020202020204" pitchFamily="34" charset="0"/>
              </a:rPr>
            </a:br>
            <a:endParaRPr lang="en-US" altLang="en-US" sz="1700">
              <a:latin typeface="Arial" panose="020B0604020202020204" pitchFamily="34" charset="0"/>
              <a:cs typeface="Arial" panose="020B0604020202020204" pitchFamily="34" charset="0"/>
            </a:endParaRPr>
          </a:p>
          <a:p>
            <a:r>
              <a:rPr lang="en-US" altLang="en-US" sz="1700" b="1">
                <a:latin typeface="Arial" panose="020B0604020202020204" pitchFamily="34" charset="0"/>
                <a:cs typeface="Arial" panose="020B0604020202020204" pitchFamily="34" charset="0"/>
              </a:rPr>
              <a:t>Key Takeaways:</a:t>
            </a:r>
            <a:r>
              <a:rPr lang="en-US" altLang="en-US" sz="1700">
                <a:latin typeface="Arial" panose="020B0604020202020204" pitchFamily="34" charset="0"/>
                <a:cs typeface="Arial" panose="020B0604020202020204" pitchFamily="34" charset="0"/>
              </a:rPr>
              <a:t> </a:t>
            </a:r>
            <a:br>
              <a:rPr lang="en-US" altLang="en-US" sz="1700">
                <a:latin typeface="Arial" panose="020B0604020202020204" pitchFamily="34" charset="0"/>
                <a:cs typeface="Arial" panose="020B0604020202020204" pitchFamily="34" charset="0"/>
              </a:rPr>
            </a:br>
            <a:r>
              <a:rPr lang="en-US" altLang="en-US" sz="1700">
                <a:latin typeface="Arial" panose="020B0604020202020204" pitchFamily="34" charset="0"/>
                <a:cs typeface="Arial" panose="020B0604020202020204" pitchFamily="34" charset="0"/>
              </a:rPr>
              <a:t>(1) Increasing prices alone is not a reliable strategy to improve customer ratings. </a:t>
            </a:r>
            <a:br>
              <a:rPr lang="en-US" altLang="en-US" sz="1700">
                <a:latin typeface="Arial" panose="020B0604020202020204" pitchFamily="34" charset="0"/>
                <a:cs typeface="Arial" panose="020B0604020202020204" pitchFamily="34" charset="0"/>
              </a:rPr>
            </a:br>
            <a:r>
              <a:rPr lang="en-US" altLang="en-US" sz="1700">
                <a:latin typeface="Arial" panose="020B0604020202020204" pitchFamily="34" charset="0"/>
                <a:cs typeface="Arial" panose="020B0604020202020204" pitchFamily="34" charset="0"/>
              </a:rPr>
              <a:t>(2) Customer satisfaction is likely driven by factors other than just price, such as food quality, service, and overall experience.</a:t>
            </a:r>
            <a:endParaRPr lang="en-US" altLang="en-US" sz="1700">
              <a:latin typeface="Arial" panose="020B0604020202020204" pitchFamily="34" charset="0"/>
              <a:cs typeface="Arial" panose="020B0604020202020204" pitchFamily="34" charset="0"/>
            </a:endParaRPr>
          </a:p>
        </p:txBody>
      </p:sp>
      <p:pic>
        <p:nvPicPr>
          <p:cNvPr id="5" name="Picture 4" descr="Capture"/>
          <p:cNvPicPr>
            <a:picLocks noChangeAspect="1"/>
          </p:cNvPicPr>
          <p:nvPr/>
        </p:nvPicPr>
        <p:blipFill>
          <a:blip r:embed="rId1"/>
          <a:stretch>
            <a:fillRect/>
          </a:stretch>
        </p:blipFill>
        <p:spPr>
          <a:xfrm>
            <a:off x="6952615" y="1909445"/>
            <a:ext cx="4758690" cy="2846070"/>
          </a:xfrm>
          <a:prstGeom prst="rect">
            <a:avLst/>
          </a:prstGeom>
          <a:ln>
            <a:solidFill>
              <a:schemeClr val="accent1"/>
            </a:solidFill>
          </a:ln>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u="sng">
                <a:latin typeface="Arial" panose="020B0604020202020204" pitchFamily="34" charset="0"/>
                <a:cs typeface="Arial" panose="020B0604020202020204" pitchFamily="34" charset="0"/>
              </a:rPr>
              <a:t>Restaurant Distribution by Price Range</a:t>
            </a:r>
            <a:endParaRPr lang="en-US" altLang="en-US" u="sng">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695960" y="3338830"/>
            <a:ext cx="10799445" cy="2836545"/>
          </a:xfrm>
        </p:spPr>
        <p:txBody>
          <a:bodyPr>
            <a:normAutofit lnSpcReduction="20000"/>
          </a:bodyPr>
          <a:p>
            <a:r>
              <a:rPr lang="en-US" altLang="en-US" sz="1700" b="1">
                <a:latin typeface="Arial" panose="020B0604020202020204" pitchFamily="34" charset="0"/>
                <a:cs typeface="Arial" panose="020B0604020202020204" pitchFamily="34" charset="0"/>
                <a:sym typeface="+mn-ea"/>
              </a:rPr>
              <a:t>Price Range 1 (46.5%) </a:t>
            </a:r>
            <a:r>
              <a:rPr lang="en-US" altLang="en-US" sz="1700">
                <a:latin typeface="Arial" panose="020B0604020202020204" pitchFamily="34" charset="0"/>
                <a:cs typeface="Arial" panose="020B0604020202020204" pitchFamily="34" charset="0"/>
                <a:sym typeface="+mn-ea"/>
              </a:rPr>
              <a:t>has t</a:t>
            </a:r>
            <a:r>
              <a:rPr lang="en-US" altLang="en-US" sz="1700">
                <a:latin typeface="Arial" panose="020B0604020202020204" pitchFamily="34" charset="0"/>
                <a:cs typeface="Arial" panose="020B0604020202020204" pitchFamily="34" charset="0"/>
              </a:rPr>
              <a:t>he largest portion of restaurants, indicating a strong presence of more </a:t>
            </a:r>
            <a:br>
              <a:rPr lang="en-US" altLang="en-US" sz="1700">
                <a:latin typeface="Arial" panose="020B0604020202020204" pitchFamily="34" charset="0"/>
                <a:cs typeface="Arial" panose="020B0604020202020204" pitchFamily="34" charset="0"/>
              </a:rPr>
            </a:br>
            <a:r>
              <a:rPr lang="en-US" altLang="en-US" sz="1700">
                <a:latin typeface="Arial" panose="020B0604020202020204" pitchFamily="34" charset="0"/>
                <a:cs typeface="Arial" panose="020B0604020202020204" pitchFamily="34" charset="0"/>
              </a:rPr>
              <a:t>budget-friendly options.</a:t>
            </a:r>
            <a:endParaRPr lang="en-US" altLang="en-US" sz="1700">
              <a:latin typeface="Arial" panose="020B0604020202020204" pitchFamily="34" charset="0"/>
              <a:cs typeface="Arial" panose="020B0604020202020204" pitchFamily="34" charset="0"/>
            </a:endParaRPr>
          </a:p>
          <a:p>
            <a:r>
              <a:rPr lang="en-US" altLang="en-US" sz="1700" b="1">
                <a:latin typeface="Arial" panose="020B0604020202020204" pitchFamily="34" charset="0"/>
                <a:cs typeface="Arial" panose="020B0604020202020204" pitchFamily="34" charset="0"/>
              </a:rPr>
              <a:t>Price Range 2 (32.6%)</a:t>
            </a:r>
            <a:r>
              <a:rPr lang="en-US" altLang="en-US" sz="1700">
                <a:latin typeface="Arial" panose="020B0604020202020204" pitchFamily="34" charset="0"/>
                <a:cs typeface="Arial" panose="020B0604020202020204" pitchFamily="34" charset="0"/>
              </a:rPr>
              <a:t> also represents a significant segment of moderately priced restaurants.</a:t>
            </a:r>
            <a:endParaRPr lang="en-US" altLang="en-US" sz="1700">
              <a:latin typeface="Arial" panose="020B0604020202020204" pitchFamily="34" charset="0"/>
              <a:cs typeface="Arial" panose="020B0604020202020204" pitchFamily="34" charset="0"/>
            </a:endParaRPr>
          </a:p>
          <a:p>
            <a:r>
              <a:rPr lang="en-US" altLang="en-US" sz="1700" b="1">
                <a:latin typeface="Arial" panose="020B0604020202020204" pitchFamily="34" charset="0"/>
                <a:cs typeface="Arial" panose="020B0604020202020204" pitchFamily="34" charset="0"/>
              </a:rPr>
              <a:t>Price Range 3 (14.7%) </a:t>
            </a:r>
            <a:r>
              <a:rPr lang="en-US" altLang="en-US" sz="1700">
                <a:latin typeface="Arial" panose="020B0604020202020204" pitchFamily="34" charset="0"/>
                <a:cs typeface="Arial" panose="020B0604020202020204" pitchFamily="34" charset="0"/>
              </a:rPr>
              <a:t>constitutes a smaller portion of mid-to-higher priced establishments.</a:t>
            </a:r>
            <a:endParaRPr lang="en-US" altLang="en-US" sz="1700">
              <a:latin typeface="Arial" panose="020B0604020202020204" pitchFamily="34" charset="0"/>
              <a:cs typeface="Arial" panose="020B0604020202020204" pitchFamily="34" charset="0"/>
            </a:endParaRPr>
          </a:p>
          <a:p>
            <a:r>
              <a:rPr lang="en-US" altLang="en-US" sz="1700" b="1">
                <a:latin typeface="Arial" panose="020B0604020202020204" pitchFamily="34" charset="0"/>
                <a:cs typeface="Arial" panose="020B0604020202020204" pitchFamily="34" charset="0"/>
              </a:rPr>
              <a:t>Price Range 4 (6.1%)</a:t>
            </a:r>
            <a:r>
              <a:rPr lang="en-US" altLang="en-US" sz="1700">
                <a:latin typeface="Arial" panose="020B0604020202020204" pitchFamily="34" charset="0"/>
                <a:cs typeface="Arial" panose="020B0604020202020204" pitchFamily="34" charset="0"/>
              </a:rPr>
              <a:t> represents the smallest segment, consisting of the most expensive dining options.</a:t>
            </a:r>
            <a:br>
              <a:rPr lang="en-US" altLang="en-US" sz="1700">
                <a:latin typeface="Arial" panose="020B0604020202020204" pitchFamily="34" charset="0"/>
                <a:cs typeface="Arial" panose="020B0604020202020204" pitchFamily="34" charset="0"/>
              </a:rPr>
            </a:br>
            <a:endParaRPr lang="en-US" altLang="en-US" sz="1700">
              <a:latin typeface="Arial" panose="020B0604020202020204" pitchFamily="34" charset="0"/>
              <a:cs typeface="Arial" panose="020B0604020202020204" pitchFamily="34" charset="0"/>
            </a:endParaRPr>
          </a:p>
          <a:p>
            <a:pPr marL="0" indent="0">
              <a:buNone/>
            </a:pPr>
            <a:r>
              <a:rPr lang="en-US" altLang="en-US" sz="1700">
                <a:latin typeface="Arial" panose="020B0604020202020204" pitchFamily="34" charset="0"/>
                <a:cs typeface="Arial" panose="020B0604020202020204" pitchFamily="34" charset="0"/>
              </a:rPr>
              <a:t>This distribution highlights that the majority of the restaurant market in the analyzed countries caters to the more affordable and moderately priced segments.</a:t>
            </a:r>
            <a:endParaRPr lang="en-US" altLang="en-US" sz="1700">
              <a:latin typeface="Arial" panose="020B0604020202020204" pitchFamily="34" charset="0"/>
              <a:cs typeface="Arial" panose="020B0604020202020204" pitchFamily="34" charset="0"/>
            </a:endParaRPr>
          </a:p>
        </p:txBody>
      </p:sp>
      <p:pic>
        <p:nvPicPr>
          <p:cNvPr id="3" name="Picture 2" descr="Capture"/>
          <p:cNvPicPr>
            <a:picLocks noChangeAspect="1"/>
          </p:cNvPicPr>
          <p:nvPr/>
        </p:nvPicPr>
        <p:blipFill>
          <a:blip r:embed="rId1"/>
          <a:stretch>
            <a:fillRect/>
          </a:stretch>
        </p:blipFill>
        <p:spPr>
          <a:xfrm>
            <a:off x="5575300" y="1181735"/>
            <a:ext cx="3336290" cy="1941830"/>
          </a:xfrm>
          <a:prstGeom prst="rect">
            <a:avLst/>
          </a:prstGeom>
          <a:ln>
            <a:solidFill>
              <a:schemeClr val="accent1"/>
            </a:solidFill>
          </a:ln>
        </p:spPr>
      </p:pic>
      <p:pic>
        <p:nvPicPr>
          <p:cNvPr id="6" name="Picture 5" descr="Capture0"/>
          <p:cNvPicPr>
            <a:picLocks noChangeAspect="1"/>
          </p:cNvPicPr>
          <p:nvPr/>
        </p:nvPicPr>
        <p:blipFill>
          <a:blip r:embed="rId2"/>
          <a:stretch>
            <a:fillRect/>
          </a:stretch>
        </p:blipFill>
        <p:spPr>
          <a:xfrm>
            <a:off x="2948940" y="1661795"/>
            <a:ext cx="2085975" cy="981075"/>
          </a:xfrm>
          <a:prstGeom prst="rect">
            <a:avLst/>
          </a:prstGeom>
          <a:ln>
            <a:solidFill>
              <a:schemeClr val="accent1"/>
            </a:solidFill>
          </a:ln>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u="sng">
                <a:latin typeface="Arial" panose="020B0604020202020204" pitchFamily="34" charset="0"/>
                <a:cs typeface="Arial" panose="020B0604020202020204" pitchFamily="34" charset="0"/>
              </a:rPr>
              <a:t>Project Overview</a:t>
            </a:r>
            <a:endParaRPr lang="en-US" altLang="en-US" u="sng">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95960" y="1301750"/>
            <a:ext cx="5527040" cy="5340350"/>
          </a:xfrm>
        </p:spPr>
        <p:txBody>
          <a:bodyPr>
            <a:normAutofit fontScale="80000"/>
          </a:bodyPr>
          <a:p>
            <a:r>
              <a:rPr lang="en-US" altLang="en-US" b="1">
                <a:latin typeface="Arial" panose="020B0604020202020204" pitchFamily="34" charset="0"/>
                <a:cs typeface="Arial" panose="020B0604020202020204" pitchFamily="34" charset="0"/>
              </a:rPr>
              <a:t>Introduction:</a:t>
            </a:r>
            <a:r>
              <a:rPr lang="en-US" altLang="en-US">
                <a:latin typeface="Arial" panose="020B0604020202020204" pitchFamily="34" charset="0"/>
                <a:cs typeface="Arial" panose="020B0604020202020204" pitchFamily="34" charset="0"/>
              </a:rPr>
              <a:t> Zomato commands a significant 58% market share in India's competitive food delivery landscape.</a:t>
            </a:r>
            <a:endParaRPr lang="en-US" altLang="en-US">
              <a:latin typeface="Arial" panose="020B0604020202020204" pitchFamily="34" charset="0"/>
              <a:cs typeface="Arial" panose="020B0604020202020204" pitchFamily="34" charset="0"/>
            </a:endParaRPr>
          </a:p>
          <a:p>
            <a:r>
              <a:rPr lang="en-US" altLang="en-US" b="1">
                <a:latin typeface="Arial" panose="020B0604020202020204" pitchFamily="34" charset="0"/>
                <a:cs typeface="Arial" panose="020B0604020202020204" pitchFamily="34" charset="0"/>
              </a:rPr>
              <a:t>Problem:</a:t>
            </a:r>
            <a:r>
              <a:rPr lang="en-US" altLang="en-US">
                <a:latin typeface="Arial" panose="020B0604020202020204" pitchFamily="34" charset="0"/>
                <a:cs typeface="Arial" panose="020B0604020202020204" pitchFamily="34" charset="0"/>
              </a:rPr>
              <a:t> Zomato aims to grow its business by expanding its restaurant presence. To do this effectively, they need to identify the best locations and strategies for opening new restaurants.</a:t>
            </a:r>
            <a:endParaRPr lang="en-US" altLang="en-US">
              <a:latin typeface="Arial" panose="020B0604020202020204" pitchFamily="34" charset="0"/>
              <a:cs typeface="Arial" panose="020B0604020202020204" pitchFamily="34" charset="0"/>
            </a:endParaRPr>
          </a:p>
          <a:p>
            <a:r>
              <a:rPr lang="en-US" altLang="en-US" b="1">
                <a:latin typeface="Arial" panose="020B0604020202020204" pitchFamily="34" charset="0"/>
                <a:cs typeface="Arial" panose="020B0604020202020204" pitchFamily="34" charset="0"/>
              </a:rPr>
              <a:t>Objective:</a:t>
            </a:r>
            <a:r>
              <a:rPr lang="en-US" altLang="en-US">
                <a:latin typeface="Arial" panose="020B0604020202020204" pitchFamily="34" charset="0"/>
                <a:cs typeface="Arial" panose="020B0604020202020204" pitchFamily="34" charset="0"/>
              </a:rPr>
              <a:t> This project will use data analysis to recommend optimal strategies and locations for Zomato to successfully expand its restaurant network. Our goal is to find markets with less competition and high customer interest.</a:t>
            </a:r>
            <a:endParaRPr lang="en-US" altLang="en-US">
              <a:latin typeface="Arial" panose="020B0604020202020204" pitchFamily="34" charset="0"/>
              <a:cs typeface="Arial" panose="020B0604020202020204" pitchFamily="34" charset="0"/>
            </a:endParaRPr>
          </a:p>
        </p:txBody>
      </p:sp>
      <p:pic>
        <p:nvPicPr>
          <p:cNvPr id="6" name="Picture 5" descr="image"/>
          <p:cNvPicPr>
            <a:picLocks noChangeAspect="1"/>
          </p:cNvPicPr>
          <p:nvPr/>
        </p:nvPicPr>
        <p:blipFill>
          <a:blip r:embed="rId1"/>
          <a:stretch>
            <a:fillRect/>
          </a:stretch>
        </p:blipFill>
        <p:spPr>
          <a:xfrm>
            <a:off x="6356985" y="1667510"/>
            <a:ext cx="5490210" cy="4117975"/>
          </a:xfrm>
          <a:prstGeom prst="rect">
            <a:avLst/>
          </a:prstGeom>
          <a:ln>
            <a:solidFill>
              <a:schemeClr val="accent1"/>
            </a:solidFill>
          </a:ln>
        </p:spPr>
      </p:pic>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u="sng">
                <a:latin typeface="Arial" panose="020B0604020202020204" pitchFamily="34" charset="0"/>
                <a:cs typeface="Arial" panose="020B0604020202020204" pitchFamily="34" charset="0"/>
              </a:rPr>
              <a:t>Conclusion</a:t>
            </a:r>
            <a:endParaRPr lang="en-US" altLang="en-US" u="sng">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695325" y="1576070"/>
            <a:ext cx="10801350" cy="4599305"/>
          </a:xfrm>
        </p:spPr>
        <p:txBody>
          <a:bodyPr>
            <a:normAutofit lnSpcReduction="20000"/>
          </a:bodyPr>
          <a:p>
            <a:r>
              <a:rPr lang="en-US" altLang="en-US" sz="1700">
                <a:latin typeface="Arial" panose="020B0604020202020204" pitchFamily="34" charset="0"/>
                <a:cs typeface="Arial" panose="020B0604020202020204" pitchFamily="34" charset="0"/>
              </a:rPr>
              <a:t>Our data analysis identifies </a:t>
            </a:r>
            <a:r>
              <a:rPr lang="en-US" altLang="en-US" sz="1700" i="1">
                <a:latin typeface="Arial" panose="020B0604020202020204" pitchFamily="34" charset="0"/>
                <a:cs typeface="Arial" panose="020B0604020202020204" pitchFamily="34" charset="0"/>
              </a:rPr>
              <a:t>Indonesia, Philippines, Turkey, </a:t>
            </a:r>
            <a:br>
              <a:rPr lang="en-US" altLang="en-US" sz="1700" i="1">
                <a:latin typeface="Arial" panose="020B0604020202020204" pitchFamily="34" charset="0"/>
                <a:cs typeface="Arial" panose="020B0604020202020204" pitchFamily="34" charset="0"/>
              </a:rPr>
            </a:br>
            <a:r>
              <a:rPr lang="en-US" altLang="en-US" sz="1700" i="1">
                <a:latin typeface="Arial" panose="020B0604020202020204" pitchFamily="34" charset="0"/>
                <a:cs typeface="Arial" panose="020B0604020202020204" pitchFamily="34" charset="0"/>
              </a:rPr>
              <a:t>and the United Arab Emirates</a:t>
            </a:r>
            <a:r>
              <a:rPr lang="en-US" altLang="en-US" sz="1700">
                <a:latin typeface="Arial" panose="020B0604020202020204" pitchFamily="34" charset="0"/>
                <a:cs typeface="Arial" panose="020B0604020202020204" pitchFamily="34" charset="0"/>
              </a:rPr>
              <a:t> as promising markets for </a:t>
            </a:r>
            <a:br>
              <a:rPr lang="en-US" altLang="en-US" sz="1700">
                <a:latin typeface="Arial" panose="020B0604020202020204" pitchFamily="34" charset="0"/>
                <a:cs typeface="Arial" panose="020B0604020202020204" pitchFamily="34" charset="0"/>
              </a:rPr>
            </a:br>
            <a:r>
              <a:rPr lang="en-US" altLang="en-US" sz="1700">
                <a:latin typeface="Arial" panose="020B0604020202020204" pitchFamily="34" charset="0"/>
                <a:cs typeface="Arial" panose="020B0604020202020204" pitchFamily="34" charset="0"/>
              </a:rPr>
              <a:t>new restaurant ventures due to lower competition and </a:t>
            </a:r>
            <a:br>
              <a:rPr lang="en-US" altLang="en-US" sz="1700">
                <a:latin typeface="Arial" panose="020B0604020202020204" pitchFamily="34" charset="0"/>
                <a:cs typeface="Arial" panose="020B0604020202020204" pitchFamily="34" charset="0"/>
              </a:rPr>
            </a:br>
            <a:r>
              <a:rPr lang="en-US" altLang="en-US" sz="1700">
                <a:latin typeface="Arial" panose="020B0604020202020204" pitchFamily="34" charset="0"/>
                <a:cs typeface="Arial" panose="020B0604020202020204" pitchFamily="34" charset="0"/>
              </a:rPr>
              <a:t>strong customer engagement.</a:t>
            </a:r>
            <a:endParaRPr lang="en-US" altLang="en-US" sz="1700">
              <a:latin typeface="Arial" panose="020B0604020202020204" pitchFamily="34" charset="0"/>
              <a:cs typeface="Arial" panose="020B0604020202020204" pitchFamily="34" charset="0"/>
            </a:endParaRPr>
          </a:p>
          <a:p>
            <a:r>
              <a:rPr lang="en-US" altLang="en-US" sz="1700">
                <a:latin typeface="Arial" panose="020B0604020202020204" pitchFamily="34" charset="0"/>
                <a:cs typeface="Arial" panose="020B0604020202020204" pitchFamily="34" charset="0"/>
              </a:rPr>
              <a:t>Within these countries, focusing on recommended cities </a:t>
            </a:r>
            <a:br>
              <a:rPr lang="en-US" altLang="en-US" sz="1700">
                <a:latin typeface="Arial" panose="020B0604020202020204" pitchFamily="34" charset="0"/>
                <a:cs typeface="Arial" panose="020B0604020202020204" pitchFamily="34" charset="0"/>
              </a:rPr>
            </a:br>
            <a:r>
              <a:rPr lang="en-US" altLang="en-US" sz="1700">
                <a:latin typeface="Arial" panose="020B0604020202020204" pitchFamily="34" charset="0"/>
                <a:cs typeface="Arial" panose="020B0604020202020204" pitchFamily="34" charset="0"/>
              </a:rPr>
              <a:t>offers the most immediate potential.</a:t>
            </a:r>
            <a:endParaRPr lang="en-US" altLang="en-US" sz="1700">
              <a:latin typeface="Arial" panose="020B0604020202020204" pitchFamily="34" charset="0"/>
              <a:cs typeface="Arial" panose="020B0604020202020204" pitchFamily="34" charset="0"/>
            </a:endParaRPr>
          </a:p>
          <a:p>
            <a:r>
              <a:rPr lang="en-US" altLang="en-US" sz="1700">
                <a:latin typeface="Arial" panose="020B0604020202020204" pitchFamily="34" charset="0"/>
                <a:cs typeface="Arial" panose="020B0604020202020204" pitchFamily="34" charset="0"/>
              </a:rPr>
              <a:t>To thrive in these markets with already high average </a:t>
            </a:r>
            <a:br>
              <a:rPr lang="en-US" altLang="en-US" sz="1700">
                <a:latin typeface="Arial" panose="020B0604020202020204" pitchFamily="34" charset="0"/>
                <a:cs typeface="Arial" panose="020B0604020202020204" pitchFamily="34" charset="0"/>
              </a:rPr>
            </a:br>
            <a:r>
              <a:rPr lang="en-US" altLang="en-US" sz="1700">
                <a:latin typeface="Arial" panose="020B0604020202020204" pitchFamily="34" charset="0"/>
                <a:cs typeface="Arial" panose="020B0604020202020204" pitchFamily="34" charset="0"/>
              </a:rPr>
              <a:t>restaurant ratings, prioritize offering high-quality food and </a:t>
            </a:r>
            <a:br>
              <a:rPr lang="en-US" altLang="en-US" sz="1700">
                <a:latin typeface="Arial" panose="020B0604020202020204" pitchFamily="34" charset="0"/>
                <a:cs typeface="Arial" panose="020B0604020202020204" pitchFamily="34" charset="0"/>
              </a:rPr>
            </a:br>
            <a:r>
              <a:rPr lang="en-US" altLang="en-US" sz="1700">
                <a:latin typeface="Arial" panose="020B0604020202020204" pitchFamily="34" charset="0"/>
                <a:cs typeface="Arial" panose="020B0604020202020204" pitchFamily="34" charset="0"/>
              </a:rPr>
              <a:t>service, along with cuisines that align with local preferences.</a:t>
            </a:r>
            <a:endParaRPr lang="en-US" altLang="en-US" sz="1700">
              <a:latin typeface="Arial" panose="020B0604020202020204" pitchFamily="34" charset="0"/>
              <a:cs typeface="Arial" panose="020B0604020202020204" pitchFamily="34" charset="0"/>
            </a:endParaRPr>
          </a:p>
          <a:p>
            <a:r>
              <a:rPr lang="en-US" altLang="en-US" sz="1700">
                <a:latin typeface="Arial" panose="020B0604020202020204" pitchFamily="34" charset="0"/>
                <a:cs typeface="Arial" panose="020B0604020202020204" pitchFamily="34" charset="0"/>
              </a:rPr>
              <a:t>Enhancing customer convenience through online delivery </a:t>
            </a:r>
            <a:br>
              <a:rPr lang="en-US" altLang="en-US" sz="1700">
                <a:latin typeface="Arial" panose="020B0604020202020204" pitchFamily="34" charset="0"/>
                <a:cs typeface="Arial" panose="020B0604020202020204" pitchFamily="34" charset="0"/>
              </a:rPr>
            </a:br>
            <a:r>
              <a:rPr lang="en-US" altLang="en-US" sz="1700">
                <a:latin typeface="Arial" panose="020B0604020202020204" pitchFamily="34" charset="0"/>
                <a:cs typeface="Arial" panose="020B0604020202020204" pitchFamily="34" charset="0"/>
              </a:rPr>
              <a:t>and table booking is strongly recommended to boost </a:t>
            </a:r>
            <a:br>
              <a:rPr lang="en-US" altLang="en-US" sz="1700">
                <a:latin typeface="Arial" panose="020B0604020202020204" pitchFamily="34" charset="0"/>
                <a:cs typeface="Arial" panose="020B0604020202020204" pitchFamily="34" charset="0"/>
              </a:rPr>
            </a:br>
            <a:r>
              <a:rPr lang="en-US" altLang="en-US" sz="1700">
                <a:latin typeface="Arial" panose="020B0604020202020204" pitchFamily="34" charset="0"/>
                <a:cs typeface="Arial" panose="020B0604020202020204" pitchFamily="34" charset="0"/>
              </a:rPr>
              <a:t>satisfaction and ratings.</a:t>
            </a:r>
            <a:endParaRPr lang="en-US" altLang="en-US" sz="1700">
              <a:latin typeface="Arial" panose="020B0604020202020204" pitchFamily="34" charset="0"/>
              <a:cs typeface="Arial" panose="020B0604020202020204" pitchFamily="34" charset="0"/>
            </a:endParaRPr>
          </a:p>
          <a:p>
            <a:r>
              <a:rPr lang="en-US" altLang="en-US" sz="1700">
                <a:latin typeface="Arial" panose="020B0604020202020204" pitchFamily="34" charset="0"/>
                <a:cs typeface="Arial" panose="020B0604020202020204" pitchFamily="34" charset="0"/>
              </a:rPr>
              <a:t>Adopt a value-driven pricing strategy, recognizing the </a:t>
            </a:r>
            <a:br>
              <a:rPr lang="en-US" altLang="en-US" sz="1700">
                <a:latin typeface="Arial" panose="020B0604020202020204" pitchFamily="34" charset="0"/>
                <a:cs typeface="Arial" panose="020B0604020202020204" pitchFamily="34" charset="0"/>
              </a:rPr>
            </a:br>
            <a:r>
              <a:rPr lang="en-US" altLang="en-US" sz="1700">
                <a:latin typeface="Arial" panose="020B0604020202020204" pitchFamily="34" charset="0"/>
                <a:cs typeface="Arial" panose="020B0604020202020204" pitchFamily="34" charset="0"/>
              </a:rPr>
              <a:t>prevalence of restaurants in the lower to mid-price ranges.</a:t>
            </a:r>
            <a:endParaRPr lang="en-US" altLang="en-US" sz="1700">
              <a:latin typeface="Arial" panose="020B0604020202020204" pitchFamily="34" charset="0"/>
              <a:cs typeface="Arial" panose="020B0604020202020204" pitchFamily="34" charset="0"/>
            </a:endParaRPr>
          </a:p>
        </p:txBody>
      </p:sp>
      <p:pic>
        <p:nvPicPr>
          <p:cNvPr id="3" name="Picture 2" descr="image (2)"/>
          <p:cNvPicPr>
            <a:picLocks noChangeAspect="1"/>
          </p:cNvPicPr>
          <p:nvPr/>
        </p:nvPicPr>
        <p:blipFill>
          <a:blip r:embed="rId1"/>
          <a:stretch>
            <a:fillRect/>
          </a:stretch>
        </p:blipFill>
        <p:spPr>
          <a:xfrm>
            <a:off x="6751955" y="1576070"/>
            <a:ext cx="4744085" cy="3558540"/>
          </a:xfrm>
          <a:prstGeom prst="rect">
            <a:avLst/>
          </a:prstGeom>
          <a:ln>
            <a:solidFill>
              <a:schemeClr val="accent1"/>
            </a:solidFill>
          </a:ln>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u="sng">
                <a:latin typeface="Arial" panose="020B0604020202020204" pitchFamily="34" charset="0"/>
                <a:cs typeface="Arial" panose="020B0604020202020204" pitchFamily="34" charset="0"/>
              </a:rPr>
              <a:t>Acknowledgements &amp; References</a:t>
            </a:r>
            <a:endParaRPr lang="en-US" altLang="en-US" u="sng">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695960" y="1593215"/>
            <a:ext cx="10799445" cy="4582160"/>
          </a:xfrm>
        </p:spPr>
        <p:txBody>
          <a:bodyPr>
            <a:normAutofit/>
          </a:bodyPr>
          <a:p>
            <a:r>
              <a:rPr lang="en-US" altLang="en-US" sz="1700" b="1">
                <a:latin typeface="Arial" panose="020B0604020202020204" pitchFamily="34" charset="0"/>
                <a:cs typeface="Arial" panose="020B0604020202020204" pitchFamily="34" charset="0"/>
              </a:rPr>
              <a:t>Data Source:</a:t>
            </a:r>
            <a:r>
              <a:rPr lang="en-US" altLang="en-US" sz="1700">
                <a:latin typeface="Arial" panose="020B0604020202020204" pitchFamily="34" charset="0"/>
                <a:cs typeface="Arial" panose="020B0604020202020204" pitchFamily="34" charset="0"/>
              </a:rPr>
              <a:t> Synthetic restaurant dataset provided by NewtonSchool for project-based learning.</a:t>
            </a:r>
            <a:endParaRPr lang="en-US" altLang="en-US" sz="1700">
              <a:latin typeface="Arial" panose="020B0604020202020204" pitchFamily="34" charset="0"/>
              <a:cs typeface="Arial" panose="020B0604020202020204" pitchFamily="34" charset="0"/>
            </a:endParaRPr>
          </a:p>
          <a:p>
            <a:r>
              <a:rPr lang="en-US" altLang="en-US" sz="1700" b="1">
                <a:latin typeface="Arial" panose="020B0604020202020204" pitchFamily="34" charset="0"/>
                <a:cs typeface="Arial" panose="020B0604020202020204" pitchFamily="34" charset="0"/>
              </a:rPr>
              <a:t>Currency Conversion Data:</a:t>
            </a:r>
            <a:r>
              <a:rPr lang="en-US" altLang="en-US" sz="1700">
                <a:latin typeface="Arial" panose="020B0604020202020204" pitchFamily="34" charset="0"/>
                <a:cs typeface="Arial" panose="020B0604020202020204" pitchFamily="34" charset="0"/>
              </a:rPr>
              <a:t> Exchange rates sourced from Google Search, data accessed on February 18, 2025.</a:t>
            </a:r>
            <a:endParaRPr lang="en-US" altLang="en-US" sz="1700">
              <a:latin typeface="Arial" panose="020B0604020202020204" pitchFamily="34" charset="0"/>
              <a:cs typeface="Arial" panose="020B0604020202020204" pitchFamily="34" charset="0"/>
            </a:endParaRPr>
          </a:p>
          <a:p>
            <a:r>
              <a:rPr lang="en-US" altLang="en-US" sz="1700" b="1">
                <a:latin typeface="Arial" panose="020B0604020202020204" pitchFamily="34" charset="0"/>
                <a:cs typeface="Arial" panose="020B0604020202020204" pitchFamily="34" charset="0"/>
              </a:rPr>
              <a:t>Analysis &amp; Visualization Tools:</a:t>
            </a:r>
            <a:r>
              <a:rPr lang="en-US" altLang="en-US" sz="1700">
                <a:latin typeface="Arial" panose="020B0604020202020204" pitchFamily="34" charset="0"/>
                <a:cs typeface="Arial" panose="020B0604020202020204" pitchFamily="34" charset="0"/>
              </a:rPr>
              <a:t> Google Sheets was the primary tool used for data analysis and creating visualizations.</a:t>
            </a:r>
            <a:endParaRPr lang="en-US" altLang="en-US" sz="1700">
              <a:latin typeface="Arial" panose="020B0604020202020204" pitchFamily="34" charset="0"/>
              <a:cs typeface="Arial" panose="020B0604020202020204" pitchFamily="34" charset="0"/>
            </a:endParaRPr>
          </a:p>
          <a:p>
            <a:r>
              <a:rPr lang="en-US" altLang="en-US" sz="1700" b="1">
                <a:latin typeface="Arial" panose="020B0604020202020204" pitchFamily="34" charset="0"/>
                <a:cs typeface="Arial" panose="020B0604020202020204" pitchFamily="34" charset="0"/>
              </a:rPr>
              <a:t>Presentation Tool:</a:t>
            </a:r>
            <a:r>
              <a:rPr lang="en-US" altLang="en-US" sz="1700">
                <a:latin typeface="Arial" panose="020B0604020202020204" pitchFamily="34" charset="0"/>
                <a:cs typeface="Arial" panose="020B0604020202020204" pitchFamily="34" charset="0"/>
              </a:rPr>
              <a:t> WPS Office was utilized for the creation of this presentation.</a:t>
            </a:r>
            <a:endParaRPr lang="en-US" altLang="en-US" sz="1700">
              <a:latin typeface="Arial" panose="020B0604020202020204" pitchFamily="34" charset="0"/>
              <a:cs typeface="Arial" panose="020B0604020202020204" pitchFamily="34" charset="0"/>
            </a:endParaRPr>
          </a:p>
          <a:p>
            <a:pPr marL="0" indent="0">
              <a:buNone/>
            </a:pPr>
            <a:endParaRPr lang="en-US" altLang="en-US" sz="1700">
              <a:latin typeface="Arial" panose="020B0604020202020204" pitchFamily="34" charset="0"/>
              <a:cs typeface="Arial" panose="020B0604020202020204" pitchFamily="34" charset="0"/>
            </a:endParaRPr>
          </a:p>
          <a:p>
            <a:pPr marL="0" indent="0">
              <a:buNone/>
            </a:pPr>
            <a:endParaRPr lang="en-US" altLang="en-US" sz="1700">
              <a:latin typeface="Arial" panose="020B0604020202020204" pitchFamily="34" charset="0"/>
              <a:cs typeface="Arial" panose="020B0604020202020204" pitchFamily="34" charset="0"/>
            </a:endParaRPr>
          </a:p>
          <a:p>
            <a:pPr marL="0" indent="0">
              <a:buNone/>
            </a:pPr>
            <a:endParaRPr lang="en-US" altLang="en-US" sz="1700">
              <a:latin typeface="Arial" panose="020B0604020202020204" pitchFamily="34" charset="0"/>
              <a:cs typeface="Arial" panose="020B0604020202020204" pitchFamily="34" charset="0"/>
            </a:endParaRPr>
          </a:p>
          <a:p>
            <a:pPr marL="0" indent="0" algn="ctr">
              <a:buNone/>
            </a:pPr>
            <a:r>
              <a:rPr lang="en-US" altLang="en-US" sz="1400">
                <a:latin typeface="Arial" panose="020B0604020202020204" pitchFamily="34" charset="0"/>
                <a:cs typeface="Arial" panose="020B0604020202020204" pitchFamily="34" charset="0"/>
              </a:rPr>
              <a:t>Thank you to the NewtonSchool team for providing the dataset and project guidelines.</a:t>
            </a:r>
            <a:endParaRPr lang="en-US" altLang="en-US" sz="1400">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u="sng">
                <a:latin typeface="Arial" panose="020B0604020202020204" pitchFamily="34" charset="0"/>
                <a:cs typeface="Arial" panose="020B0604020202020204" pitchFamily="34" charset="0"/>
              </a:rPr>
              <a:t>DASHBOARD</a:t>
            </a:r>
            <a:endParaRPr lang="en-US" altLang="en-US" u="sng">
              <a:latin typeface="Arial" panose="020B0604020202020204" pitchFamily="34" charset="0"/>
              <a:cs typeface="Arial" panose="020B0604020202020204" pitchFamily="34" charset="0"/>
            </a:endParaRPr>
          </a:p>
        </p:txBody>
      </p:sp>
      <p:sp>
        <p:nvSpPr>
          <p:cNvPr id="3" name="Text Box 2"/>
          <p:cNvSpPr txBox="1"/>
          <p:nvPr/>
        </p:nvSpPr>
        <p:spPr>
          <a:xfrm>
            <a:off x="851535" y="5919470"/>
            <a:ext cx="10644505" cy="306705"/>
          </a:xfrm>
          <a:prstGeom prst="rect">
            <a:avLst/>
          </a:prstGeom>
          <a:noFill/>
        </p:spPr>
        <p:txBody>
          <a:bodyPr wrap="square" rtlCol="0">
            <a:spAutoFit/>
          </a:bodyPr>
          <a:p>
            <a:r>
              <a:rPr lang="en-US" altLang="en-US" sz="1400" b="1">
                <a:solidFill>
                  <a:schemeClr val="tx1"/>
                </a:solidFill>
                <a:effectLst/>
                <a:latin typeface="Arial" panose="020B0604020202020204" pitchFamily="34" charset="0"/>
                <a:cs typeface="Arial" panose="020B0604020202020204" pitchFamily="34" charset="0"/>
              </a:rPr>
              <a:t>Link:</a:t>
            </a:r>
            <a:r>
              <a:rPr lang="en-US" altLang="en-US" sz="1400">
                <a:solidFill>
                  <a:schemeClr val="tx1"/>
                </a:solidFill>
                <a:effectLst/>
                <a:latin typeface="Arial" panose="020B0604020202020204" pitchFamily="34" charset="0"/>
                <a:cs typeface="Arial" panose="020B0604020202020204" pitchFamily="34" charset="0"/>
              </a:rPr>
              <a:t>     https://docs.google.com/spreadsheets/d/1vgzjCM8Cc1GuayzqSDzFkmT3ia6OG2f7FO-dhp8RD4I/edit?usp=sharing</a:t>
            </a:r>
            <a:endParaRPr lang="en-US" altLang="en-US" sz="1400">
              <a:solidFill>
                <a:schemeClr val="tx1"/>
              </a:solidFill>
              <a:effectLst/>
              <a:latin typeface="Arial" panose="020B0604020202020204" pitchFamily="34" charset="0"/>
              <a:cs typeface="Arial" panose="020B0604020202020204" pitchFamily="34" charset="0"/>
            </a:endParaRPr>
          </a:p>
        </p:txBody>
      </p:sp>
      <p:pic>
        <p:nvPicPr>
          <p:cNvPr id="4" name="Picture 3" descr="Zomato dashboard image"/>
          <p:cNvPicPr>
            <a:picLocks noChangeAspect="1"/>
          </p:cNvPicPr>
          <p:nvPr/>
        </p:nvPicPr>
        <p:blipFill>
          <a:blip r:embed="rId1"/>
          <a:stretch>
            <a:fillRect/>
          </a:stretch>
        </p:blipFill>
        <p:spPr>
          <a:xfrm>
            <a:off x="689610" y="1342390"/>
            <a:ext cx="10806430" cy="4314190"/>
          </a:xfrm>
          <a:prstGeom prst="rect">
            <a:avLst/>
          </a:prstGeom>
          <a:ln>
            <a:solidFill>
              <a:schemeClr val="tx1"/>
            </a:solidFill>
          </a:ln>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a:bodyPr>
          <a:p>
            <a:r>
              <a:rPr lang="en-US" altLang="en-US" u="sng">
                <a:latin typeface="Arial" panose="020B0604020202020204" pitchFamily="34" charset="0"/>
                <a:cs typeface="Arial" panose="020B0604020202020204" pitchFamily="34" charset="0"/>
              </a:rPr>
              <a:t>Problem Statement</a:t>
            </a:r>
            <a:endParaRPr lang="en-US" altLang="en-US" u="sng">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noAutofit/>
          </a:bodyPr>
          <a:p>
            <a:pPr marL="0" indent="0">
              <a:buNone/>
            </a:pPr>
            <a:r>
              <a:rPr lang="en-US" altLang="en-US" sz="1700">
                <a:latin typeface="Arial" panose="020B0604020202020204" pitchFamily="34" charset="0"/>
                <a:cs typeface="Arial" panose="020B0604020202020204" pitchFamily="34" charset="0"/>
              </a:rPr>
              <a:t>You are hired as a consultant data analyst by zomato where the team is looking for expansion and opening restaurants. Your task is to come up with strategies/suggestions about opening newer restaurants.</a:t>
            </a:r>
            <a:endParaRPr lang="en-US" altLang="en-US" sz="1700">
              <a:latin typeface="Arial" panose="020B0604020202020204" pitchFamily="34" charset="0"/>
              <a:cs typeface="Arial" panose="020B0604020202020204" pitchFamily="34" charset="0"/>
            </a:endParaRPr>
          </a:p>
          <a:p>
            <a:pPr marL="0" indent="0">
              <a:buNone/>
            </a:pPr>
            <a:endParaRPr lang="en-US" altLang="en-US" sz="1700">
              <a:latin typeface="Arial" panose="020B0604020202020204" pitchFamily="34" charset="0"/>
              <a:cs typeface="Arial" panose="020B0604020202020204" pitchFamily="34" charset="0"/>
            </a:endParaRPr>
          </a:p>
        </p:txBody>
      </p:sp>
      <p:pic>
        <p:nvPicPr>
          <p:cNvPr id="7" name="Picture 6"/>
          <p:cNvPicPr/>
          <p:nvPr/>
        </p:nvPicPr>
        <p:blipFill>
          <a:blip r:embed="rId1"/>
          <a:stretch>
            <a:fillRect/>
          </a:stretch>
        </p:blipFill>
        <p:spPr>
          <a:xfrm>
            <a:off x="695960" y="2127250"/>
            <a:ext cx="10800715" cy="4166870"/>
          </a:xfrm>
          <a:prstGeom prst="rect">
            <a:avLst/>
          </a:prstGeom>
          <a:ln>
            <a:solidFill>
              <a:schemeClr val="accent1"/>
            </a:solidFill>
          </a:ln>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95960" y="231140"/>
            <a:ext cx="10800080" cy="734695"/>
          </a:xfrm>
        </p:spPr>
        <p:txBody>
          <a:bodyPr>
            <a:normAutofit/>
          </a:bodyPr>
          <a:p>
            <a:r>
              <a:rPr lang="en-US" altLang="en-US" sz="2000" u="sng">
                <a:solidFill>
                  <a:schemeClr val="tx1"/>
                </a:solidFill>
                <a:latin typeface="Arial" panose="020B0604020202020204" pitchFamily="34" charset="0"/>
                <a:cs typeface="Arial" panose="020B0604020202020204" pitchFamily="34" charset="0"/>
              </a:rPr>
              <a:t>The image above displays details about Zomato Sales Performance, including:</a:t>
            </a:r>
            <a:endParaRPr lang="en-US" altLang="en-US" sz="2000" u="sng">
              <a:solidFill>
                <a:schemeClr val="tx1"/>
              </a:solidFill>
              <a:latin typeface="Arial" panose="020B0604020202020204" pitchFamily="34" charset="0"/>
              <a:cs typeface="Arial" panose="020B0604020202020204" pitchFamily="34" charset="0"/>
            </a:endParaRPr>
          </a:p>
        </p:txBody>
      </p:sp>
      <p:sp>
        <p:nvSpPr>
          <p:cNvPr id="5" name="Content Placeholder 4"/>
          <p:cNvSpPr>
            <a:spLocks noGrp="1"/>
          </p:cNvSpPr>
          <p:nvPr>
            <p:ph sz="half" idx="1"/>
          </p:nvPr>
        </p:nvSpPr>
        <p:spPr>
          <a:xfrm>
            <a:off x="695960" y="965835"/>
            <a:ext cx="5323840" cy="5212080"/>
          </a:xfrm>
        </p:spPr>
        <p:txBody>
          <a:bodyPr>
            <a:noAutofit/>
          </a:bodyPr>
          <a:p>
            <a:r>
              <a:rPr lang="en-US" altLang="en-US" sz="1350" b="1">
                <a:latin typeface="Arial" panose="020B0604020202020204" pitchFamily="34" charset="0"/>
                <a:cs typeface="Arial" panose="020B0604020202020204" pitchFamily="34" charset="0"/>
              </a:rPr>
              <a:t>Restaurant ID:</a:t>
            </a:r>
            <a:r>
              <a:rPr lang="en-US" altLang="en-US" sz="1350">
                <a:latin typeface="Arial" panose="020B0604020202020204" pitchFamily="34" charset="0"/>
                <a:cs typeface="Arial" panose="020B0604020202020204" pitchFamily="34" charset="0"/>
              </a:rPr>
              <a:t> Unique identifier for each restaurant.</a:t>
            </a:r>
            <a:endParaRPr lang="en-US" altLang="en-US" sz="1350">
              <a:latin typeface="Arial" panose="020B0604020202020204" pitchFamily="34" charset="0"/>
              <a:cs typeface="Arial" panose="020B0604020202020204" pitchFamily="34" charset="0"/>
            </a:endParaRPr>
          </a:p>
          <a:p>
            <a:r>
              <a:rPr lang="en-US" altLang="en-US" sz="1350" b="1">
                <a:latin typeface="Arial" panose="020B0604020202020204" pitchFamily="34" charset="0"/>
                <a:cs typeface="Arial" panose="020B0604020202020204" pitchFamily="34" charset="0"/>
              </a:rPr>
              <a:t>Restaurant Name:</a:t>
            </a:r>
            <a:r>
              <a:rPr lang="en-US" altLang="en-US" sz="1350">
                <a:latin typeface="Arial" panose="020B0604020202020204" pitchFamily="34" charset="0"/>
                <a:cs typeface="Arial" panose="020B0604020202020204" pitchFamily="34" charset="0"/>
              </a:rPr>
              <a:t> The name of the restaurant.</a:t>
            </a:r>
            <a:endParaRPr lang="en-US" altLang="en-US" sz="1350">
              <a:latin typeface="Arial" panose="020B0604020202020204" pitchFamily="34" charset="0"/>
              <a:cs typeface="Arial" panose="020B0604020202020204" pitchFamily="34" charset="0"/>
            </a:endParaRPr>
          </a:p>
          <a:p>
            <a:r>
              <a:rPr lang="en-US" altLang="en-US" sz="1350" b="1">
                <a:latin typeface="Arial" panose="020B0604020202020204" pitchFamily="34" charset="0"/>
                <a:cs typeface="Arial" panose="020B0604020202020204" pitchFamily="34" charset="0"/>
              </a:rPr>
              <a:t>CountryCode: </a:t>
            </a:r>
            <a:r>
              <a:rPr lang="en-US" altLang="en-US" sz="1350">
                <a:latin typeface="Arial" panose="020B0604020202020204" pitchFamily="34" charset="0"/>
                <a:cs typeface="Arial" panose="020B0604020202020204" pitchFamily="34" charset="0"/>
              </a:rPr>
              <a:t>Country code of the location where the restaurant is situated.</a:t>
            </a:r>
            <a:endParaRPr lang="en-US" altLang="en-US" sz="1350">
              <a:latin typeface="Arial" panose="020B0604020202020204" pitchFamily="34" charset="0"/>
              <a:cs typeface="Arial" panose="020B0604020202020204" pitchFamily="34" charset="0"/>
            </a:endParaRPr>
          </a:p>
          <a:p>
            <a:r>
              <a:rPr lang="en-US" altLang="en-US" sz="1350" b="1">
                <a:latin typeface="Arial" panose="020B0604020202020204" pitchFamily="34" charset="0"/>
                <a:cs typeface="Arial" panose="020B0604020202020204" pitchFamily="34" charset="0"/>
              </a:rPr>
              <a:t>City:</a:t>
            </a:r>
            <a:r>
              <a:rPr lang="en-US" altLang="en-US" sz="1350">
                <a:latin typeface="Arial" panose="020B0604020202020204" pitchFamily="34" charset="0"/>
                <a:cs typeface="Arial" panose="020B0604020202020204" pitchFamily="34" charset="0"/>
              </a:rPr>
              <a:t> The city where the restaurant is located.</a:t>
            </a:r>
            <a:endParaRPr lang="en-US" altLang="en-US" sz="1350">
              <a:latin typeface="Arial" panose="020B0604020202020204" pitchFamily="34" charset="0"/>
              <a:cs typeface="Arial" panose="020B0604020202020204" pitchFamily="34" charset="0"/>
            </a:endParaRPr>
          </a:p>
          <a:p>
            <a:r>
              <a:rPr lang="en-US" altLang="en-US" sz="1350" b="1">
                <a:latin typeface="Arial" panose="020B0604020202020204" pitchFamily="34" charset="0"/>
                <a:cs typeface="Arial" panose="020B0604020202020204" pitchFamily="34" charset="0"/>
              </a:rPr>
              <a:t>Address:</a:t>
            </a:r>
            <a:r>
              <a:rPr lang="en-US" altLang="en-US" sz="1350">
                <a:latin typeface="Arial" panose="020B0604020202020204" pitchFamily="34" charset="0"/>
                <a:cs typeface="Arial" panose="020B0604020202020204" pitchFamily="34" charset="0"/>
              </a:rPr>
              <a:t> The specific address of the restaurant.</a:t>
            </a:r>
            <a:endParaRPr lang="en-US" altLang="en-US" sz="1350">
              <a:latin typeface="Arial" panose="020B0604020202020204" pitchFamily="34" charset="0"/>
              <a:cs typeface="Arial" panose="020B0604020202020204" pitchFamily="34" charset="0"/>
            </a:endParaRPr>
          </a:p>
          <a:p>
            <a:r>
              <a:rPr lang="en-US" altLang="en-US" sz="1350" b="1">
                <a:latin typeface="Arial" panose="020B0604020202020204" pitchFamily="34" charset="0"/>
                <a:cs typeface="Arial" panose="020B0604020202020204" pitchFamily="34" charset="0"/>
              </a:rPr>
              <a:t>Locality:</a:t>
            </a:r>
            <a:r>
              <a:rPr lang="en-US" altLang="en-US" sz="1350">
                <a:latin typeface="Arial" panose="020B0604020202020204" pitchFamily="34" charset="0"/>
                <a:cs typeface="Arial" panose="020B0604020202020204" pitchFamily="34" charset="0"/>
              </a:rPr>
              <a:t> The locality or neighborhood where the restaurant is situated.</a:t>
            </a:r>
            <a:endParaRPr lang="en-US" altLang="en-US" sz="1350">
              <a:latin typeface="Arial" panose="020B0604020202020204" pitchFamily="34" charset="0"/>
              <a:cs typeface="Arial" panose="020B0604020202020204" pitchFamily="34" charset="0"/>
            </a:endParaRPr>
          </a:p>
          <a:p>
            <a:r>
              <a:rPr lang="en-US" altLang="en-US" sz="1350" b="1">
                <a:latin typeface="Arial" panose="020B0604020202020204" pitchFamily="34" charset="0"/>
                <a:cs typeface="Arial" panose="020B0604020202020204" pitchFamily="34" charset="0"/>
              </a:rPr>
              <a:t>Locality Verbose:</a:t>
            </a:r>
            <a:r>
              <a:rPr lang="en-US" altLang="en-US" sz="1350">
                <a:latin typeface="Arial" panose="020B0604020202020204" pitchFamily="34" charset="0"/>
                <a:cs typeface="Arial" panose="020B0604020202020204" pitchFamily="34" charset="0"/>
              </a:rPr>
              <a:t> Detailed information about the locality.</a:t>
            </a:r>
            <a:endParaRPr lang="en-US" altLang="en-US" sz="1350">
              <a:latin typeface="Arial" panose="020B0604020202020204" pitchFamily="34" charset="0"/>
              <a:cs typeface="Arial" panose="020B0604020202020204" pitchFamily="34" charset="0"/>
            </a:endParaRPr>
          </a:p>
          <a:p>
            <a:r>
              <a:rPr lang="en-US" altLang="en-US" sz="1350" b="1">
                <a:latin typeface="Arial" panose="020B0604020202020204" pitchFamily="34" charset="0"/>
                <a:cs typeface="Arial" panose="020B0604020202020204" pitchFamily="34" charset="0"/>
              </a:rPr>
              <a:t>Longitude:</a:t>
            </a:r>
            <a:r>
              <a:rPr lang="en-US" altLang="en-US" sz="1350">
                <a:latin typeface="Arial" panose="020B0604020202020204" pitchFamily="34" charset="0"/>
                <a:cs typeface="Arial" panose="020B0604020202020204" pitchFamily="34" charset="0"/>
              </a:rPr>
              <a:t> The geographical longitude coordinate of the restaurant.</a:t>
            </a:r>
            <a:endParaRPr lang="en-US" altLang="en-US" sz="1350">
              <a:latin typeface="Arial" panose="020B0604020202020204" pitchFamily="34" charset="0"/>
              <a:cs typeface="Arial" panose="020B0604020202020204" pitchFamily="34" charset="0"/>
            </a:endParaRPr>
          </a:p>
          <a:p>
            <a:r>
              <a:rPr lang="en-US" altLang="en-US" sz="1350" b="1">
                <a:latin typeface="Arial" panose="020B0604020202020204" pitchFamily="34" charset="0"/>
                <a:cs typeface="Arial" panose="020B0604020202020204" pitchFamily="34" charset="0"/>
              </a:rPr>
              <a:t>Latitude:</a:t>
            </a:r>
            <a:r>
              <a:rPr lang="en-US" altLang="en-US" sz="1350">
                <a:latin typeface="Arial" panose="020B0604020202020204" pitchFamily="34" charset="0"/>
                <a:cs typeface="Arial" panose="020B0604020202020204" pitchFamily="34" charset="0"/>
              </a:rPr>
              <a:t> The geographical latitude coordinate of the restaurant.</a:t>
            </a:r>
            <a:endParaRPr lang="en-US" altLang="en-US" sz="1350">
              <a:latin typeface="Arial" panose="020B0604020202020204" pitchFamily="34" charset="0"/>
              <a:cs typeface="Arial" panose="020B0604020202020204" pitchFamily="34" charset="0"/>
            </a:endParaRPr>
          </a:p>
          <a:p>
            <a:r>
              <a:rPr lang="en-US" altLang="en-US" sz="1350" b="1">
                <a:latin typeface="Arial" panose="020B0604020202020204" pitchFamily="34" charset="0"/>
                <a:cs typeface="Arial" panose="020B0604020202020204" pitchFamily="34" charset="0"/>
              </a:rPr>
              <a:t>Cuisines:</a:t>
            </a:r>
            <a:r>
              <a:rPr lang="en-US" altLang="en-US" sz="1350">
                <a:latin typeface="Arial" panose="020B0604020202020204" pitchFamily="34" charset="0"/>
                <a:cs typeface="Arial" panose="020B0604020202020204" pitchFamily="34" charset="0"/>
              </a:rPr>
              <a:t> The type of cuisine offered by the restaurant.</a:t>
            </a:r>
            <a:endParaRPr lang="en-US" altLang="en-US" sz="1350">
              <a:latin typeface="Arial" panose="020B0604020202020204" pitchFamily="34" charset="0"/>
              <a:cs typeface="Arial" panose="020B0604020202020204" pitchFamily="34" charset="0"/>
            </a:endParaRPr>
          </a:p>
          <a:p>
            <a:r>
              <a:rPr lang="en-US" altLang="en-US" sz="1350" b="1">
                <a:latin typeface="Arial" panose="020B0604020202020204" pitchFamily="34" charset="0"/>
                <a:cs typeface="Arial" panose="020B0604020202020204" pitchFamily="34" charset="0"/>
              </a:rPr>
              <a:t>Currency:</a:t>
            </a:r>
            <a:r>
              <a:rPr lang="en-US" altLang="en-US" sz="1350">
                <a:latin typeface="Arial" panose="020B0604020202020204" pitchFamily="34" charset="0"/>
                <a:cs typeface="Arial" panose="020B0604020202020204" pitchFamily="34" charset="0"/>
              </a:rPr>
              <a:t> The currency used for transactions in the restaurant.</a:t>
            </a:r>
            <a:endParaRPr lang="en-US" altLang="en-US" sz="1350">
              <a:latin typeface="Arial" panose="020B0604020202020204" pitchFamily="34" charset="0"/>
              <a:cs typeface="Arial" panose="020B0604020202020204" pitchFamily="34" charset="0"/>
            </a:endParaRPr>
          </a:p>
          <a:p>
            <a:r>
              <a:rPr lang="en-US" altLang="en-US" sz="1350" b="1">
                <a:latin typeface="Arial" panose="020B0604020202020204" pitchFamily="34" charset="0"/>
                <a:cs typeface="Arial" panose="020B0604020202020204" pitchFamily="34" charset="0"/>
                <a:sym typeface="+mn-ea"/>
              </a:rPr>
              <a:t>Has_Table_booking:</a:t>
            </a:r>
            <a:r>
              <a:rPr lang="en-US" altLang="en-US" sz="1350">
                <a:latin typeface="Arial" panose="020B0604020202020204" pitchFamily="34" charset="0"/>
                <a:cs typeface="Arial" panose="020B0604020202020204" pitchFamily="34" charset="0"/>
                <a:sym typeface="+mn-ea"/>
              </a:rPr>
              <a:t> Indicates whether the restaurant has a table booking option (Yes/No).</a:t>
            </a:r>
            <a:endParaRPr lang="en-US" altLang="en-US" sz="1350">
              <a:latin typeface="Arial" panose="020B0604020202020204" pitchFamily="34" charset="0"/>
              <a:cs typeface="Arial" panose="020B0604020202020204" pitchFamily="34" charset="0"/>
            </a:endParaRPr>
          </a:p>
        </p:txBody>
      </p:sp>
      <p:sp>
        <p:nvSpPr>
          <p:cNvPr id="6" name="Content Placeholder 5"/>
          <p:cNvSpPr>
            <a:spLocks noGrp="1"/>
          </p:cNvSpPr>
          <p:nvPr>
            <p:ph sz="half" idx="2"/>
          </p:nvPr>
        </p:nvSpPr>
        <p:spPr>
          <a:xfrm>
            <a:off x="6172200" y="965835"/>
            <a:ext cx="5323840" cy="5212080"/>
          </a:xfrm>
        </p:spPr>
        <p:txBody>
          <a:bodyPr>
            <a:noAutofit/>
          </a:bodyPr>
          <a:p>
            <a:r>
              <a:rPr lang="en-US" altLang="en-US" sz="1350" b="1">
                <a:latin typeface="Arial" panose="020B0604020202020204" pitchFamily="34" charset="0"/>
                <a:cs typeface="Arial" panose="020B0604020202020204" pitchFamily="34" charset="0"/>
              </a:rPr>
              <a:t>Has_Online_delivery:</a:t>
            </a:r>
            <a:r>
              <a:rPr lang="en-US" altLang="en-US" sz="1350">
                <a:latin typeface="Arial" panose="020B0604020202020204" pitchFamily="34" charset="0"/>
                <a:cs typeface="Arial" panose="020B0604020202020204" pitchFamily="34" charset="0"/>
              </a:rPr>
              <a:t> Indicates whether the restaurant offers online delivery (Yes/No).</a:t>
            </a:r>
            <a:endParaRPr lang="en-US" altLang="en-US" sz="1350">
              <a:latin typeface="Arial" panose="020B0604020202020204" pitchFamily="34" charset="0"/>
              <a:cs typeface="Arial" panose="020B0604020202020204" pitchFamily="34" charset="0"/>
            </a:endParaRPr>
          </a:p>
          <a:p>
            <a:r>
              <a:rPr lang="en-US" altLang="en-US" sz="1350" b="1">
                <a:latin typeface="Arial" panose="020B0604020202020204" pitchFamily="34" charset="0"/>
                <a:cs typeface="Arial" panose="020B0604020202020204" pitchFamily="34" charset="0"/>
              </a:rPr>
              <a:t>Is_delivering_now: </a:t>
            </a:r>
            <a:r>
              <a:rPr lang="en-US" altLang="en-US" sz="1350">
                <a:latin typeface="Arial" panose="020B0604020202020204" pitchFamily="34" charset="0"/>
                <a:cs typeface="Arial" panose="020B0604020202020204" pitchFamily="34" charset="0"/>
              </a:rPr>
              <a:t>Indicates whether the restaurant is currently delivering (Yes/No).</a:t>
            </a:r>
            <a:endParaRPr lang="en-US" altLang="en-US" sz="1350">
              <a:latin typeface="Arial" panose="020B0604020202020204" pitchFamily="34" charset="0"/>
              <a:cs typeface="Arial" panose="020B0604020202020204" pitchFamily="34" charset="0"/>
            </a:endParaRPr>
          </a:p>
          <a:p>
            <a:r>
              <a:rPr lang="en-US" altLang="en-US" sz="1350" b="1">
                <a:latin typeface="Arial" panose="020B0604020202020204" pitchFamily="34" charset="0"/>
                <a:cs typeface="Arial" panose="020B0604020202020204" pitchFamily="34" charset="0"/>
              </a:rPr>
              <a:t>Switch_to_order_menu:</a:t>
            </a:r>
            <a:r>
              <a:rPr lang="en-US" altLang="en-US" sz="1350">
                <a:latin typeface="Arial" panose="020B0604020202020204" pitchFamily="34" charset="0"/>
                <a:cs typeface="Arial" panose="020B0604020202020204" pitchFamily="34" charset="0"/>
              </a:rPr>
              <a:t> Indicates whether users can switch to the order menu (Yes/No).</a:t>
            </a:r>
            <a:endParaRPr lang="en-US" altLang="en-US" sz="1350">
              <a:latin typeface="Arial" panose="020B0604020202020204" pitchFamily="34" charset="0"/>
              <a:cs typeface="Arial" panose="020B0604020202020204" pitchFamily="34" charset="0"/>
            </a:endParaRPr>
          </a:p>
          <a:p>
            <a:r>
              <a:rPr lang="en-US" altLang="en-US" sz="1350" b="1">
                <a:latin typeface="Arial" panose="020B0604020202020204" pitchFamily="34" charset="0"/>
                <a:cs typeface="Arial" panose="020B0604020202020204" pitchFamily="34" charset="0"/>
              </a:rPr>
              <a:t>Price_range:</a:t>
            </a:r>
            <a:r>
              <a:rPr lang="en-US" altLang="en-US" sz="1350">
                <a:latin typeface="Arial" panose="020B0604020202020204" pitchFamily="34" charset="0"/>
                <a:cs typeface="Arial" panose="020B0604020202020204" pitchFamily="34" charset="0"/>
              </a:rPr>
              <a:t> A numeric value indicating the price range category of the restaurant.</a:t>
            </a:r>
            <a:endParaRPr lang="en-US" altLang="en-US" sz="1350">
              <a:latin typeface="Arial" panose="020B0604020202020204" pitchFamily="34" charset="0"/>
              <a:cs typeface="Arial" panose="020B0604020202020204" pitchFamily="34" charset="0"/>
            </a:endParaRPr>
          </a:p>
          <a:p>
            <a:r>
              <a:rPr lang="en-US" altLang="en-US" sz="1350" b="1">
                <a:latin typeface="Arial" panose="020B0604020202020204" pitchFamily="34" charset="0"/>
                <a:cs typeface="Arial" panose="020B0604020202020204" pitchFamily="34" charset="0"/>
              </a:rPr>
              <a:t>Votes:</a:t>
            </a:r>
            <a:r>
              <a:rPr lang="en-US" altLang="en-US" sz="1350">
                <a:latin typeface="Arial" panose="020B0604020202020204" pitchFamily="34" charset="0"/>
                <a:cs typeface="Arial" panose="020B0604020202020204" pitchFamily="34" charset="0"/>
              </a:rPr>
              <a:t> The number of votes or ratings/(feedback) received by the restaurant.</a:t>
            </a:r>
            <a:endParaRPr lang="en-US" altLang="en-US" sz="1350">
              <a:latin typeface="Arial" panose="020B0604020202020204" pitchFamily="34" charset="0"/>
              <a:cs typeface="Arial" panose="020B0604020202020204" pitchFamily="34" charset="0"/>
            </a:endParaRPr>
          </a:p>
          <a:p>
            <a:r>
              <a:rPr lang="en-US" altLang="en-US" sz="1350" b="1">
                <a:latin typeface="Arial" panose="020B0604020202020204" pitchFamily="34" charset="0"/>
                <a:cs typeface="Arial" panose="020B0604020202020204" pitchFamily="34" charset="0"/>
              </a:rPr>
              <a:t>Average_Cost_for_two:</a:t>
            </a:r>
            <a:r>
              <a:rPr lang="en-US" altLang="en-US" sz="1350">
                <a:latin typeface="Arial" panose="020B0604020202020204" pitchFamily="34" charset="0"/>
                <a:cs typeface="Arial" panose="020B0604020202020204" pitchFamily="34" charset="0"/>
              </a:rPr>
              <a:t> The average cost for two people dining at the restaurant.</a:t>
            </a:r>
            <a:endParaRPr lang="en-US" altLang="en-US" sz="1350">
              <a:latin typeface="Arial" panose="020B0604020202020204" pitchFamily="34" charset="0"/>
              <a:cs typeface="Arial" panose="020B0604020202020204" pitchFamily="34" charset="0"/>
            </a:endParaRPr>
          </a:p>
          <a:p>
            <a:r>
              <a:rPr lang="en-US" altLang="en-US" sz="1350" b="1">
                <a:latin typeface="Arial" panose="020B0604020202020204" pitchFamily="34" charset="0"/>
                <a:cs typeface="Arial" panose="020B0604020202020204" pitchFamily="34" charset="0"/>
              </a:rPr>
              <a:t>Rating:</a:t>
            </a:r>
            <a:r>
              <a:rPr lang="en-US" altLang="en-US" sz="1350">
                <a:latin typeface="Arial" panose="020B0604020202020204" pitchFamily="34" charset="0"/>
                <a:cs typeface="Arial" panose="020B0604020202020204" pitchFamily="34" charset="0"/>
              </a:rPr>
              <a:t> The overall rating of the restaurant is based on user reviews.</a:t>
            </a:r>
            <a:endParaRPr lang="en-US" altLang="en-US" sz="1350">
              <a:latin typeface="Arial" panose="020B0604020202020204" pitchFamily="34" charset="0"/>
              <a:cs typeface="Arial" panose="020B0604020202020204" pitchFamily="34" charset="0"/>
            </a:endParaRPr>
          </a:p>
          <a:p>
            <a:r>
              <a:rPr lang="en-US" altLang="en-US" sz="1350" b="1">
                <a:latin typeface="Arial" panose="020B0604020202020204" pitchFamily="34" charset="0"/>
                <a:cs typeface="Arial" panose="020B0604020202020204" pitchFamily="34" charset="0"/>
              </a:rPr>
              <a:t>Datekey_opening: </a:t>
            </a:r>
            <a:r>
              <a:rPr lang="en-US" altLang="en-US" sz="1350">
                <a:latin typeface="Arial" panose="020B0604020202020204" pitchFamily="34" charset="0"/>
                <a:cs typeface="Arial" panose="020B0604020202020204" pitchFamily="34" charset="0"/>
              </a:rPr>
              <a:t>The date when the restaurant was opened.</a:t>
            </a:r>
            <a:endParaRPr lang="en-US" altLang="en-US" sz="1350">
              <a:latin typeface="Arial" panose="020B0604020202020204" pitchFamily="34" charset="0"/>
              <a:cs typeface="Arial" panose="020B0604020202020204" pitchFamily="34" charset="0"/>
            </a:endParaRPr>
          </a:p>
          <a:p>
            <a:endParaRPr lang="en-US" altLang="en-US" sz="1350">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u="sng">
                <a:latin typeface="Arial" panose="020B0604020202020204" pitchFamily="34" charset="0"/>
                <a:cs typeface="Arial" panose="020B0604020202020204" pitchFamily="34" charset="0"/>
              </a:rPr>
              <a:t>Data Snapshot</a:t>
            </a:r>
            <a:endParaRPr lang="en-US" altLang="en-US" u="sng">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695960" y="1301750"/>
            <a:ext cx="10800080" cy="4876165"/>
          </a:xfrm>
        </p:spPr>
        <p:txBody>
          <a:bodyPr>
            <a:normAutofit lnSpcReduction="10000"/>
          </a:bodyPr>
          <a:p>
            <a:endParaRPr lang="en-US" altLang="en-US" sz="1700" b="1">
              <a:latin typeface="Arial" panose="020B0604020202020204" pitchFamily="34" charset="0"/>
              <a:cs typeface="Arial" panose="020B0604020202020204" pitchFamily="34" charset="0"/>
            </a:endParaRPr>
          </a:p>
          <a:p>
            <a:endParaRPr lang="en-US" altLang="en-US" sz="1700" b="1">
              <a:latin typeface="Arial" panose="020B0604020202020204" pitchFamily="34" charset="0"/>
              <a:cs typeface="Arial" panose="020B0604020202020204" pitchFamily="34" charset="0"/>
            </a:endParaRPr>
          </a:p>
          <a:p>
            <a:r>
              <a:rPr lang="en-US" altLang="en-US" sz="1700" b="1">
                <a:latin typeface="Arial" panose="020B0604020202020204" pitchFamily="34" charset="0"/>
                <a:cs typeface="Arial" panose="020B0604020202020204" pitchFamily="34" charset="0"/>
              </a:rPr>
              <a:t>Restaurants:</a:t>
            </a:r>
            <a:r>
              <a:rPr lang="en-US" altLang="en-US" sz="1700">
                <a:latin typeface="Arial" panose="020B0604020202020204" pitchFamily="34" charset="0"/>
                <a:cs typeface="Arial" panose="020B0604020202020204" pitchFamily="34" charset="0"/>
              </a:rPr>
              <a:t> Analysis includes a substantial dataset of 9,551 restaurants.</a:t>
            </a:r>
            <a:endParaRPr lang="en-US" altLang="en-US" sz="1700">
              <a:latin typeface="Arial" panose="020B0604020202020204" pitchFamily="34" charset="0"/>
              <a:cs typeface="Arial" panose="020B0604020202020204" pitchFamily="34" charset="0"/>
            </a:endParaRPr>
          </a:p>
          <a:p>
            <a:r>
              <a:rPr lang="en-US" altLang="en-US" sz="1700" b="1">
                <a:latin typeface="Arial" panose="020B0604020202020204" pitchFamily="34" charset="0"/>
                <a:cs typeface="Arial" panose="020B0604020202020204" pitchFamily="34" charset="0"/>
              </a:rPr>
              <a:t>Global Reach:</a:t>
            </a:r>
            <a:r>
              <a:rPr lang="en-US" altLang="en-US" sz="1700">
                <a:latin typeface="Arial" panose="020B0604020202020204" pitchFamily="34" charset="0"/>
                <a:cs typeface="Arial" panose="020B0604020202020204" pitchFamily="34" charset="0"/>
              </a:rPr>
              <a:t> Data spans 15 countries, 141 cities covering 1,208 localities, offering a broad geographical perspective.</a:t>
            </a:r>
            <a:endParaRPr lang="en-US" altLang="en-US" sz="1700">
              <a:latin typeface="Arial" panose="020B0604020202020204" pitchFamily="34" charset="0"/>
              <a:cs typeface="Arial" panose="020B0604020202020204" pitchFamily="34" charset="0"/>
            </a:endParaRPr>
          </a:p>
          <a:p>
            <a:r>
              <a:rPr lang="en-US" altLang="en-US" sz="1700" b="1">
                <a:latin typeface="Arial" panose="020B0604020202020204" pitchFamily="34" charset="0"/>
                <a:cs typeface="Arial" panose="020B0604020202020204" pitchFamily="34" charset="0"/>
              </a:rPr>
              <a:t>Cuisine Variety:</a:t>
            </a:r>
            <a:r>
              <a:rPr lang="en-US" altLang="en-US" sz="1700">
                <a:latin typeface="Arial" panose="020B0604020202020204" pitchFamily="34" charset="0"/>
                <a:cs typeface="Arial" panose="020B0604020202020204" pitchFamily="34" charset="0"/>
              </a:rPr>
              <a:t> The dataset encompasses restaurants serving an impressive 1,825 different cuisines, showcasing market diversity.</a:t>
            </a:r>
            <a:endParaRPr lang="en-US" altLang="en-US" sz="1700">
              <a:latin typeface="Arial" panose="020B0604020202020204" pitchFamily="34" charset="0"/>
              <a:cs typeface="Arial" panose="020B0604020202020204" pitchFamily="34" charset="0"/>
            </a:endParaRPr>
          </a:p>
          <a:p>
            <a:r>
              <a:rPr lang="en-US" altLang="en-US" sz="1700" b="1">
                <a:latin typeface="Arial" panose="020B0604020202020204" pitchFamily="34" charset="0"/>
                <a:cs typeface="Arial" panose="020B0604020202020204" pitchFamily="34" charset="0"/>
              </a:rPr>
              <a:t>Delivery Landscape:</a:t>
            </a:r>
            <a:r>
              <a:rPr lang="en-US" altLang="en-US" sz="1700">
                <a:latin typeface="Arial" panose="020B0604020202020204" pitchFamily="34" charset="0"/>
                <a:cs typeface="Arial" panose="020B0604020202020204" pitchFamily="34" charset="0"/>
              </a:rPr>
              <a:t> Notably, only 25.7% of restaurants offer online delivery, indicating a potential area for expansion.</a:t>
            </a:r>
            <a:endParaRPr lang="en-US" altLang="en-US" sz="1700">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p:txBody>
          <a:bodyPr>
            <a:normAutofit/>
          </a:bodyPr>
          <a:p>
            <a:pPr marL="0" indent="0">
              <a:buNone/>
            </a:pPr>
            <a:r>
              <a:rPr lang="en-US" altLang="en-US" sz="1700">
                <a:latin typeface="Arial" panose="020B0604020202020204" pitchFamily="34" charset="0"/>
                <a:cs typeface="Arial" panose="020B0604020202020204" pitchFamily="34" charset="0"/>
              </a:rPr>
              <a:t> </a:t>
            </a:r>
            <a:endParaRPr lang="en-US" altLang="en-US" sz="1700">
              <a:latin typeface="Arial" panose="020B0604020202020204" pitchFamily="34" charset="0"/>
              <a:cs typeface="Arial" panose="020B0604020202020204" pitchFamily="34" charset="0"/>
            </a:endParaRPr>
          </a:p>
        </p:txBody>
      </p:sp>
      <p:pic>
        <p:nvPicPr>
          <p:cNvPr id="6" name="Picture 5" descr="Capture"/>
          <p:cNvPicPr>
            <a:picLocks noChangeAspect="1"/>
          </p:cNvPicPr>
          <p:nvPr/>
        </p:nvPicPr>
        <p:blipFill>
          <a:blip r:embed="rId1"/>
          <a:stretch>
            <a:fillRect/>
          </a:stretch>
        </p:blipFill>
        <p:spPr>
          <a:xfrm>
            <a:off x="695960" y="1546860"/>
            <a:ext cx="5123180" cy="411480"/>
          </a:xfrm>
          <a:prstGeom prst="rect">
            <a:avLst/>
          </a:prstGeom>
          <a:ln>
            <a:solidFill>
              <a:schemeClr val="accent1"/>
            </a:solidFill>
          </a:ln>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u="sng">
                <a:latin typeface="Arial" panose="020B0604020202020204" pitchFamily="34" charset="0"/>
                <a:cs typeface="Arial" panose="020B0604020202020204" pitchFamily="34" charset="0"/>
              </a:rPr>
              <a:t>Analytical Methods And Tools Used</a:t>
            </a:r>
            <a:endParaRPr lang="en-US" altLang="en-US" u="sng">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68960" y="1301750"/>
            <a:ext cx="5450840" cy="4876165"/>
          </a:xfrm>
        </p:spPr>
        <p:txBody>
          <a:bodyPr>
            <a:noAutofit/>
          </a:bodyPr>
          <a:p>
            <a:pPr marL="0" indent="0">
              <a:buNone/>
            </a:pPr>
            <a:r>
              <a:rPr lang="en-US" altLang="en-US" sz="1500" b="1" u="sng">
                <a:latin typeface="Arial" panose="020B0604020202020204" pitchFamily="34" charset="0"/>
                <a:cs typeface="Arial" panose="020B0604020202020204" pitchFamily="34" charset="0"/>
              </a:rPr>
              <a:t>Data Preparation and Cleaning:</a:t>
            </a:r>
            <a:endParaRPr lang="en-US" altLang="en-US" sz="1500" b="1" u="sng">
              <a:latin typeface="Arial" panose="020B0604020202020204" pitchFamily="34" charset="0"/>
              <a:cs typeface="Arial" panose="020B0604020202020204" pitchFamily="34" charset="0"/>
            </a:endParaRPr>
          </a:p>
          <a:p>
            <a:r>
              <a:rPr lang="en-US" altLang="en-US" sz="1500">
                <a:latin typeface="Arial" panose="020B0604020202020204" pitchFamily="34" charset="0"/>
                <a:cs typeface="Arial" panose="020B0604020202020204" pitchFamily="34" charset="0"/>
              </a:rPr>
              <a:t>Initial cleaning used standard spreadsheet functions to remove duplicates and trim whitespaces, ensuring data consistency.</a:t>
            </a:r>
            <a:endParaRPr lang="en-US" altLang="en-US" sz="1500">
              <a:latin typeface="Arial" panose="020B0604020202020204" pitchFamily="34" charset="0"/>
              <a:cs typeface="Arial" panose="020B0604020202020204" pitchFamily="34" charset="0"/>
            </a:endParaRPr>
          </a:p>
          <a:p>
            <a:r>
              <a:rPr lang="en-US" altLang="en-US" sz="1500">
                <a:latin typeface="Arial" panose="020B0604020202020204" pitchFamily="34" charset="0"/>
                <a:cs typeface="Arial" panose="020B0604020202020204" pitchFamily="34" charset="0"/>
              </a:rPr>
              <a:t>Missing cuisine details were replaced with the most common cuisine in each country.</a:t>
            </a:r>
            <a:endParaRPr lang="en-US" altLang="en-US" sz="1500">
              <a:latin typeface="Arial" panose="020B0604020202020204" pitchFamily="34" charset="0"/>
              <a:cs typeface="Arial" panose="020B0604020202020204" pitchFamily="34" charset="0"/>
            </a:endParaRPr>
          </a:p>
          <a:p>
            <a:r>
              <a:rPr lang="en-US" altLang="en-US" sz="1500">
                <a:latin typeface="Arial" panose="020B0604020202020204" pitchFamily="34" charset="0"/>
                <a:cs typeface="Arial" panose="020B0604020202020204" pitchFamily="34" charset="0"/>
              </a:rPr>
              <a:t>Missing longitude and latitude values were imputed using average coordinates of restaurants within the same locality.</a:t>
            </a:r>
            <a:endParaRPr lang="en-US" altLang="en-US" sz="1500">
              <a:latin typeface="Arial" panose="020B0604020202020204" pitchFamily="34" charset="0"/>
              <a:cs typeface="Arial" panose="020B0604020202020204" pitchFamily="34" charset="0"/>
            </a:endParaRPr>
          </a:p>
          <a:p>
            <a:r>
              <a:rPr lang="en-US" altLang="en-US" sz="1500">
                <a:latin typeface="Arial" panose="020B0604020202020204" pitchFamily="34" charset="0"/>
                <a:cs typeface="Arial" panose="020B0604020202020204" pitchFamily="34" charset="0"/>
              </a:rPr>
              <a:t>Missing 'average cost for two' was filled with the average cost for restaurants in each city.</a:t>
            </a:r>
            <a:endParaRPr lang="en-US" altLang="en-US" sz="1500">
              <a:latin typeface="Arial" panose="020B0604020202020204" pitchFamily="34" charset="0"/>
              <a:cs typeface="Arial" panose="020B0604020202020204" pitchFamily="34" charset="0"/>
              <a:sym typeface="+mn-ea"/>
            </a:endParaRPr>
          </a:p>
        </p:txBody>
      </p:sp>
      <p:sp>
        <p:nvSpPr>
          <p:cNvPr id="5" name="Content Placeholder 4"/>
          <p:cNvSpPr>
            <a:spLocks noGrp="1"/>
          </p:cNvSpPr>
          <p:nvPr>
            <p:ph sz="half" idx="2"/>
          </p:nvPr>
        </p:nvSpPr>
        <p:spPr/>
        <p:txBody>
          <a:bodyPr>
            <a:noAutofit/>
          </a:bodyPr>
          <a:p>
            <a:pPr marL="0" indent="0">
              <a:buNone/>
            </a:pPr>
            <a:r>
              <a:rPr lang="en-US" altLang="en-US" sz="1500" b="1" u="sng">
                <a:latin typeface="Arial" panose="020B0604020202020204" pitchFamily="34" charset="0"/>
                <a:cs typeface="Arial" panose="020B0604020202020204" pitchFamily="34" charset="0"/>
                <a:sym typeface="+mn-ea"/>
              </a:rPr>
              <a:t>Data Enrichment and Feature Creation:</a:t>
            </a:r>
            <a:endParaRPr lang="en-US" altLang="en-US" sz="1500" b="1" u="sng">
              <a:latin typeface="Arial" panose="020B0604020202020204" pitchFamily="34" charset="0"/>
              <a:cs typeface="Arial" panose="020B0604020202020204" pitchFamily="34" charset="0"/>
            </a:endParaRPr>
          </a:p>
          <a:p>
            <a:r>
              <a:rPr lang="en-US" altLang="en-US" sz="1500">
                <a:latin typeface="Arial" panose="020B0604020202020204" pitchFamily="34" charset="0"/>
                <a:cs typeface="Arial" panose="020B0604020202020204" pitchFamily="34" charset="0"/>
                <a:sym typeface="+mn-ea"/>
              </a:rPr>
              <a:t>The VLOOKUP function was used to create a 'Country' column, referencing a separate 'Country Code Description' table.</a:t>
            </a:r>
            <a:endParaRPr lang="en-US" altLang="en-US" sz="1500">
              <a:latin typeface="Arial" panose="020B0604020202020204" pitchFamily="34" charset="0"/>
              <a:cs typeface="Arial" panose="020B0604020202020204" pitchFamily="34" charset="0"/>
              <a:sym typeface="+mn-ea"/>
            </a:endParaRPr>
          </a:p>
          <a:p>
            <a:r>
              <a:rPr lang="en-US" altLang="en-US" sz="1500">
                <a:latin typeface="Arial" panose="020B0604020202020204" pitchFamily="34" charset="0"/>
                <a:cs typeface="Arial" panose="020B0604020202020204" pitchFamily="34" charset="0"/>
                <a:sym typeface="+mn-ea"/>
              </a:rPr>
              <a:t>Text functions were employed to extract currency abbreviations.</a:t>
            </a:r>
            <a:endParaRPr lang="en-US" altLang="en-US" sz="1500">
              <a:latin typeface="Arial" panose="020B0604020202020204" pitchFamily="34" charset="0"/>
              <a:cs typeface="Arial" panose="020B0604020202020204" pitchFamily="34" charset="0"/>
            </a:endParaRPr>
          </a:p>
          <a:p>
            <a:r>
              <a:rPr lang="en-US" altLang="en-US" sz="1500">
                <a:latin typeface="Arial" panose="020B0604020202020204" pitchFamily="34" charset="0"/>
                <a:cs typeface="Arial" panose="020B0604020202020204" pitchFamily="34" charset="0"/>
              </a:rPr>
              <a:t>The Text to Columns tool was utilized to extract 'Year', 'Month', and 'Date' components from the 'Year_opening' column.</a:t>
            </a:r>
            <a:endParaRPr lang="en-US" altLang="en-US" sz="1500">
              <a:latin typeface="Arial" panose="020B0604020202020204" pitchFamily="34" charset="0"/>
              <a:cs typeface="Arial" panose="020B0604020202020204" pitchFamily="34" charset="0"/>
            </a:endParaRPr>
          </a:p>
          <a:p>
            <a:r>
              <a:rPr lang="en-US" altLang="en-US" sz="1500">
                <a:latin typeface="Arial" panose="020B0604020202020204" pitchFamily="34" charset="0"/>
                <a:cs typeface="Arial" panose="020B0604020202020204" pitchFamily="34" charset="0"/>
              </a:rPr>
              <a:t>Text functions were used to create a average cost for two with currency abbreviation column. </a:t>
            </a:r>
            <a:endParaRPr lang="en-US" altLang="en-US" sz="1500">
              <a:latin typeface="Arial" panose="020B0604020202020204" pitchFamily="34" charset="0"/>
              <a:cs typeface="Arial" panose="020B0604020202020204" pitchFamily="34" charset="0"/>
            </a:endParaRPr>
          </a:p>
          <a:p>
            <a:r>
              <a:rPr lang="en-US" altLang="en-US" sz="1500">
                <a:latin typeface="Arial" panose="020B0604020202020204" pitchFamily="34" charset="0"/>
                <a:cs typeface="Arial" panose="020B0604020202020204" pitchFamily="34" charset="0"/>
              </a:rPr>
              <a:t>VLOOKUP was then applied with a newly created 'Conversion Rates' table to calculate 'average cost in USD' for standardized cost comparison.</a:t>
            </a:r>
            <a:endParaRPr lang="en-US" altLang="en-US" sz="1500">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latin typeface="Arial" panose="020B0604020202020204" pitchFamily="34" charset="0"/>
                <a:cs typeface="Arial" panose="020B0604020202020204" pitchFamily="34" charset="0"/>
              </a:rPr>
              <a:t> </a:t>
            </a:r>
            <a:endParaRPr lang="en-US" altLang="en-US">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695960" y="968375"/>
            <a:ext cx="5050790" cy="5237480"/>
          </a:xfrm>
        </p:spPr>
        <p:txBody>
          <a:bodyPr>
            <a:noAutofit/>
          </a:bodyPr>
          <a:p>
            <a:pPr marL="0" indent="0">
              <a:buNone/>
            </a:pPr>
            <a:r>
              <a:rPr lang="en-US" altLang="en-US" sz="1500" b="1" u="sng">
                <a:latin typeface="Arial" panose="020B0604020202020204" pitchFamily="34" charset="0"/>
                <a:cs typeface="Arial" panose="020B0604020202020204" pitchFamily="34" charset="0"/>
                <a:sym typeface="+mn-ea"/>
              </a:rPr>
              <a:t>Descriptive and Comparative Analysis:</a:t>
            </a:r>
            <a:endParaRPr lang="en-US" altLang="en-US" sz="1500" b="1" u="sng">
              <a:latin typeface="Arial" panose="020B0604020202020204" pitchFamily="34" charset="0"/>
              <a:cs typeface="Arial" panose="020B0604020202020204" pitchFamily="34" charset="0"/>
            </a:endParaRPr>
          </a:p>
          <a:p>
            <a:r>
              <a:rPr lang="en-US" altLang="en-US" sz="1500">
                <a:latin typeface="Arial" panose="020B0604020202020204" pitchFamily="34" charset="0"/>
                <a:cs typeface="Arial" panose="020B0604020202020204" pitchFamily="34" charset="0"/>
                <a:sym typeface="+mn-ea"/>
              </a:rPr>
              <a:t>To identify optimal expansion markets, </a:t>
            </a:r>
            <a:r>
              <a:rPr lang="en-US" altLang="en-US" sz="1500" b="1">
                <a:latin typeface="Arial" panose="020B0604020202020204" pitchFamily="34" charset="0"/>
                <a:cs typeface="Arial" panose="020B0604020202020204" pitchFamily="34" charset="0"/>
                <a:sym typeface="+mn-ea"/>
              </a:rPr>
              <a:t>PivotTables</a:t>
            </a:r>
            <a:r>
              <a:rPr lang="en-US" altLang="en-US" sz="1500">
                <a:latin typeface="Arial" panose="020B0604020202020204" pitchFamily="34" charset="0"/>
                <a:cs typeface="Arial" panose="020B0604020202020204" pitchFamily="34" charset="0"/>
                <a:sym typeface="+mn-ea"/>
              </a:rPr>
              <a:t> were used to compare countries and cities based on restaurant density, customer engagement (Engagement Score), and average price range. </a:t>
            </a:r>
            <a:endParaRPr lang="en-US" altLang="en-US" sz="1500">
              <a:latin typeface="Arial" panose="020B0604020202020204" pitchFamily="34" charset="0"/>
              <a:cs typeface="Arial" panose="020B0604020202020204" pitchFamily="34" charset="0"/>
              <a:sym typeface="+mn-ea"/>
            </a:endParaRPr>
          </a:p>
          <a:p>
            <a:r>
              <a:rPr lang="en-US" altLang="en-US" sz="1500">
                <a:latin typeface="Arial" panose="020B0604020202020204" pitchFamily="34" charset="0"/>
                <a:cs typeface="Arial" panose="020B0604020202020204" pitchFamily="34" charset="0"/>
                <a:sym typeface="+mn-ea"/>
              </a:rPr>
              <a:t>Google Sheet’s </a:t>
            </a:r>
            <a:r>
              <a:rPr lang="en-US" altLang="en-US" sz="1500" b="1">
                <a:latin typeface="Arial" panose="020B0604020202020204" pitchFamily="34" charset="0"/>
                <a:cs typeface="Arial" panose="020B0604020202020204" pitchFamily="34" charset="0"/>
                <a:sym typeface="+mn-ea"/>
              </a:rPr>
              <a:t>descriptive statistics functions</a:t>
            </a:r>
            <a:r>
              <a:rPr lang="en-US" altLang="en-US" sz="1500">
                <a:latin typeface="Arial" panose="020B0604020202020204" pitchFamily="34" charset="0"/>
                <a:cs typeface="Arial" panose="020B0604020202020204" pitchFamily="34" charset="0"/>
                <a:sym typeface="+mn-ea"/>
              </a:rPr>
              <a:t> like SUM, AVERAGE, and COUNTIF were utilized to calculate metrics such as total counts, averages, and frequencies.</a:t>
            </a:r>
            <a:endParaRPr lang="en-US" altLang="en-US" sz="1500">
              <a:latin typeface="Arial" panose="020B0604020202020204" pitchFamily="34" charset="0"/>
              <a:cs typeface="Arial" panose="020B0604020202020204" pitchFamily="34" charset="0"/>
              <a:sym typeface="+mn-ea"/>
            </a:endParaRPr>
          </a:p>
          <a:p>
            <a:r>
              <a:rPr lang="en-US" altLang="en-US" sz="1500" b="1">
                <a:latin typeface="Arial" panose="020B0604020202020204" pitchFamily="34" charset="0"/>
                <a:cs typeface="Arial" panose="020B0604020202020204" pitchFamily="34" charset="0"/>
                <a:sym typeface="+mn-ea"/>
              </a:rPr>
              <a:t>PivotTables</a:t>
            </a:r>
            <a:r>
              <a:rPr lang="en-US" altLang="en-US" sz="1500">
                <a:latin typeface="Arial" panose="020B0604020202020204" pitchFamily="34" charset="0"/>
                <a:cs typeface="Arial" panose="020B0604020202020204" pitchFamily="34" charset="0"/>
                <a:sym typeface="+mn-ea"/>
              </a:rPr>
              <a:t> were used to facilitate data summarization and exploration of key metrics.</a:t>
            </a:r>
            <a:endParaRPr lang="en-US" altLang="en-US" sz="1500">
              <a:latin typeface="Arial" panose="020B0604020202020204" pitchFamily="34" charset="0"/>
              <a:cs typeface="Arial" panose="020B0604020202020204" pitchFamily="34" charset="0"/>
              <a:sym typeface="+mn-ea"/>
            </a:endParaRPr>
          </a:p>
          <a:p>
            <a:pPr marL="0" indent="0">
              <a:buNone/>
            </a:pPr>
            <a:endParaRPr lang="en-US" altLang="en-US" sz="1500">
              <a:latin typeface="Arial" panose="020B0604020202020204" pitchFamily="34" charset="0"/>
              <a:cs typeface="Arial" panose="020B0604020202020204" pitchFamily="34" charset="0"/>
              <a:sym typeface="+mn-ea"/>
            </a:endParaRPr>
          </a:p>
        </p:txBody>
      </p:sp>
      <p:sp>
        <p:nvSpPr>
          <p:cNvPr id="5" name="Content Placeholder 4"/>
          <p:cNvSpPr>
            <a:spLocks noGrp="1"/>
          </p:cNvSpPr>
          <p:nvPr>
            <p:ph sz="half" idx="2"/>
          </p:nvPr>
        </p:nvSpPr>
        <p:spPr>
          <a:xfrm>
            <a:off x="6575425" y="867410"/>
            <a:ext cx="4920615" cy="5338445"/>
          </a:xfrm>
        </p:spPr>
        <p:txBody>
          <a:bodyPr>
            <a:noAutofit/>
          </a:bodyPr>
          <a:p>
            <a:pPr marL="0" indent="0">
              <a:buNone/>
            </a:pPr>
            <a:r>
              <a:rPr lang="en-US" altLang="en-US" sz="1500" b="1" u="sng">
                <a:latin typeface="Arial" panose="020B0604020202020204" pitchFamily="34" charset="0"/>
                <a:cs typeface="Arial" panose="020B0604020202020204" pitchFamily="34" charset="0"/>
                <a:sym typeface="+mn-ea"/>
              </a:rPr>
              <a:t>Correlation Analysis: </a:t>
            </a:r>
            <a:r>
              <a:rPr lang="en-US" altLang="en-US" sz="1500" u="sng">
                <a:latin typeface="Arial" panose="020B0604020202020204" pitchFamily="34" charset="0"/>
                <a:cs typeface="Arial" panose="020B0604020202020204" pitchFamily="34" charset="0"/>
                <a:sym typeface="+mn-ea"/>
              </a:rPr>
              <a:t> </a:t>
            </a:r>
            <a:endParaRPr lang="en-US" altLang="en-US" sz="1500" u="sng">
              <a:latin typeface="Arial" panose="020B0604020202020204" pitchFamily="34" charset="0"/>
              <a:cs typeface="Arial" panose="020B0604020202020204" pitchFamily="34" charset="0"/>
            </a:endParaRPr>
          </a:p>
          <a:p>
            <a:r>
              <a:rPr lang="en-US" altLang="en-US" sz="1500">
                <a:latin typeface="Arial" panose="020B0604020202020204" pitchFamily="34" charset="0"/>
                <a:cs typeface="Arial" panose="020B0604020202020204" pitchFamily="34" charset="0"/>
                <a:sym typeface="+mn-ea"/>
              </a:rPr>
              <a:t>To explore the relationship between pricing and customer satisfaction, a correlation analysis was conducted. Specifically, scatter plots were generated to visualize the relationship between the average price of cuisines (in USD) and the average restaurant ratings. </a:t>
            </a:r>
            <a:endParaRPr lang="en-US" altLang="en-US" sz="1500" b="1" u="sng">
              <a:latin typeface="Arial" panose="020B0604020202020204" pitchFamily="34" charset="0"/>
              <a:cs typeface="Arial" panose="020B0604020202020204" pitchFamily="34" charset="0"/>
              <a:sym typeface="+mn-ea"/>
            </a:endParaRPr>
          </a:p>
          <a:p>
            <a:pPr marL="0" indent="0">
              <a:buNone/>
            </a:pPr>
            <a:r>
              <a:rPr lang="en-US" altLang="en-US" sz="1500" b="1" u="sng">
                <a:latin typeface="Arial" panose="020B0604020202020204" pitchFamily="34" charset="0"/>
                <a:cs typeface="Arial" panose="020B0604020202020204" pitchFamily="34" charset="0"/>
                <a:sym typeface="+mn-ea"/>
              </a:rPr>
              <a:t>T</a:t>
            </a:r>
            <a:r>
              <a:rPr lang="en-US" altLang="en-US" sz="1500" b="1" u="sng">
                <a:latin typeface="Arial" panose="020B0604020202020204" pitchFamily="34" charset="0"/>
                <a:cs typeface="Arial" panose="020B0604020202020204" pitchFamily="34" charset="0"/>
              </a:rPr>
              <a:t>rend Analysis:</a:t>
            </a:r>
            <a:r>
              <a:rPr lang="en-US" altLang="en-US" sz="1500">
                <a:latin typeface="Arial" panose="020B0604020202020204" pitchFamily="34" charset="0"/>
                <a:cs typeface="Arial" panose="020B0604020202020204" pitchFamily="34" charset="0"/>
              </a:rPr>
              <a:t> </a:t>
            </a:r>
            <a:endParaRPr lang="en-US" altLang="en-US" sz="1500">
              <a:latin typeface="Arial" panose="020B0604020202020204" pitchFamily="34" charset="0"/>
              <a:cs typeface="Arial" panose="020B0604020202020204" pitchFamily="34" charset="0"/>
            </a:endParaRPr>
          </a:p>
          <a:p>
            <a:r>
              <a:rPr lang="en-US" altLang="en-US" sz="1500">
                <a:latin typeface="Arial" panose="020B0604020202020204" pitchFamily="34" charset="0"/>
                <a:cs typeface="Arial" panose="020B0604020202020204" pitchFamily="34" charset="0"/>
              </a:rPr>
              <a:t>To identify patterns and changes over time, trend analysis was performed.  Google Sheet’s line graphs and other chart types were used to visualize trends. </a:t>
            </a:r>
            <a:endParaRPr lang="en-US" altLang="en-US" sz="1500">
              <a:latin typeface="Arial" panose="020B0604020202020204" pitchFamily="34" charset="0"/>
              <a:cs typeface="Arial" panose="020B0604020202020204" pitchFamily="34" charset="0"/>
            </a:endParaRPr>
          </a:p>
          <a:p>
            <a:pPr marL="0" indent="0">
              <a:buNone/>
            </a:pPr>
            <a:r>
              <a:rPr lang="en-US" altLang="en-US" sz="1500" b="1" u="sng">
                <a:latin typeface="Arial" panose="020B0604020202020204" pitchFamily="34" charset="0"/>
                <a:cs typeface="Arial" panose="020B0604020202020204" pitchFamily="34" charset="0"/>
              </a:rPr>
              <a:t>Data Visualization:  </a:t>
            </a:r>
            <a:endParaRPr lang="en-US" altLang="en-US" sz="1500" b="1" u="sng">
              <a:latin typeface="Arial" panose="020B0604020202020204" pitchFamily="34" charset="0"/>
              <a:cs typeface="Arial" panose="020B0604020202020204" pitchFamily="34" charset="0"/>
            </a:endParaRPr>
          </a:p>
          <a:p>
            <a:r>
              <a:rPr lang="en-US" altLang="en-US" sz="1500">
                <a:latin typeface="Arial" panose="020B0604020202020204" pitchFamily="34" charset="0"/>
                <a:cs typeface="Arial" panose="020B0604020202020204" pitchFamily="34" charset="0"/>
              </a:rPr>
              <a:t>Google Sheet's charting tools were used to generate visualizations to effectively communicate significant trends and relationships identified in the analysis.</a:t>
            </a:r>
            <a:endParaRPr lang="en-US" altLang="en-US" sz="1500">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u="sng">
                <a:latin typeface="Arial" panose="020B0604020202020204" pitchFamily="34" charset="0"/>
                <a:cs typeface="Arial" panose="020B0604020202020204" pitchFamily="34" charset="0"/>
                <a:sym typeface="+mn-ea"/>
              </a:rPr>
              <a:t>Restaurant Distribution by Country</a:t>
            </a:r>
            <a:endParaRPr lang="en-US" altLang="en-US">
              <a:latin typeface="Arial" panose="020B0604020202020204" pitchFamily="34" charset="0"/>
              <a:cs typeface="Arial" panose="020B0604020202020204" pitchFamily="34" charset="0"/>
            </a:endParaRPr>
          </a:p>
        </p:txBody>
      </p:sp>
      <p:sp>
        <p:nvSpPr>
          <p:cNvPr id="7" name="Text Box 6"/>
          <p:cNvSpPr txBox="1"/>
          <p:nvPr/>
        </p:nvSpPr>
        <p:spPr>
          <a:xfrm>
            <a:off x="7157085" y="1596390"/>
            <a:ext cx="4568825" cy="4888865"/>
          </a:xfrm>
          <a:prstGeom prst="rect">
            <a:avLst/>
          </a:prstGeom>
          <a:noFill/>
        </p:spPr>
        <p:txBody>
          <a:bodyPr wrap="square" rtlCol="0" anchor="t">
            <a:noAutofit/>
          </a:bodyPr>
          <a:p>
            <a:r>
              <a:rPr lang="en-US" altLang="en-US" sz="1700" b="1">
                <a:solidFill>
                  <a:schemeClr val="tx1"/>
                </a:solidFill>
                <a:latin typeface="Arial" panose="020B0604020202020204" pitchFamily="34" charset="0"/>
                <a:cs typeface="Arial" panose="020B0604020202020204" pitchFamily="34" charset="0"/>
                <a:sym typeface="+mn-ea"/>
              </a:rPr>
              <a:t>Dominant Market:</a:t>
            </a:r>
            <a:r>
              <a:rPr lang="en-US" altLang="en-US" sz="1700">
                <a:solidFill>
                  <a:schemeClr val="tx1"/>
                </a:solidFill>
                <a:latin typeface="Arial" panose="020B0604020202020204" pitchFamily="34" charset="0"/>
                <a:cs typeface="Arial" panose="020B0604020202020204" pitchFamily="34" charset="0"/>
                <a:sym typeface="+mn-ea"/>
              </a:rPr>
              <a:t> India stands out with the overwhelming majority of restaurants in the dataset (8,652), indicating Zomato's strong home market presence.</a:t>
            </a:r>
            <a:endParaRPr lang="en-US" altLang="en-US" sz="1700">
              <a:solidFill>
                <a:schemeClr val="tx1"/>
              </a:solidFill>
              <a:latin typeface="Arial" panose="020B0604020202020204" pitchFamily="34" charset="0"/>
              <a:cs typeface="Arial" panose="020B0604020202020204" pitchFamily="34" charset="0"/>
              <a:sym typeface="+mn-ea"/>
            </a:endParaRPr>
          </a:p>
          <a:p>
            <a:endParaRPr lang="en-US" altLang="en-US" sz="1700">
              <a:solidFill>
                <a:schemeClr val="tx1"/>
              </a:solidFill>
              <a:latin typeface="Arial" panose="020B0604020202020204" pitchFamily="34" charset="0"/>
              <a:cs typeface="Arial" panose="020B0604020202020204" pitchFamily="34" charset="0"/>
              <a:sym typeface="+mn-ea"/>
            </a:endParaRPr>
          </a:p>
          <a:p>
            <a:r>
              <a:rPr lang="en-US" altLang="en-US" sz="1700" b="1">
                <a:solidFill>
                  <a:schemeClr val="tx1"/>
                </a:solidFill>
                <a:latin typeface="Arial" panose="020B0604020202020204" pitchFamily="34" charset="0"/>
                <a:cs typeface="Arial" panose="020B0604020202020204" pitchFamily="34" charset="0"/>
                <a:sym typeface="+mn-ea"/>
              </a:rPr>
              <a:t>Secondary Market:</a:t>
            </a:r>
            <a:r>
              <a:rPr lang="en-US" altLang="en-US" sz="1700">
                <a:solidFill>
                  <a:schemeClr val="tx1"/>
                </a:solidFill>
                <a:latin typeface="Arial" panose="020B0604020202020204" pitchFamily="34" charset="0"/>
                <a:cs typeface="Arial" panose="020B0604020202020204" pitchFamily="34" charset="0"/>
                <a:sym typeface="+mn-ea"/>
              </a:rPr>
              <a:t> The USA has a significant but much smaller presence with 434 restaurants.</a:t>
            </a:r>
            <a:endParaRPr lang="en-US" altLang="en-US" sz="1700">
              <a:solidFill>
                <a:schemeClr val="tx1"/>
              </a:solidFill>
              <a:latin typeface="Arial" panose="020B0604020202020204" pitchFamily="34" charset="0"/>
              <a:cs typeface="Arial" panose="020B0604020202020204" pitchFamily="34" charset="0"/>
              <a:sym typeface="+mn-ea"/>
            </a:endParaRPr>
          </a:p>
          <a:p>
            <a:endParaRPr lang="en-US" altLang="en-US" sz="1700">
              <a:solidFill>
                <a:schemeClr val="tx1"/>
              </a:solidFill>
              <a:latin typeface="Arial" panose="020B0604020202020204" pitchFamily="34" charset="0"/>
              <a:cs typeface="Arial" panose="020B0604020202020204" pitchFamily="34" charset="0"/>
              <a:sym typeface="+mn-ea"/>
            </a:endParaRPr>
          </a:p>
          <a:p>
            <a:r>
              <a:rPr lang="en-US" altLang="en-US" sz="1700" b="1">
                <a:solidFill>
                  <a:schemeClr val="tx1"/>
                </a:solidFill>
                <a:latin typeface="Arial" panose="020B0604020202020204" pitchFamily="34" charset="0"/>
                <a:cs typeface="Arial" panose="020B0604020202020204" pitchFamily="34" charset="0"/>
                <a:sym typeface="+mn-ea"/>
              </a:rPr>
              <a:t>Emerging Markets:</a:t>
            </a:r>
            <a:r>
              <a:rPr lang="en-US" altLang="en-US" sz="1700">
                <a:solidFill>
                  <a:schemeClr val="tx1"/>
                </a:solidFill>
                <a:latin typeface="Arial" panose="020B0604020202020204" pitchFamily="34" charset="0"/>
                <a:cs typeface="Arial" panose="020B0604020202020204" pitchFamily="34" charset="0"/>
                <a:sym typeface="+mn-ea"/>
              </a:rPr>
              <a:t> Canada currently has the fewest restaurants (4), illustrating a market with very low current saturation.</a:t>
            </a:r>
            <a:endParaRPr lang="en-US" altLang="en-US" sz="1700">
              <a:solidFill>
                <a:schemeClr val="tx1"/>
              </a:solidFill>
              <a:latin typeface="Arial" panose="020B0604020202020204" pitchFamily="34" charset="0"/>
              <a:cs typeface="Arial" panose="020B0604020202020204" pitchFamily="34" charset="0"/>
              <a:sym typeface="+mn-ea"/>
            </a:endParaRPr>
          </a:p>
          <a:p>
            <a:endParaRPr lang="en-US" altLang="en-US" sz="1700">
              <a:solidFill>
                <a:schemeClr val="tx1"/>
              </a:solidFill>
              <a:latin typeface="Arial" panose="020B0604020202020204" pitchFamily="34" charset="0"/>
              <a:cs typeface="Arial" panose="020B0604020202020204" pitchFamily="34" charset="0"/>
              <a:sym typeface="+mn-ea"/>
            </a:endParaRPr>
          </a:p>
          <a:p>
            <a:r>
              <a:rPr lang="en-US" altLang="en-US" sz="1700">
                <a:solidFill>
                  <a:schemeClr val="tx1"/>
                </a:solidFill>
                <a:latin typeface="Arial" panose="020B0604020202020204" pitchFamily="34" charset="0"/>
                <a:cs typeface="Arial" panose="020B0604020202020204" pitchFamily="34" charset="0"/>
                <a:sym typeface="+mn-ea"/>
              </a:rPr>
              <a:t>The majority of other countries in our dataset have a significantly lower number of restaurants (less than 80). This disparity highlighted potential markets with less competition for new entrants.</a:t>
            </a:r>
            <a:endParaRPr lang="en-US" altLang="en-US" sz="1700">
              <a:solidFill>
                <a:schemeClr val="tx1"/>
              </a:solidFill>
              <a:latin typeface="Arial" panose="020B0604020202020204" pitchFamily="34" charset="0"/>
              <a:cs typeface="Arial" panose="020B0604020202020204" pitchFamily="34" charset="0"/>
              <a:sym typeface="+mn-ea"/>
            </a:endParaRPr>
          </a:p>
        </p:txBody>
      </p:sp>
      <p:pic>
        <p:nvPicPr>
          <p:cNvPr id="8" name="Picture 7" descr="Capture"/>
          <p:cNvPicPr>
            <a:picLocks noChangeAspect="1"/>
          </p:cNvPicPr>
          <p:nvPr/>
        </p:nvPicPr>
        <p:blipFill>
          <a:blip r:embed="rId1"/>
          <a:stretch>
            <a:fillRect/>
          </a:stretch>
        </p:blipFill>
        <p:spPr>
          <a:xfrm>
            <a:off x="695960" y="1596390"/>
            <a:ext cx="6275705" cy="3775710"/>
          </a:xfrm>
          <a:prstGeom prst="rect">
            <a:avLst/>
          </a:prstGeom>
          <a:ln>
            <a:solidFill>
              <a:schemeClr val="accent1"/>
            </a:solidFill>
          </a:ln>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latin typeface="Arial" panose="020B0604020202020204" pitchFamily="34" charset="0"/>
                <a:cs typeface="Arial" panose="020B0604020202020204" pitchFamily="34" charset="0"/>
              </a:rPr>
              <a:t> </a:t>
            </a:r>
            <a:r>
              <a:rPr lang="en-US" altLang="en-US" u="sng">
                <a:latin typeface="Arial" panose="020B0604020202020204" pitchFamily="34" charset="0"/>
                <a:cs typeface="Arial" panose="020B0604020202020204" pitchFamily="34" charset="0"/>
                <a:sym typeface="+mn-ea"/>
              </a:rPr>
              <a:t>Yearly Restaurant Openings Trend</a:t>
            </a:r>
            <a:endParaRPr lang="en-US" altLang="en-US">
              <a:latin typeface="Arial" panose="020B0604020202020204" pitchFamily="34" charset="0"/>
              <a:cs typeface="Arial" panose="020B0604020202020204" pitchFamily="34" charset="0"/>
            </a:endParaRPr>
          </a:p>
        </p:txBody>
      </p:sp>
      <p:sp>
        <p:nvSpPr>
          <p:cNvPr id="7" name="Text Box 6"/>
          <p:cNvSpPr txBox="1"/>
          <p:nvPr/>
        </p:nvSpPr>
        <p:spPr>
          <a:xfrm>
            <a:off x="7416800" y="1491615"/>
            <a:ext cx="4309110" cy="4909820"/>
          </a:xfrm>
          <a:prstGeom prst="rect">
            <a:avLst/>
          </a:prstGeom>
          <a:noFill/>
        </p:spPr>
        <p:txBody>
          <a:bodyPr wrap="square" rtlCol="0" anchor="t">
            <a:noAutofit/>
          </a:bodyPr>
          <a:p>
            <a:pPr marL="285750" indent="-285750">
              <a:buFont typeface="Arial" panose="020B0604020202020204" pitchFamily="34" charset="0"/>
              <a:buChar char="•"/>
            </a:pPr>
            <a:r>
              <a:rPr lang="en-US" altLang="en-US" sz="1700">
                <a:solidFill>
                  <a:schemeClr val="tx1"/>
                </a:solidFill>
                <a:latin typeface="Arial" panose="020B0604020202020204" pitchFamily="34" charset="0"/>
                <a:cs typeface="Arial" panose="020B0604020202020204" pitchFamily="34" charset="0"/>
                <a:sym typeface="+mn-ea"/>
              </a:rPr>
              <a:t>The number of restaurants opening each year shows a relatively </a:t>
            </a:r>
            <a:r>
              <a:rPr lang="en-US" altLang="en-US" sz="1700" b="1">
                <a:solidFill>
                  <a:schemeClr val="tx1"/>
                </a:solidFill>
                <a:latin typeface="Arial" panose="020B0604020202020204" pitchFamily="34" charset="0"/>
                <a:cs typeface="Arial" panose="020B0604020202020204" pitchFamily="34" charset="0"/>
                <a:sym typeface="+mn-ea"/>
              </a:rPr>
              <a:t>stable trend</a:t>
            </a:r>
            <a:r>
              <a:rPr lang="en-US" altLang="en-US" sz="1700">
                <a:solidFill>
                  <a:schemeClr val="tx1"/>
                </a:solidFill>
                <a:latin typeface="Arial" panose="020B0604020202020204" pitchFamily="34" charset="0"/>
                <a:cs typeface="Arial" panose="020B0604020202020204" pitchFamily="34" charset="0"/>
                <a:sym typeface="+mn-ea"/>
              </a:rPr>
              <a:t> over time, without dramatic fluctuations.</a:t>
            </a:r>
            <a:endParaRPr lang="en-US" altLang="en-US" sz="1700">
              <a:solidFill>
                <a:schemeClr val="tx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endParaRPr lang="en-US" altLang="en-US" sz="1700">
              <a:solidFill>
                <a:schemeClr val="tx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700">
                <a:solidFill>
                  <a:schemeClr val="tx1"/>
                </a:solidFill>
                <a:latin typeface="Arial" panose="020B0604020202020204" pitchFamily="34" charset="0"/>
                <a:cs typeface="Arial" panose="020B0604020202020204" pitchFamily="34" charset="0"/>
                <a:sym typeface="+mn-ea"/>
              </a:rPr>
              <a:t>This suggests a consistent and </a:t>
            </a:r>
            <a:r>
              <a:rPr lang="en-US" altLang="en-US" sz="1700" b="1">
                <a:solidFill>
                  <a:schemeClr val="tx1"/>
                </a:solidFill>
                <a:latin typeface="Arial" panose="020B0604020202020204" pitchFamily="34" charset="0"/>
                <a:cs typeface="Arial" panose="020B0604020202020204" pitchFamily="34" charset="0"/>
                <a:sym typeface="+mn-ea"/>
              </a:rPr>
              <a:t>steady rate of restaurant expansion</a:t>
            </a:r>
            <a:r>
              <a:rPr lang="en-US" altLang="en-US" sz="1700">
                <a:solidFill>
                  <a:schemeClr val="tx1"/>
                </a:solidFill>
                <a:latin typeface="Arial" panose="020B0604020202020204" pitchFamily="34" charset="0"/>
                <a:cs typeface="Arial" panose="020B0604020202020204" pitchFamily="34" charset="0"/>
                <a:sym typeface="+mn-ea"/>
              </a:rPr>
              <a:t> over the years analyzed, rather than rapid acceleration or decline.</a:t>
            </a:r>
            <a:endParaRPr lang="en-US" altLang="en-US" sz="1700">
              <a:solidFill>
                <a:schemeClr val="tx1"/>
              </a:solidFill>
              <a:latin typeface="Arial" panose="020B0604020202020204" pitchFamily="34" charset="0"/>
              <a:cs typeface="Arial" panose="020B0604020202020204" pitchFamily="34" charset="0"/>
              <a:sym typeface="+mn-ea"/>
            </a:endParaRPr>
          </a:p>
        </p:txBody>
      </p:sp>
      <p:pic>
        <p:nvPicPr>
          <p:cNvPr id="5" name="Picture 4" descr="Capture"/>
          <p:cNvPicPr>
            <a:picLocks noChangeAspect="1"/>
          </p:cNvPicPr>
          <p:nvPr/>
        </p:nvPicPr>
        <p:blipFill>
          <a:blip r:embed="rId1"/>
          <a:stretch>
            <a:fillRect/>
          </a:stretch>
        </p:blipFill>
        <p:spPr>
          <a:xfrm>
            <a:off x="695960" y="1532890"/>
            <a:ext cx="6459220" cy="3892550"/>
          </a:xfrm>
          <a:prstGeom prst="rect">
            <a:avLst/>
          </a:prstGeom>
          <a:ln>
            <a:solidFill>
              <a:schemeClr val="accent1"/>
            </a:solidFill>
          </a:ln>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10.xml><?xml version="1.0" encoding="utf-8"?>
<p:tagLst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2"/>
  <p:tag name="KSO_WM_UNIT_ID" val="_1*f*2"/>
  <p:tag name="KSO_WM_UNIT_LAYERLEVEL" val="1"/>
  <p:tag name="KSO_WM_TAG_VERSION" val="3.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37990"/>
</p:tagLst>
</file>

<file path=ppt/tags/tag101.xml><?xml version="1.0" encoding="utf-8"?>
<p:tagLst xmlns:p="http://schemas.openxmlformats.org/presentationml/2006/main">
  <p:tag name="KSO_WM_BEAUTIFY_FLAG" val="#wm#"/>
  <p:tag name="KSO_WM_TEMPLATE_CATEGORY" val="custom"/>
  <p:tag name="KSO_WM_TEMPLATE_INDEX" val="20237990"/>
</p:tagLst>
</file>

<file path=ppt/tags/tag102.xml><?xml version="1.0" encoding="utf-8"?>
<p:tagLst xmlns:p="http://schemas.openxmlformats.org/presentationml/2006/main">
  <p:tag name="KSO_WM_BEAUTIFY_FLAG" val="#wm#"/>
  <p:tag name="KSO_WM_TEMPLATE_CATEGORY" val="custom"/>
  <p:tag name="KSO_WM_TEMPLATE_INDEX" val="20237990"/>
</p:tagLst>
</file>

<file path=ppt/tags/tag103.xml><?xml version="1.0" encoding="utf-8"?>
<p:tagLst xmlns:p="http://schemas.openxmlformats.org/presentationml/2006/main">
  <p:tag name="KSO_WM_BEAUTIFY_FLAG" val="#wm#"/>
  <p:tag name="KSO_WM_TEMPLATE_CATEGORY" val="custom"/>
  <p:tag name="KSO_WM_TEMPLATE_INDEX" val="2023799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2*i*1"/>
  <p:tag name="KSO_WM_UNIT_LAYERLEVEL" val="1"/>
  <p:tag name="KSO_WM_TAG_VERSION" val="3.0"/>
  <p:tag name="KSO_WM_BEAUTIFY_FLAG" val="#wm#"/>
</p:tagLst>
</file>

<file path=ppt/tags/tag13.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14.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19.xml><?xml version="1.0" encoding="utf-8"?>
<p:tagLst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4*i*4"/>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4*i*5"/>
  <p:tag name="KSO_WM_UNIT_LAYERLEVEL" val="1"/>
  <p:tag name="KSO_WM_TAG_VERSION" val="3.0"/>
  <p:tag name="KSO_WM_BEAUTIFY_FLAG" val="#wm#"/>
</p:tagLst>
</file>

<file path=ppt/tags/tag28.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2.xml><?xml version="1.0" encoding="utf-8"?>
<p:tagLst xmlns:p="http://schemas.openxmlformats.org/presentationml/2006/main">
  <p:tag name="KSO_WM_UNIT_PRESET_TEXT" val="节编号"/>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33.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34.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35.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9.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4.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40.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41.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42.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43.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xml><?xml version="1.0" encoding="utf-8"?>
<p:tagLst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4.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96"/>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8.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59.xml><?xml version="1.0" encoding="utf-8"?>
<p:tagLst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66.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6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0.xml><?xml version="1.0" encoding="utf-8"?>
<p:tagLst xmlns:p="http://schemas.openxmlformats.org/presentationml/2006/main">
  <p:tag name="KSO_WM_UNIT_SUBTYPE" val="g"/>
  <p:tag name="KSO_WM_UNIT_PRESET_TEXT" val="公司名占位符"/>
  <p:tag name="KSO_WM_UNIT_NOCLEAR" val="0"/>
  <p:tag name="KSO_WM_UNIT_VALUE" val="96"/>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3.0"/>
  <p:tag name="KSO_WM_BEAUTIFY_FLAG" val="#wm#"/>
</p:tagLst>
</file>

<file path=ppt/tags/tag71.xml><?xml version="1.0" encoding="utf-8"?>
<p:tagLst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2"/>
  <p:tag name="KSO_WM_UNIT_ID" val="_11*f*2"/>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74.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7990"/>
</p:tagLst>
</file>

<file path=ppt/tags/tag75.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7990"/>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9.xml><?xml version="1.0" encoding="utf-8"?>
<p:tagLst xmlns:p="http://schemas.openxmlformats.org/presentationml/2006/main">
  <p:tag name="KSO_WM_TEMPLATE_THUMBS_INDEX" val="1、9"/>
  <p:tag name="KSO_WM_SPECIAL_SOURCE" val="bdnull"/>
  <p:tag name="KSO_WM_TEMPLATE_SUBCATEGORY" val="29"/>
  <p:tag name="KSO_WM_TEMPLATE_MASTER_TYPE" val="0"/>
  <p:tag name="KSO_WM_TEMPLATE_COLOR_TYPE" val="0"/>
  <p:tag name="KSO_WM_TAG_VERSION" val="3.0"/>
  <p:tag name="KSO_WM_BEAUTIFY_FLAG" val="#wm#"/>
  <p:tag name="KSO_WM_TEMPLATE_CATEGORY" val="custom"/>
  <p:tag name="KSO_WM_TEMPLATE_INDEX" val="2023799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0.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7990_1*a*1"/>
  <p:tag name="KSO_WM_TEMPLATE_CATEGORY" val="custom"/>
  <p:tag name="KSO_WM_TEMPLATE_INDEX" val="20237990"/>
  <p:tag name="KSO_WM_UNIT_LAYERLEVEL" val="1"/>
  <p:tag name="KSO_WM_TAG_VERSION" val="3.0"/>
  <p:tag name="KSO_WM_BEAUTIFY_FLAG" val="#wm#"/>
  <p:tag name="KSO_WM_UNIT_PRESET_TEXT" val="Click to add title"/>
</p:tagLst>
</file>

<file path=ppt/tags/tag81.xml><?xml version="1.0" encoding="utf-8"?>
<p:tagLst xmlns:p="http://schemas.openxmlformats.org/presentationml/2006/main">
  <p:tag name="KSO_WM_UNIT_ISCONTENTSTITLE" val="0"/>
  <p:tag name="KSO_WM_UNIT_ISNUMDGMTITLE" val="0"/>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custom20237990_1*b*1"/>
  <p:tag name="KSO_WM_TEMPLATE_CATEGORY" val="custom"/>
  <p:tag name="KSO_WM_TEMPLATE_INDEX" val="20237990"/>
  <p:tag name="KSO_WM_UNIT_LAYERLEVEL" val="1"/>
  <p:tag name="KSO_WM_TAG_VERSION" val="3.0"/>
  <p:tag name="KSO_WM_BEAUTIFY_FLAG" val="#wm#"/>
  <p:tag name="KSO_WM_UNIT_PRESET_TEXT" val="Click to add subtitle"/>
</p:tagLst>
</file>

<file path=ppt/tags/tag82.xml><?xml version="1.0" encoding="utf-8"?>
<p:tagLst xmlns:p="http://schemas.openxmlformats.org/presentationml/2006/main">
  <p:tag name="KSO_WM_TEMPLATE_THUMBS_INDEX" val="1、9"/>
  <p:tag name="KSO_WM_SPECIAL_SOURCE" val="bdnull"/>
  <p:tag name="KSO_WM_SLIDE_ID" val="custom20237990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7990"/>
  <p:tag name="KSO_WM_SLIDE_LAYOUT" val="a_b_f"/>
  <p:tag name="KSO_WM_SLIDE_LAYOUT_CNT" val="1_1_2"/>
</p:tagLst>
</file>

<file path=ppt/tags/tag83.xml><?xml version="1.0" encoding="utf-8"?>
<p:tagLst xmlns:p="http://schemas.openxmlformats.org/presentationml/2006/main">
  <p:tag name="KSO_WM_BEAUTIFY_FLAG" val="#wm#"/>
  <p:tag name="KSO_WM_TEMPLATE_CATEGORY" val="custom"/>
  <p:tag name="KSO_WM_TEMPLATE_INDEX" val="20237990"/>
</p:tagLst>
</file>

<file path=ppt/tags/tag84.xml><?xml version="1.0" encoding="utf-8"?>
<p:tagLst xmlns:p="http://schemas.openxmlformats.org/presentationml/2006/main">
  <p:tag name="KSO_WM_BEAUTIFY_FLAG" val="#wm#"/>
  <p:tag name="KSO_WM_TEMPLATE_CATEGORY" val="custom"/>
  <p:tag name="KSO_WM_TEMPLATE_INDEX" val="20237990"/>
</p:tagLst>
</file>

<file path=ppt/tags/tag85.xml><?xml version="1.0" encoding="utf-8"?>
<p:tagLst xmlns:p="http://schemas.openxmlformats.org/presentationml/2006/main">
  <p:tag name="KSO_WM_BEAUTIFY_FLAG" val="#wm#"/>
  <p:tag name="KSO_WM_TEMPLATE_CATEGORY" val="custom"/>
  <p:tag name="KSO_WM_TEMPLATE_INDEX" val="20237990"/>
</p:tagLst>
</file>

<file path=ppt/tags/tag86.xml><?xml version="1.0" encoding="utf-8"?>
<p:tagLst xmlns:p="http://schemas.openxmlformats.org/presentationml/2006/main">
  <p:tag name="KSO_WM_BEAUTIFY_FLAG" val="#wm#"/>
  <p:tag name="KSO_WM_TEMPLATE_CATEGORY" val="custom"/>
  <p:tag name="KSO_WM_TEMPLATE_INDEX" val="20237990"/>
</p:tagLst>
</file>

<file path=ppt/tags/tag87.xml><?xml version="1.0" encoding="utf-8"?>
<p:tagLst xmlns:p="http://schemas.openxmlformats.org/presentationml/2006/main">
  <p:tag name="KSO_WM_BEAUTIFY_FLAG" val="#wm#"/>
  <p:tag name="KSO_WM_TEMPLATE_CATEGORY" val="custom"/>
  <p:tag name="KSO_WM_TEMPLATE_INDEX" val="20237990"/>
</p:tagLst>
</file>

<file path=ppt/tags/tag88.xml><?xml version="1.0" encoding="utf-8"?>
<p:tagLst xmlns:p="http://schemas.openxmlformats.org/presentationml/2006/main">
  <p:tag name="KSO_WM_BEAUTIFY_FLAG" val="#wm#"/>
  <p:tag name="KSO_WM_TEMPLATE_CATEGORY" val="custom"/>
  <p:tag name="KSO_WM_TEMPLATE_INDEX" val="20237990"/>
</p:tagLst>
</file>

<file path=ppt/tags/tag89.xml><?xml version="1.0" encoding="utf-8"?>
<p:tagLst xmlns:p="http://schemas.openxmlformats.org/presentationml/2006/main">
  <p:tag name="KSO_WM_BEAUTIFY_FLAG" val="#wm#"/>
  <p:tag name="KSO_WM_TEMPLATE_CATEGORY" val="custom"/>
  <p:tag name="KSO_WM_TEMPLATE_INDEX" val="20237990"/>
</p:tagLst>
</file>

<file path=ppt/tags/tag9.xml><?xml version="1.0" encoding="utf-8"?>
<p:tagLst xmlns:p="http://schemas.openxmlformats.org/presentationml/2006/main">
  <p:tag name="KSO_WM_UNIT_SUBTYPE" val="g"/>
  <p:tag name="KSO_WM_UNIT_PRESET_TEXT" val="公司名占位符"/>
  <p:tag name="KSO_WM_UNIT_NOCLEAR" val="0"/>
  <p:tag name="KSO_WM_UNIT_VALUE" val="96"/>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3.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37990"/>
</p:tagLst>
</file>

<file path=ppt/tags/tag91.xml><?xml version="1.0" encoding="utf-8"?>
<p:tagLst xmlns:p="http://schemas.openxmlformats.org/presentationml/2006/main">
  <p:tag name="KSO_WM_BEAUTIFY_FLAG" val="#wm#"/>
  <p:tag name="KSO_WM_TEMPLATE_CATEGORY" val="custom"/>
  <p:tag name="KSO_WM_TEMPLATE_INDEX" val="20237990"/>
</p:tagLst>
</file>

<file path=ppt/tags/tag92.xml><?xml version="1.0" encoding="utf-8"?>
<p:tagLst xmlns:p="http://schemas.openxmlformats.org/presentationml/2006/main">
  <p:tag name="KSO_WM_BEAUTIFY_FLAG" val="#wm#"/>
  <p:tag name="KSO_WM_TEMPLATE_CATEGORY" val="custom"/>
  <p:tag name="KSO_WM_TEMPLATE_INDEX" val="20237990"/>
</p:tagLst>
</file>

<file path=ppt/tags/tag93.xml><?xml version="1.0" encoding="utf-8"?>
<p:tagLst xmlns:p="http://schemas.openxmlformats.org/presentationml/2006/main">
  <p:tag name="KSO_WM_BEAUTIFY_FLAG" val="#wm#"/>
  <p:tag name="KSO_WM_TEMPLATE_CATEGORY" val="custom"/>
  <p:tag name="KSO_WM_TEMPLATE_INDEX" val="20237990"/>
</p:tagLst>
</file>

<file path=ppt/tags/tag94.xml><?xml version="1.0" encoding="utf-8"?>
<p:tagLst xmlns:p="http://schemas.openxmlformats.org/presentationml/2006/main">
  <p:tag name="KSO_WM_BEAUTIFY_FLAG" val="#wm#"/>
  <p:tag name="KSO_WM_TEMPLATE_CATEGORY" val="custom"/>
  <p:tag name="KSO_WM_TEMPLATE_INDEX" val="20237990"/>
</p:tagLst>
</file>

<file path=ppt/tags/tag95.xml><?xml version="1.0" encoding="utf-8"?>
<p:tagLst xmlns:p="http://schemas.openxmlformats.org/presentationml/2006/main">
  <p:tag name="KSO_WM_BEAUTIFY_FLAG" val="#wm#"/>
  <p:tag name="KSO_WM_TEMPLATE_CATEGORY" val="custom"/>
  <p:tag name="KSO_WM_TEMPLATE_INDEX" val="20237990"/>
</p:tagLst>
</file>

<file path=ppt/tags/tag96.xml><?xml version="1.0" encoding="utf-8"?>
<p:tagLst xmlns:p="http://schemas.openxmlformats.org/presentationml/2006/main">
  <p:tag name="KSO_WM_BEAUTIFY_FLAG" val="#wm#"/>
  <p:tag name="KSO_WM_TEMPLATE_CATEGORY" val="custom"/>
  <p:tag name="KSO_WM_TEMPLATE_INDEX" val="20237990"/>
</p:tagLst>
</file>

<file path=ppt/tags/tag97.xml><?xml version="1.0" encoding="utf-8"?>
<p:tagLst xmlns:p="http://schemas.openxmlformats.org/presentationml/2006/main">
  <p:tag name="KSO_WM_BEAUTIFY_FLAG" val="#wm#"/>
  <p:tag name="KSO_WM_TEMPLATE_CATEGORY" val="custom"/>
  <p:tag name="KSO_WM_TEMPLATE_INDEX" val="20237990"/>
</p:tagLst>
</file>

<file path=ppt/tags/tag98.xml><?xml version="1.0" encoding="utf-8"?>
<p:tagLst xmlns:p="http://schemas.openxmlformats.org/presentationml/2006/main">
  <p:tag name="KSO_WM_BEAUTIFY_FLAG" val="#wm#"/>
  <p:tag name="KSO_WM_TEMPLATE_CATEGORY" val="custom"/>
  <p:tag name="KSO_WM_TEMPLATE_INDEX" val="20237990"/>
</p:tagLst>
</file>

<file path=ppt/tags/tag99.xml><?xml version="1.0" encoding="utf-8"?>
<p:tagLst xmlns:p="http://schemas.openxmlformats.org/presentationml/2006/main">
  <p:tag name="KSO_WM_BEAUTIFY_FLAG" val="#wm#"/>
  <p:tag name="KSO_WM_TEMPLATE_CATEGORY" val="custom"/>
  <p:tag name="KSO_WM_TEMPLATE_INDEX" val="20237990"/>
</p:tagLst>
</file>

<file path=ppt/theme/theme1.xml><?xml version="1.0" encoding="utf-8"?>
<a:theme xmlns:a="http://schemas.openxmlformats.org/drawingml/2006/main" name="1_Office Theme">
  <a:themeElements>
    <a:clrScheme name="自定义 112">
      <a:dk1>
        <a:srgbClr val="000000"/>
      </a:dk1>
      <a:lt1>
        <a:srgbClr val="FFFFFF"/>
      </a:lt1>
      <a:dk2>
        <a:srgbClr val="61514D"/>
      </a:dk2>
      <a:lt2>
        <a:srgbClr val="E7E6E6"/>
      </a:lt2>
      <a:accent1>
        <a:srgbClr val="E03835"/>
      </a:accent1>
      <a:accent2>
        <a:srgbClr val="E65235"/>
      </a:accent2>
      <a:accent3>
        <a:srgbClr val="EC6C36"/>
      </a:accent3>
      <a:accent4>
        <a:srgbClr val="F38736"/>
      </a:accent4>
      <a:accent5>
        <a:srgbClr val="F9A137"/>
      </a:accent5>
      <a:accent6>
        <a:srgbClr val="FFB31F"/>
      </a:accent6>
      <a:hlink>
        <a:srgbClr val="0563C1"/>
      </a:hlink>
      <a:folHlink>
        <a:srgbClr val="954F72"/>
      </a:folHlink>
    </a:clrScheme>
    <a:fontScheme name="字体-简约">
      <a:majorFont>
        <a:latin typeface="Manrope ExtraBold"/>
        <a:ea typeface="Manrope ExtraBold"/>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3">
                <a:lumMod val="80000"/>
                <a:lumOff val="20000"/>
              </a:schemeClr>
            </a:gs>
            <a:gs pos="50000">
              <a:schemeClr val="accent2"/>
            </a:gs>
            <a:gs pos="100000">
              <a:schemeClr val="accent1"/>
            </a:gs>
          </a:gsLst>
          <a:lin ang="10800000" scaled="0"/>
        </a:gradFill>
        <a:ln w="28575">
          <a:noFill/>
        </a:ln>
      </a:spPr>
      <a:bodyPr vertOverflow="overflow" horzOverflow="overflow" vert="horz" wrap="square" numCol="1" spcCol="0" rtlCol="0" fromWordArt="0" anchor="ctr" anchorCtr="0" forceAA="0" compatLnSpc="1">
        <a:noAutofit/>
      </a:bodyPr>
      <a:lstStyle>
        <a:defPPr algn="ctr">
          <a:defRPr sz="160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lang="en-US" b="1">
            <a:gradFill>
              <a:gsLst>
                <a:gs pos="0">
                  <a:schemeClr val="accent2">
                    <a:lumMod val="70000"/>
                    <a:lumOff val="30000"/>
                  </a:schemeClr>
                </a:gs>
                <a:gs pos="35000">
                  <a:schemeClr val="accent2"/>
                </a:gs>
                <a:gs pos="100000">
                  <a:schemeClr val="accent1"/>
                </a:gs>
              </a:gsLst>
              <a:lin ang="30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12552</Words>
  <Application>WPS Presentation</Application>
  <PresentationFormat>Widescreen</PresentationFormat>
  <Paragraphs>215</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Gotham Ultra</vt:lpstr>
      <vt:lpstr>Lato</vt:lpstr>
      <vt:lpstr>Blacklisted</vt:lpstr>
      <vt:lpstr>Microsoft YaHei</vt:lpstr>
      <vt:lpstr>Arial Unicode MS</vt:lpstr>
      <vt:lpstr>Manrope ExtraBold</vt:lpstr>
      <vt:lpstr>Calibri</vt:lpstr>
      <vt:lpstr>1_Office Theme</vt:lpstr>
      <vt:lpstr>RESTAURANT EXPANSION PROJECT</vt:lpstr>
      <vt:lpstr>Project Overview</vt:lpstr>
      <vt:lpstr>Problem Statement</vt:lpstr>
      <vt:lpstr>The image above displays details about Zomato Sales Performance, including:</vt:lpstr>
      <vt:lpstr>Data Snapshot</vt:lpstr>
      <vt:lpstr>Analytical Methods And Tools Used</vt:lpstr>
      <vt:lpstr> </vt:lpstr>
      <vt:lpstr>Restaurant Distribution by Country</vt:lpstr>
      <vt:lpstr> Yearly Restaurant Openings Trend</vt:lpstr>
      <vt:lpstr> Customer Engagement by Country</vt:lpstr>
      <vt:lpstr>Countries with Lower Competition</vt:lpstr>
      <vt:lpstr>Cities for Expansion in Recommended Countries</vt:lpstr>
      <vt:lpstr>Restaurant Quality in Suggested Countries</vt:lpstr>
      <vt:lpstr>Dining Expenditure in Expansion Markets</vt:lpstr>
      <vt:lpstr>Competiton Landscape in Suggested Cities</vt:lpstr>
      <vt:lpstr>Optimal Cuisines for New Restaurants</vt:lpstr>
      <vt:lpstr>Impact of Online Delivery &amp; Table Booking on Ratings</vt:lpstr>
      <vt:lpstr>Price vs. Ratings: Is There a Link?</vt:lpstr>
      <vt:lpstr>Restaurant Distribution by Price Range</vt:lpstr>
      <vt:lpstr>Conclusion</vt:lpstr>
      <vt:lpstr>Acknowledgements &amp; References</vt:lpstr>
      <vt:lpstr>DASHBOARD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Restaurant Expansion</dc:title>
  <dc:creator/>
  <cp:lastModifiedBy>Devendra Mehta</cp:lastModifiedBy>
  <cp:revision>118</cp:revision>
  <dcterms:created xsi:type="dcterms:W3CDTF">2025-03-09T03:30:00Z</dcterms:created>
  <dcterms:modified xsi:type="dcterms:W3CDTF">2025-03-25T18:31:11Z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E5B9C2E14FC2499FA109C209DB8B3784_11</vt:lpwstr>
  </property>
  <property fmtid="{D5CDD505-2E9C-101B-9397-08002B2CF9AE}" pid="3" name="KSOProductBuildVer">
    <vt:lpwstr>1033-12.2.0.20326</vt:lpwstr>
  </property>
</Properties>
</file>