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grandir Bold" charset="1" panose="00000800000000000000"/>
      <p:regular r:id="rId21"/>
    </p:embeddedFont>
    <p:embeddedFont>
      <p:font typeface="Agrandir" charset="1" panose="00000500000000000000"/>
      <p:regular r:id="rId22"/>
    </p:embeddedFont>
    <p:embeddedFont>
      <p:font typeface="Public Sans Bold" charset="1" panose="00000000000000000000"/>
      <p:regular r:id="rId23"/>
    </p:embeddedFont>
    <p:embeddedFont>
      <p:font typeface="Canva Sans Bold" charset="1" panose="020B0803030501040103"/>
      <p:regular r:id="rId24"/>
    </p:embeddedFont>
    <p:embeddedFont>
      <p:font typeface="Public Sans" charset="1" panose="00000000000000000000"/>
      <p:regular r:id="rId25"/>
    </p:embeddedFont>
    <p:embeddedFont>
      <p:font typeface="Arial Bold" charset="1" panose="020B0802020202020204"/>
      <p:regular r:id="rId26"/>
    </p:embeddedFont>
    <p:embeddedFont>
      <p:font typeface="Public Sans Italics" charset="1" panose="00000000000000000000"/>
      <p:regular r:id="rId27"/>
    </p:embeddedFont>
    <p:embeddedFont>
      <p:font typeface="Canva Sans" charset="1" panose="020B05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jpeg" Type="http://schemas.openxmlformats.org/officeDocument/2006/relationships/image"/><Relationship Id="rId4"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6333452" y="-1797179"/>
            <a:ext cx="15735219" cy="13881357"/>
          </a:xfrm>
          <a:prstGeom prst="rect">
            <a:avLst/>
          </a:prstGeom>
        </p:spPr>
      </p:pic>
      <p:pic>
        <p:nvPicPr>
          <p:cNvPr name="Picture 3" id="3"/>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4" id="4"/>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
        <p:nvSpPr>
          <p:cNvPr name="Freeform 5" id="5"/>
          <p:cNvSpPr/>
          <p:nvPr/>
        </p:nvSpPr>
        <p:spPr>
          <a:xfrm flipH="false" flipV="false" rot="0">
            <a:off x="11803662" y="4626277"/>
            <a:ext cx="6257250" cy="5412521"/>
          </a:xfrm>
          <a:custGeom>
            <a:avLst/>
            <a:gdLst/>
            <a:ahLst/>
            <a:cxnLst/>
            <a:rect r="r" b="b" t="t" l="l"/>
            <a:pathLst>
              <a:path h="5412521" w="6257250">
                <a:moveTo>
                  <a:pt x="0" y="0"/>
                </a:moveTo>
                <a:lnTo>
                  <a:pt x="6257250" y="0"/>
                </a:lnTo>
                <a:lnTo>
                  <a:pt x="6257250" y="5412521"/>
                </a:lnTo>
                <a:lnTo>
                  <a:pt x="0" y="54125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31225" y="331549"/>
            <a:ext cx="4321289" cy="2644629"/>
          </a:xfrm>
          <a:custGeom>
            <a:avLst/>
            <a:gdLst/>
            <a:ahLst/>
            <a:cxnLst/>
            <a:rect r="r" b="b" t="t" l="l"/>
            <a:pathLst>
              <a:path h="2644629" w="4321289">
                <a:moveTo>
                  <a:pt x="0" y="0"/>
                </a:moveTo>
                <a:lnTo>
                  <a:pt x="4321289" y="0"/>
                </a:lnTo>
                <a:lnTo>
                  <a:pt x="4321289" y="2644629"/>
                </a:lnTo>
                <a:lnTo>
                  <a:pt x="0" y="2644629"/>
                </a:lnTo>
                <a:lnTo>
                  <a:pt x="0" y="0"/>
                </a:lnTo>
                <a:close/>
              </a:path>
            </a:pathLst>
          </a:custGeom>
          <a:blipFill>
            <a:blip r:embed="rId7"/>
            <a:stretch>
              <a:fillRect l="0" t="0" r="0" b="0"/>
            </a:stretch>
          </a:blipFill>
        </p:spPr>
      </p:sp>
      <p:grpSp>
        <p:nvGrpSpPr>
          <p:cNvPr name="Group 7" id="7"/>
          <p:cNvGrpSpPr/>
          <p:nvPr/>
        </p:nvGrpSpPr>
        <p:grpSpPr>
          <a:xfrm rot="0">
            <a:off x="801612" y="3882477"/>
            <a:ext cx="11002050" cy="3182988"/>
            <a:chOff x="0" y="0"/>
            <a:chExt cx="14669400" cy="4243983"/>
          </a:xfrm>
        </p:grpSpPr>
        <p:sp>
          <p:nvSpPr>
            <p:cNvPr name="TextBox 8" id="8"/>
            <p:cNvSpPr txBox="true"/>
            <p:nvPr/>
          </p:nvSpPr>
          <p:spPr>
            <a:xfrm rot="0">
              <a:off x="0" y="-145415"/>
              <a:ext cx="14669400" cy="3260109"/>
            </a:xfrm>
            <a:prstGeom prst="rect">
              <a:avLst/>
            </a:prstGeom>
          </p:spPr>
          <p:txBody>
            <a:bodyPr anchor="t" rtlCol="false" tIns="0" lIns="0" bIns="0" rIns="0">
              <a:spAutoFit/>
            </a:bodyPr>
            <a:lstStyle/>
            <a:p>
              <a:pPr algn="ctr">
                <a:lnSpc>
                  <a:spcPts val="8828"/>
                </a:lnSpc>
              </a:pPr>
              <a:r>
                <a:rPr lang="en-US" sz="8026" b="true">
                  <a:solidFill>
                    <a:srgbClr val="2B2B2B"/>
                  </a:solidFill>
                  <a:latin typeface="Agrandir Bold"/>
                  <a:ea typeface="Agrandir Bold"/>
                  <a:cs typeface="Agrandir Bold"/>
                  <a:sym typeface="Agrandir Bold"/>
                </a:rPr>
                <a:t>Walmart Sales Analysis </a:t>
              </a:r>
            </a:p>
          </p:txBody>
        </p:sp>
        <p:sp>
          <p:nvSpPr>
            <p:cNvPr name="TextBox 9" id="9"/>
            <p:cNvSpPr txBox="true"/>
            <p:nvPr/>
          </p:nvSpPr>
          <p:spPr>
            <a:xfrm rot="0">
              <a:off x="0" y="3460341"/>
              <a:ext cx="14669400" cy="783643"/>
            </a:xfrm>
            <a:prstGeom prst="rect">
              <a:avLst/>
            </a:prstGeom>
          </p:spPr>
          <p:txBody>
            <a:bodyPr anchor="t" rtlCol="false" tIns="0" lIns="0" bIns="0" rIns="0">
              <a:spAutoFit/>
            </a:bodyPr>
            <a:lstStyle/>
            <a:p>
              <a:pPr algn="ctr">
                <a:lnSpc>
                  <a:spcPts val="4486"/>
                </a:lnSpc>
                <a:spcBef>
                  <a:spcPct val="0"/>
                </a:spcBef>
              </a:pPr>
              <a:r>
                <a:rPr lang="en-US" sz="3204">
                  <a:solidFill>
                    <a:srgbClr val="2B2B2B"/>
                  </a:solidFill>
                  <a:latin typeface="Agrandir"/>
                  <a:ea typeface="Agrandir"/>
                  <a:cs typeface="Agrandir"/>
                  <a:sym typeface="Agrandir"/>
                </a:rPr>
                <a:t>Data visualization domain internship</a:t>
              </a:r>
            </a:p>
          </p:txBody>
        </p:sp>
      </p:grpSp>
      <p:sp>
        <p:nvSpPr>
          <p:cNvPr name="TextBox 10" id="10"/>
          <p:cNvSpPr txBox="true"/>
          <p:nvPr/>
        </p:nvSpPr>
        <p:spPr>
          <a:xfrm rot="0">
            <a:off x="2858128" y="7054251"/>
            <a:ext cx="6422125" cy="489898"/>
          </a:xfrm>
          <a:prstGeom prst="rect">
            <a:avLst/>
          </a:prstGeom>
        </p:spPr>
        <p:txBody>
          <a:bodyPr anchor="t" rtlCol="false" tIns="0" lIns="0" bIns="0" rIns="0">
            <a:spAutoFit/>
          </a:bodyPr>
          <a:lstStyle/>
          <a:p>
            <a:pPr algn="l">
              <a:lnSpc>
                <a:spcPts val="3972"/>
              </a:lnSpc>
              <a:spcBef>
                <a:spcPct val="0"/>
              </a:spcBef>
            </a:pPr>
            <a:r>
              <a:rPr lang="en-US" b="true" sz="2837" spc="252">
                <a:solidFill>
                  <a:srgbClr val="2B2B2B"/>
                </a:solidFill>
                <a:latin typeface="Public Sans Bold"/>
                <a:ea typeface="Public Sans Bold"/>
                <a:cs typeface="Public Sans Bold"/>
                <a:sym typeface="Public Sans Bold"/>
              </a:rPr>
              <a:t>AMAL SALILAN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gn="l">
              <a:lnSpc>
                <a:spcPts val="5200"/>
              </a:lnSpc>
            </a:pPr>
            <a:r>
              <a:rPr lang="en-US" b="true" sz="3714" spc="843">
                <a:solidFill>
                  <a:srgbClr val="2B2C30"/>
                </a:solidFill>
                <a:latin typeface="Public Sans Bold"/>
                <a:ea typeface="Public Sans Bold"/>
                <a:cs typeface="Public Sans Bold"/>
                <a:sym typeface="Public Sans Bold"/>
              </a:rPr>
              <a:t>MODELING</a:t>
            </a:r>
          </a:p>
          <a:p>
            <a:pPr algn="l">
              <a:lnSpc>
                <a:spcPts val="5200"/>
              </a:lnSpc>
              <a:spcBef>
                <a:spcPct val="0"/>
              </a:spcBef>
            </a:pP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grpSp>
        <p:nvGrpSpPr>
          <p:cNvPr name="Group 4" id="4"/>
          <p:cNvGrpSpPr/>
          <p:nvPr/>
        </p:nvGrpSpPr>
        <p:grpSpPr>
          <a:xfrm rot="0">
            <a:off x="1006871" y="2253796"/>
            <a:ext cx="6278698" cy="4015298"/>
            <a:chOff x="0" y="0"/>
            <a:chExt cx="8371597" cy="5353731"/>
          </a:xfrm>
        </p:grpSpPr>
        <p:pic>
          <p:nvPicPr>
            <p:cNvPr name="Picture 5" id="5"/>
            <p:cNvPicPr>
              <a:picLocks noChangeAspect="true"/>
            </p:cNvPicPr>
            <p:nvPr/>
          </p:nvPicPr>
          <p:blipFill>
            <a:blip r:embed="rId2"/>
            <a:srcRect l="1818" t="0" r="1818" b="0"/>
            <a:stretch>
              <a:fillRect/>
            </a:stretch>
          </p:blipFill>
          <p:spPr>
            <a:xfrm flipH="false" flipV="false">
              <a:off x="0" y="0"/>
              <a:ext cx="8371597" cy="5353731"/>
            </a:xfrm>
            <a:prstGeom prst="rect">
              <a:avLst/>
            </a:prstGeom>
          </p:spPr>
        </p:pic>
      </p:grpSp>
      <p:sp>
        <p:nvSpPr>
          <p:cNvPr name="Freeform 6" id="6"/>
          <p:cNvSpPr/>
          <p:nvPr/>
        </p:nvSpPr>
        <p:spPr>
          <a:xfrm flipH="false" flipV="false" rot="0">
            <a:off x="7746001" y="2253796"/>
            <a:ext cx="4640056" cy="4015298"/>
          </a:xfrm>
          <a:custGeom>
            <a:avLst/>
            <a:gdLst/>
            <a:ahLst/>
            <a:cxnLst/>
            <a:rect r="r" b="b" t="t" l="l"/>
            <a:pathLst>
              <a:path h="4015298" w="4640056">
                <a:moveTo>
                  <a:pt x="0" y="0"/>
                </a:moveTo>
                <a:lnTo>
                  <a:pt x="4640056" y="0"/>
                </a:lnTo>
                <a:lnTo>
                  <a:pt x="4640056" y="4015298"/>
                </a:lnTo>
                <a:lnTo>
                  <a:pt x="0" y="4015298"/>
                </a:lnTo>
                <a:lnTo>
                  <a:pt x="0" y="0"/>
                </a:lnTo>
                <a:close/>
              </a:path>
            </a:pathLst>
          </a:custGeom>
          <a:blipFill>
            <a:blip r:embed="rId3"/>
            <a:stretch>
              <a:fillRect l="0" t="0" r="0" b="0"/>
            </a:stretch>
          </a:blipFill>
        </p:spPr>
      </p:sp>
      <p:grpSp>
        <p:nvGrpSpPr>
          <p:cNvPr name="Group 7" id="7"/>
          <p:cNvGrpSpPr/>
          <p:nvPr/>
        </p:nvGrpSpPr>
        <p:grpSpPr>
          <a:xfrm rot="0">
            <a:off x="947604" y="5736278"/>
            <a:ext cx="12055028" cy="4320944"/>
            <a:chOff x="0" y="0"/>
            <a:chExt cx="16073371" cy="5761259"/>
          </a:xfrm>
        </p:grpSpPr>
        <p:sp>
          <p:nvSpPr>
            <p:cNvPr name="TextBox 8" id="8"/>
            <p:cNvSpPr txBox="true"/>
            <p:nvPr/>
          </p:nvSpPr>
          <p:spPr>
            <a:xfrm rot="0">
              <a:off x="0" y="-95250"/>
              <a:ext cx="15972465" cy="652674"/>
            </a:xfrm>
            <a:prstGeom prst="rect">
              <a:avLst/>
            </a:prstGeom>
          </p:spPr>
          <p:txBody>
            <a:bodyPr anchor="t" rtlCol="false" tIns="0" lIns="0" bIns="0" rIns="0">
              <a:spAutoFit/>
            </a:bodyPr>
            <a:lstStyle/>
            <a:p>
              <a:pPr algn="l">
                <a:lnSpc>
                  <a:spcPts val="4208"/>
                </a:lnSpc>
              </a:pPr>
            </a:p>
          </p:txBody>
        </p:sp>
        <p:sp>
          <p:nvSpPr>
            <p:cNvPr name="TextBox 9" id="9"/>
            <p:cNvSpPr txBox="true"/>
            <p:nvPr/>
          </p:nvSpPr>
          <p:spPr>
            <a:xfrm rot="0">
              <a:off x="0" y="1165257"/>
              <a:ext cx="16073371" cy="4596002"/>
            </a:xfrm>
            <a:prstGeom prst="rect">
              <a:avLst/>
            </a:prstGeom>
          </p:spPr>
          <p:txBody>
            <a:bodyPr anchor="t" rtlCol="false" tIns="0" lIns="0" bIns="0" rIns="0">
              <a:spAutoFit/>
            </a:bodyPr>
            <a:lstStyle/>
            <a:p>
              <a:pPr algn="l">
                <a:lnSpc>
                  <a:spcPts val="3928"/>
                </a:lnSpc>
              </a:pPr>
              <a:r>
                <a:rPr lang="en-US" sz="2805" b="true">
                  <a:solidFill>
                    <a:srgbClr val="2B2C30"/>
                  </a:solidFill>
                  <a:latin typeface="Public Sans Bold"/>
                  <a:ea typeface="Public Sans Bold"/>
                  <a:cs typeface="Public Sans Bold"/>
                  <a:sym typeface="Public Sans Bold"/>
                </a:rPr>
                <a:t>✔️</a:t>
              </a:r>
              <a:r>
                <a:rPr lang="en-US" sz="2805">
                  <a:solidFill>
                    <a:srgbClr val="2B2C30"/>
                  </a:solidFill>
                  <a:latin typeface="Public Sans"/>
                  <a:ea typeface="Public Sans"/>
                  <a:cs typeface="Public Sans"/>
                  <a:sym typeface="Public Sans"/>
                </a:rPr>
                <a:t> LSTM shows the best improvement with optimization.</a:t>
              </a:r>
            </a:p>
            <a:p>
              <a:pPr algn="l">
                <a:lnSpc>
                  <a:spcPts val="3928"/>
                </a:lnSpc>
              </a:pPr>
              <a:r>
                <a:rPr lang="en-US" sz="2805">
                  <a:solidFill>
                    <a:srgbClr val="2B2C30"/>
                  </a:solidFill>
                  <a:latin typeface="Public Sans"/>
                  <a:ea typeface="Public Sans"/>
                  <a:cs typeface="Public Sans"/>
                  <a:sym typeface="Public Sans"/>
                </a:rPr>
                <a:t>✔️ SARIMA improves slightly, benefiting from seasonality handling.</a:t>
              </a:r>
            </a:p>
            <a:p>
              <a:pPr algn="l">
                <a:lnSpc>
                  <a:spcPts val="3928"/>
                </a:lnSpc>
              </a:pPr>
              <a:r>
                <a:rPr lang="en-US" sz="2805">
                  <a:solidFill>
                    <a:srgbClr val="2B2C30"/>
                  </a:solidFill>
                  <a:latin typeface="Public Sans"/>
                  <a:ea typeface="Public Sans"/>
                  <a:cs typeface="Public Sans"/>
                  <a:sym typeface="Public Sans"/>
                </a:rPr>
                <a:t>✔️ Boosting models (XGBoost &amp; LightGBM) need evaluation, expected to handle large datasets efficiently.</a:t>
              </a:r>
            </a:p>
            <a:p>
              <a:pPr algn="l">
                <a:lnSpc>
                  <a:spcPts val="3928"/>
                </a:lnSpc>
              </a:pPr>
              <a:r>
                <a:rPr lang="en-US" sz="2805">
                  <a:solidFill>
                    <a:srgbClr val="2B2C30"/>
                  </a:solidFill>
                  <a:latin typeface="Public Sans"/>
                  <a:ea typeface="Public Sans"/>
                  <a:cs typeface="Public Sans"/>
                  <a:sym typeface="Public Sans"/>
                </a:rPr>
                <a:t>✔️ Traditional models (ARIMA, SARIMA) show moderate gains, but struggle with complex data patterns.</a:t>
              </a:r>
            </a:p>
            <a:p>
              <a:pPr algn="l">
                <a:lnSpc>
                  <a:spcPts val="3928"/>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8046" y="1067221"/>
            <a:ext cx="18211908" cy="9219779"/>
          </a:xfrm>
          <a:custGeom>
            <a:avLst/>
            <a:gdLst/>
            <a:ahLst/>
            <a:cxnLst/>
            <a:rect r="r" b="b" t="t" l="l"/>
            <a:pathLst>
              <a:path h="9219779" w="18211908">
                <a:moveTo>
                  <a:pt x="0" y="0"/>
                </a:moveTo>
                <a:lnTo>
                  <a:pt x="18211908" y="0"/>
                </a:lnTo>
                <a:lnTo>
                  <a:pt x="18211908" y="9219779"/>
                </a:lnTo>
                <a:lnTo>
                  <a:pt x="0" y="9219779"/>
                </a:lnTo>
                <a:lnTo>
                  <a:pt x="0" y="0"/>
                </a:lnTo>
                <a:close/>
              </a:path>
            </a:pathLst>
          </a:custGeom>
          <a:blipFill>
            <a:blip r:embed="rId2"/>
            <a:stretch>
              <a:fillRect l="0" t="0" r="0" b="0"/>
            </a:stretch>
          </a:blipFill>
        </p:spPr>
      </p:sp>
      <p:sp>
        <p:nvSpPr>
          <p:cNvPr name="TextBox 3" id="3"/>
          <p:cNvSpPr txBox="true"/>
          <p:nvPr/>
        </p:nvSpPr>
        <p:spPr>
          <a:xfrm rot="0">
            <a:off x="3466613" y="-85725"/>
            <a:ext cx="11160612" cy="705485"/>
          </a:xfrm>
          <a:prstGeom prst="rect">
            <a:avLst/>
          </a:prstGeom>
        </p:spPr>
        <p:txBody>
          <a:bodyPr anchor="t" rtlCol="false" tIns="0" lIns="0" bIns="0" rIns="0">
            <a:spAutoFit/>
          </a:bodyPr>
          <a:lstStyle/>
          <a:p>
            <a:pPr algn="ctr">
              <a:lnSpc>
                <a:spcPts val="5740"/>
              </a:lnSpc>
              <a:spcBef>
                <a:spcPct val="0"/>
              </a:spcBef>
            </a:pPr>
            <a:r>
              <a:rPr lang="en-US" sz="4100" i="true" spc="20">
                <a:solidFill>
                  <a:srgbClr val="000000"/>
                </a:solidFill>
                <a:latin typeface="Public Sans Italics"/>
                <a:ea typeface="Public Sans Italics"/>
                <a:cs typeface="Public Sans Italics"/>
                <a:sym typeface="Public Sans Italics"/>
              </a:rPr>
              <a:t>Time Series Forecasting Models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2343750" y="1218542"/>
            <a:ext cx="13117649" cy="7268645"/>
          </a:xfrm>
          <a:custGeom>
            <a:avLst/>
            <a:gdLst/>
            <a:ahLst/>
            <a:cxnLst/>
            <a:rect r="r" b="b" t="t" l="l"/>
            <a:pathLst>
              <a:path h="7268645" w="13117649">
                <a:moveTo>
                  <a:pt x="0" y="0"/>
                </a:moveTo>
                <a:lnTo>
                  <a:pt x="13117649" y="0"/>
                </a:lnTo>
                <a:lnTo>
                  <a:pt x="13117649" y="7268645"/>
                </a:lnTo>
                <a:lnTo>
                  <a:pt x="0" y="7268645"/>
                </a:lnTo>
                <a:lnTo>
                  <a:pt x="0" y="0"/>
                </a:lnTo>
                <a:close/>
              </a:path>
            </a:pathLst>
          </a:custGeom>
          <a:blipFill>
            <a:blip r:embed="rId2"/>
            <a:stretch>
              <a:fillRect l="0" t="-435" r="-173" b="-435"/>
            </a:stretch>
          </a:blipFill>
        </p:spPr>
      </p:sp>
      <p:sp>
        <p:nvSpPr>
          <p:cNvPr name="TextBox 3" id="3"/>
          <p:cNvSpPr txBox="true"/>
          <p:nvPr/>
        </p:nvSpPr>
        <p:spPr>
          <a:xfrm rot="0">
            <a:off x="3116851" y="240665"/>
            <a:ext cx="11571446" cy="748029"/>
          </a:xfrm>
          <a:prstGeom prst="rect">
            <a:avLst/>
          </a:prstGeom>
        </p:spPr>
        <p:txBody>
          <a:bodyPr anchor="t" rtlCol="false" tIns="0" lIns="0" bIns="0" rIns="0">
            <a:spAutoFit/>
          </a:bodyPr>
          <a:lstStyle/>
          <a:p>
            <a:pPr algn="ctr">
              <a:lnSpc>
                <a:spcPts val="6020"/>
              </a:lnSpc>
            </a:pPr>
            <a:r>
              <a:rPr lang="en-US" sz="4300" b="true">
                <a:solidFill>
                  <a:srgbClr val="000000"/>
                </a:solidFill>
                <a:latin typeface="Public Sans Bold"/>
                <a:ea typeface="Public Sans Bold"/>
                <a:cs typeface="Public Sans Bold"/>
                <a:sym typeface="Public Sans Bold"/>
              </a:rPr>
              <a:t>User Interface for Shipping Delay Prediction </a:t>
            </a:r>
          </a:p>
        </p:txBody>
      </p:sp>
      <p:sp>
        <p:nvSpPr>
          <p:cNvPr name="TextBox 4" id="4"/>
          <p:cNvSpPr txBox="true"/>
          <p:nvPr/>
        </p:nvSpPr>
        <p:spPr>
          <a:xfrm rot="0">
            <a:off x="1028700" y="8669409"/>
            <a:ext cx="15620089" cy="807187"/>
          </a:xfrm>
          <a:prstGeom prst="rect">
            <a:avLst/>
          </a:prstGeom>
        </p:spPr>
        <p:txBody>
          <a:bodyPr anchor="t" rtlCol="false" tIns="0" lIns="0" bIns="0" rIns="0">
            <a:spAutoFit/>
          </a:bodyPr>
          <a:lstStyle/>
          <a:p>
            <a:pPr algn="ctr">
              <a:lnSpc>
                <a:spcPts val="3284"/>
              </a:lnSpc>
            </a:pPr>
            <a:r>
              <a:rPr lang="en-US" b="true" sz="2345">
                <a:solidFill>
                  <a:srgbClr val="000000"/>
                </a:solidFill>
                <a:latin typeface="Public Sans Bold"/>
                <a:ea typeface="Public Sans Bold"/>
                <a:cs typeface="Public Sans Bold"/>
                <a:sym typeface="Public Sans Bold"/>
              </a:rPr>
              <a:t>Created an interactive Streamlit interface that allows users to input shipping parameters and receive real-time predictions on potential delays.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516950" y="1737981"/>
            <a:ext cx="15254100" cy="6446289"/>
          </a:xfrm>
          <a:custGeom>
            <a:avLst/>
            <a:gdLst/>
            <a:ahLst/>
            <a:cxnLst/>
            <a:rect r="r" b="b" t="t" l="l"/>
            <a:pathLst>
              <a:path h="6446289" w="15254100">
                <a:moveTo>
                  <a:pt x="0" y="0"/>
                </a:moveTo>
                <a:lnTo>
                  <a:pt x="15254100" y="0"/>
                </a:lnTo>
                <a:lnTo>
                  <a:pt x="15254100" y="6446289"/>
                </a:lnTo>
                <a:lnTo>
                  <a:pt x="0" y="6446289"/>
                </a:lnTo>
                <a:lnTo>
                  <a:pt x="0" y="0"/>
                </a:lnTo>
                <a:close/>
              </a:path>
            </a:pathLst>
          </a:custGeom>
          <a:blipFill>
            <a:blip r:embed="rId2"/>
            <a:stretch>
              <a:fillRect l="0" t="-10830" r="-8476" b="-10830"/>
            </a:stretch>
          </a:blipFill>
        </p:spPr>
      </p:sp>
      <p:sp>
        <p:nvSpPr>
          <p:cNvPr name="TextBox 3" id="3"/>
          <p:cNvSpPr txBox="true"/>
          <p:nvPr/>
        </p:nvSpPr>
        <p:spPr>
          <a:xfrm rot="0">
            <a:off x="3296781" y="375340"/>
            <a:ext cx="1169443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 User Interface for Sales forecasting </a:t>
            </a:r>
          </a:p>
        </p:txBody>
      </p:sp>
      <p:sp>
        <p:nvSpPr>
          <p:cNvPr name="TextBox 4" id="4"/>
          <p:cNvSpPr txBox="true"/>
          <p:nvPr/>
        </p:nvSpPr>
        <p:spPr>
          <a:xfrm rot="0">
            <a:off x="1277714" y="8602667"/>
            <a:ext cx="15670216" cy="1254116"/>
          </a:xfrm>
          <a:prstGeom prst="rect">
            <a:avLst/>
          </a:prstGeom>
        </p:spPr>
        <p:txBody>
          <a:bodyPr anchor="t" rtlCol="false" tIns="0" lIns="0" bIns="0" rIns="0">
            <a:spAutoFit/>
          </a:bodyPr>
          <a:lstStyle/>
          <a:p>
            <a:pPr algn="ctr">
              <a:lnSpc>
                <a:spcPts val="3325"/>
              </a:lnSpc>
            </a:pPr>
            <a:r>
              <a:rPr lang="en-US" b="true" sz="2375">
                <a:solidFill>
                  <a:srgbClr val="000000"/>
                </a:solidFill>
                <a:latin typeface="Public Sans Bold"/>
                <a:ea typeface="Public Sans Bold"/>
                <a:cs typeface="Public Sans Bold"/>
                <a:sym typeface="Public Sans Bold"/>
              </a:rPr>
              <a:t>Developed a user-friendly interface with Streamlit, allowing users to input data, generate real-time sales forecasts, and explore trends through interactive visualizations.</a:t>
            </a:r>
          </a:p>
          <a:p>
            <a:pPr algn="ctr">
              <a:lnSpc>
                <a:spcPts val="3325"/>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233093" y="933450"/>
            <a:ext cx="253126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Results </a:t>
            </a:r>
          </a:p>
        </p:txBody>
      </p:sp>
      <p:sp>
        <p:nvSpPr>
          <p:cNvPr name="TextBox 3" id="3"/>
          <p:cNvSpPr txBox="true"/>
          <p:nvPr/>
        </p:nvSpPr>
        <p:spPr>
          <a:xfrm rot="0">
            <a:off x="526479" y="2036305"/>
            <a:ext cx="13244382" cy="3190972"/>
          </a:xfrm>
          <a:prstGeom prst="rect">
            <a:avLst/>
          </a:prstGeom>
        </p:spPr>
        <p:txBody>
          <a:bodyPr anchor="t" rtlCol="false" tIns="0" lIns="0" bIns="0" rIns="0">
            <a:spAutoFit/>
          </a:bodyPr>
          <a:lstStyle/>
          <a:p>
            <a:pPr algn="l" marL="654625" indent="-327313" lvl="1">
              <a:lnSpc>
                <a:spcPts val="4244"/>
              </a:lnSpc>
              <a:buFont typeface="Arial"/>
              <a:buChar char="•"/>
            </a:pPr>
            <a:r>
              <a:rPr lang="en-US" sz="3032">
                <a:solidFill>
                  <a:srgbClr val="000000"/>
                </a:solidFill>
                <a:latin typeface="Canva Sans"/>
                <a:ea typeface="Canva Sans"/>
                <a:cs typeface="Canva Sans"/>
                <a:sym typeface="Canva Sans"/>
              </a:rPr>
              <a:t>Forecasted sales trends using SARIMA to anticipate demand.</a:t>
            </a:r>
          </a:p>
          <a:p>
            <a:pPr algn="l" marL="654625" indent="-327313" lvl="1">
              <a:lnSpc>
                <a:spcPts val="4244"/>
              </a:lnSpc>
              <a:buFont typeface="Arial"/>
              <a:buChar char="•"/>
            </a:pPr>
            <a:r>
              <a:rPr lang="en-US" sz="3032">
                <a:solidFill>
                  <a:srgbClr val="000000"/>
                </a:solidFill>
                <a:latin typeface="Canva Sans"/>
                <a:ea typeface="Canva Sans"/>
                <a:cs typeface="Canva Sans"/>
                <a:sym typeface="Canva Sans"/>
              </a:rPr>
              <a:t>Predicted shipping delays with machine learning for better logistics.</a:t>
            </a:r>
          </a:p>
          <a:p>
            <a:pPr algn="l" marL="654625" indent="-327313" lvl="1">
              <a:lnSpc>
                <a:spcPts val="4244"/>
              </a:lnSpc>
              <a:buFont typeface="Arial"/>
              <a:buChar char="•"/>
            </a:pPr>
            <a:r>
              <a:rPr lang="en-US" sz="3032">
                <a:solidFill>
                  <a:srgbClr val="000000"/>
                </a:solidFill>
                <a:latin typeface="Canva Sans"/>
                <a:ea typeface="Canva Sans"/>
                <a:cs typeface="Canva Sans"/>
                <a:sym typeface="Canva Sans"/>
              </a:rPr>
              <a:t>Identified customer segments for personalized marketing.</a:t>
            </a:r>
          </a:p>
          <a:p>
            <a:pPr algn="l" marL="654625" indent="-327313" lvl="1">
              <a:lnSpc>
                <a:spcPts val="4244"/>
              </a:lnSpc>
              <a:buFont typeface="Arial"/>
              <a:buChar char="•"/>
            </a:pPr>
            <a:r>
              <a:rPr lang="en-US" sz="3032">
                <a:solidFill>
                  <a:srgbClr val="000000"/>
                </a:solidFill>
                <a:latin typeface="Canva Sans"/>
                <a:ea typeface="Canva Sans"/>
                <a:cs typeface="Canva Sans"/>
                <a:sym typeface="Canva Sans"/>
              </a:rPr>
              <a:t>Created interactive visualizations in Power BI and Streamlit.</a:t>
            </a:r>
          </a:p>
          <a:p>
            <a:pPr algn="l" marL="654625" indent="-327313" lvl="1">
              <a:lnSpc>
                <a:spcPts val="4244"/>
              </a:lnSpc>
              <a:buFont typeface="Arial"/>
              <a:buChar char="•"/>
            </a:pPr>
            <a:r>
              <a:rPr lang="en-US" sz="3032">
                <a:solidFill>
                  <a:srgbClr val="000000"/>
                </a:solidFill>
                <a:latin typeface="Canva Sans"/>
                <a:ea typeface="Canva Sans"/>
                <a:cs typeface="Canva Sans"/>
                <a:sym typeface="Canva Sans"/>
              </a:rPr>
              <a:t>Provided insights to optimize inventory and improve efficiency.</a:t>
            </a:r>
          </a:p>
          <a:p>
            <a:pPr algn="l">
              <a:lnSpc>
                <a:spcPts val="4244"/>
              </a:lnSpc>
            </a:pPr>
          </a:p>
        </p:txBody>
      </p:sp>
      <p:sp>
        <p:nvSpPr>
          <p:cNvPr name="TextBox 4" id="4"/>
          <p:cNvSpPr txBox="true"/>
          <p:nvPr/>
        </p:nvSpPr>
        <p:spPr>
          <a:xfrm rot="0">
            <a:off x="1028700" y="5408251"/>
            <a:ext cx="429910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Future Scope</a:t>
            </a:r>
          </a:p>
        </p:txBody>
      </p:sp>
      <p:sp>
        <p:nvSpPr>
          <p:cNvPr name="TextBox 5" id="5"/>
          <p:cNvSpPr txBox="true"/>
          <p:nvPr/>
        </p:nvSpPr>
        <p:spPr>
          <a:xfrm rot="0">
            <a:off x="794810" y="6795637"/>
            <a:ext cx="17493190"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Enhance models with deep learning, enable real-time predictions, automate decisions, analyze broader data, and scale to other retailers.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850974" y="2322891"/>
            <a:ext cx="16408332" cy="2093608"/>
          </a:xfrm>
          <a:prstGeom prst="rect">
            <a:avLst/>
          </a:prstGeom>
        </p:spPr>
        <p:txBody>
          <a:bodyPr anchor="t" rtlCol="false" tIns="0" lIns="0" bIns="0" rIns="0">
            <a:spAutoFit/>
          </a:bodyPr>
          <a:lstStyle/>
          <a:p>
            <a:pPr algn="l">
              <a:lnSpc>
                <a:spcPts val="15250"/>
              </a:lnSpc>
            </a:pPr>
            <a:r>
              <a:rPr lang="en-US" sz="16758" spc="83">
                <a:solidFill>
                  <a:srgbClr val="2B2C30"/>
                </a:solidFill>
                <a:latin typeface="Public Sans"/>
                <a:ea typeface="Public Sans"/>
                <a:cs typeface="Public Sans"/>
                <a:sym typeface="Public Sans"/>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1438911"/>
            <a:ext cx="9509685" cy="980435"/>
          </a:xfrm>
          <a:prstGeom prst="rect">
            <a:avLst/>
          </a:prstGeom>
        </p:spPr>
        <p:txBody>
          <a:bodyPr anchor="t" rtlCol="false" tIns="0" lIns="0" bIns="0" rIns="0">
            <a:spAutoFit/>
          </a:bodyPr>
          <a:lstStyle/>
          <a:p>
            <a:pPr algn="l">
              <a:lnSpc>
                <a:spcPts val="7865"/>
              </a:lnSpc>
            </a:pPr>
            <a:r>
              <a:rPr lang="en-US" sz="6050" spc="30" b="true">
                <a:solidFill>
                  <a:srgbClr val="2B2C30"/>
                </a:solidFill>
                <a:latin typeface="Public Sans Bold"/>
                <a:ea typeface="Public Sans Bold"/>
                <a:cs typeface="Public Sans Bold"/>
                <a:sym typeface="Public Sans Bold"/>
              </a:rPr>
              <a:t>Walmart Sales Analysis </a:t>
            </a:r>
          </a:p>
        </p:txBody>
      </p:sp>
      <p:sp>
        <p:nvSpPr>
          <p:cNvPr name="TextBox 3" id="3"/>
          <p:cNvSpPr txBox="true"/>
          <p:nvPr/>
        </p:nvSpPr>
        <p:spPr>
          <a:xfrm rot="0">
            <a:off x="1187662" y="3277046"/>
            <a:ext cx="16813609" cy="2500285"/>
          </a:xfrm>
          <a:prstGeom prst="rect">
            <a:avLst/>
          </a:prstGeom>
        </p:spPr>
        <p:txBody>
          <a:bodyPr anchor="t" rtlCol="false" tIns="0" lIns="0" bIns="0" rIns="0">
            <a:spAutoFit/>
          </a:bodyPr>
          <a:lstStyle/>
          <a:p>
            <a:pPr algn="l">
              <a:lnSpc>
                <a:spcPts val="4989"/>
              </a:lnSpc>
              <a:spcBef>
                <a:spcPct val="0"/>
              </a:spcBef>
            </a:pPr>
            <a:r>
              <a:rPr lang="en-US" b="true" sz="3563">
                <a:solidFill>
                  <a:srgbClr val="2B2C30"/>
                </a:solidFill>
                <a:latin typeface="Public Sans Bold"/>
                <a:ea typeface="Public Sans Bold"/>
                <a:cs typeface="Public Sans Bold"/>
                <a:sym typeface="Public Sans Bold"/>
              </a:rPr>
              <a:t>Our project analyzes Walmart’s sales data to uncover customer buying patterns and trends. The goal is to enhance Walmart’s strategic planning, marketing efforts, and product management while improving the shopping experience for customers.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23925"/>
            <a:ext cx="16230600" cy="929272"/>
          </a:xfrm>
          <a:prstGeom prst="rect">
            <a:avLst/>
          </a:prstGeom>
        </p:spPr>
        <p:txBody>
          <a:bodyPr anchor="t" rtlCol="false" tIns="0" lIns="0" bIns="0" rIns="0">
            <a:spAutoFit/>
          </a:bodyPr>
          <a:lstStyle/>
          <a:p>
            <a:pPr algn="l">
              <a:lnSpc>
                <a:spcPts val="7580"/>
              </a:lnSpc>
              <a:spcBef>
                <a:spcPct val="0"/>
              </a:spcBef>
            </a:pPr>
            <a:r>
              <a:rPr lang="en-US" b="true" sz="5414" spc="1229">
                <a:solidFill>
                  <a:srgbClr val="2B2C30"/>
                </a:solidFill>
                <a:latin typeface="Public Sans Bold"/>
                <a:ea typeface="Public Sans Bold"/>
                <a:cs typeface="Public Sans Bold"/>
                <a:sym typeface="Public Sans Bold"/>
              </a:rPr>
              <a:t>AGENDA</a:t>
            </a:r>
          </a:p>
        </p:txBody>
      </p:sp>
      <p:sp>
        <p:nvSpPr>
          <p:cNvPr name="AutoShape 3" id="3"/>
          <p:cNvSpPr/>
          <p:nvPr/>
        </p:nvSpPr>
        <p:spPr>
          <a:xfrm flipV="true">
            <a:off x="790576" y="2063739"/>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084190"/>
            <a:ext cx="7877184" cy="6340095"/>
          </a:xfrm>
          <a:prstGeom prst="rect">
            <a:avLst/>
          </a:prstGeom>
        </p:spPr>
        <p:txBody>
          <a:bodyPr anchor="t" rtlCol="false" tIns="0" lIns="0" bIns="0" rIns="0">
            <a:spAutoFit/>
          </a:bodyPr>
          <a:lstStyle/>
          <a:p>
            <a:pPr algn="l" marL="734056" indent="-367028" lvl="1">
              <a:lnSpc>
                <a:spcPts val="6357"/>
              </a:lnSpc>
              <a:buFont typeface="Arial"/>
              <a:buChar char="•"/>
            </a:pPr>
            <a:r>
              <a:rPr lang="en-US" b="true" sz="3399">
                <a:solidFill>
                  <a:srgbClr val="2B2C30"/>
                </a:solidFill>
                <a:latin typeface="Public Sans Bold"/>
                <a:ea typeface="Public Sans Bold"/>
                <a:cs typeface="Public Sans Bold"/>
                <a:sym typeface="Public Sans Bold"/>
              </a:rPr>
              <a:t>Introduction </a:t>
            </a:r>
          </a:p>
          <a:p>
            <a:pPr algn="l" marL="734056" indent="-367028" lvl="1">
              <a:lnSpc>
                <a:spcPts val="6357"/>
              </a:lnSpc>
              <a:buFont typeface="Arial"/>
              <a:buChar char="•"/>
            </a:pPr>
            <a:r>
              <a:rPr lang="en-US" b="true" sz="3399">
                <a:solidFill>
                  <a:srgbClr val="2B2C30"/>
                </a:solidFill>
                <a:latin typeface="Public Sans Bold"/>
                <a:ea typeface="Public Sans Bold"/>
                <a:cs typeface="Public Sans Bold"/>
                <a:sym typeface="Public Sans Bold"/>
              </a:rPr>
              <a:t>Dataset outline</a:t>
            </a:r>
          </a:p>
          <a:p>
            <a:pPr algn="l" marL="734056" indent="-367028" lvl="1">
              <a:lnSpc>
                <a:spcPts val="6357"/>
              </a:lnSpc>
              <a:buFont typeface="Arial"/>
              <a:buChar char="•"/>
            </a:pPr>
            <a:r>
              <a:rPr lang="en-US" b="true" sz="3399">
                <a:solidFill>
                  <a:srgbClr val="2B2C30"/>
                </a:solidFill>
                <a:latin typeface="Public Sans Bold"/>
                <a:ea typeface="Public Sans Bold"/>
                <a:cs typeface="Public Sans Bold"/>
                <a:sym typeface="Public Sans Bold"/>
              </a:rPr>
              <a:t>Tech Stack</a:t>
            </a:r>
          </a:p>
          <a:p>
            <a:pPr algn="l" marL="734056" indent="-367028" lvl="1">
              <a:lnSpc>
                <a:spcPts val="6357"/>
              </a:lnSpc>
              <a:buFont typeface="Arial"/>
              <a:buChar char="•"/>
            </a:pPr>
            <a:r>
              <a:rPr lang="en-US" b="true" sz="3399">
                <a:solidFill>
                  <a:srgbClr val="2B2C30"/>
                </a:solidFill>
                <a:latin typeface="Public Sans Bold"/>
                <a:ea typeface="Public Sans Bold"/>
                <a:cs typeface="Public Sans Bold"/>
                <a:sym typeface="Public Sans Bold"/>
              </a:rPr>
              <a:t>Exploratory Data Analysis (EDA)</a:t>
            </a:r>
          </a:p>
          <a:p>
            <a:pPr algn="l" marL="734056" indent="-367028" lvl="1">
              <a:lnSpc>
                <a:spcPts val="6357"/>
              </a:lnSpc>
              <a:buFont typeface="Arial"/>
              <a:buChar char="•"/>
            </a:pPr>
            <a:r>
              <a:rPr lang="en-US" b="true" sz="3399">
                <a:solidFill>
                  <a:srgbClr val="2B2C30"/>
                </a:solidFill>
                <a:latin typeface="Public Sans Bold"/>
                <a:ea typeface="Public Sans Bold"/>
                <a:cs typeface="Public Sans Bold"/>
                <a:sym typeface="Public Sans Bold"/>
              </a:rPr>
              <a:t>Modeling</a:t>
            </a:r>
          </a:p>
          <a:p>
            <a:pPr algn="l" marL="734056" indent="-367028" lvl="1">
              <a:lnSpc>
                <a:spcPts val="6357"/>
              </a:lnSpc>
              <a:buFont typeface="Arial"/>
              <a:buChar char="•"/>
            </a:pPr>
            <a:r>
              <a:rPr lang="en-US" b="true" sz="3399">
                <a:solidFill>
                  <a:srgbClr val="2B2C30"/>
                </a:solidFill>
                <a:latin typeface="Public Sans Bold"/>
                <a:ea typeface="Public Sans Bold"/>
                <a:cs typeface="Public Sans Bold"/>
                <a:sym typeface="Public Sans Bold"/>
              </a:rPr>
              <a:t>Deployment</a:t>
            </a:r>
          </a:p>
          <a:p>
            <a:pPr algn="l" marL="734056" indent="-367028" lvl="1">
              <a:lnSpc>
                <a:spcPts val="6357"/>
              </a:lnSpc>
              <a:buFont typeface="Arial"/>
              <a:buChar char="•"/>
            </a:pPr>
            <a:r>
              <a:rPr lang="en-US" b="true" sz="3399">
                <a:solidFill>
                  <a:srgbClr val="2B2C30"/>
                </a:solidFill>
                <a:latin typeface="Public Sans Bold"/>
                <a:ea typeface="Public Sans Bold"/>
                <a:cs typeface="Public Sans Bold"/>
                <a:sym typeface="Public Sans Bold"/>
              </a:rPr>
              <a:t>Challenges</a:t>
            </a:r>
          </a:p>
          <a:p>
            <a:pPr algn="l" marL="734056" indent="-367028" lvl="1">
              <a:lnSpc>
                <a:spcPts val="6357"/>
              </a:lnSpc>
              <a:buFont typeface="Arial"/>
              <a:buChar char="•"/>
            </a:pPr>
            <a:r>
              <a:rPr lang="en-US" b="true" sz="3399">
                <a:solidFill>
                  <a:srgbClr val="2B2C30"/>
                </a:solidFill>
                <a:latin typeface="Public Sans Bold"/>
                <a:ea typeface="Public Sans Bold"/>
                <a:cs typeface="Public Sans Bold"/>
                <a:sym typeface="Public Sans Bold"/>
              </a:rPr>
              <a:t>Result and the future scope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71941" y="537527"/>
            <a:ext cx="304228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Overview</a:t>
            </a:r>
          </a:p>
        </p:txBody>
      </p:sp>
      <p:sp>
        <p:nvSpPr>
          <p:cNvPr name="TextBox 3" id="3"/>
          <p:cNvSpPr txBox="true"/>
          <p:nvPr/>
        </p:nvSpPr>
        <p:spPr>
          <a:xfrm rot="0">
            <a:off x="671941" y="1525371"/>
            <a:ext cx="16587359" cy="7707762"/>
          </a:xfrm>
          <a:prstGeom prst="rect">
            <a:avLst/>
          </a:prstGeom>
        </p:spPr>
        <p:txBody>
          <a:bodyPr anchor="t" rtlCol="false" tIns="0" lIns="0" bIns="0" rIns="0">
            <a:spAutoFit/>
          </a:bodyPr>
          <a:lstStyle/>
          <a:p>
            <a:pPr algn="l">
              <a:lnSpc>
                <a:spcPts val="4087"/>
              </a:lnSpc>
            </a:pPr>
            <a:r>
              <a:rPr lang="en-US" sz="2919">
                <a:solidFill>
                  <a:srgbClr val="000000"/>
                </a:solidFill>
                <a:latin typeface="Public Sans"/>
                <a:ea typeface="Public Sans"/>
                <a:cs typeface="Public Sans"/>
                <a:sym typeface="Public Sans"/>
              </a:rPr>
              <a:t>The project is structured around three key objectives:</a:t>
            </a:r>
          </a:p>
          <a:p>
            <a:pPr algn="l">
              <a:lnSpc>
                <a:spcPts val="4087"/>
              </a:lnSpc>
            </a:pPr>
          </a:p>
          <a:p>
            <a:pPr algn="l">
              <a:lnSpc>
                <a:spcPts val="4087"/>
              </a:lnSpc>
            </a:pPr>
            <a:r>
              <a:rPr lang="en-US" sz="2919" u="sng">
                <a:solidFill>
                  <a:srgbClr val="000000"/>
                </a:solidFill>
                <a:latin typeface="Public Sans"/>
                <a:ea typeface="Public Sans"/>
                <a:cs typeface="Public Sans"/>
                <a:sym typeface="Public Sans"/>
              </a:rPr>
              <a:t>1. Understanding Customer Groups</a:t>
            </a:r>
          </a:p>
          <a:p>
            <a:pPr algn="l">
              <a:lnSpc>
                <a:spcPts val="4087"/>
              </a:lnSpc>
            </a:pPr>
            <a:r>
              <a:rPr lang="en-US" sz="2919">
                <a:solidFill>
                  <a:srgbClr val="000000"/>
                </a:solidFill>
                <a:latin typeface="Public Sans"/>
                <a:ea typeface="Public Sans"/>
                <a:cs typeface="Public Sans"/>
                <a:sym typeface="Public Sans"/>
              </a:rPr>
              <a:t>Identifying different types of customers based on their purchasing behavior, such as high-spending or frequent buyers. Using these insights to offer personalized deals, discounts, and services that cater to specific customer needs.</a:t>
            </a:r>
          </a:p>
          <a:p>
            <a:pPr algn="l">
              <a:lnSpc>
                <a:spcPts val="4087"/>
              </a:lnSpc>
            </a:pPr>
          </a:p>
          <a:p>
            <a:pPr algn="l">
              <a:lnSpc>
                <a:spcPts val="4087"/>
              </a:lnSpc>
            </a:pPr>
            <a:r>
              <a:rPr lang="en-US" sz="2919" u="sng">
                <a:solidFill>
                  <a:srgbClr val="000000"/>
                </a:solidFill>
                <a:latin typeface="Public Sans"/>
                <a:ea typeface="Public Sans"/>
                <a:cs typeface="Public Sans"/>
                <a:sym typeface="Public Sans"/>
              </a:rPr>
              <a:t>2. Predicting Future Sales</a:t>
            </a:r>
          </a:p>
          <a:p>
            <a:pPr algn="l">
              <a:lnSpc>
                <a:spcPts val="4087"/>
              </a:lnSpc>
            </a:pPr>
            <a:r>
              <a:rPr lang="en-US" sz="2919">
                <a:solidFill>
                  <a:srgbClr val="000000"/>
                </a:solidFill>
                <a:latin typeface="Public Sans"/>
                <a:ea typeface="Public Sans"/>
                <a:cs typeface="Public Sans"/>
                <a:sym typeface="Public Sans"/>
              </a:rPr>
              <a:t>Analyzing past sales trends to estimate future sales and profit figures. Helping Walmart anticipate customer demand and prepare for peak shopping periods.</a:t>
            </a:r>
          </a:p>
          <a:p>
            <a:pPr algn="l">
              <a:lnSpc>
                <a:spcPts val="4087"/>
              </a:lnSpc>
            </a:pPr>
          </a:p>
          <a:p>
            <a:pPr algn="l">
              <a:lnSpc>
                <a:spcPts val="4087"/>
              </a:lnSpc>
            </a:pPr>
            <a:r>
              <a:rPr lang="en-US" sz="2919" u="sng">
                <a:solidFill>
                  <a:srgbClr val="000000"/>
                </a:solidFill>
                <a:latin typeface="Public Sans"/>
                <a:ea typeface="Public Sans"/>
                <a:cs typeface="Public Sans"/>
                <a:sym typeface="Public Sans"/>
              </a:rPr>
              <a:t>3. Improving the Customer Experience</a:t>
            </a:r>
          </a:p>
          <a:p>
            <a:pPr algn="l">
              <a:lnSpc>
                <a:spcPts val="4087"/>
              </a:lnSpc>
            </a:pPr>
            <a:r>
              <a:rPr lang="en-US" sz="2919">
                <a:solidFill>
                  <a:srgbClr val="000000"/>
                </a:solidFill>
                <a:latin typeface="Public Sans"/>
                <a:ea typeface="Public Sans"/>
                <a:cs typeface="Public Sans"/>
                <a:sym typeface="Public Sans"/>
              </a:rPr>
              <a:t>Utilizing data-driven insights to ensure products are available when needed. Providing tailored promotions and a seamless shopping experience.</a:t>
            </a:r>
          </a:p>
          <a:p>
            <a:pPr algn="l">
              <a:lnSpc>
                <a:spcPts val="4087"/>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400019" y="2230408"/>
            <a:ext cx="17399878" cy="6516929"/>
          </a:xfrm>
          <a:prstGeom prst="rect">
            <a:avLst/>
          </a:prstGeom>
        </p:spPr>
        <p:txBody>
          <a:bodyPr anchor="t" rtlCol="false" tIns="0" lIns="0" bIns="0" rIns="0">
            <a:spAutoFit/>
          </a:bodyPr>
          <a:lstStyle/>
          <a:p>
            <a:pPr algn="l">
              <a:lnSpc>
                <a:spcPts val="3705"/>
              </a:lnSpc>
            </a:pPr>
            <a:r>
              <a:rPr lang="en-US" sz="2940" u="sng">
                <a:solidFill>
                  <a:srgbClr val="000000"/>
                </a:solidFill>
                <a:latin typeface="Public Sans"/>
                <a:ea typeface="Public Sans"/>
                <a:cs typeface="Public Sans"/>
                <a:sym typeface="Public Sans"/>
              </a:rPr>
              <a:t>Preparing the Data</a:t>
            </a:r>
          </a:p>
          <a:p>
            <a:pPr algn="l">
              <a:lnSpc>
                <a:spcPts val="3705"/>
              </a:lnSpc>
            </a:pPr>
            <a:r>
              <a:rPr lang="en-US" sz="2940">
                <a:solidFill>
                  <a:srgbClr val="000000"/>
                </a:solidFill>
                <a:latin typeface="Public Sans"/>
                <a:ea typeface="Public Sans"/>
                <a:cs typeface="Public Sans"/>
                <a:sym typeface="Public Sans"/>
              </a:rPr>
              <a:t>Collected Walmart’s sales data, including transaction dates, sales amounts, profits, and regional performance. Cleaned and structured the data for effective analysis.</a:t>
            </a:r>
          </a:p>
          <a:p>
            <a:pPr algn="l">
              <a:lnSpc>
                <a:spcPts val="3705"/>
              </a:lnSpc>
            </a:pPr>
          </a:p>
          <a:p>
            <a:pPr algn="l">
              <a:lnSpc>
                <a:spcPts val="3705"/>
              </a:lnSpc>
            </a:pPr>
            <a:r>
              <a:rPr lang="en-US" sz="2940" u="sng">
                <a:solidFill>
                  <a:srgbClr val="000000"/>
                </a:solidFill>
                <a:latin typeface="Public Sans"/>
                <a:ea typeface="Public Sans"/>
                <a:cs typeface="Public Sans"/>
                <a:sym typeface="Public Sans"/>
              </a:rPr>
              <a:t>Grouping Customers</a:t>
            </a:r>
          </a:p>
          <a:p>
            <a:pPr algn="l">
              <a:lnSpc>
                <a:spcPts val="3705"/>
              </a:lnSpc>
            </a:pPr>
            <a:r>
              <a:rPr lang="en-US" sz="2940">
                <a:solidFill>
                  <a:srgbClr val="000000"/>
                </a:solidFill>
                <a:latin typeface="Public Sans"/>
                <a:ea typeface="Public Sans"/>
                <a:cs typeface="Public Sans"/>
                <a:sym typeface="Public Sans"/>
              </a:rPr>
              <a:t>Categorized customers based on shopping habits to identify spending patterns. Recognized trends in customer behavior, such as high-value shoppers and frequent buyers.</a:t>
            </a:r>
          </a:p>
          <a:p>
            <a:pPr algn="l">
              <a:lnSpc>
                <a:spcPts val="3705"/>
              </a:lnSpc>
            </a:pPr>
          </a:p>
          <a:p>
            <a:pPr algn="l">
              <a:lnSpc>
                <a:spcPts val="3705"/>
              </a:lnSpc>
            </a:pPr>
            <a:r>
              <a:rPr lang="en-US" sz="2940" u="sng">
                <a:solidFill>
                  <a:srgbClr val="000000"/>
                </a:solidFill>
                <a:latin typeface="Public Sans"/>
                <a:ea typeface="Public Sans"/>
                <a:cs typeface="Public Sans"/>
                <a:sym typeface="Public Sans"/>
              </a:rPr>
              <a:t>Predicting Sales</a:t>
            </a:r>
          </a:p>
          <a:p>
            <a:pPr algn="l">
              <a:lnSpc>
                <a:spcPts val="3705"/>
              </a:lnSpc>
            </a:pPr>
            <a:r>
              <a:rPr lang="en-US" sz="2940">
                <a:solidFill>
                  <a:srgbClr val="000000"/>
                </a:solidFill>
                <a:latin typeface="Public Sans"/>
                <a:ea typeface="Public Sans"/>
                <a:cs typeface="Public Sans"/>
                <a:sym typeface="Public Sans"/>
              </a:rPr>
              <a:t>Studied historical sales and profit trends to forecast future performance. Provided insights to help Walmart plan for seasonal demand and promotional events.</a:t>
            </a:r>
          </a:p>
          <a:p>
            <a:pPr algn="l">
              <a:lnSpc>
                <a:spcPts val="3705"/>
              </a:lnSpc>
            </a:pPr>
          </a:p>
          <a:p>
            <a:pPr algn="l">
              <a:lnSpc>
                <a:spcPts val="3705"/>
              </a:lnSpc>
            </a:pPr>
            <a:r>
              <a:rPr lang="en-US" sz="2940" u="sng">
                <a:solidFill>
                  <a:srgbClr val="000000"/>
                </a:solidFill>
                <a:latin typeface="Public Sans"/>
                <a:ea typeface="Public Sans"/>
                <a:cs typeface="Public Sans"/>
                <a:sym typeface="Public Sans"/>
              </a:rPr>
              <a:t>Visualizing Results</a:t>
            </a:r>
          </a:p>
          <a:p>
            <a:pPr algn="l">
              <a:lnSpc>
                <a:spcPts val="3705"/>
              </a:lnSpc>
            </a:pPr>
            <a:r>
              <a:rPr lang="en-US" sz="2940">
                <a:solidFill>
                  <a:srgbClr val="000000"/>
                </a:solidFill>
                <a:latin typeface="Public Sans"/>
                <a:ea typeface="Public Sans"/>
                <a:cs typeface="Public Sans"/>
                <a:sym typeface="Public Sans"/>
              </a:rPr>
              <a:t>Created clear and simple charts to illustrate customer segments and sales trends.</a:t>
            </a:r>
          </a:p>
        </p:txBody>
      </p:sp>
      <p:sp>
        <p:nvSpPr>
          <p:cNvPr name="TextBox 3" id="3"/>
          <p:cNvSpPr txBox="true"/>
          <p:nvPr/>
        </p:nvSpPr>
        <p:spPr>
          <a:xfrm rot="0">
            <a:off x="400019" y="933450"/>
            <a:ext cx="449258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Methodology:</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28689" y="660288"/>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DATASET OUTLINE...</a:t>
            </a:r>
          </a:p>
        </p:txBody>
      </p:sp>
      <p:sp>
        <p:nvSpPr>
          <p:cNvPr name="TextBox 4" id="4"/>
          <p:cNvSpPr txBox="true"/>
          <p:nvPr/>
        </p:nvSpPr>
        <p:spPr>
          <a:xfrm rot="0">
            <a:off x="390232" y="1871518"/>
            <a:ext cx="6619037" cy="5136687"/>
          </a:xfrm>
          <a:prstGeom prst="rect">
            <a:avLst/>
          </a:prstGeom>
        </p:spPr>
        <p:txBody>
          <a:bodyPr anchor="t" rtlCol="false" tIns="0" lIns="0" bIns="0" rIns="0">
            <a:spAutoFit/>
          </a:bodyPr>
          <a:lstStyle/>
          <a:p>
            <a:pPr algn="l">
              <a:lnSpc>
                <a:spcPts val="4050"/>
              </a:lnSpc>
              <a:spcBef>
                <a:spcPct val="0"/>
              </a:spcBef>
            </a:pPr>
            <a:r>
              <a:rPr lang="en-US" b="true" sz="2893">
                <a:solidFill>
                  <a:srgbClr val="2B2C30"/>
                </a:solidFill>
                <a:latin typeface="Public Sans Bold"/>
                <a:ea typeface="Public Sans Bold"/>
                <a:cs typeface="Public Sans Bold"/>
                <a:sym typeface="Public Sans Bold"/>
              </a:rPr>
              <a:t>About the</a:t>
            </a:r>
            <a:r>
              <a:rPr lang="en-US" b="true" sz="2893">
                <a:solidFill>
                  <a:srgbClr val="2B2C30"/>
                </a:solidFill>
                <a:latin typeface="Public Sans Bold"/>
                <a:ea typeface="Public Sans Bold"/>
                <a:cs typeface="Public Sans Bold"/>
                <a:sym typeface="Public Sans Bold"/>
              </a:rPr>
              <a:t> Data </a:t>
            </a:r>
          </a:p>
          <a:p>
            <a:pPr algn="l" marL="624650" indent="-312325" lvl="1">
              <a:lnSpc>
                <a:spcPts val="4050"/>
              </a:lnSpc>
              <a:buFont typeface="Arial"/>
              <a:buChar char="•"/>
            </a:pPr>
            <a:r>
              <a:rPr lang="en-US" sz="2893">
                <a:solidFill>
                  <a:srgbClr val="2B2C30"/>
                </a:solidFill>
                <a:latin typeface="Public Sans"/>
                <a:ea typeface="Public Sans"/>
                <a:cs typeface="Public Sans"/>
                <a:sym typeface="Public Sans"/>
              </a:rPr>
              <a:t>Time period covered by the data : 4years</a:t>
            </a:r>
          </a:p>
          <a:p>
            <a:pPr algn="l" marL="624650" indent="-312325" lvl="1">
              <a:lnSpc>
                <a:spcPts val="4050"/>
              </a:lnSpc>
              <a:buFont typeface="Arial"/>
              <a:buChar char="•"/>
            </a:pPr>
            <a:r>
              <a:rPr lang="en-US" sz="2893">
                <a:solidFill>
                  <a:srgbClr val="2B2C30"/>
                </a:solidFill>
                <a:latin typeface="Public Sans"/>
                <a:ea typeface="Public Sans"/>
                <a:cs typeface="Public Sans"/>
                <a:sym typeface="Public Sans"/>
              </a:rPr>
              <a:t> Key metrics/headline figures :</a:t>
            </a:r>
          </a:p>
          <a:p>
            <a:pPr algn="l" marL="624650" indent="-312325" lvl="1">
              <a:lnSpc>
                <a:spcPts val="4050"/>
              </a:lnSpc>
              <a:buFont typeface="Arial"/>
              <a:buChar char="•"/>
            </a:pPr>
            <a:r>
              <a:rPr lang="en-US" sz="2893">
                <a:solidFill>
                  <a:srgbClr val="2B2C30"/>
                </a:solidFill>
                <a:latin typeface="Public Sans"/>
                <a:ea typeface="Public Sans"/>
                <a:cs typeface="Public Sans"/>
                <a:sym typeface="Public Sans"/>
              </a:rPr>
              <a:t> Sales, Profit, discount data</a:t>
            </a:r>
          </a:p>
          <a:p>
            <a:pPr algn="l" marL="624650" indent="-312325" lvl="1">
              <a:lnSpc>
                <a:spcPts val="4050"/>
              </a:lnSpc>
              <a:buFont typeface="Arial"/>
              <a:buChar char="•"/>
            </a:pPr>
            <a:r>
              <a:rPr lang="en-US" sz="2893">
                <a:solidFill>
                  <a:srgbClr val="2B2C30"/>
                </a:solidFill>
                <a:latin typeface="Public Sans"/>
                <a:ea typeface="Public Sans"/>
                <a:cs typeface="Public Sans"/>
                <a:sym typeface="Public Sans"/>
              </a:rPr>
              <a:t> Customer demographics &amp;order details</a:t>
            </a:r>
          </a:p>
          <a:p>
            <a:pPr algn="l" marL="624650" indent="-312325" lvl="1">
              <a:lnSpc>
                <a:spcPts val="4050"/>
              </a:lnSpc>
              <a:buFont typeface="Arial"/>
              <a:buChar char="•"/>
            </a:pPr>
            <a:r>
              <a:rPr lang="en-US" sz="2893">
                <a:solidFill>
                  <a:srgbClr val="2B2C30"/>
                </a:solidFill>
                <a:latin typeface="Public Sans"/>
                <a:ea typeface="Public Sans"/>
                <a:cs typeface="Public Sans"/>
                <a:sym typeface="Public Sans"/>
              </a:rPr>
              <a:t>Product hierarchy (category/subcategory)</a:t>
            </a:r>
          </a:p>
          <a:p>
            <a:pPr algn="l" marL="624650" indent="-312325" lvl="1">
              <a:lnSpc>
                <a:spcPts val="4050"/>
              </a:lnSpc>
              <a:buFont typeface="Arial"/>
              <a:buChar char="•"/>
            </a:pPr>
            <a:r>
              <a:rPr lang="en-US" sz="2893">
                <a:solidFill>
                  <a:srgbClr val="2B2C30"/>
                </a:solidFill>
                <a:latin typeface="Public Sans"/>
                <a:ea typeface="Public Sans"/>
                <a:cs typeface="Public Sans"/>
                <a:sym typeface="Public Sans"/>
              </a:rPr>
              <a:t>Shipping &amp; logistics information</a:t>
            </a:r>
          </a:p>
        </p:txBody>
      </p:sp>
      <p:sp>
        <p:nvSpPr>
          <p:cNvPr name="TextBox 5" id="5"/>
          <p:cNvSpPr txBox="true"/>
          <p:nvPr/>
        </p:nvSpPr>
        <p:spPr>
          <a:xfrm rot="0">
            <a:off x="6566979" y="6296611"/>
            <a:ext cx="6112555" cy="3990389"/>
          </a:xfrm>
          <a:prstGeom prst="rect">
            <a:avLst/>
          </a:prstGeom>
        </p:spPr>
        <p:txBody>
          <a:bodyPr anchor="t" rtlCol="false" tIns="0" lIns="0" bIns="0" rIns="0">
            <a:spAutoFit/>
          </a:bodyPr>
          <a:lstStyle/>
          <a:p>
            <a:pPr algn="ctr">
              <a:lnSpc>
                <a:spcPts val="4517"/>
              </a:lnSpc>
            </a:pPr>
            <a:r>
              <a:rPr lang="en-US" b="true" sz="3226">
                <a:solidFill>
                  <a:srgbClr val="2B2C30"/>
                </a:solidFill>
                <a:latin typeface="Public Sans Bold"/>
                <a:ea typeface="Public Sans Bold"/>
                <a:cs typeface="Public Sans Bold"/>
                <a:sym typeface="Public Sans Bold"/>
              </a:rPr>
              <a:t> Business Value:</a:t>
            </a:r>
          </a:p>
          <a:p>
            <a:pPr algn="ctr" marL="696669" indent="-348334" lvl="1">
              <a:lnSpc>
                <a:spcPts val="4517"/>
              </a:lnSpc>
              <a:buFont typeface="Arial"/>
              <a:buChar char="•"/>
            </a:pPr>
            <a:r>
              <a:rPr lang="en-US" sz="3226">
                <a:solidFill>
                  <a:srgbClr val="2B2C30"/>
                </a:solidFill>
                <a:latin typeface="Public Sans"/>
                <a:ea typeface="Public Sans"/>
                <a:cs typeface="Public Sans"/>
                <a:sym typeface="Public Sans"/>
              </a:rPr>
              <a:t>Track sales performance</a:t>
            </a:r>
          </a:p>
          <a:p>
            <a:pPr algn="ctr" marL="696669" indent="-348334" lvl="1">
              <a:lnSpc>
                <a:spcPts val="4517"/>
              </a:lnSpc>
              <a:buFont typeface="Arial"/>
              <a:buChar char="•"/>
            </a:pPr>
            <a:r>
              <a:rPr lang="en-US" sz="3226">
                <a:solidFill>
                  <a:srgbClr val="2B2C30"/>
                </a:solidFill>
                <a:latin typeface="Public Sans"/>
                <a:ea typeface="Public Sans"/>
                <a:cs typeface="Public Sans"/>
                <a:sym typeface="Public Sans"/>
              </a:rPr>
              <a:t>Analyze customer behaviour</a:t>
            </a:r>
          </a:p>
          <a:p>
            <a:pPr algn="ctr" marL="696669" indent="-348334" lvl="1">
              <a:lnSpc>
                <a:spcPts val="4517"/>
              </a:lnSpc>
              <a:buFont typeface="Arial"/>
              <a:buChar char="•"/>
            </a:pPr>
            <a:r>
              <a:rPr lang="en-US" sz="3226">
                <a:solidFill>
                  <a:srgbClr val="2B2C30"/>
                </a:solidFill>
                <a:latin typeface="Public Sans"/>
                <a:ea typeface="Public Sans"/>
                <a:cs typeface="Public Sans"/>
                <a:sym typeface="Public Sans"/>
              </a:rPr>
              <a:t>Monitor operational efficiency</a:t>
            </a:r>
          </a:p>
          <a:p>
            <a:pPr algn="ctr" marL="696669" indent="-348334" lvl="1">
              <a:lnSpc>
                <a:spcPts val="4517"/>
              </a:lnSpc>
              <a:buFont typeface="Arial"/>
              <a:buChar char="•"/>
            </a:pPr>
            <a:r>
              <a:rPr lang="en-US" sz="3226">
                <a:solidFill>
                  <a:srgbClr val="2B2C30"/>
                </a:solidFill>
                <a:latin typeface="Public Sans"/>
                <a:ea typeface="Public Sans"/>
                <a:cs typeface="Public Sans"/>
                <a:sym typeface="Public Sans"/>
              </a:rPr>
              <a:t>Guide pricing strategies</a:t>
            </a:r>
          </a:p>
          <a:p>
            <a:pPr algn="ctr">
              <a:lnSpc>
                <a:spcPts val="4517"/>
              </a:lnSpc>
            </a:pPr>
          </a:p>
        </p:txBody>
      </p:sp>
      <p:sp>
        <p:nvSpPr>
          <p:cNvPr name="TextBox 6" id="6"/>
          <p:cNvSpPr txBox="true"/>
          <p:nvPr/>
        </p:nvSpPr>
        <p:spPr>
          <a:xfrm rot="0">
            <a:off x="12679533" y="2030127"/>
            <a:ext cx="4941442" cy="4428623"/>
          </a:xfrm>
          <a:prstGeom prst="rect">
            <a:avLst/>
          </a:prstGeom>
        </p:spPr>
        <p:txBody>
          <a:bodyPr anchor="t" rtlCol="false" tIns="0" lIns="0" bIns="0" rIns="0">
            <a:spAutoFit/>
          </a:bodyPr>
          <a:lstStyle/>
          <a:p>
            <a:pPr algn="l">
              <a:lnSpc>
                <a:spcPts val="4017"/>
              </a:lnSpc>
            </a:pPr>
            <a:r>
              <a:rPr lang="en-US" b="true" sz="2869">
                <a:solidFill>
                  <a:srgbClr val="2B2C30"/>
                </a:solidFill>
                <a:latin typeface="Public Sans Bold"/>
                <a:ea typeface="Public Sans Bold"/>
                <a:cs typeface="Public Sans Bold"/>
                <a:sym typeface="Public Sans Bold"/>
              </a:rPr>
              <a:t>Why  Walmart Dataset?</a:t>
            </a:r>
          </a:p>
          <a:p>
            <a:pPr algn="l">
              <a:lnSpc>
                <a:spcPts val="4437"/>
              </a:lnSpc>
            </a:pPr>
          </a:p>
          <a:p>
            <a:pPr algn="l" marL="684353" indent="-342177" lvl="1">
              <a:lnSpc>
                <a:spcPts val="4437"/>
              </a:lnSpc>
              <a:buFont typeface="Arial"/>
              <a:buChar char="•"/>
            </a:pPr>
            <a:r>
              <a:rPr lang="en-US" sz="3169">
                <a:solidFill>
                  <a:srgbClr val="2B2C30"/>
                </a:solidFill>
                <a:latin typeface="Public Sans"/>
                <a:ea typeface="Public Sans"/>
                <a:cs typeface="Public Sans"/>
                <a:sym typeface="Public Sans"/>
              </a:rPr>
              <a:t>Business Relevance</a:t>
            </a:r>
          </a:p>
          <a:p>
            <a:pPr algn="l" marL="684353" indent="-342177" lvl="1">
              <a:lnSpc>
                <a:spcPts val="4437"/>
              </a:lnSpc>
              <a:buFont typeface="Arial"/>
              <a:buChar char="•"/>
            </a:pPr>
            <a:r>
              <a:rPr lang="en-US" sz="3169">
                <a:solidFill>
                  <a:srgbClr val="2B2C30"/>
                </a:solidFill>
                <a:latin typeface="Public Sans"/>
                <a:ea typeface="Public Sans"/>
                <a:cs typeface="Public Sans"/>
                <a:sym typeface="Public Sans"/>
              </a:rPr>
              <a:t> Data Quality &amp; Scope</a:t>
            </a:r>
          </a:p>
          <a:p>
            <a:pPr algn="l" marL="684353" indent="-342177" lvl="1">
              <a:lnSpc>
                <a:spcPts val="4437"/>
              </a:lnSpc>
              <a:buFont typeface="Arial"/>
              <a:buChar char="•"/>
            </a:pPr>
            <a:r>
              <a:rPr lang="en-US" sz="3169">
                <a:solidFill>
                  <a:srgbClr val="2B2C30"/>
                </a:solidFill>
                <a:latin typeface="Public Sans"/>
                <a:ea typeface="Public Sans"/>
                <a:cs typeface="Public Sans"/>
                <a:sym typeface="Public Sans"/>
              </a:rPr>
              <a:t> Analysis Potential</a:t>
            </a:r>
          </a:p>
          <a:p>
            <a:pPr algn="l" marL="684353" indent="-342177" lvl="1">
              <a:lnSpc>
                <a:spcPts val="4437"/>
              </a:lnSpc>
              <a:buFont typeface="Arial"/>
              <a:buChar char="•"/>
            </a:pPr>
            <a:r>
              <a:rPr lang="en-US" sz="3169">
                <a:solidFill>
                  <a:srgbClr val="2B2C30"/>
                </a:solidFill>
                <a:latin typeface="Public Sans"/>
                <a:ea typeface="Public Sans"/>
                <a:cs typeface="Public Sans"/>
                <a:sym typeface="Public Sans"/>
              </a:rPr>
              <a:t>Operational Metrics</a:t>
            </a:r>
          </a:p>
          <a:p>
            <a:pPr algn="l" marL="684353" indent="-342177" lvl="1">
              <a:lnSpc>
                <a:spcPts val="4437"/>
              </a:lnSpc>
              <a:buFont typeface="Arial"/>
              <a:buChar char="•"/>
            </a:pPr>
            <a:r>
              <a:rPr lang="en-US" sz="3169">
                <a:solidFill>
                  <a:srgbClr val="2B2C30"/>
                </a:solidFill>
                <a:latin typeface="Public Sans"/>
                <a:ea typeface="Public Sans"/>
                <a:cs typeface="Public Sans"/>
                <a:sym typeface="Public Sans"/>
              </a:rPr>
              <a:t> Decision Support:</a:t>
            </a:r>
          </a:p>
          <a:p>
            <a:pPr algn="l" marL="684353" indent="-342177" lvl="1">
              <a:lnSpc>
                <a:spcPts val="4437"/>
              </a:lnSpc>
              <a:buFont typeface="Arial"/>
              <a:buChar char="•"/>
            </a:pPr>
            <a:r>
              <a:rPr lang="en-US" sz="3169">
                <a:solidFill>
                  <a:srgbClr val="2B2C30"/>
                </a:solidFill>
                <a:latin typeface="Public Sans"/>
                <a:ea typeface="Public Sans"/>
                <a:cs typeface="Public Sans"/>
                <a:sym typeface="Public Sans"/>
              </a:rPr>
              <a:t>Learning Value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90576" y="2063739"/>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790576" y="2928225"/>
            <a:ext cx="16468724" cy="6330075"/>
          </a:xfrm>
          <a:custGeom>
            <a:avLst/>
            <a:gdLst/>
            <a:ahLst/>
            <a:cxnLst/>
            <a:rect r="r" b="b" t="t" l="l"/>
            <a:pathLst>
              <a:path h="6330075" w="16468724">
                <a:moveTo>
                  <a:pt x="0" y="0"/>
                </a:moveTo>
                <a:lnTo>
                  <a:pt x="16468724" y="0"/>
                </a:lnTo>
                <a:lnTo>
                  <a:pt x="16468724" y="6330075"/>
                </a:lnTo>
                <a:lnTo>
                  <a:pt x="0" y="6330075"/>
                </a:lnTo>
                <a:lnTo>
                  <a:pt x="0" y="0"/>
                </a:lnTo>
                <a:close/>
              </a:path>
            </a:pathLst>
          </a:custGeom>
          <a:blipFill>
            <a:blip r:embed="rId2"/>
            <a:stretch>
              <a:fillRect l="-1545" t="-4781" r="-1545" b="-9327"/>
            </a:stretch>
          </a:blipFill>
          <a:ln w="19050" cap="rnd">
            <a:solidFill>
              <a:srgbClr val="000000"/>
            </a:solidFill>
            <a:prstDash val="solid"/>
            <a:round/>
          </a:ln>
        </p:spPr>
      </p:sp>
      <p:sp>
        <p:nvSpPr>
          <p:cNvPr name="TextBox 4" id="4"/>
          <p:cNvSpPr txBox="true"/>
          <p:nvPr/>
        </p:nvSpPr>
        <p:spPr>
          <a:xfrm rot="0">
            <a:off x="1006871" y="819150"/>
            <a:ext cx="16230600" cy="1034047"/>
          </a:xfrm>
          <a:prstGeom prst="rect">
            <a:avLst/>
          </a:prstGeom>
        </p:spPr>
        <p:txBody>
          <a:bodyPr anchor="t" rtlCol="false" tIns="0" lIns="0" bIns="0" rIns="0">
            <a:spAutoFit/>
          </a:bodyPr>
          <a:lstStyle/>
          <a:p>
            <a:pPr algn="ctr">
              <a:lnSpc>
                <a:spcPts val="7580"/>
              </a:lnSpc>
              <a:spcBef>
                <a:spcPct val="0"/>
              </a:spcBef>
            </a:pPr>
            <a:r>
              <a:rPr lang="en-US" b="true" sz="5414" spc="113">
                <a:solidFill>
                  <a:srgbClr val="000000"/>
                </a:solidFill>
                <a:latin typeface="Arial Bold"/>
                <a:ea typeface="Arial Bold"/>
                <a:cs typeface="Arial Bold"/>
                <a:sym typeface="Arial Bold"/>
              </a:rPr>
              <a:t>TECH STACK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6278932" y="2093885"/>
            <a:ext cx="5358906" cy="3195265"/>
          </a:xfrm>
          <a:custGeom>
            <a:avLst/>
            <a:gdLst/>
            <a:ahLst/>
            <a:cxnLst/>
            <a:rect r="r" b="b" t="t" l="l"/>
            <a:pathLst>
              <a:path h="3195265" w="5358906">
                <a:moveTo>
                  <a:pt x="0" y="0"/>
                </a:moveTo>
                <a:lnTo>
                  <a:pt x="5358906" y="0"/>
                </a:lnTo>
                <a:lnTo>
                  <a:pt x="5358906" y="3195265"/>
                </a:lnTo>
                <a:lnTo>
                  <a:pt x="0" y="3195265"/>
                </a:lnTo>
                <a:lnTo>
                  <a:pt x="0" y="0"/>
                </a:lnTo>
                <a:close/>
              </a:path>
            </a:pathLst>
          </a:custGeom>
          <a:blipFill>
            <a:blip r:embed="rId2"/>
            <a:stretch>
              <a:fillRect l="-82185" t="-64207" r="-68933" b="-72695"/>
            </a:stretch>
          </a:blipFill>
        </p:spPr>
      </p:sp>
      <p:sp>
        <p:nvSpPr>
          <p:cNvPr name="Freeform 4" id="4"/>
          <p:cNvSpPr/>
          <p:nvPr/>
        </p:nvSpPr>
        <p:spPr>
          <a:xfrm flipH="false" flipV="false" rot="0">
            <a:off x="12388403" y="1965957"/>
            <a:ext cx="4870897" cy="3561318"/>
          </a:xfrm>
          <a:custGeom>
            <a:avLst/>
            <a:gdLst/>
            <a:ahLst/>
            <a:cxnLst/>
            <a:rect r="r" b="b" t="t" l="l"/>
            <a:pathLst>
              <a:path h="3561318" w="4870897">
                <a:moveTo>
                  <a:pt x="0" y="0"/>
                </a:moveTo>
                <a:lnTo>
                  <a:pt x="4870897" y="0"/>
                </a:lnTo>
                <a:lnTo>
                  <a:pt x="4870897" y="3561318"/>
                </a:lnTo>
                <a:lnTo>
                  <a:pt x="0" y="3561318"/>
                </a:lnTo>
                <a:lnTo>
                  <a:pt x="0" y="0"/>
                </a:lnTo>
                <a:close/>
              </a:path>
            </a:pathLst>
          </a:custGeom>
          <a:blipFill>
            <a:blip r:embed="rId3"/>
            <a:stretch>
              <a:fillRect l="-2113" t="0" r="-2113" b="-2361"/>
            </a:stretch>
          </a:blipFill>
        </p:spPr>
      </p:sp>
      <p:sp>
        <p:nvSpPr>
          <p:cNvPr name="Freeform 5" id="5"/>
          <p:cNvSpPr/>
          <p:nvPr/>
        </p:nvSpPr>
        <p:spPr>
          <a:xfrm flipH="false" flipV="false" rot="0">
            <a:off x="273577" y="2093885"/>
            <a:ext cx="5601416" cy="3049615"/>
          </a:xfrm>
          <a:custGeom>
            <a:avLst/>
            <a:gdLst/>
            <a:ahLst/>
            <a:cxnLst/>
            <a:rect r="r" b="b" t="t" l="l"/>
            <a:pathLst>
              <a:path h="3049615" w="5601416">
                <a:moveTo>
                  <a:pt x="0" y="0"/>
                </a:moveTo>
                <a:lnTo>
                  <a:pt x="5601416" y="0"/>
                </a:lnTo>
                <a:lnTo>
                  <a:pt x="5601416" y="3049615"/>
                </a:lnTo>
                <a:lnTo>
                  <a:pt x="0" y="3049615"/>
                </a:lnTo>
                <a:lnTo>
                  <a:pt x="0" y="0"/>
                </a:lnTo>
                <a:close/>
              </a:path>
            </a:pathLst>
          </a:custGeom>
          <a:blipFill>
            <a:blip r:embed="rId4"/>
            <a:stretch>
              <a:fillRect l="-2049" t="0" r="-3051" b="-142"/>
            </a:stretch>
          </a:blipFill>
        </p:spPr>
      </p:sp>
      <p:sp>
        <p:nvSpPr>
          <p:cNvPr name="TextBox 6" id="6"/>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EXPLORATORY DATA ANALYSIS (EDA)</a:t>
            </a:r>
          </a:p>
        </p:txBody>
      </p:sp>
      <p:sp>
        <p:nvSpPr>
          <p:cNvPr name="TextBox 7" id="7"/>
          <p:cNvSpPr txBox="true"/>
          <p:nvPr/>
        </p:nvSpPr>
        <p:spPr>
          <a:xfrm rot="0">
            <a:off x="1391235" y="5726030"/>
            <a:ext cx="3773952"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Line Plot </a:t>
            </a:r>
          </a:p>
        </p:txBody>
      </p:sp>
      <p:sp>
        <p:nvSpPr>
          <p:cNvPr name="TextBox 8" id="8"/>
          <p:cNvSpPr txBox="true"/>
          <p:nvPr/>
        </p:nvSpPr>
        <p:spPr>
          <a:xfrm rot="0">
            <a:off x="7257971" y="5460600"/>
            <a:ext cx="3772057" cy="1021715"/>
          </a:xfrm>
          <a:prstGeom prst="rect">
            <a:avLst/>
          </a:prstGeom>
        </p:spPr>
        <p:txBody>
          <a:bodyPr anchor="t" rtlCol="false" tIns="0" lIns="0" bIns="0" rIns="0">
            <a:spAutoFit/>
          </a:bodyPr>
          <a:lstStyle/>
          <a:p>
            <a:pPr algn="l">
              <a:lnSpc>
                <a:spcPts val="4060"/>
              </a:lnSpc>
            </a:pPr>
            <a:r>
              <a:rPr lang="en-US" sz="2900" b="true">
                <a:solidFill>
                  <a:srgbClr val="2B2C30"/>
                </a:solidFill>
                <a:latin typeface="Public Sans Bold"/>
                <a:ea typeface="Public Sans Bold"/>
                <a:cs typeface="Public Sans Bold"/>
                <a:sym typeface="Public Sans Bold"/>
              </a:rPr>
              <a:t>Partial  autocorrelation plot</a:t>
            </a:r>
          </a:p>
        </p:txBody>
      </p:sp>
      <p:sp>
        <p:nvSpPr>
          <p:cNvPr name="TextBox 9" id="9"/>
          <p:cNvSpPr txBox="true"/>
          <p:nvPr/>
        </p:nvSpPr>
        <p:spPr>
          <a:xfrm rot="0">
            <a:off x="13465414" y="5513940"/>
            <a:ext cx="3772057"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Correlation Heatmap</a:t>
            </a:r>
          </a:p>
        </p:txBody>
      </p:sp>
      <p:sp>
        <p:nvSpPr>
          <p:cNvPr name="TextBox 10" id="10"/>
          <p:cNvSpPr txBox="true"/>
          <p:nvPr/>
        </p:nvSpPr>
        <p:spPr>
          <a:xfrm rot="0">
            <a:off x="13465414" y="6403810"/>
            <a:ext cx="3772057" cy="3461385"/>
          </a:xfrm>
          <a:prstGeom prst="rect">
            <a:avLst/>
          </a:prstGeom>
        </p:spPr>
        <p:txBody>
          <a:bodyPr anchor="t" rtlCol="false" tIns="0" lIns="0" bIns="0" rIns="0">
            <a:spAutoFit/>
          </a:bodyPr>
          <a:lstStyle/>
          <a:p>
            <a:pPr algn="l" marL="388620" indent="-194310" lvl="1">
              <a:lnSpc>
                <a:spcPts val="2520"/>
              </a:lnSpc>
              <a:buFont typeface="Arial"/>
              <a:buChar char="•"/>
            </a:pPr>
            <a:r>
              <a:rPr lang="en-US" b="true" sz="1800">
                <a:solidFill>
                  <a:srgbClr val="2B2C30"/>
                </a:solidFill>
                <a:latin typeface="Public Sans Bold"/>
                <a:ea typeface="Public Sans Bold"/>
                <a:cs typeface="Public Sans Bold"/>
                <a:sym typeface="Public Sans Bold"/>
              </a:rPr>
              <a:t>Item MRP and Item_Outlet_Sales have a high positive correlation.</a:t>
            </a:r>
          </a:p>
          <a:p>
            <a:pPr algn="l">
              <a:lnSpc>
                <a:spcPts val="2520"/>
              </a:lnSpc>
            </a:pPr>
          </a:p>
          <a:p>
            <a:pPr algn="l" marL="388620" indent="-194310" lvl="1">
              <a:lnSpc>
                <a:spcPts val="2520"/>
              </a:lnSpc>
              <a:buFont typeface="Arial"/>
              <a:buChar char="•"/>
            </a:pPr>
            <a:r>
              <a:rPr lang="en-US" b="true" sz="1800">
                <a:solidFill>
                  <a:srgbClr val="2B2C30"/>
                </a:solidFill>
                <a:latin typeface="Public Sans Bold"/>
                <a:ea typeface="Public Sans Bold"/>
                <a:cs typeface="Public Sans Bold"/>
                <a:sym typeface="Public Sans Bold"/>
              </a:rPr>
              <a:t>Item Weight and Item_Outlet_Sales have a negligible positive correlation.</a:t>
            </a:r>
          </a:p>
          <a:p>
            <a:pPr algn="l">
              <a:lnSpc>
                <a:spcPts val="2520"/>
              </a:lnSpc>
            </a:pPr>
          </a:p>
          <a:p>
            <a:pPr algn="l" marL="388620" indent="-194310" lvl="1">
              <a:lnSpc>
                <a:spcPts val="2520"/>
              </a:lnSpc>
              <a:buFont typeface="Arial"/>
              <a:buChar char="•"/>
            </a:pPr>
            <a:r>
              <a:rPr lang="en-US" b="true" sz="1800">
                <a:solidFill>
                  <a:srgbClr val="2B2C30"/>
                </a:solidFill>
                <a:latin typeface="Public Sans Bold"/>
                <a:ea typeface="Public Sans Bold"/>
                <a:cs typeface="Public Sans Bold"/>
                <a:sym typeface="Public Sans Bold"/>
              </a:rPr>
              <a:t>Item Visibility and Item_Outlet_Sales have a negative correlation.</a:t>
            </a:r>
          </a:p>
        </p:txBody>
      </p:sp>
      <p:sp>
        <p:nvSpPr>
          <p:cNvPr name="TextBox 11" id="11"/>
          <p:cNvSpPr txBox="true"/>
          <p:nvPr/>
        </p:nvSpPr>
        <p:spPr>
          <a:xfrm rot="0">
            <a:off x="6972013" y="6673050"/>
            <a:ext cx="3474258" cy="3160195"/>
          </a:xfrm>
          <a:prstGeom prst="rect">
            <a:avLst/>
          </a:prstGeom>
        </p:spPr>
        <p:txBody>
          <a:bodyPr anchor="t" rtlCol="false" tIns="0" lIns="0" bIns="0" rIns="0">
            <a:spAutoFit/>
          </a:bodyPr>
          <a:lstStyle/>
          <a:p>
            <a:pPr algn="just" marL="357938" indent="-178969" lvl="1">
              <a:lnSpc>
                <a:spcPts val="2321"/>
              </a:lnSpc>
              <a:buFont typeface="Arial"/>
              <a:buChar char="•"/>
            </a:pPr>
            <a:r>
              <a:rPr lang="en-US" b="true" sz="1657">
                <a:solidFill>
                  <a:srgbClr val="2B2C30"/>
                </a:solidFill>
                <a:latin typeface="Public Sans Bold"/>
                <a:ea typeface="Public Sans Bold"/>
                <a:cs typeface="Public Sans Bold"/>
                <a:sym typeface="Public Sans Bold"/>
              </a:rPr>
              <a:t>The x-axis of the plot represents the lag between the current value and the past value.</a:t>
            </a:r>
          </a:p>
          <a:p>
            <a:pPr algn="just" marL="357938" indent="-178969" lvl="1">
              <a:lnSpc>
                <a:spcPts val="2321"/>
              </a:lnSpc>
              <a:buFont typeface="Arial"/>
              <a:buChar char="•"/>
            </a:pPr>
            <a:r>
              <a:rPr lang="en-US" b="true" sz="1657">
                <a:solidFill>
                  <a:srgbClr val="2B2C30"/>
                </a:solidFill>
                <a:latin typeface="Public Sans Bold"/>
                <a:ea typeface="Public Sans Bold"/>
                <a:cs typeface="Public Sans Bold"/>
                <a:sym typeface="Public Sans Bold"/>
              </a:rPr>
              <a:t> The y-axis represents the partial autocorrelation coefficient. </a:t>
            </a:r>
          </a:p>
          <a:p>
            <a:pPr algn="just" marL="357938" indent="-178969" lvl="1">
              <a:lnSpc>
                <a:spcPts val="2321"/>
              </a:lnSpc>
              <a:buFont typeface="Arial"/>
              <a:buChar char="•"/>
            </a:pPr>
            <a:r>
              <a:rPr lang="en-US" b="true" sz="1657">
                <a:solidFill>
                  <a:srgbClr val="2B2C30"/>
                </a:solidFill>
                <a:latin typeface="Public Sans Bold"/>
                <a:ea typeface="Public Sans Bold"/>
                <a:cs typeface="Public Sans Bold"/>
                <a:sym typeface="Public Sans Bold"/>
              </a:rPr>
              <a:t> 1 indicates perfect positive correlation, -1 indicates perfect negative correlation, and 0 indicates no correlation.</a:t>
            </a:r>
          </a:p>
        </p:txBody>
      </p:sp>
      <p:sp>
        <p:nvSpPr>
          <p:cNvPr name="TextBox 12" id="12"/>
          <p:cNvSpPr txBox="true"/>
          <p:nvPr/>
        </p:nvSpPr>
        <p:spPr>
          <a:xfrm rot="0">
            <a:off x="1006871" y="6530175"/>
            <a:ext cx="3474258" cy="3445945"/>
          </a:xfrm>
          <a:prstGeom prst="rect">
            <a:avLst/>
          </a:prstGeom>
        </p:spPr>
        <p:txBody>
          <a:bodyPr anchor="t" rtlCol="false" tIns="0" lIns="0" bIns="0" rIns="0">
            <a:spAutoFit/>
          </a:bodyPr>
          <a:lstStyle/>
          <a:p>
            <a:pPr algn="just" marL="357938" indent="-178969" lvl="1">
              <a:lnSpc>
                <a:spcPts val="2321"/>
              </a:lnSpc>
              <a:buFont typeface="Arial"/>
              <a:buChar char="•"/>
            </a:pPr>
            <a:r>
              <a:rPr lang="en-US" b="true" sz="1657">
                <a:solidFill>
                  <a:srgbClr val="2B2C30"/>
                </a:solidFill>
                <a:latin typeface="Public Sans Bold"/>
                <a:ea typeface="Public Sans Bold"/>
                <a:cs typeface="Public Sans Bold"/>
                <a:sym typeface="Public Sans Bold"/>
              </a:rPr>
              <a:t>The x-axis of the plot represents the order date and the y-axis representing the sales amount.</a:t>
            </a:r>
          </a:p>
          <a:p>
            <a:pPr algn="just" marL="357938" indent="-178969" lvl="1">
              <a:lnSpc>
                <a:spcPts val="2321"/>
              </a:lnSpc>
              <a:buFont typeface="Arial"/>
              <a:buChar char="•"/>
            </a:pPr>
            <a:r>
              <a:rPr lang="en-US" b="true" sz="1657">
                <a:solidFill>
                  <a:srgbClr val="2B2C30"/>
                </a:solidFill>
                <a:latin typeface="Public Sans Bold"/>
                <a:ea typeface="Public Sans Bold"/>
                <a:cs typeface="Public Sans Bold"/>
                <a:sym typeface="Public Sans Bold"/>
              </a:rPr>
              <a:t> The plot shows an overall downward trend in monthly sales over the period from 2012 to 2016.</a:t>
            </a:r>
          </a:p>
          <a:p>
            <a:pPr algn="just" marL="357938" indent="-178969" lvl="1">
              <a:lnSpc>
                <a:spcPts val="2321"/>
              </a:lnSpc>
              <a:buFont typeface="Arial"/>
              <a:buChar char="•"/>
            </a:pPr>
            <a:r>
              <a:rPr lang="en-US" b="true" sz="1657">
                <a:solidFill>
                  <a:srgbClr val="2B2C30"/>
                </a:solidFill>
                <a:latin typeface="Public Sans Bold"/>
                <a:ea typeface="Public Sans Bold"/>
                <a:cs typeface="Public Sans Bold"/>
                <a:sym typeface="Public Sans Bold"/>
              </a:rPr>
              <a:t>Higher sales generally occurring in the first half of each year and lower sales in the second half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980021" y="1028700"/>
            <a:ext cx="6163094" cy="3466740"/>
          </a:xfrm>
          <a:custGeom>
            <a:avLst/>
            <a:gdLst/>
            <a:ahLst/>
            <a:cxnLst/>
            <a:rect r="r" b="b" t="t" l="l"/>
            <a:pathLst>
              <a:path h="3466740" w="6163094">
                <a:moveTo>
                  <a:pt x="0" y="0"/>
                </a:moveTo>
                <a:lnTo>
                  <a:pt x="6163094" y="0"/>
                </a:lnTo>
                <a:lnTo>
                  <a:pt x="6163094" y="3466740"/>
                </a:lnTo>
                <a:lnTo>
                  <a:pt x="0" y="3466740"/>
                </a:lnTo>
                <a:lnTo>
                  <a:pt x="0" y="0"/>
                </a:lnTo>
                <a:close/>
              </a:path>
            </a:pathLst>
          </a:custGeom>
          <a:blipFill>
            <a:blip r:embed="rId2"/>
            <a:stretch>
              <a:fillRect l="-8664" t="-39893" r="-109687" b="-78457"/>
            </a:stretch>
          </a:blipFill>
        </p:spPr>
      </p:sp>
      <p:sp>
        <p:nvSpPr>
          <p:cNvPr name="Freeform 3" id="3"/>
          <p:cNvSpPr/>
          <p:nvPr/>
        </p:nvSpPr>
        <p:spPr>
          <a:xfrm flipH="false" flipV="false" rot="0">
            <a:off x="10192361" y="1028700"/>
            <a:ext cx="4921645" cy="3111007"/>
          </a:xfrm>
          <a:custGeom>
            <a:avLst/>
            <a:gdLst/>
            <a:ahLst/>
            <a:cxnLst/>
            <a:rect r="r" b="b" t="t" l="l"/>
            <a:pathLst>
              <a:path h="3111007" w="4921645">
                <a:moveTo>
                  <a:pt x="0" y="0"/>
                </a:moveTo>
                <a:lnTo>
                  <a:pt x="4921645" y="0"/>
                </a:lnTo>
                <a:lnTo>
                  <a:pt x="4921645" y="3111007"/>
                </a:lnTo>
                <a:lnTo>
                  <a:pt x="0" y="3111007"/>
                </a:lnTo>
                <a:lnTo>
                  <a:pt x="0" y="0"/>
                </a:lnTo>
                <a:close/>
              </a:path>
            </a:pathLst>
          </a:custGeom>
          <a:blipFill>
            <a:blip r:embed="rId3"/>
            <a:stretch>
              <a:fillRect l="-11013" t="-48390" r="-162415" b="-94928"/>
            </a:stretch>
          </a:blipFill>
        </p:spPr>
      </p:sp>
      <p:sp>
        <p:nvSpPr>
          <p:cNvPr name="TextBox 4" id="4"/>
          <p:cNvSpPr txBox="true"/>
          <p:nvPr/>
        </p:nvSpPr>
        <p:spPr>
          <a:xfrm rot="0">
            <a:off x="9525" y="4881485"/>
            <a:ext cx="8839812" cy="462153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Public Sans Bold"/>
                <a:ea typeface="Public Sans Bold"/>
                <a:cs typeface="Public Sans Bold"/>
                <a:sym typeface="Public Sans Bold"/>
              </a:rPr>
              <a:t>Winter has the highest sales: Winter has the highest sales compared to other seasons, with sales of 40,92,497.12.</a:t>
            </a:r>
          </a:p>
          <a:p>
            <a:pPr algn="l" marL="518160" indent="-259080" lvl="1">
              <a:lnSpc>
                <a:spcPts val="3359"/>
              </a:lnSpc>
              <a:buFont typeface="Arial"/>
              <a:buChar char="•"/>
            </a:pPr>
            <a:r>
              <a:rPr lang="en-US" b="true" sz="2400">
                <a:solidFill>
                  <a:srgbClr val="000000"/>
                </a:solidFill>
                <a:latin typeface="Public Sans Bold"/>
                <a:ea typeface="Public Sans Bold"/>
                <a:cs typeface="Public Sans Bold"/>
                <a:sym typeface="Public Sans Bold"/>
              </a:rPr>
              <a:t>Summer has the lowest sales: Summer has the lowest sales, at 32,86,978.20.</a:t>
            </a:r>
          </a:p>
          <a:p>
            <a:pPr algn="l" marL="518160" indent="-259080" lvl="1">
              <a:lnSpc>
                <a:spcPts val="3359"/>
              </a:lnSpc>
              <a:buFont typeface="Arial"/>
              <a:buChar char="•"/>
            </a:pPr>
            <a:r>
              <a:rPr lang="en-US" b="true" sz="2400">
                <a:solidFill>
                  <a:srgbClr val="000000"/>
                </a:solidFill>
                <a:latin typeface="Public Sans Bold"/>
                <a:ea typeface="Public Sans Bold"/>
                <a:cs typeface="Public Sans Bold"/>
                <a:sym typeface="Public Sans Bold"/>
              </a:rPr>
              <a:t>Winter sales are 24.51% higher than Summer sales: Winter sales are significantly higher than Summer sales, with a difference of 24.51%.</a:t>
            </a:r>
          </a:p>
          <a:p>
            <a:pPr algn="l" marL="518160" indent="-259080" lvl="1">
              <a:lnSpc>
                <a:spcPts val="3359"/>
              </a:lnSpc>
              <a:buFont typeface="Arial"/>
              <a:buChar char="•"/>
            </a:pPr>
            <a:r>
              <a:rPr lang="en-US" b="true" sz="2400">
                <a:solidFill>
                  <a:srgbClr val="000000"/>
                </a:solidFill>
                <a:latin typeface="Public Sans Bold"/>
                <a:ea typeface="Public Sans Bold"/>
                <a:cs typeface="Public Sans Bold"/>
                <a:sym typeface="Public Sans Bold"/>
              </a:rPr>
              <a:t>Sales range across all seasons: Sales range from 32,86,978.20 to 40,92,497.12 across all four seasons.</a:t>
            </a:r>
          </a:p>
          <a:p>
            <a:pPr algn="l">
              <a:lnSpc>
                <a:spcPts val="3359"/>
              </a:lnSpc>
              <a:spcBef>
                <a:spcPct val="0"/>
              </a:spcBef>
            </a:pPr>
          </a:p>
        </p:txBody>
      </p:sp>
      <p:sp>
        <p:nvSpPr>
          <p:cNvPr name="TextBox 5" id="5"/>
          <p:cNvSpPr txBox="true"/>
          <p:nvPr/>
        </p:nvSpPr>
        <p:spPr>
          <a:xfrm rot="0">
            <a:off x="9603375" y="5000668"/>
            <a:ext cx="6713638" cy="4801958"/>
          </a:xfrm>
          <a:prstGeom prst="rect">
            <a:avLst/>
          </a:prstGeom>
        </p:spPr>
        <p:txBody>
          <a:bodyPr anchor="t" rtlCol="false" tIns="0" lIns="0" bIns="0" rIns="0">
            <a:spAutoFit/>
          </a:bodyPr>
          <a:lstStyle/>
          <a:p>
            <a:pPr algn="l" marL="490427" indent="-245214" lvl="1">
              <a:lnSpc>
                <a:spcPts val="3180"/>
              </a:lnSpc>
              <a:buFont typeface="Arial"/>
              <a:buChar char="•"/>
            </a:pPr>
            <a:r>
              <a:rPr lang="en-US" b="true" sz="2271">
                <a:solidFill>
                  <a:srgbClr val="000000"/>
                </a:solidFill>
                <a:latin typeface="Public Sans Bold"/>
                <a:ea typeface="Public Sans Bold"/>
                <a:cs typeface="Public Sans Bold"/>
                <a:sym typeface="Public Sans Bold"/>
              </a:rPr>
              <a:t>Technology dominates the market: Technology has the highest sum of unit prices (49.92%) followed by furniture (27.92%) and office supplies (22.16%).</a:t>
            </a:r>
          </a:p>
          <a:p>
            <a:pPr algn="l" marL="490427" indent="-245214" lvl="1">
              <a:lnSpc>
                <a:spcPts val="3180"/>
              </a:lnSpc>
              <a:buFont typeface="Arial"/>
              <a:buChar char="•"/>
            </a:pPr>
            <a:r>
              <a:rPr lang="en-US" b="true" sz="2271">
                <a:solidFill>
                  <a:srgbClr val="000000"/>
                </a:solidFill>
                <a:latin typeface="Public Sans Bold"/>
                <a:ea typeface="Public Sans Bold"/>
                <a:cs typeface="Public Sans Bold"/>
                <a:sym typeface="Public Sans Bold"/>
              </a:rPr>
              <a:t>Technology has a significant contribution: The sum of unit prices for Technology is almost double the sum of unit prices for furniture.</a:t>
            </a:r>
          </a:p>
          <a:p>
            <a:pPr algn="l" marL="490427" indent="-245214" lvl="1">
              <a:lnSpc>
                <a:spcPts val="3180"/>
              </a:lnSpc>
              <a:buFont typeface="Arial"/>
              <a:buChar char="•"/>
            </a:pPr>
            <a:r>
              <a:rPr lang="en-US" b="true" sz="2271">
                <a:solidFill>
                  <a:srgbClr val="000000"/>
                </a:solidFill>
                <a:latin typeface="Public Sans Bold"/>
                <a:ea typeface="Public Sans Bold"/>
                <a:cs typeface="Public Sans Bold"/>
                <a:sym typeface="Public Sans Bold"/>
              </a:rPr>
              <a:t>Office supplies have the lowest contribution: The plot suggests office supplies have the lowest contribution to the total sum of unit prices.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DAGdXYCqaWw</dc:identifier>
  <dcterms:modified xsi:type="dcterms:W3CDTF">2011-08-01T06:04:30Z</dcterms:modified>
  <cp:revision>1</cp:revision>
  <dc:title>Infosys Springboard</dc:title>
</cp:coreProperties>
</file>