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8" r:id="rId2"/>
    <p:sldId id="256" r:id="rId3"/>
    <p:sldId id="257"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45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1F9259A-1FE3-4FF9-8A07-BDD8177164ED}" type="datetime4">
              <a:rPr lang="en-US" smtClean="0"/>
              <a:t>March 20,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6724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CC3C8F-D4A7-4EAD-92AD-82C91CB8BB85}" type="datetime4">
              <a:rPr lang="en-US" smtClean="0"/>
              <a:t>March 20,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88978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011D41-E33C-4BC7-8272-37E8417FD097}" type="datetime4">
              <a:rPr lang="en-US" smtClean="0"/>
              <a:t>March 20,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7332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40FED-6E95-4177-A7EF-CD303B9E611D}" type="datetime4">
              <a:rPr lang="en-US" smtClean="0"/>
              <a:t>March 20, 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96236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March 20,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0685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EDF93D-55AB-4606-B9D7-742F1FC51983}" type="datetime4">
              <a:rPr lang="en-US" smtClean="0"/>
              <a:t>March 20, 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dirty="0"/>
          </a:p>
        </p:txBody>
      </p:sp>
    </p:spTree>
    <p:extLst>
      <p:ext uri="{BB962C8B-B14F-4D97-AF65-F5344CB8AC3E}">
        <p14:creationId xmlns:p14="http://schemas.microsoft.com/office/powerpoint/2010/main" val="187189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F2841D-FB5C-47AB-B2FF-32E855C1EA71}" type="datetime4">
              <a:rPr lang="en-US" smtClean="0"/>
              <a:t>March 20, 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09704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March 20, 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584649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March 20, 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60096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BB84BC-6E78-40D1-8831-40AB1F596614}" type="datetime4">
              <a:rPr lang="en-US" smtClean="0"/>
              <a:t>March 20, 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328424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March 20, 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60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33960BD-7AC1-4217-9611-AAA56D3EE38F}" type="datetime4">
              <a:rPr lang="en-US" smtClean="0"/>
              <a:pPr/>
              <a:t>March 20, 2025</a:t>
            </a:fld>
            <a:endParaRPr lang="en-US" dirty="0">
              <a:latin typeface="+mn-lt"/>
            </a:endParaRP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latin typeface="+mn-lt"/>
            </a:endParaRP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D4AEF59-F28E-467C-9EA3-92D1CFAD475A}" type="slidenum">
              <a:rPr lang="en-US" smtClean="0"/>
              <a:pPr/>
              <a:t>‹#›</a:t>
            </a:fld>
            <a:endParaRPr lang="en-US">
              <a:latin typeface="+mn-lt"/>
            </a:endParaRP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241975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8FF6A-8C61-B8C2-696D-BDC88DB1C98F}"/>
              </a:ext>
            </a:extLst>
          </p:cNvPr>
          <p:cNvSpPr>
            <a:spLocks noGrp="1"/>
          </p:cNvSpPr>
          <p:nvPr>
            <p:ph type="ctrTitle"/>
          </p:nvPr>
        </p:nvSpPr>
        <p:spPr/>
        <p:txBody>
          <a:bodyPr>
            <a:normAutofit fontScale="90000"/>
          </a:bodyPr>
          <a:lstStyle/>
          <a:p>
            <a:r>
              <a:rPr lang="en-US" b="1" dirty="0">
                <a:solidFill>
                  <a:srgbClr val="569CD6"/>
                </a:solidFill>
                <a:effectLst/>
                <a:latin typeface="Consolas" panose="020B0609020204030204" pitchFamily="49" charset="0"/>
              </a:rPr>
              <a:t>EV Vehicle Population Analysis</a:t>
            </a:r>
            <a:br>
              <a:rPr lang="en-US" b="0" dirty="0">
                <a:solidFill>
                  <a:srgbClr val="CCCCCC"/>
                </a:solidFill>
                <a:effectLst/>
                <a:latin typeface="Consolas" panose="020B0609020204030204" pitchFamily="49" charset="0"/>
              </a:rPr>
            </a:br>
            <a:endParaRPr lang="en-US" dirty="0"/>
          </a:p>
        </p:txBody>
      </p:sp>
      <p:sp>
        <p:nvSpPr>
          <p:cNvPr id="3" name="Subtitle 2">
            <a:extLst>
              <a:ext uri="{FF2B5EF4-FFF2-40B4-BE49-F238E27FC236}">
                <a16:creationId xmlns:a16="http://schemas.microsoft.com/office/drawing/2014/main" id="{45A27321-7C72-2259-C150-444C251DFF71}"/>
              </a:ext>
            </a:extLst>
          </p:cNvPr>
          <p:cNvSpPr>
            <a:spLocks noGrp="1"/>
          </p:cNvSpPr>
          <p:nvPr>
            <p:ph type="subTitle" idx="1"/>
          </p:nvPr>
        </p:nvSpPr>
        <p:spPr/>
        <p:txBody>
          <a:bodyPr/>
          <a:lstStyle/>
          <a:p>
            <a:r>
              <a:rPr lang="en-US" dirty="0"/>
              <a:t>Sahil Thorat</a:t>
            </a:r>
          </a:p>
        </p:txBody>
      </p:sp>
    </p:spTree>
    <p:extLst>
      <p:ext uri="{BB962C8B-B14F-4D97-AF65-F5344CB8AC3E}">
        <p14:creationId xmlns:p14="http://schemas.microsoft.com/office/powerpoint/2010/main" val="788310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B821C225-5C4D-4168-90AF-3D263D72CB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40738F-7446-4241-5DF0-E8C2B1D79AB8}"/>
              </a:ext>
            </a:extLst>
          </p:cNvPr>
          <p:cNvSpPr>
            <a:spLocks noGrp="1"/>
          </p:cNvSpPr>
          <p:nvPr>
            <p:ph type="ctrTitle"/>
          </p:nvPr>
        </p:nvSpPr>
        <p:spPr>
          <a:xfrm>
            <a:off x="964788" y="804333"/>
            <a:ext cx="3391900" cy="5249334"/>
          </a:xfrm>
        </p:spPr>
        <p:txBody>
          <a:bodyPr vert="horz" lIns="91440" tIns="45720" rIns="91440" bIns="45720" rtlCol="0" anchor="ctr">
            <a:normAutofit/>
          </a:bodyPr>
          <a:lstStyle/>
          <a:p>
            <a:pPr marL="228600" marR="0">
              <a:spcAft>
                <a:spcPts val="800"/>
              </a:spcAft>
            </a:pPr>
            <a:r>
              <a:rPr lang="en-US" sz="4300" b="1" spc="100">
                <a:solidFill>
                  <a:srgbClr val="FFFFFF"/>
                </a:solidFill>
                <a:effectLst/>
              </a:rPr>
              <a:t>PROBLEM STATEMENT</a:t>
            </a:r>
            <a:br>
              <a:rPr lang="en-US" sz="4300" spc="100">
                <a:solidFill>
                  <a:srgbClr val="FFFFFF"/>
                </a:solidFill>
                <a:effectLst/>
              </a:rPr>
            </a:br>
            <a:r>
              <a:rPr lang="en-US" sz="4300" b="1" spc="100">
                <a:solidFill>
                  <a:srgbClr val="FFFFFF"/>
                </a:solidFill>
                <a:effectLst/>
              </a:rPr>
              <a:t>KPI’S Requirement</a:t>
            </a:r>
            <a:endParaRPr lang="en-US" sz="4300" spc="100">
              <a:solidFill>
                <a:srgbClr val="FFFFFF"/>
              </a:solidFill>
            </a:endParaRPr>
          </a:p>
        </p:txBody>
      </p:sp>
      <p:sp>
        <p:nvSpPr>
          <p:cNvPr id="3" name="Subtitle 2">
            <a:extLst>
              <a:ext uri="{FF2B5EF4-FFF2-40B4-BE49-F238E27FC236}">
                <a16:creationId xmlns:a16="http://schemas.microsoft.com/office/drawing/2014/main" id="{B8E7E866-F43E-133E-DB90-28678E113F86}"/>
              </a:ext>
            </a:extLst>
          </p:cNvPr>
          <p:cNvSpPr>
            <a:spLocks noGrp="1"/>
          </p:cNvSpPr>
          <p:nvPr>
            <p:ph type="subTitle" idx="1"/>
          </p:nvPr>
        </p:nvSpPr>
        <p:spPr>
          <a:xfrm>
            <a:off x="4857083" y="485065"/>
            <a:ext cx="7056732" cy="5887869"/>
          </a:xfrm>
        </p:spPr>
        <p:txBody>
          <a:bodyPr vert="horz" lIns="45720" tIns="45720" rIns="45720" bIns="45720" rtlCol="0" anchor="ctr">
            <a:noAutofit/>
          </a:bodyPr>
          <a:lstStyle/>
          <a:p>
            <a:pPr marL="457200" marR="0" indent="-228600" algn="just">
              <a:lnSpc>
                <a:spcPct val="90000"/>
              </a:lnSpc>
              <a:spcAft>
                <a:spcPts val="800"/>
              </a:spcAft>
              <a:buFont typeface="+mj-lt"/>
              <a:buAutoNum type="arabicPeriod"/>
            </a:pPr>
            <a:r>
              <a:rPr lang="en-US" sz="2000" b="1" spc="50" dirty="0">
                <a:solidFill>
                  <a:schemeClr val="tx1"/>
                </a:solidFill>
                <a:effectLst/>
              </a:rPr>
              <a:t>Total Vehicles:</a:t>
            </a:r>
            <a:endParaRPr lang="en-US" sz="2000" b="1" spc="50" dirty="0">
              <a:solidFill>
                <a:schemeClr val="tx1"/>
              </a:solidFill>
            </a:endParaRPr>
          </a:p>
          <a:p>
            <a:pPr marL="914400" lvl="1" indent="-228600" algn="just">
              <a:spcAft>
                <a:spcPts val="800"/>
              </a:spcAft>
              <a:buFont typeface="+mj-lt"/>
              <a:buAutoNum type="arabicPeriod"/>
            </a:pPr>
            <a:r>
              <a:rPr lang="en-US" sz="2000" dirty="0">
                <a:effectLst/>
              </a:rPr>
              <a:t>Get a clear picture of the electric vehicle market, including both fully electric cars (BEVs) and plug-in hybrids (PHEVs).</a:t>
            </a:r>
          </a:p>
          <a:p>
            <a:pPr marL="228600" marR="0" indent="-228600" algn="just">
              <a:lnSpc>
                <a:spcPct val="90000"/>
              </a:lnSpc>
              <a:spcAft>
                <a:spcPts val="800"/>
              </a:spcAft>
              <a:buFont typeface="+mj-lt"/>
              <a:buAutoNum type="arabicPeriod"/>
            </a:pPr>
            <a:r>
              <a:rPr lang="en-US" sz="2000" b="1" spc="50" dirty="0">
                <a:solidFill>
                  <a:schemeClr val="tx1"/>
                </a:solidFill>
                <a:effectLst/>
              </a:rPr>
              <a:t>Average Electric Range:</a:t>
            </a:r>
            <a:endParaRPr lang="en-US" sz="2000" spc="50" dirty="0">
              <a:solidFill>
                <a:schemeClr val="tx1"/>
              </a:solidFill>
              <a:effectLst/>
            </a:endParaRPr>
          </a:p>
          <a:p>
            <a:pPr marL="685800" marR="0" lvl="1" indent="-228600" algn="just">
              <a:spcAft>
                <a:spcPts val="800"/>
              </a:spcAft>
              <a:buFont typeface="+mj-lt"/>
              <a:buAutoNum type="arabicPeriod"/>
              <a:tabLst>
                <a:tab pos="914400" algn="l"/>
              </a:tabLst>
            </a:pPr>
            <a:r>
              <a:rPr lang="en-US" sz="2000" dirty="0">
                <a:effectLst/>
              </a:rPr>
              <a:t>Find the average driving range of the electric vehicles in the dataset to see how advanced and efficient they are.</a:t>
            </a:r>
          </a:p>
          <a:p>
            <a:pPr marL="228600" marR="0" indent="-228600" algn="just">
              <a:lnSpc>
                <a:spcPct val="90000"/>
              </a:lnSpc>
              <a:spcAft>
                <a:spcPts val="800"/>
              </a:spcAft>
              <a:buFont typeface="+mj-lt"/>
              <a:buAutoNum type="arabicPeriod"/>
            </a:pPr>
            <a:r>
              <a:rPr lang="en-US" sz="2000" b="1" spc="50" dirty="0">
                <a:solidFill>
                  <a:schemeClr val="tx1"/>
                </a:solidFill>
                <a:effectLst/>
              </a:rPr>
              <a:t>Total BEV Vehicles and % of Total BEV Vehicles:</a:t>
            </a:r>
            <a:endParaRPr lang="en-US" sz="2000" spc="50" dirty="0">
              <a:solidFill>
                <a:schemeClr val="tx1"/>
              </a:solidFill>
              <a:effectLst/>
            </a:endParaRPr>
          </a:p>
          <a:p>
            <a:pPr marL="685800" marR="0" lvl="1" indent="-228600" algn="just">
              <a:spcAft>
                <a:spcPts val="800"/>
              </a:spcAft>
              <a:buFont typeface="+mj-lt"/>
              <a:buAutoNum type="arabicPeriod"/>
              <a:tabLst>
                <a:tab pos="914400" algn="l"/>
              </a:tabLst>
            </a:pPr>
            <a:r>
              <a:rPr lang="en-US" sz="2000" dirty="0">
                <a:effectLst/>
              </a:rPr>
              <a:t>Count the total number of Battery Electric Vehicles (BEVs) in the dataset. Then, calculate what percentage they make up of all electric vehicles to understand how common fully electric models are.</a:t>
            </a:r>
          </a:p>
          <a:p>
            <a:pPr marL="228600" marR="0" indent="-228600" algn="just">
              <a:lnSpc>
                <a:spcPct val="90000"/>
              </a:lnSpc>
              <a:spcAft>
                <a:spcPts val="800"/>
              </a:spcAft>
              <a:buFont typeface="+mj-lt"/>
              <a:buAutoNum type="arabicPeriod"/>
            </a:pPr>
            <a:r>
              <a:rPr lang="en-US" sz="2000" b="1" spc="50" dirty="0">
                <a:solidFill>
                  <a:schemeClr val="tx1"/>
                </a:solidFill>
                <a:effectLst/>
              </a:rPr>
              <a:t>Total PHEV Vehicles and % of Total PHEV Vehicles:</a:t>
            </a:r>
            <a:endParaRPr lang="en-US" sz="2000" spc="50" dirty="0">
              <a:solidFill>
                <a:schemeClr val="tx1"/>
              </a:solidFill>
              <a:effectLst/>
            </a:endParaRPr>
          </a:p>
          <a:p>
            <a:pPr marL="685800" marR="0" lvl="1" indent="-228600" algn="just">
              <a:spcAft>
                <a:spcPts val="800"/>
              </a:spcAft>
              <a:buFont typeface="+mj-lt"/>
              <a:buAutoNum type="arabicPeriod"/>
              <a:tabLst>
                <a:tab pos="914400" algn="l"/>
              </a:tabLst>
            </a:pPr>
            <a:r>
              <a:rPr lang="en-US" sz="2000" dirty="0">
                <a:effectLst/>
              </a:rPr>
              <a:t>Count the total number of Plug-in Hybrid Electric Vehicles (PHEVs) in the dataset. Then, calculate what percentage they make up of all electric vehicles to understand their market share.</a:t>
            </a:r>
          </a:p>
        </p:txBody>
      </p:sp>
    </p:spTree>
    <p:extLst>
      <p:ext uri="{BB962C8B-B14F-4D97-AF65-F5344CB8AC3E}">
        <p14:creationId xmlns:p14="http://schemas.microsoft.com/office/powerpoint/2010/main" val="328888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E4C68A-A4A9-48A4-9FF2-D2896B1EA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B9AEA5-52CB-49A6-AF8A-33502F291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6FDCD9-38E1-8D6C-13C3-641103112006}"/>
              </a:ext>
            </a:extLst>
          </p:cNvPr>
          <p:cNvSpPr>
            <a:spLocks noGrp="1"/>
          </p:cNvSpPr>
          <p:nvPr>
            <p:ph type="title"/>
          </p:nvPr>
        </p:nvSpPr>
        <p:spPr>
          <a:xfrm>
            <a:off x="964788" y="804333"/>
            <a:ext cx="3391900" cy="5249334"/>
          </a:xfrm>
        </p:spPr>
        <p:txBody>
          <a:bodyPr>
            <a:normAutofit/>
          </a:bodyPr>
          <a:lstStyle/>
          <a:p>
            <a:pPr algn="r"/>
            <a:r>
              <a:rPr lang="en-US" sz="4600" b="1">
                <a:solidFill>
                  <a:srgbClr val="FFFFFF"/>
                </a:solidFill>
                <a:effectLst/>
              </a:rPr>
              <a:t>PROBLEM STATEMENT</a:t>
            </a:r>
            <a:br>
              <a:rPr lang="en-US" sz="4600">
                <a:solidFill>
                  <a:srgbClr val="FFFFFF"/>
                </a:solidFill>
                <a:effectLst/>
              </a:rPr>
            </a:br>
            <a:r>
              <a:rPr lang="en-US" sz="4600" b="1">
                <a:solidFill>
                  <a:srgbClr val="FFFFFF"/>
                </a:solidFill>
                <a:effectLst/>
              </a:rPr>
              <a:t>Charts Requirement</a:t>
            </a:r>
            <a:endParaRPr lang="en-US" sz="4600">
              <a:solidFill>
                <a:srgbClr val="FFFFFF"/>
              </a:solidFill>
            </a:endParaRPr>
          </a:p>
        </p:txBody>
      </p:sp>
      <p:sp>
        <p:nvSpPr>
          <p:cNvPr id="5" name="Rectangle 2">
            <a:extLst>
              <a:ext uri="{FF2B5EF4-FFF2-40B4-BE49-F238E27FC236}">
                <a16:creationId xmlns:a16="http://schemas.microsoft.com/office/drawing/2014/main" id="{75ABABB5-07AA-95E7-DBB6-87AE45AA86EC}"/>
              </a:ext>
            </a:extLst>
          </p:cNvPr>
          <p:cNvSpPr>
            <a:spLocks noGrp="1" noChangeArrowheads="1"/>
          </p:cNvSpPr>
          <p:nvPr>
            <p:ph idx="1"/>
          </p:nvPr>
        </p:nvSpPr>
        <p:spPr bwMode="auto">
          <a:xfrm>
            <a:off x="4955072" y="496839"/>
            <a:ext cx="6936152" cy="58643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FontTx/>
              <a:buAutoNum type="arabicPeriod"/>
              <a:tabLst/>
            </a:pPr>
            <a:r>
              <a:rPr kumimoji="0" lang="en-US" altLang="en-US" sz="1400" b="1" i="0" u="none" strike="noStrike" cap="none" normalizeH="0" baseline="0" dirty="0">
                <a:ln>
                  <a:noFill/>
                </a:ln>
                <a:effectLst/>
                <a:latin typeface="Arial" panose="020B0604020202020204" pitchFamily="34" charset="0"/>
              </a:rPr>
              <a:t>Total Vehicles by Model Year</a:t>
            </a:r>
            <a:endParaRPr kumimoji="0" lang="en-US" altLang="en-US" sz="14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Visualization:</a:t>
            </a:r>
            <a:r>
              <a:rPr kumimoji="0" lang="en-US" altLang="en-US" sz="1400" b="0" i="0" u="none" strike="noStrike" cap="none" normalizeH="0" baseline="0" dirty="0">
                <a:ln>
                  <a:noFill/>
                </a:ln>
                <a:effectLst/>
                <a:latin typeface="Arial" panose="020B0604020202020204" pitchFamily="34" charset="0"/>
              </a:rPr>
              <a:t> Line/Area Chart </a:t>
            </a: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Description:</a:t>
            </a:r>
            <a:r>
              <a:rPr kumimoji="0" lang="en-US" altLang="en-US" sz="1400" b="0" i="0" u="none" strike="noStrike" cap="none" normalizeH="0" baseline="0" dirty="0">
                <a:ln>
                  <a:noFill/>
                </a:ln>
                <a:effectLst/>
                <a:latin typeface="Arial" panose="020B0604020202020204" pitchFamily="34" charset="0"/>
              </a:rPr>
              <a:t> This chart will display the number of electric vehicles over the years, starting from 2011, to highlight growth trends and adoption patterns. </a:t>
            </a:r>
          </a:p>
          <a:p>
            <a:pPr marL="0" marR="0" lvl="0" indent="0" defTabSz="914400" rtl="0" eaLnBrk="0" fontAlgn="base" latinLnBrk="0" hangingPunct="0">
              <a:spcBef>
                <a:spcPct val="0"/>
              </a:spcBef>
              <a:spcAft>
                <a:spcPts val="600"/>
              </a:spcAft>
              <a:buClrTx/>
              <a:buSzTx/>
              <a:buFontTx/>
              <a:buAutoNum type="arabicPeriod" startAt="2"/>
              <a:tabLst/>
            </a:pPr>
            <a:r>
              <a:rPr kumimoji="0" lang="en-US" altLang="en-US" sz="1400" b="1" i="0" u="none" strike="noStrike" cap="none" normalizeH="0" baseline="0" dirty="0">
                <a:ln>
                  <a:noFill/>
                </a:ln>
                <a:effectLst/>
                <a:latin typeface="Arial" panose="020B0604020202020204" pitchFamily="34" charset="0"/>
              </a:rPr>
              <a:t>Total Vehicles by County</a:t>
            </a:r>
            <a:endParaRPr kumimoji="0" lang="en-US" altLang="en-US" sz="14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Visualization:</a:t>
            </a:r>
            <a:r>
              <a:rPr kumimoji="0" lang="en-US" altLang="en-US" sz="1400" b="0" i="0" u="none" strike="noStrike" cap="none" normalizeH="0" baseline="0" dirty="0">
                <a:ln>
                  <a:noFill/>
                </a:ln>
                <a:effectLst/>
                <a:latin typeface="Arial" panose="020B0604020202020204" pitchFamily="34" charset="0"/>
              </a:rPr>
              <a:t> Map Chart </a:t>
            </a: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Description:</a:t>
            </a:r>
            <a:r>
              <a:rPr kumimoji="0" lang="en-US" altLang="en-US" sz="1400" b="0" i="0" u="none" strike="noStrike" cap="none" normalizeH="0" baseline="0" dirty="0">
                <a:ln>
                  <a:noFill/>
                </a:ln>
                <a:effectLst/>
                <a:latin typeface="Arial" panose="020B0604020202020204" pitchFamily="34" charset="0"/>
              </a:rPr>
              <a:t> This chart will show the distribution of electric vehicles across different counties, helping to identify regions with higher adoption rates. </a:t>
            </a:r>
          </a:p>
          <a:p>
            <a:pPr marL="0" marR="0" lvl="0" indent="0" defTabSz="914400" rtl="0" eaLnBrk="0" fontAlgn="base" latinLnBrk="0" hangingPunct="0">
              <a:spcBef>
                <a:spcPct val="0"/>
              </a:spcBef>
              <a:spcAft>
                <a:spcPts val="600"/>
              </a:spcAft>
              <a:buClrTx/>
              <a:buSzTx/>
              <a:buFontTx/>
              <a:buAutoNum type="arabicPeriod" startAt="3"/>
              <a:tabLst/>
            </a:pPr>
            <a:r>
              <a:rPr kumimoji="0" lang="en-US" altLang="en-US" sz="1400" b="1" i="0" u="none" strike="noStrike" cap="none" normalizeH="0" baseline="0" dirty="0">
                <a:ln>
                  <a:noFill/>
                </a:ln>
                <a:effectLst/>
                <a:latin typeface="Arial" panose="020B0604020202020204" pitchFamily="34" charset="0"/>
              </a:rPr>
              <a:t>Top </a:t>
            </a:r>
            <a:r>
              <a:rPr lang="en-US" altLang="en-US" sz="1400" b="1" dirty="0">
                <a:latin typeface="Arial" panose="020B0604020202020204" pitchFamily="34" charset="0"/>
              </a:rPr>
              <a:t>N</a:t>
            </a:r>
            <a:r>
              <a:rPr kumimoji="0" lang="en-US" altLang="en-US" sz="1400" b="1" i="0" u="none" strike="noStrike" cap="none" normalizeH="0" baseline="0" dirty="0">
                <a:ln>
                  <a:noFill/>
                </a:ln>
                <a:effectLst/>
                <a:latin typeface="Arial" panose="020B0604020202020204" pitchFamily="34" charset="0"/>
              </a:rPr>
              <a:t> Vehicle Manufacturers by Total Vehicles</a:t>
            </a:r>
            <a:endParaRPr kumimoji="0" lang="en-US" altLang="en-US" sz="14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Visualization:</a:t>
            </a:r>
            <a:r>
              <a:rPr kumimoji="0" lang="en-US" altLang="en-US" sz="1400" b="0" i="0" u="none" strike="noStrike" cap="none" normalizeH="0" baseline="0" dirty="0">
                <a:ln>
                  <a:noFill/>
                </a:ln>
                <a:effectLst/>
                <a:latin typeface="Arial" panose="020B0604020202020204" pitchFamily="34" charset="0"/>
              </a:rPr>
              <a:t> Bar Chart </a:t>
            </a: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Description:</a:t>
            </a:r>
            <a:r>
              <a:rPr kumimoji="0" lang="en-US" altLang="en-US" sz="1400" b="0" i="0" u="none" strike="noStrike" cap="none" normalizeH="0" baseline="0" dirty="0">
                <a:ln>
                  <a:noFill/>
                </a:ln>
                <a:effectLst/>
                <a:latin typeface="Arial" panose="020B0604020202020204" pitchFamily="34" charset="0"/>
              </a:rPr>
              <a:t> This chart will highlight the top 10 electric vehicle manufacturers based on total vehicle count, offering insights into the leading brands in the market. </a:t>
            </a:r>
          </a:p>
          <a:p>
            <a:pPr marL="0" marR="0" lvl="0" indent="0" defTabSz="914400" rtl="0" eaLnBrk="0" fontAlgn="base" latinLnBrk="0" hangingPunct="0">
              <a:spcBef>
                <a:spcPct val="0"/>
              </a:spcBef>
              <a:spcAft>
                <a:spcPts val="600"/>
              </a:spcAft>
              <a:buClrTx/>
              <a:buSzTx/>
              <a:buFontTx/>
              <a:buAutoNum type="arabicPeriod" startAt="4"/>
              <a:tabLst/>
            </a:pPr>
            <a:r>
              <a:rPr kumimoji="0" lang="en-US" altLang="en-US" sz="1400" b="1" i="0" u="none" strike="noStrike" cap="none" normalizeH="0" baseline="0" dirty="0">
                <a:ln>
                  <a:noFill/>
                </a:ln>
                <a:effectLst/>
                <a:latin typeface="Arial" panose="020B0604020202020204" pitchFamily="34" charset="0"/>
              </a:rPr>
              <a:t>Total Vehicles by CAFV Eligibility</a:t>
            </a:r>
            <a:endParaRPr kumimoji="0" lang="en-US" altLang="en-US" sz="14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Visualization:</a:t>
            </a:r>
            <a:r>
              <a:rPr kumimoji="0" lang="en-US" altLang="en-US" sz="1400" b="0" i="0" u="none" strike="noStrike" cap="none" normalizeH="0" baseline="0" dirty="0">
                <a:ln>
                  <a:noFill/>
                </a:ln>
                <a:effectLst/>
                <a:latin typeface="Arial" panose="020B0604020202020204" pitchFamily="34" charset="0"/>
              </a:rPr>
              <a:t> Pie Chart or Donut Chart </a:t>
            </a: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Description:</a:t>
            </a:r>
            <a:r>
              <a:rPr kumimoji="0" lang="en-US" altLang="en-US" sz="1400" b="0" i="0" u="none" strike="noStrike" cap="none" normalizeH="0" baseline="0" dirty="0">
                <a:ln>
                  <a:noFill/>
                </a:ln>
                <a:effectLst/>
                <a:latin typeface="Arial" panose="020B0604020202020204" pitchFamily="34" charset="0"/>
              </a:rPr>
              <a:t> This chart will illustrate the proportion of electric vehicles eligible for Clean Alternative Fuel Vehicle (CAFV) incentives, helping assess the role of incentives in EV adoption. </a:t>
            </a:r>
          </a:p>
          <a:p>
            <a:pPr marL="0" marR="0" lvl="0" indent="0" defTabSz="914400" rtl="0" eaLnBrk="0" fontAlgn="base" latinLnBrk="0" hangingPunct="0">
              <a:spcBef>
                <a:spcPct val="0"/>
              </a:spcBef>
              <a:spcAft>
                <a:spcPts val="600"/>
              </a:spcAft>
              <a:buClrTx/>
              <a:buSzTx/>
              <a:buFontTx/>
              <a:buAutoNum type="arabicPeriod" startAt="5"/>
              <a:tabLst/>
            </a:pPr>
            <a:r>
              <a:rPr kumimoji="0" lang="en-US" altLang="en-US" sz="1400" b="1" i="0" u="none" strike="noStrike" cap="none" normalizeH="0" baseline="0" dirty="0">
                <a:ln>
                  <a:noFill/>
                </a:ln>
                <a:effectLst/>
                <a:latin typeface="Arial" panose="020B0604020202020204" pitchFamily="34" charset="0"/>
              </a:rPr>
              <a:t>Top 10 Vehicle Models by Total Vehicles</a:t>
            </a:r>
            <a:endParaRPr kumimoji="0" lang="en-US" altLang="en-US" sz="1400" b="0" i="0" u="none" strike="noStrike" cap="none" normalizeH="0" baseline="0" dirty="0">
              <a:ln>
                <a:noFill/>
              </a:ln>
              <a:effectLst/>
              <a:latin typeface="Arial" panose="020B0604020202020204" pitchFamily="34" charset="0"/>
            </a:endParaRP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Visualization:</a:t>
            </a:r>
            <a:r>
              <a:rPr kumimoji="0" lang="en-US" altLang="en-US" sz="1400" b="0" i="0" u="none" strike="noStrike" cap="none" normalizeH="0" baseline="0" dirty="0">
                <a:ln>
                  <a:noFill/>
                </a:ln>
                <a:effectLst/>
                <a:latin typeface="Arial" panose="020B0604020202020204" pitchFamily="34" charset="0"/>
              </a:rPr>
              <a:t> Tree map </a:t>
            </a:r>
          </a:p>
          <a:p>
            <a:pPr marL="457200" marR="0" lvl="1" indent="0" defTabSz="914400" rtl="0" eaLnBrk="0" fontAlgn="base" latinLnBrk="0" hangingPunct="0">
              <a:spcBef>
                <a:spcPct val="0"/>
              </a:spcBef>
              <a:spcAft>
                <a:spcPts val="600"/>
              </a:spcAft>
              <a:buClrTx/>
              <a:buSzTx/>
              <a:buFontTx/>
              <a:buChar char="•"/>
              <a:tabLst/>
            </a:pPr>
            <a:r>
              <a:rPr kumimoji="0" lang="en-US" altLang="en-US" sz="1400" b="1" i="0" u="none" strike="noStrike" cap="none" normalizeH="0" baseline="0" dirty="0">
                <a:ln>
                  <a:noFill/>
                </a:ln>
                <a:effectLst/>
                <a:latin typeface="Arial" panose="020B0604020202020204" pitchFamily="34" charset="0"/>
              </a:rPr>
              <a:t>Description:</a:t>
            </a:r>
            <a:r>
              <a:rPr kumimoji="0" lang="en-US" altLang="en-US" sz="1400" b="0" i="0" u="none" strike="noStrike" cap="none" normalizeH="0" baseline="0" dirty="0">
                <a:ln>
                  <a:noFill/>
                </a:ln>
                <a:effectLst/>
                <a:latin typeface="Arial" panose="020B0604020202020204" pitchFamily="34" charset="0"/>
              </a:rPr>
              <a:t> This chart will showcase the top 10 electric vehicle models based on total numbers, providing insights into consumer preferences and popular models in the market. </a:t>
            </a:r>
          </a:p>
        </p:txBody>
      </p:sp>
    </p:spTree>
    <p:extLst>
      <p:ext uri="{BB962C8B-B14F-4D97-AF65-F5344CB8AC3E}">
        <p14:creationId xmlns:p14="http://schemas.microsoft.com/office/powerpoint/2010/main" val="4210498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271</TotalTime>
  <Words>352</Words>
  <Application>Microsoft Office PowerPoint</Application>
  <PresentationFormat>Widescreen</PresentationFormat>
  <Paragraphs>27</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Consolas</vt:lpstr>
      <vt:lpstr>Tw Cen MT</vt:lpstr>
      <vt:lpstr>Tw Cen MT Condensed</vt:lpstr>
      <vt:lpstr>Wingdings 3</vt:lpstr>
      <vt:lpstr>Integral</vt:lpstr>
      <vt:lpstr>EV Vehicle Population Analysis </vt:lpstr>
      <vt:lpstr>PROBLEM STATEMENT KPI’S Requirement</vt:lpstr>
      <vt:lpstr>PROBLEM STATEMENT Charts Requirement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Sahil Thorat</cp:lastModifiedBy>
  <cp:revision>13</cp:revision>
  <dcterms:created xsi:type="dcterms:W3CDTF">2024-02-05T09:30:29Z</dcterms:created>
  <dcterms:modified xsi:type="dcterms:W3CDTF">2025-03-20T22:45:33Z</dcterms:modified>
</cp:coreProperties>
</file>