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60" r:id="rId2"/>
    <p:sldId id="263" r:id="rId3"/>
    <p:sldId id="265" r:id="rId4"/>
    <p:sldId id="272" r:id="rId5"/>
    <p:sldId id="264" r:id="rId6"/>
    <p:sldId id="273" r:id="rId7"/>
    <p:sldId id="268" r:id="rId8"/>
    <p:sldId id="274" r:id="rId9"/>
    <p:sldId id="279" r:id="rId10"/>
    <p:sldId id="275" r:id="rId11"/>
    <p:sldId id="276" r:id="rId12"/>
    <p:sldId id="277" r:id="rId13"/>
    <p:sldId id="278" r:id="rId14"/>
    <p:sldId id="28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 id="1" name="Devendra Sirsath" initials="DS" lastIdx="6" clrIdx="1">
    <p:extLst>
      <p:ext uri="{19B8F6BF-5375-455C-9EA6-DF929625EA0E}">
        <p15:presenceInfo xmlns:p15="http://schemas.microsoft.com/office/powerpoint/2012/main" userId="420cb148703e4d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0E4"/>
    <a:srgbClr val="EE283C"/>
    <a:srgbClr val="FAA726"/>
    <a:srgbClr val="5A5A5A"/>
    <a:srgbClr val="0EC1C1"/>
    <a:srgbClr val="23AE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8" autoAdjust="0"/>
    <p:restoredTop sz="94660"/>
  </p:normalViewPr>
  <p:slideViewPr>
    <p:cSldViewPr snapToGrid="0">
      <p:cViewPr varScale="1">
        <p:scale>
          <a:sx n="85" d="100"/>
          <a:sy n="85" d="100"/>
        </p:scale>
        <p:origin x="2458"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12T15:22:21.218" idx="2">
    <p:pos x="1182" y="1486"/>
    <p:text>there could be significant difference in category depth going from 80% to 90% revenue, this is the trade-off between revenue and inventory management cost which we need to balance.</p:text>
    <p:extLst>
      <p:ext uri="{C676402C-5697-4E1C-873F-D02D1690AC5C}">
        <p15:threadingInfo xmlns:p15="http://schemas.microsoft.com/office/powerpoint/2012/main" timeZoneBias="-330"/>
      </p:ext>
    </p:extLst>
  </p:cm>
  <p:cm authorId="1" dt="2024-01-12T15:42:33.780" idx="3">
    <p:pos x="1538" y="2423"/>
    <p:text>While getting rid of single unit products, we can exclude the high revenue generating products and only remove products with comparitively lower revenue.</p:text>
    <p:extLst>
      <p:ext uri="{C676402C-5697-4E1C-873F-D02D1690AC5C}">
        <p15:threadingInfo xmlns:p15="http://schemas.microsoft.com/office/powerpoint/2012/main" timeZoneBias="-330"/>
      </p:ext>
    </p:extLst>
  </p:cm>
  <p:cm authorId="1" dt="2024-01-14T13:49:53.821" idx="4">
    <p:pos x="5343" y="904"/>
    <p:text>Market conditions and customer demands are assumed to be steady</p:text>
    <p:extLst>
      <p:ext uri="{C676402C-5697-4E1C-873F-D02D1690AC5C}">
        <p15:threadingInfo xmlns:p15="http://schemas.microsoft.com/office/powerpoint/2012/main" timeZoneBias="-330"/>
      </p:ext>
    </p:extLst>
  </p:cm>
  <p:cm authorId="1" dt="2024-01-15T14:48:20.134" idx="6">
    <p:pos x="3744" y="2823"/>
    <p:text>in order to drive more business from lesser categories and products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1-14T14:14:29.410" idx="5">
    <p:pos x="3619" y="1316"/>
    <p:text>as majority of the products from rest of the categories comes under non-moving inventory, initially we can reduce some inventory management costs without hurting much to the business revenue.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0964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1826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19002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33865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9424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2291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1466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97834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3881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F8DE-97E0-4464-A3CF-66891843CC87}"/>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BC2C3DB-1F87-442D-994D-067ABABEE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2AAF39E-DF90-4121-9A23-45454FDE0CAD}"/>
              </a:ext>
            </a:extLst>
          </p:cNvPr>
          <p:cNvSpPr>
            <a:spLocks noGrp="1"/>
          </p:cNvSpPr>
          <p:nvPr>
            <p:ph type="dt" sz="half" idx="10"/>
          </p:nvPr>
        </p:nvSpPr>
        <p:spPr/>
        <p:txBody>
          <a:bodyPr/>
          <a:lstStyle/>
          <a:p>
            <a:fld id="{B481322B-0B09-40A1-9917-28CE7D54804A}" type="datetimeFigureOut">
              <a:rPr lang="LID4096" smtClean="0"/>
              <a:t>01/16/2024</a:t>
            </a:fld>
            <a:endParaRPr lang="LID4096"/>
          </a:p>
        </p:txBody>
      </p:sp>
      <p:sp>
        <p:nvSpPr>
          <p:cNvPr id="5" name="Footer Placeholder 4">
            <a:extLst>
              <a:ext uri="{FF2B5EF4-FFF2-40B4-BE49-F238E27FC236}">
                <a16:creationId xmlns:a16="http://schemas.microsoft.com/office/drawing/2014/main" id="{CA9B6308-5227-41EB-9D7D-8FA1B34E155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3808DA0-635B-4744-9EE6-96DC74711D88}"/>
              </a:ext>
            </a:extLst>
          </p:cNvPr>
          <p:cNvSpPr>
            <a:spLocks noGrp="1"/>
          </p:cNvSpPr>
          <p:nvPr>
            <p:ph type="sldNum" sz="quarter" idx="12"/>
          </p:nvPr>
        </p:nvSpPr>
        <p:spPr/>
        <p:txBody>
          <a:bodyPr/>
          <a:lstStyle/>
          <a:p>
            <a:fld id="{3B2EC487-1B28-4531-9195-64077B481365}" type="slidenum">
              <a:rPr lang="LID4096" smtClean="0"/>
              <a:t>‹#›</a:t>
            </a:fld>
            <a:endParaRPr lang="LID4096"/>
          </a:p>
        </p:txBody>
      </p:sp>
    </p:spTree>
    <p:extLst>
      <p:ext uri="{BB962C8B-B14F-4D97-AF65-F5344CB8AC3E}">
        <p14:creationId xmlns:p14="http://schemas.microsoft.com/office/powerpoint/2010/main" val="31598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y7EaNtN-IBFWviEV-pdX_BCa4j44sGeT/view?usp=drive_link"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4" name="Group 3">
            <a:extLst>
              <a:ext uri="{FF2B5EF4-FFF2-40B4-BE49-F238E27FC236}">
                <a16:creationId xmlns:a16="http://schemas.microsoft.com/office/drawing/2014/main" id="{0A0874D4-CD5D-42CF-8D2F-75D5ACEB6CEA}"/>
              </a:ext>
            </a:extLst>
          </p:cNvPr>
          <p:cNvGrpSpPr/>
          <p:nvPr/>
        </p:nvGrpSpPr>
        <p:grpSpPr>
          <a:xfrm>
            <a:off x="1437777" y="1434355"/>
            <a:ext cx="9316446" cy="3119717"/>
            <a:chOff x="1437777" y="869578"/>
            <a:chExt cx="9316446" cy="3119717"/>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783976" y="1174377"/>
              <a:ext cx="8624047" cy="2254623"/>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4400" i="0" u="none" strike="noStrike" kern="1200" cap="none" spc="0" normalizeH="0" baseline="0" noProof="0" dirty="0">
                  <a:ln>
                    <a:noFill/>
                  </a:ln>
                  <a:solidFill>
                    <a:schemeClr val="tx1"/>
                  </a:solidFill>
                  <a:effectLst/>
                  <a:uLnTx/>
                  <a:uFillTx/>
                  <a:latin typeface="Lato Semibold" panose="020F0502020204030203" pitchFamily="34" charset="0"/>
                  <a:ea typeface="Lato Semibold" panose="020F0502020204030203" pitchFamily="34" charset="0"/>
                  <a:cs typeface="Lato Semibold" panose="020F0502020204030203" pitchFamily="34" charset="0"/>
                </a:rPr>
                <a:t>To Reduce The Excess Inventory Management Costs For E-commerce company ‘OList’</a:t>
              </a:r>
            </a:p>
          </p:txBody>
        </p:sp>
        <p:sp>
          <p:nvSpPr>
            <p:cNvPr id="3" name="Rectangle: Rounded Corners 2">
              <a:extLst>
                <a:ext uri="{FF2B5EF4-FFF2-40B4-BE49-F238E27FC236}">
                  <a16:creationId xmlns:a16="http://schemas.microsoft.com/office/drawing/2014/main" id="{0E0F49DE-4F37-4536-8030-38944D4EBC20}"/>
                </a:ext>
              </a:extLst>
            </p:cNvPr>
            <p:cNvSpPr/>
            <p:nvPr/>
          </p:nvSpPr>
          <p:spPr>
            <a:xfrm>
              <a:off x="1437777" y="869578"/>
              <a:ext cx="9316446" cy="3119717"/>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grpSp>
      <p:sp>
        <p:nvSpPr>
          <p:cNvPr id="6" name="Heading">
            <a:extLst>
              <a:ext uri="{FF2B5EF4-FFF2-40B4-BE49-F238E27FC236}">
                <a16:creationId xmlns:a16="http://schemas.microsoft.com/office/drawing/2014/main" id="{5EE97BC5-A7A3-48EE-A658-57C98FC1AF84}"/>
              </a:ext>
            </a:extLst>
          </p:cNvPr>
          <p:cNvSpPr txBox="1">
            <a:spLocks noChangeArrowheads="1"/>
          </p:cNvSpPr>
          <p:nvPr/>
        </p:nvSpPr>
        <p:spPr bwMode="auto">
          <a:xfrm>
            <a:off x="1" y="-1"/>
            <a:ext cx="12192000" cy="753035"/>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sz="2800" u="sng" dirty="0"/>
              <a:t>Capstone</a:t>
            </a:r>
            <a:r>
              <a:rPr lang="en-US" altLang="en-US" sz="2800" dirty="0"/>
              <a:t> </a:t>
            </a:r>
            <a:r>
              <a:rPr lang="en-US" altLang="en-US" sz="2800" u="sng" dirty="0"/>
              <a:t>Project</a:t>
            </a:r>
            <a:r>
              <a:rPr lang="en-US" altLang="en-US" sz="2800" dirty="0"/>
              <a:t> : Marketing and Retail Analytics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 y="0"/>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RECOMMENDATIONS</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67018" y="788893"/>
            <a:ext cx="11057964" cy="5692589"/>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We can reduce the category breadth by only focusing on 27 categories which are frequently selling together like toys, bed_bath_table, furniture_decor, computer accessories etc. at the cost of only 3 % revenue hit while reducing the inventory by almost 900 unique products.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If category depth is high then it can be reduced by targeting 80% or 90% revenue from that category and retaining only the top revenue generating products which can help us achieve the revenue target.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Although toys being highest selling as well as revenue generating category, it is the main culprit behind excessive inventory management costs, we can get rid of the products from toys category with only single unit sales and still achieve 75% of the current revenue from toys category and cater to 83% of the customer demand (toys orders) but on the contrary reduce the toys inventory by almost 60%.</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Personalized suggestions and recommendations is required to increase the purchase of products in combination with other products or categories. </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 It is recommended to avoid any abrupt changes in the inventory mix, gradual implementation of the above strategies would make sure that the customers also get some time to adapt to the changes.</a:t>
            </a: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products which we would discontinue or get rid from our warehouse, should be kept under ‘on-demand’ order category so that we can outsource that product and deliver it to customers if possible. This would ensure that we don’t lose the customer to our competitor.</a:t>
            </a:r>
          </a:p>
        </p:txBody>
      </p:sp>
    </p:spTree>
    <p:extLst>
      <p:ext uri="{BB962C8B-B14F-4D97-AF65-F5344CB8AC3E}">
        <p14:creationId xmlns:p14="http://schemas.microsoft.com/office/powerpoint/2010/main" val="72593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0"/>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CONCLUSION</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605117" y="1233903"/>
            <a:ext cx="10981763" cy="4390194"/>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Initially, if we focus on only top 27 categories, we can achieve almost 90% revenue while reducing the inventory by approx. 25%.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Categories which show comparatively higher confidence (more than 10%) of purchase along with toys are bed_bath_table, construction_tools_lights, construction_tools_garden, fashion_bags_accessories, fashion_shoes.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While reducing the category depth, it is important to keep an inventory mix of fast moving and slow moving inventory to maintain the revenue as well as inventory management costs.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Low revenue generating Non-moving inventory could go under ‘on-demand’ order category.</a:t>
            </a:r>
          </a:p>
        </p:txBody>
      </p:sp>
    </p:spTree>
    <p:extLst>
      <p:ext uri="{BB962C8B-B14F-4D97-AF65-F5344CB8AC3E}">
        <p14:creationId xmlns:p14="http://schemas.microsoft.com/office/powerpoint/2010/main" val="361885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430DAD-F0C8-4824-978E-4D870395DF28}"/>
              </a:ext>
            </a:extLst>
          </p:cNvPr>
          <p:cNvSpPr>
            <a:spLocks noGrp="1"/>
          </p:cNvSpPr>
          <p:nvPr>
            <p:ph type="title"/>
          </p:nvPr>
        </p:nvSpPr>
        <p:spPr>
          <a:xfrm>
            <a:off x="0" y="0"/>
            <a:ext cx="12192000" cy="564776"/>
          </a:xfr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p>
            <a:pPr algn="ctr" defTabSz="914126" eaLnBrk="0" fontAlgn="base" hangingPunct="0">
              <a:spcBef>
                <a:spcPct val="0"/>
              </a:spcBef>
              <a:spcAft>
                <a:spcPct val="0"/>
              </a:spcAft>
              <a:buClr>
                <a:srgbClr val="000000"/>
              </a:buClr>
            </a:pPr>
            <a:r>
              <a:rPr lang="en-IN"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APPENDIX-Data Sources</a:t>
            </a:r>
            <a:endParaRPr lang="LID4096"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4" name="Rectangle: Rounded Corners 3">
            <a:extLst>
              <a:ext uri="{FF2B5EF4-FFF2-40B4-BE49-F238E27FC236}">
                <a16:creationId xmlns:a16="http://schemas.microsoft.com/office/drawing/2014/main" id="{9569D309-9663-4CC0-A968-8E89E31791C1}"/>
              </a:ext>
            </a:extLst>
          </p:cNvPr>
          <p:cNvSpPr/>
          <p:nvPr/>
        </p:nvSpPr>
        <p:spPr>
          <a:xfrm>
            <a:off x="389965" y="1057835"/>
            <a:ext cx="11412070" cy="5109883"/>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IN" sz="2000" u="sng" dirty="0">
                <a:solidFill>
                  <a:schemeClr val="tx1"/>
                </a:solidFill>
                <a:latin typeface="Lato`"/>
                <a:ea typeface="+mn-ea"/>
                <a:cs typeface="+mn-cs"/>
              </a:rPr>
              <a:t>Data Sources </a:t>
            </a:r>
            <a:r>
              <a:rPr lang="en-IN" sz="2000" dirty="0">
                <a:solidFill>
                  <a:schemeClr val="tx1"/>
                </a:solidFill>
                <a:latin typeface="Lato`"/>
                <a:ea typeface="+mn-ea"/>
                <a:cs typeface="+mn-cs"/>
              </a:rPr>
              <a:t>: </a:t>
            </a:r>
          </a:p>
          <a:p>
            <a:pPr lvl="1">
              <a:lnSpc>
                <a:spcPct val="150000"/>
              </a:lnSpc>
            </a:pPr>
            <a:r>
              <a:rPr lang="en-IN" sz="2000" dirty="0">
                <a:solidFill>
                  <a:schemeClr val="tx1"/>
                </a:solidFill>
                <a:latin typeface="Lato`"/>
                <a:ea typeface="+mn-ea"/>
                <a:cs typeface="+mn-cs"/>
              </a:rPr>
              <a:t>1) </a:t>
            </a:r>
            <a:r>
              <a:rPr lang="en-US" sz="2000" dirty="0">
                <a:solidFill>
                  <a:schemeClr val="tx1"/>
                </a:solidFill>
                <a:latin typeface="Lato`"/>
                <a:ea typeface="+mn-ea"/>
                <a:cs typeface="+mn-cs"/>
              </a:rPr>
              <a:t>Here is a snapshot of the data dictionary</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Orders information like unique order_id, order_item_id, order purchase-approval-delivery timestamp. etc</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Customer’s information like unique customer_id, zipcode, city and state</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Payment information like payment_value, payment_type etc.</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Product dimension and specification information like category, weight, length etc.</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Customer preference information like number of reviews and number of reviews per month</a:t>
            </a:r>
          </a:p>
          <a:p>
            <a:pPr lvl="2">
              <a:lnSpc>
                <a:spcPct val="150000"/>
              </a:lnSpc>
            </a:pPr>
            <a:r>
              <a:rPr lang="en-US" sz="2000" dirty="0">
                <a:solidFill>
                  <a:schemeClr val="tx1"/>
                </a:solidFill>
                <a:latin typeface="Lato`"/>
                <a:ea typeface="+mn-ea"/>
                <a:cs typeface="+mn-cs"/>
              </a:rPr>
              <a:t>2) The provided data is captured from the CRM tool used by ‘OList’. (till </a:t>
            </a:r>
            <a:r>
              <a:rPr lang="en-AS" sz="2000" dirty="0">
                <a:solidFill>
                  <a:schemeClr val="tx1"/>
                </a:solidFill>
                <a:latin typeface="Lato`"/>
                <a:ea typeface="+mn-ea"/>
                <a:cs typeface="+mn-cs"/>
              </a:rPr>
              <a:t>17-10-2018 17:30</a:t>
            </a:r>
            <a:r>
              <a:rPr lang="en-US" sz="2000" dirty="0">
                <a:solidFill>
                  <a:schemeClr val="tx1"/>
                </a:solidFill>
                <a:latin typeface="Lato`"/>
                <a:ea typeface="+mn-ea"/>
                <a:cs typeface="+mn-cs"/>
              </a:rPr>
              <a:t>).</a:t>
            </a:r>
          </a:p>
          <a:p>
            <a:pPr marL="342000" indent="-342000">
              <a:spcBef>
                <a:spcPts val="400"/>
              </a:spcBef>
              <a:spcAft>
                <a:spcPts val="400"/>
              </a:spcAft>
              <a:buClr>
                <a:srgbClr val="EE283C"/>
              </a:buClr>
              <a:buFont typeface="Wingdings" panose="05000000000000000000" pitchFamily="2" charset="2"/>
              <a:buChar char="¢"/>
            </a:pPr>
            <a:endParaRPr lang="en-US" sz="2000" dirty="0">
              <a:solidFill>
                <a:schemeClr val="tx1"/>
              </a:solidFill>
              <a:latin typeface="Lato`"/>
            </a:endParaRPr>
          </a:p>
        </p:txBody>
      </p:sp>
    </p:spTree>
    <p:extLst>
      <p:ext uri="{BB962C8B-B14F-4D97-AF65-F5344CB8AC3E}">
        <p14:creationId xmlns:p14="http://schemas.microsoft.com/office/powerpoint/2010/main" val="75902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9243FC-5FF9-4E9D-AD84-30A81FAC3A61}"/>
              </a:ext>
            </a:extLst>
          </p:cNvPr>
          <p:cNvSpPr txBox="1">
            <a:spLocks/>
          </p:cNvSpPr>
          <p:nvPr/>
        </p:nvSpPr>
        <p:spPr>
          <a:xfrm>
            <a:off x="0" y="0"/>
            <a:ext cx="12192000" cy="564776"/>
          </a:xfrm>
          <a:prstGeom prst="rect">
            <a:avLst/>
          </a:prstGeom>
          <a:noFill/>
          <a:ln>
            <a:solidFill>
              <a:schemeClr val="tx1">
                <a:lumMod val="95000"/>
                <a:lumOff val="5000"/>
              </a:schemeClr>
            </a:solidFill>
          </a:ln>
        </p:spPr>
        <p:txBody>
          <a:bodyPr spcFirstLastPara="1" vert="horz" wrap="square" lIns="91416" tIns="45708" rIns="91416" bIns="45708" numCol="1" anchor="ctr" anchorCtr="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126" eaLnBrk="0" fontAlgn="base" hangingPunct="0">
              <a:spcBef>
                <a:spcPct val="0"/>
              </a:spcBef>
              <a:spcAft>
                <a:spcPct val="0"/>
              </a:spcAft>
              <a:buClr>
                <a:srgbClr val="000000"/>
              </a:buClr>
            </a:pPr>
            <a:r>
              <a:rPr lang="en-IN" sz="2400" kern="120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a:t>
            </a:r>
            <a:endParaRPr lang="LID4096"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7" name="Rectangle: Rounded Corners 6">
            <a:extLst>
              <a:ext uri="{FF2B5EF4-FFF2-40B4-BE49-F238E27FC236}">
                <a16:creationId xmlns:a16="http://schemas.microsoft.com/office/drawing/2014/main" id="{436C884B-BB39-4F98-84FD-07A063A03787}"/>
              </a:ext>
            </a:extLst>
          </p:cNvPr>
          <p:cNvSpPr/>
          <p:nvPr/>
        </p:nvSpPr>
        <p:spPr>
          <a:xfrm>
            <a:off x="389965" y="932330"/>
            <a:ext cx="11412070" cy="5701553"/>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IN" sz="2000" u="sng" dirty="0">
                <a:solidFill>
                  <a:schemeClr val="tx1"/>
                </a:solidFill>
                <a:latin typeface="Lato`"/>
              </a:rPr>
              <a:t>Data Methodology</a:t>
            </a:r>
            <a:r>
              <a:rPr lang="en-IN" sz="2000" dirty="0">
                <a:solidFill>
                  <a:schemeClr val="tx1"/>
                </a:solidFill>
                <a:latin typeface="Lato`"/>
              </a:rPr>
              <a:t> :</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Checked and Cleaned the data for any duplicate, null, insignificant values.</a:t>
            </a:r>
            <a:endParaRPr lang="en-IN" sz="2000" dirty="0">
              <a:solidFill>
                <a:schemeClr val="tx1"/>
              </a:solidFill>
              <a:latin typeface="Lato`"/>
            </a:endParaRPr>
          </a:p>
          <a:p>
            <a:pPr marL="720000" lvl="3" indent="-342900">
              <a:spcBef>
                <a:spcPts val="400"/>
              </a:spcBef>
              <a:spcAft>
                <a:spcPts val="400"/>
              </a:spcAft>
              <a:buClr>
                <a:srgbClr val="EE283C"/>
              </a:buClr>
              <a:buFont typeface="Wingdings" panose="05000000000000000000" pitchFamily="2" charset="2"/>
              <a:buChar char="l"/>
            </a:pPr>
            <a:r>
              <a:rPr lang="en-IN" sz="2000" dirty="0">
                <a:solidFill>
                  <a:schemeClr val="tx1"/>
                </a:solidFill>
                <a:latin typeface="Lato`"/>
              </a:rPr>
              <a:t>Checked for outliers, as outliers were actual values, the values were kept as it is instead, used median as central measure.</a:t>
            </a:r>
          </a:p>
          <a:p>
            <a:pPr marL="720000" lvl="3" indent="-342900">
              <a:spcBef>
                <a:spcPts val="400"/>
              </a:spcBef>
              <a:spcAft>
                <a:spcPts val="400"/>
              </a:spcAft>
              <a:buClr>
                <a:srgbClr val="EE283C"/>
              </a:buClr>
              <a:buFont typeface="Wingdings" panose="05000000000000000000" pitchFamily="2" charset="2"/>
              <a:buChar char="l"/>
            </a:pPr>
            <a:r>
              <a:rPr lang="en-IN" sz="2000" dirty="0">
                <a:solidFill>
                  <a:schemeClr val="tx1"/>
                </a:solidFill>
                <a:latin typeface="Lato`"/>
              </a:rPr>
              <a:t>Merged the datasets for further analysis and performed EDA.</a:t>
            </a:r>
          </a:p>
          <a:p>
            <a:pPr marL="720000" lvl="3" indent="-342900">
              <a:spcBef>
                <a:spcPts val="400"/>
              </a:spcBef>
              <a:spcAft>
                <a:spcPts val="400"/>
              </a:spcAft>
              <a:buClr>
                <a:srgbClr val="EE283C"/>
              </a:buClr>
              <a:buFont typeface="Wingdings" panose="05000000000000000000" pitchFamily="2" charset="2"/>
              <a:buChar char="l"/>
            </a:pPr>
            <a:r>
              <a:rPr lang="en-IN" sz="2000" dirty="0">
                <a:solidFill>
                  <a:schemeClr val="tx1"/>
                </a:solidFill>
                <a:latin typeface="Lato`"/>
              </a:rPr>
              <a:t>Created new dataset with only order_id and product_category for Market Basket Analysis.</a:t>
            </a:r>
          </a:p>
          <a:p>
            <a:pPr marL="720000" lvl="3" indent="-342900">
              <a:spcBef>
                <a:spcPts val="400"/>
              </a:spcBef>
              <a:spcAft>
                <a:spcPts val="400"/>
              </a:spcAft>
              <a:buClr>
                <a:srgbClr val="EE283C"/>
              </a:buClr>
              <a:buFont typeface="Wingdings" panose="05000000000000000000" pitchFamily="2" charset="2"/>
              <a:buChar char="l"/>
            </a:pPr>
            <a:r>
              <a:rPr lang="en-IN" sz="2000" dirty="0">
                <a:solidFill>
                  <a:schemeClr val="tx1"/>
                </a:solidFill>
                <a:latin typeface="Lato`"/>
              </a:rPr>
              <a:t>Exported the cleaned datasets in Excel format to upload in Tableau.</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Used Tableau for visualization of data and created appropriate calculated fields to get the insights.</a:t>
            </a:r>
          </a:p>
          <a:p>
            <a:pPr marL="377100" lvl="3">
              <a:spcBef>
                <a:spcPts val="400"/>
              </a:spcBef>
              <a:spcAft>
                <a:spcPts val="400"/>
              </a:spcAft>
              <a:buClr>
                <a:srgbClr val="EE283C"/>
              </a:buClr>
            </a:pPr>
            <a:endParaRPr lang="en-IN" sz="2000" dirty="0">
              <a:solidFill>
                <a:schemeClr val="tx1"/>
              </a:solidFill>
              <a:latin typeface="Lato`"/>
            </a:endParaRPr>
          </a:p>
          <a:p>
            <a:pPr marL="342000" lvl="3" indent="-342000">
              <a:spcBef>
                <a:spcPts val="400"/>
              </a:spcBef>
              <a:spcAft>
                <a:spcPts val="400"/>
              </a:spcAft>
              <a:buClr>
                <a:srgbClr val="EE283C"/>
              </a:buClr>
              <a:buFont typeface="Wingdings" panose="05000000000000000000" pitchFamily="2" charset="2"/>
              <a:buChar char="¢"/>
            </a:pPr>
            <a:r>
              <a:rPr lang="en-IN" sz="2000" u="sng" dirty="0">
                <a:solidFill>
                  <a:schemeClr val="tx1"/>
                </a:solidFill>
                <a:latin typeface="Lato`"/>
              </a:rPr>
              <a:t>Data Assumptions</a:t>
            </a:r>
            <a:r>
              <a:rPr lang="en-IN" sz="2000" dirty="0">
                <a:solidFill>
                  <a:schemeClr val="tx1"/>
                </a:solidFill>
                <a:latin typeface="Lato`"/>
              </a:rPr>
              <a:t> :</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Only ‘delivered’ orders are considered for analysis.</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order_purchased_timestamp&lt; order_approved_at &lt; order_delivered_timestamp.</a:t>
            </a:r>
          </a:p>
          <a:p>
            <a:pPr marL="720000" lvl="3"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Shipping charges given are assumed to be for individual product.</a:t>
            </a:r>
          </a:p>
        </p:txBody>
      </p:sp>
    </p:spTree>
    <p:extLst>
      <p:ext uri="{BB962C8B-B14F-4D97-AF65-F5344CB8AC3E}">
        <p14:creationId xmlns:p14="http://schemas.microsoft.com/office/powerpoint/2010/main" val="305960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4" name="Group 3">
            <a:extLst>
              <a:ext uri="{FF2B5EF4-FFF2-40B4-BE49-F238E27FC236}">
                <a16:creationId xmlns:a16="http://schemas.microsoft.com/office/drawing/2014/main" id="{0A0874D4-CD5D-42CF-8D2F-75D5ACEB6CEA}"/>
              </a:ext>
            </a:extLst>
          </p:cNvPr>
          <p:cNvGrpSpPr/>
          <p:nvPr/>
        </p:nvGrpSpPr>
        <p:grpSpPr>
          <a:xfrm>
            <a:off x="1437777" y="1434355"/>
            <a:ext cx="9316446" cy="2707339"/>
            <a:chOff x="1437777" y="869578"/>
            <a:chExt cx="9316446" cy="3119717"/>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783976" y="1174377"/>
              <a:ext cx="8624047" cy="2254623"/>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4400" i="0" u="none" strike="noStrike" kern="1200" cap="none" spc="0" normalizeH="0" baseline="0" noProof="0" dirty="0">
                  <a:ln>
                    <a:noFill/>
                  </a:ln>
                  <a:solidFill>
                    <a:schemeClr val="tx1"/>
                  </a:solidFill>
                  <a:effectLst/>
                  <a:uLnTx/>
                  <a:uFillTx/>
                  <a:latin typeface="Lato Semibold" panose="020F0502020204030203" pitchFamily="34" charset="0"/>
                  <a:ea typeface="Lato Semibold" panose="020F0502020204030203" pitchFamily="34" charset="0"/>
                  <a:cs typeface="Lato Semibold" panose="020F0502020204030203" pitchFamily="34" charset="0"/>
                </a:rPr>
                <a:t>Thank You</a:t>
              </a:r>
            </a:p>
          </p:txBody>
        </p:sp>
        <p:sp>
          <p:nvSpPr>
            <p:cNvPr id="3" name="Rectangle: Rounded Corners 2">
              <a:extLst>
                <a:ext uri="{FF2B5EF4-FFF2-40B4-BE49-F238E27FC236}">
                  <a16:creationId xmlns:a16="http://schemas.microsoft.com/office/drawing/2014/main" id="{0E0F49DE-4F37-4536-8030-38944D4EBC20}"/>
                </a:ext>
              </a:extLst>
            </p:cNvPr>
            <p:cNvSpPr/>
            <p:nvPr/>
          </p:nvSpPr>
          <p:spPr>
            <a:xfrm>
              <a:off x="1437777" y="869578"/>
              <a:ext cx="9316446" cy="3119717"/>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341F4F23-3D41-4D19-A1A2-7FDD02A57D86}"/>
              </a:ext>
            </a:extLst>
          </p:cNvPr>
          <p:cNvSpPr txBox="1"/>
          <p:nvPr/>
        </p:nvSpPr>
        <p:spPr>
          <a:xfrm>
            <a:off x="860610" y="4406203"/>
            <a:ext cx="10470777" cy="954300"/>
          </a:xfrm>
          <a:prstGeom prst="rect">
            <a:avLst/>
          </a:prstGeom>
          <a:noFill/>
          <a:ln w="9525">
            <a:solidFill>
              <a:schemeClr val="tx1"/>
            </a:solidFill>
          </a:ln>
        </p:spPr>
        <p:txBody>
          <a:bodyPr wrap="square">
            <a:spAutoFit/>
          </a:bodyPr>
          <a:lstStyle/>
          <a:p>
            <a:r>
              <a:rPr lang="en-IN" dirty="0"/>
              <a:t>Presentation link:- </a:t>
            </a:r>
          </a:p>
          <a:p>
            <a:endParaRPr lang="en-IN" dirty="0"/>
          </a:p>
          <a:p>
            <a:r>
              <a:rPr lang="LID4096" dirty="0">
                <a:solidFill>
                  <a:srgbClr val="4890E4"/>
                </a:solidFill>
                <a:hlinkClick r:id="rId3"/>
              </a:rPr>
              <a:t>https://drive.google.com/file/d/1y7EaNtN-IBFWviEV-pdX_BCa4j44sGeT/view?usp=drive_link</a:t>
            </a:r>
            <a:endParaRPr lang="LID4096" dirty="0">
              <a:solidFill>
                <a:srgbClr val="4890E4"/>
              </a:solidFill>
            </a:endParaRPr>
          </a:p>
        </p:txBody>
      </p:sp>
    </p:spTree>
    <p:extLst>
      <p:ext uri="{BB962C8B-B14F-4D97-AF65-F5344CB8AC3E}">
        <p14:creationId xmlns:p14="http://schemas.microsoft.com/office/powerpoint/2010/main" val="207785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 y="0"/>
            <a:ext cx="12192000"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AGENDA </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1" y="1416425"/>
            <a:ext cx="9076517" cy="4186516"/>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Objective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Background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Insights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Recommendations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Conclusion</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cs typeface="Times New Roman" panose="02020603050405020304" pitchFamily="18" charset="0"/>
              </a:rPr>
              <a:t>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cs typeface="Times New Roman" panose="02020603050405020304" pitchFamily="18" charset="0"/>
              </a:rPr>
              <a:t>Data methodology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cs typeface="Times New Roman" panose="02020603050405020304" pitchFamily="18" charset="0"/>
              </a:rPr>
              <a:t>Data model assumptions</a:t>
            </a:r>
          </a:p>
        </p:txBody>
      </p:sp>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0"/>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OBJECTIVE</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1" y="1290918"/>
            <a:ext cx="9076517" cy="4419601"/>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lnSpc>
                <a:spcPct val="150000"/>
              </a:lnSpc>
              <a:spcBef>
                <a:spcPts val="400"/>
              </a:spcBef>
              <a:spcAft>
                <a:spcPts val="400"/>
              </a:spcAft>
              <a:buClr>
                <a:srgbClr val="EE283C"/>
              </a:buClr>
              <a:buFont typeface="Wingdings" panose="05000000000000000000" pitchFamily="2" charset="2"/>
              <a:buChar char="¢"/>
            </a:pPr>
            <a:r>
              <a:rPr lang="en-US" sz="2000" dirty="0">
                <a:solidFill>
                  <a:srgbClr val="091E42"/>
                </a:solidFill>
                <a:latin typeface="Lato`"/>
                <a:cs typeface="Times New Roman" panose="02020603050405020304" pitchFamily="18" charset="0"/>
              </a:rPr>
              <a:t>T</a:t>
            </a:r>
            <a:r>
              <a:rPr lang="en-US" sz="2000" b="0" i="0" dirty="0">
                <a:solidFill>
                  <a:srgbClr val="091E42"/>
                </a:solidFill>
                <a:effectLst/>
                <a:latin typeface="Lato`"/>
                <a:cs typeface="Times New Roman" panose="02020603050405020304" pitchFamily="18" charset="0"/>
              </a:rPr>
              <a:t>o </a:t>
            </a:r>
            <a:r>
              <a:rPr lang="en-US" sz="2000" b="1" dirty="0">
                <a:solidFill>
                  <a:srgbClr val="EE283C"/>
                </a:solidFill>
                <a:latin typeface="Lato`"/>
                <a:cs typeface="Times New Roman" panose="02020603050405020304" pitchFamily="18" charset="0"/>
              </a:rPr>
              <a:t>manage the inventory </a:t>
            </a:r>
            <a:r>
              <a:rPr lang="en-US" sz="2000" b="0" i="0" dirty="0">
                <a:solidFill>
                  <a:srgbClr val="091E42"/>
                </a:solidFill>
                <a:effectLst/>
                <a:latin typeface="Lato`"/>
                <a:cs typeface="Times New Roman" panose="02020603050405020304" pitchFamily="18" charset="0"/>
              </a:rPr>
              <a:t>effectively </a:t>
            </a:r>
            <a:r>
              <a:rPr lang="en-US" sz="2000" dirty="0">
                <a:solidFill>
                  <a:srgbClr val="091E42"/>
                </a:solidFill>
                <a:latin typeface="Lato`"/>
                <a:cs typeface="Times New Roman" panose="02020603050405020304" pitchFamily="18" charset="0"/>
              </a:rPr>
              <a:t>and</a:t>
            </a:r>
            <a:r>
              <a:rPr lang="en-US" sz="2000" b="0" i="0" dirty="0">
                <a:solidFill>
                  <a:srgbClr val="091E42"/>
                </a:solidFill>
                <a:effectLst/>
                <a:latin typeface="Lato`"/>
                <a:cs typeface="Times New Roman" panose="02020603050405020304" pitchFamily="18" charset="0"/>
              </a:rPr>
              <a:t> reduce any unnecessary costs that the company ‘OList’ is incurring.</a:t>
            </a:r>
          </a:p>
          <a:p>
            <a:pPr marL="342000" indent="-342000">
              <a:lnSpc>
                <a:spcPct val="150000"/>
              </a:lnSpc>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Identify </a:t>
            </a:r>
            <a:r>
              <a:rPr lang="en-US" sz="2000" b="1" dirty="0">
                <a:solidFill>
                  <a:srgbClr val="EE283C"/>
                </a:solidFill>
                <a:latin typeface="Lato`"/>
                <a:cs typeface="Times New Roman" panose="02020603050405020304" pitchFamily="18" charset="0"/>
              </a:rPr>
              <a:t>top products </a:t>
            </a:r>
            <a:r>
              <a:rPr lang="en-US" sz="2000" dirty="0">
                <a:solidFill>
                  <a:schemeClr val="tx1"/>
                </a:solidFill>
                <a:latin typeface="Lato`"/>
                <a:cs typeface="Times New Roman" panose="02020603050405020304" pitchFamily="18" charset="0"/>
              </a:rPr>
              <a:t>contributing to the majority of the </a:t>
            </a:r>
            <a:r>
              <a:rPr lang="en-US" sz="2000" b="1" dirty="0">
                <a:solidFill>
                  <a:srgbClr val="EE283C"/>
                </a:solidFill>
                <a:latin typeface="Lato`"/>
                <a:cs typeface="Times New Roman" panose="02020603050405020304" pitchFamily="18" charset="0"/>
              </a:rPr>
              <a:t>revenue</a:t>
            </a:r>
            <a:r>
              <a:rPr lang="en-US" sz="2000" dirty="0">
                <a:solidFill>
                  <a:schemeClr val="tx1"/>
                </a:solidFill>
                <a:latin typeface="Lato`"/>
                <a:cs typeface="Times New Roman" panose="02020603050405020304" pitchFamily="18" charset="0"/>
              </a:rPr>
              <a:t>.</a:t>
            </a:r>
          </a:p>
          <a:p>
            <a:pPr marL="342000" indent="-342000">
              <a:lnSpc>
                <a:spcPct val="150000"/>
              </a:lnSpc>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Identify the </a:t>
            </a:r>
            <a:r>
              <a:rPr lang="en-US" sz="2000" b="1" dirty="0">
                <a:solidFill>
                  <a:srgbClr val="EE283C"/>
                </a:solidFill>
                <a:latin typeface="Lato`"/>
                <a:cs typeface="Times New Roman" panose="02020603050405020304" pitchFamily="18" charset="0"/>
              </a:rPr>
              <a:t>product categories </a:t>
            </a:r>
            <a:r>
              <a:rPr lang="en-US" sz="2000" dirty="0">
                <a:solidFill>
                  <a:schemeClr val="tx1"/>
                </a:solidFill>
                <a:latin typeface="Lato`"/>
                <a:cs typeface="Times New Roman" panose="02020603050405020304" pitchFamily="18" charset="0"/>
              </a:rPr>
              <a:t>which can be </a:t>
            </a:r>
            <a:r>
              <a:rPr lang="en-US" sz="2000" b="1" dirty="0">
                <a:solidFill>
                  <a:srgbClr val="EE283C"/>
                </a:solidFill>
                <a:latin typeface="Lato`"/>
                <a:cs typeface="Times New Roman" panose="02020603050405020304" pitchFamily="18" charset="0"/>
              </a:rPr>
              <a:t>omitted</a:t>
            </a:r>
            <a:r>
              <a:rPr lang="en-US" sz="2000" dirty="0">
                <a:solidFill>
                  <a:schemeClr val="tx1"/>
                </a:solidFill>
                <a:latin typeface="Lato`"/>
                <a:cs typeface="Times New Roman" panose="02020603050405020304" pitchFamily="18" charset="0"/>
              </a:rPr>
              <a:t> without significantly impacting business revenue.</a:t>
            </a:r>
          </a:p>
          <a:p>
            <a:pPr marL="342000" indent="-342000">
              <a:lnSpc>
                <a:spcPct val="150000"/>
              </a:lnSpc>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cs typeface="Times New Roman" panose="02020603050405020304" pitchFamily="18" charset="0"/>
              </a:rPr>
              <a:t>Analyze the purchase behavior of customers to identify the</a:t>
            </a:r>
            <a:r>
              <a:rPr lang="en-US" sz="2000" b="1" dirty="0">
                <a:solidFill>
                  <a:schemeClr val="tx1"/>
                </a:solidFill>
                <a:latin typeface="Lato`"/>
                <a:cs typeface="Times New Roman" panose="02020603050405020304" pitchFamily="18" charset="0"/>
              </a:rPr>
              <a:t> </a:t>
            </a:r>
            <a:r>
              <a:rPr lang="en-US" sz="2000" b="1" dirty="0">
                <a:solidFill>
                  <a:srgbClr val="EE283C"/>
                </a:solidFill>
                <a:latin typeface="Lato`"/>
                <a:cs typeface="Times New Roman" panose="02020603050405020304" pitchFamily="18" charset="0"/>
              </a:rPr>
              <a:t>sales pattern of products</a:t>
            </a:r>
            <a:r>
              <a:rPr lang="en-US" sz="2000" dirty="0">
                <a:solidFill>
                  <a:schemeClr val="tx1"/>
                </a:solidFill>
                <a:latin typeface="Lato`"/>
                <a:cs typeface="Times New Roman" panose="02020603050405020304" pitchFamily="18" charset="0"/>
              </a:rPr>
              <a:t>.</a:t>
            </a:r>
          </a:p>
          <a:p>
            <a:pPr>
              <a:spcBef>
                <a:spcPts val="400"/>
              </a:spcBef>
              <a:spcAft>
                <a:spcPts val="400"/>
              </a:spcAft>
              <a:buClr>
                <a:srgbClr val="EE283C"/>
              </a:buClr>
            </a:pPr>
            <a:endParaRPr lang="en-US" sz="2000" dirty="0">
              <a:solidFill>
                <a:schemeClr val="tx1"/>
              </a:solidFill>
              <a:latin typeface="Lato`"/>
            </a:endParaRPr>
          </a:p>
        </p:txBody>
      </p:sp>
    </p:spTree>
    <p:extLst>
      <p:ext uri="{BB962C8B-B14F-4D97-AF65-F5344CB8AC3E}">
        <p14:creationId xmlns:p14="http://schemas.microsoft.com/office/powerpoint/2010/main" val="40862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0"/>
            <a:ext cx="12192000"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BACKGROUND</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423878"/>
            <a:ext cx="9102258" cy="4010244"/>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b="0" i="0" dirty="0">
                <a:solidFill>
                  <a:srgbClr val="091E42"/>
                </a:solidFill>
                <a:effectLst/>
                <a:latin typeface="Lato`"/>
              </a:rPr>
              <a:t>To be able to meet the demands of the customers, any e-commerce company would obviously need to store tons and tons of products in warehouses which includes fast-moving products as well as slow-moving products. </a:t>
            </a:r>
          </a:p>
          <a:p>
            <a:pPr marL="342000" indent="-342000">
              <a:spcBef>
                <a:spcPts val="400"/>
              </a:spcBef>
              <a:spcAft>
                <a:spcPts val="400"/>
              </a:spcAft>
              <a:buClr>
                <a:srgbClr val="EE283C"/>
              </a:buClr>
              <a:buFont typeface="Wingdings" panose="05000000000000000000" pitchFamily="2" charset="2"/>
              <a:buChar char="¢"/>
            </a:pPr>
            <a:r>
              <a:rPr lang="en-US" sz="2000" b="0" i="0" dirty="0">
                <a:solidFill>
                  <a:srgbClr val="091E42"/>
                </a:solidFill>
                <a:effectLst/>
                <a:latin typeface="Lato`"/>
              </a:rPr>
              <a:t>Each of the products being stored incurs a cost to the company in terms of space and maintenance, Because of which it is absolutely necessary for the organizations to plan their inventory well.</a:t>
            </a:r>
          </a:p>
          <a:p>
            <a:pPr marL="342000" indent="-342000">
              <a:spcBef>
                <a:spcPts val="400"/>
              </a:spcBef>
              <a:spcAft>
                <a:spcPts val="400"/>
              </a:spcAft>
              <a:buClr>
                <a:srgbClr val="EE283C"/>
              </a:buClr>
              <a:buFont typeface="Wingdings" panose="05000000000000000000" pitchFamily="2" charset="2"/>
              <a:buChar char="¢"/>
            </a:pPr>
            <a:r>
              <a:rPr lang="en-US" sz="2000" b="0" i="0" dirty="0">
                <a:solidFill>
                  <a:srgbClr val="091E42"/>
                </a:solidFill>
                <a:effectLst/>
                <a:latin typeface="Lato`"/>
              </a:rPr>
              <a:t>‘OList’, a e-commerce company, has faced some losses recently and they want to manage their inventory very well so as to reduce any unnecessary costs that they might be bearing.</a:t>
            </a:r>
            <a:endParaRPr lang="en-US" sz="2000" dirty="0">
              <a:solidFill>
                <a:schemeClr val="tx1"/>
              </a:solidFill>
              <a:latin typeface="Lato`"/>
            </a:endParaRPr>
          </a:p>
        </p:txBody>
      </p:sp>
    </p:spTree>
    <p:extLst>
      <p:ext uri="{BB962C8B-B14F-4D97-AF65-F5344CB8AC3E}">
        <p14:creationId xmlns:p14="http://schemas.microsoft.com/office/powerpoint/2010/main" val="316895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501"/>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Optimizing Inventory of Toys category should be our first priority</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440208" y="595187"/>
            <a:ext cx="11311582" cy="265953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76% of the revenue is generated from individual ‘Toys’ category which also accounts to 76% of the inventory(unique products). (fig.1)</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Top 40% products from toys category contribute to 75% of the current revenue from toys category. (fig.2)</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Approx. 13% of the categories (9), generate almost 90% of the revenue and contribute to 91% of the orders. Only 10% of revenue is generated from remaining 87% of the categories and contribute to 9% of the orders.(fig.1&amp;3)</a:t>
            </a:r>
          </a:p>
        </p:txBody>
      </p:sp>
      <p:pic>
        <p:nvPicPr>
          <p:cNvPr id="7" name="Picture 6">
            <a:extLst>
              <a:ext uri="{FF2B5EF4-FFF2-40B4-BE49-F238E27FC236}">
                <a16:creationId xmlns:a16="http://schemas.microsoft.com/office/drawing/2014/main" id="{65C5DEF8-129F-47E7-9BA8-7CFD88E7BE90}"/>
              </a:ext>
            </a:extLst>
          </p:cNvPr>
          <p:cNvPicPr>
            <a:picLocks noChangeAspect="1"/>
          </p:cNvPicPr>
          <p:nvPr/>
        </p:nvPicPr>
        <p:blipFill rotWithShape="1">
          <a:blip r:embed="rId3"/>
          <a:srcRect t="3635"/>
          <a:stretch/>
        </p:blipFill>
        <p:spPr>
          <a:xfrm>
            <a:off x="5517778" y="3558988"/>
            <a:ext cx="6403040" cy="3128683"/>
          </a:xfrm>
          <a:prstGeom prst="rect">
            <a:avLst/>
          </a:prstGeom>
          <a:ln w="19050">
            <a:solidFill>
              <a:schemeClr val="tx1"/>
            </a:solidFill>
          </a:ln>
        </p:spPr>
      </p:pic>
      <p:sp>
        <p:nvSpPr>
          <p:cNvPr id="57" name="Rectangle: Rounded Corners 56">
            <a:extLst>
              <a:ext uri="{FF2B5EF4-FFF2-40B4-BE49-F238E27FC236}">
                <a16:creationId xmlns:a16="http://schemas.microsoft.com/office/drawing/2014/main" id="{9881C922-3F73-4699-B820-1C3DC0A4D03E}"/>
              </a:ext>
            </a:extLst>
          </p:cNvPr>
          <p:cNvSpPr/>
          <p:nvPr/>
        </p:nvSpPr>
        <p:spPr>
          <a:xfrm>
            <a:off x="295835" y="3428999"/>
            <a:ext cx="11752730" cy="3366247"/>
          </a:xfrm>
          <a:prstGeom prst="roundRect">
            <a:avLst>
              <a:gd name="adj" fmla="val 914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endParaRPr lang="en-US" sz="2000" dirty="0">
              <a:solidFill>
                <a:schemeClr val="tx1"/>
              </a:solidFill>
              <a:latin typeface="Lato`"/>
            </a:endParaRPr>
          </a:p>
        </p:txBody>
      </p:sp>
      <p:pic>
        <p:nvPicPr>
          <p:cNvPr id="11" name="Picture 10">
            <a:extLst>
              <a:ext uri="{FF2B5EF4-FFF2-40B4-BE49-F238E27FC236}">
                <a16:creationId xmlns:a16="http://schemas.microsoft.com/office/drawing/2014/main" id="{07BA8B82-A1BD-4C92-835A-3B3B4A4742A1}"/>
              </a:ext>
            </a:extLst>
          </p:cNvPr>
          <p:cNvPicPr>
            <a:picLocks noChangeAspect="1"/>
          </p:cNvPicPr>
          <p:nvPr/>
        </p:nvPicPr>
        <p:blipFill>
          <a:blip r:embed="rId4"/>
          <a:stretch>
            <a:fillRect/>
          </a:stretch>
        </p:blipFill>
        <p:spPr>
          <a:xfrm>
            <a:off x="745949" y="3558988"/>
            <a:ext cx="4507368" cy="178046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E8F9D36-DF41-4A44-96D8-CD080E72B3AF}"/>
              </a:ext>
            </a:extLst>
          </p:cNvPr>
          <p:cNvPicPr>
            <a:picLocks noChangeAspect="1"/>
          </p:cNvPicPr>
          <p:nvPr/>
        </p:nvPicPr>
        <p:blipFill>
          <a:blip r:embed="rId5"/>
          <a:stretch>
            <a:fillRect/>
          </a:stretch>
        </p:blipFill>
        <p:spPr>
          <a:xfrm>
            <a:off x="679750" y="5629362"/>
            <a:ext cx="3926540" cy="1058309"/>
          </a:xfrm>
          <a:prstGeom prst="rect">
            <a:avLst/>
          </a:prstGeom>
        </p:spPr>
      </p:pic>
      <p:sp>
        <p:nvSpPr>
          <p:cNvPr id="4" name="Rectangle 3">
            <a:extLst>
              <a:ext uri="{FF2B5EF4-FFF2-40B4-BE49-F238E27FC236}">
                <a16:creationId xmlns:a16="http://schemas.microsoft.com/office/drawing/2014/main" id="{AAF053B0-1DA9-4D94-9FE5-CE250D12D355}"/>
              </a:ext>
            </a:extLst>
          </p:cNvPr>
          <p:cNvSpPr/>
          <p:nvPr/>
        </p:nvSpPr>
        <p:spPr>
          <a:xfrm>
            <a:off x="1631576" y="5040406"/>
            <a:ext cx="3621741" cy="1411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TextBox 5">
            <a:extLst>
              <a:ext uri="{FF2B5EF4-FFF2-40B4-BE49-F238E27FC236}">
                <a16:creationId xmlns:a16="http://schemas.microsoft.com/office/drawing/2014/main" id="{65C31AF2-3E29-44DE-88F4-A3A30153287C}"/>
              </a:ext>
            </a:extLst>
          </p:cNvPr>
          <p:cNvSpPr txBox="1"/>
          <p:nvPr/>
        </p:nvSpPr>
        <p:spPr>
          <a:xfrm>
            <a:off x="362034" y="3516889"/>
            <a:ext cx="317716" cy="379656"/>
          </a:xfrm>
          <a:prstGeom prst="rect">
            <a:avLst/>
          </a:prstGeom>
          <a:noFill/>
        </p:spPr>
        <p:txBody>
          <a:bodyPr wrap="none" rtlCol="0">
            <a:spAutoFit/>
          </a:bodyPr>
          <a:lstStyle/>
          <a:p>
            <a:r>
              <a:rPr lang="en-IN" dirty="0"/>
              <a:t>1</a:t>
            </a:r>
            <a:endParaRPr lang="LID4096" dirty="0"/>
          </a:p>
        </p:txBody>
      </p:sp>
      <p:sp>
        <p:nvSpPr>
          <p:cNvPr id="10" name="TextBox 9">
            <a:extLst>
              <a:ext uri="{FF2B5EF4-FFF2-40B4-BE49-F238E27FC236}">
                <a16:creationId xmlns:a16="http://schemas.microsoft.com/office/drawing/2014/main" id="{D7D3EE90-378F-40FD-BB77-7842321A10F4}"/>
              </a:ext>
            </a:extLst>
          </p:cNvPr>
          <p:cNvSpPr txBox="1"/>
          <p:nvPr/>
        </p:nvSpPr>
        <p:spPr>
          <a:xfrm>
            <a:off x="354008" y="5629362"/>
            <a:ext cx="317716" cy="379656"/>
          </a:xfrm>
          <a:prstGeom prst="rect">
            <a:avLst/>
          </a:prstGeom>
          <a:noFill/>
        </p:spPr>
        <p:txBody>
          <a:bodyPr wrap="none" rtlCol="0">
            <a:spAutoFit/>
          </a:bodyPr>
          <a:lstStyle/>
          <a:p>
            <a:r>
              <a:rPr lang="en-IN" dirty="0"/>
              <a:t>2</a:t>
            </a:r>
            <a:endParaRPr lang="LID4096" dirty="0"/>
          </a:p>
        </p:txBody>
      </p:sp>
      <p:sp>
        <p:nvSpPr>
          <p:cNvPr id="12" name="TextBox 11">
            <a:extLst>
              <a:ext uri="{FF2B5EF4-FFF2-40B4-BE49-F238E27FC236}">
                <a16:creationId xmlns:a16="http://schemas.microsoft.com/office/drawing/2014/main" id="{41000CB2-A61B-4CAA-9458-64952B4E2BD5}"/>
              </a:ext>
            </a:extLst>
          </p:cNvPr>
          <p:cNvSpPr txBox="1"/>
          <p:nvPr/>
        </p:nvSpPr>
        <p:spPr>
          <a:xfrm>
            <a:off x="5519656" y="3516889"/>
            <a:ext cx="317716" cy="379656"/>
          </a:xfrm>
          <a:prstGeom prst="rect">
            <a:avLst/>
          </a:prstGeom>
          <a:noFill/>
        </p:spPr>
        <p:txBody>
          <a:bodyPr wrap="none" rtlCol="0">
            <a:spAutoFit/>
          </a:bodyPr>
          <a:lstStyle/>
          <a:p>
            <a:r>
              <a:rPr lang="en-IN" dirty="0"/>
              <a:t>3</a:t>
            </a:r>
            <a:endParaRPr lang="LID4096" dirty="0"/>
          </a:p>
        </p:txBody>
      </p:sp>
    </p:spTree>
    <p:extLst>
      <p:ext uri="{BB962C8B-B14F-4D97-AF65-F5344CB8AC3E}">
        <p14:creationId xmlns:p14="http://schemas.microsoft.com/office/powerpoint/2010/main" val="27493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 y="494"/>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Fast moving products does not mean high revenue</a:t>
            </a:r>
          </a:p>
        </p:txBody>
      </p:sp>
      <p:grpSp>
        <p:nvGrpSpPr>
          <p:cNvPr id="3" name="Group 2">
            <a:extLst>
              <a:ext uri="{FF2B5EF4-FFF2-40B4-BE49-F238E27FC236}">
                <a16:creationId xmlns:a16="http://schemas.microsoft.com/office/drawing/2014/main" id="{2C6C1D35-A11C-40F2-B527-E52AB25611CA}"/>
              </a:ext>
            </a:extLst>
          </p:cNvPr>
          <p:cNvGrpSpPr/>
          <p:nvPr/>
        </p:nvGrpSpPr>
        <p:grpSpPr>
          <a:xfrm>
            <a:off x="228600" y="3519677"/>
            <a:ext cx="11734800" cy="3249959"/>
            <a:chOff x="228600" y="3438995"/>
            <a:chExt cx="11734800" cy="3249959"/>
          </a:xfrm>
        </p:grpSpPr>
        <p:grpSp>
          <p:nvGrpSpPr>
            <p:cNvPr id="2" name="Group 1">
              <a:extLst>
                <a:ext uri="{FF2B5EF4-FFF2-40B4-BE49-F238E27FC236}">
                  <a16:creationId xmlns:a16="http://schemas.microsoft.com/office/drawing/2014/main" id="{C10B7DCA-8BED-483B-B540-ED5F5A7F9D67}"/>
                </a:ext>
              </a:extLst>
            </p:cNvPr>
            <p:cNvGrpSpPr/>
            <p:nvPr/>
          </p:nvGrpSpPr>
          <p:grpSpPr>
            <a:xfrm>
              <a:off x="228600" y="3438995"/>
              <a:ext cx="11734800" cy="3249959"/>
              <a:chOff x="295835" y="3280333"/>
              <a:chExt cx="11734800" cy="3249959"/>
            </a:xfrm>
          </p:grpSpPr>
          <p:sp>
            <p:nvSpPr>
              <p:cNvPr id="57" name="Rectangle: Rounded Corners 56">
                <a:extLst>
                  <a:ext uri="{FF2B5EF4-FFF2-40B4-BE49-F238E27FC236}">
                    <a16:creationId xmlns:a16="http://schemas.microsoft.com/office/drawing/2014/main" id="{9881C922-3F73-4699-B820-1C3DC0A4D03E}"/>
                  </a:ext>
                </a:extLst>
              </p:cNvPr>
              <p:cNvSpPr/>
              <p:nvPr/>
            </p:nvSpPr>
            <p:spPr>
              <a:xfrm>
                <a:off x="295835" y="3280333"/>
                <a:ext cx="11734800" cy="3249959"/>
              </a:xfrm>
              <a:prstGeom prst="roundRect">
                <a:avLst>
                  <a:gd name="adj" fmla="val 914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endParaRPr lang="en-US" sz="2000" dirty="0">
                  <a:solidFill>
                    <a:schemeClr val="tx1"/>
                  </a:solidFill>
                  <a:latin typeface="Lato`"/>
                </a:endParaRPr>
              </a:p>
            </p:txBody>
          </p:sp>
          <p:pic>
            <p:nvPicPr>
              <p:cNvPr id="4" name="Picture 3">
                <a:extLst>
                  <a:ext uri="{FF2B5EF4-FFF2-40B4-BE49-F238E27FC236}">
                    <a16:creationId xmlns:a16="http://schemas.microsoft.com/office/drawing/2014/main" id="{DF81557B-2C18-4054-AC8F-72E2F6F0F8DF}"/>
                  </a:ext>
                </a:extLst>
              </p:cNvPr>
              <p:cNvPicPr>
                <a:picLocks noChangeAspect="1"/>
              </p:cNvPicPr>
              <p:nvPr/>
            </p:nvPicPr>
            <p:blipFill>
              <a:blip r:embed="rId3"/>
              <a:stretch>
                <a:fillRect/>
              </a:stretch>
            </p:blipFill>
            <p:spPr>
              <a:xfrm>
                <a:off x="450404" y="3407353"/>
                <a:ext cx="5578361" cy="301756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33AFED3-4F15-423D-8209-C3C6FF2F95D7}"/>
                  </a:ext>
                </a:extLst>
              </p:cNvPr>
              <p:cNvPicPr>
                <a:picLocks noChangeAspect="1"/>
              </p:cNvPicPr>
              <p:nvPr/>
            </p:nvPicPr>
            <p:blipFill>
              <a:blip r:embed="rId4"/>
              <a:stretch>
                <a:fillRect/>
              </a:stretch>
            </p:blipFill>
            <p:spPr>
              <a:xfrm>
                <a:off x="6183334" y="3407353"/>
                <a:ext cx="5712831" cy="2995921"/>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grpSp>
        <p:pic>
          <p:nvPicPr>
            <p:cNvPr id="10" name="Picture 9">
              <a:extLst>
                <a:ext uri="{FF2B5EF4-FFF2-40B4-BE49-F238E27FC236}">
                  <a16:creationId xmlns:a16="http://schemas.microsoft.com/office/drawing/2014/main" id="{81B6009C-81CA-420D-8D28-C9AC5DA4CB1D}"/>
                </a:ext>
              </a:extLst>
            </p:cNvPr>
            <p:cNvPicPr>
              <a:picLocks noChangeAspect="1"/>
            </p:cNvPicPr>
            <p:nvPr/>
          </p:nvPicPr>
          <p:blipFill>
            <a:blip r:embed="rId5"/>
            <a:stretch>
              <a:fillRect/>
            </a:stretch>
          </p:blipFill>
          <p:spPr>
            <a:xfrm>
              <a:off x="10212988" y="5253943"/>
              <a:ext cx="1447925" cy="1089754"/>
            </a:xfrm>
            <a:prstGeom prst="rect">
              <a:avLst/>
            </a:prstGeom>
          </p:spPr>
        </p:pic>
        <p:pic>
          <p:nvPicPr>
            <p:cNvPr id="13" name="Picture 12">
              <a:extLst>
                <a:ext uri="{FF2B5EF4-FFF2-40B4-BE49-F238E27FC236}">
                  <a16:creationId xmlns:a16="http://schemas.microsoft.com/office/drawing/2014/main" id="{50FB21BF-7763-41A7-8CAA-0661BC39E529}"/>
                </a:ext>
              </a:extLst>
            </p:cNvPr>
            <p:cNvPicPr>
              <a:picLocks noChangeAspect="1"/>
            </p:cNvPicPr>
            <p:nvPr/>
          </p:nvPicPr>
          <p:blipFill>
            <a:blip r:embed="rId6"/>
            <a:stretch>
              <a:fillRect/>
            </a:stretch>
          </p:blipFill>
          <p:spPr>
            <a:xfrm>
              <a:off x="4203480" y="5222566"/>
              <a:ext cx="1615580" cy="1074513"/>
            </a:xfrm>
            <a:prstGeom prst="rect">
              <a:avLst/>
            </a:prstGeom>
          </p:spPr>
        </p:pic>
      </p:grpSp>
      <p:sp>
        <p:nvSpPr>
          <p:cNvPr id="12" name="Rectangle: Rounded Corners 11">
            <a:extLst>
              <a:ext uri="{FF2B5EF4-FFF2-40B4-BE49-F238E27FC236}">
                <a16:creationId xmlns:a16="http://schemas.microsoft.com/office/drawing/2014/main" id="{592F4407-9FFF-43C2-8DF0-99CFCB39E8F4}"/>
              </a:ext>
            </a:extLst>
          </p:cNvPr>
          <p:cNvSpPr/>
          <p:nvPr/>
        </p:nvSpPr>
        <p:spPr>
          <a:xfrm>
            <a:off x="600636" y="752406"/>
            <a:ext cx="11228294" cy="2591574"/>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Most of the top 20 products belong to Toys category. garden_tools, computer_accessories &amp; watches_gifts categories also come under high quantity and high revenue category.</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Some of the products having higher quantity sales fails to overcome products having lower quantity sales, on the basis of revenue.</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Inventory mix should contain slow moving but high revenue generating products</a:t>
            </a:r>
          </a:p>
        </p:txBody>
      </p:sp>
      <p:cxnSp>
        <p:nvCxnSpPr>
          <p:cNvPr id="7" name="Straight Connector 6">
            <a:extLst>
              <a:ext uri="{FF2B5EF4-FFF2-40B4-BE49-F238E27FC236}">
                <a16:creationId xmlns:a16="http://schemas.microsoft.com/office/drawing/2014/main" id="{4E81908C-C0CA-4523-B2EA-6DBEF1987C5A}"/>
              </a:ext>
            </a:extLst>
          </p:cNvPr>
          <p:cNvCxnSpPr/>
          <p:nvPr/>
        </p:nvCxnSpPr>
        <p:spPr>
          <a:xfrm>
            <a:off x="383169" y="4132729"/>
            <a:ext cx="692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64484-B585-4120-BC00-7288D0FBF7F9}"/>
              </a:ext>
            </a:extLst>
          </p:cNvPr>
          <p:cNvCxnSpPr/>
          <p:nvPr/>
        </p:nvCxnSpPr>
        <p:spPr>
          <a:xfrm>
            <a:off x="6096000" y="4876800"/>
            <a:ext cx="692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FBC0B8-8910-4583-850D-25CACC064C28}"/>
              </a:ext>
            </a:extLst>
          </p:cNvPr>
          <p:cNvCxnSpPr/>
          <p:nvPr/>
        </p:nvCxnSpPr>
        <p:spPr>
          <a:xfrm>
            <a:off x="383169" y="4267200"/>
            <a:ext cx="692596"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9D5BE2A0-A6A1-4ED3-8614-A5635ED64C82}"/>
              </a:ext>
            </a:extLst>
          </p:cNvPr>
          <p:cNvCxnSpPr/>
          <p:nvPr/>
        </p:nvCxnSpPr>
        <p:spPr>
          <a:xfrm>
            <a:off x="6116099" y="5145741"/>
            <a:ext cx="692596"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EC75110D-A36B-467B-9361-224FCAF71DA2}"/>
              </a:ext>
            </a:extLst>
          </p:cNvPr>
          <p:cNvCxnSpPr/>
          <p:nvPr/>
        </p:nvCxnSpPr>
        <p:spPr>
          <a:xfrm>
            <a:off x="383169" y="5181600"/>
            <a:ext cx="880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A7AA8F-6327-4A4A-A63A-1570F2A37F89}"/>
              </a:ext>
            </a:extLst>
          </p:cNvPr>
          <p:cNvCxnSpPr/>
          <p:nvPr/>
        </p:nvCxnSpPr>
        <p:spPr>
          <a:xfrm>
            <a:off x="6116099" y="5285318"/>
            <a:ext cx="880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CD22E5-6361-4BE3-90E1-7771A10ACCD8}"/>
              </a:ext>
            </a:extLst>
          </p:cNvPr>
          <p:cNvCxnSpPr/>
          <p:nvPr/>
        </p:nvCxnSpPr>
        <p:spPr>
          <a:xfrm>
            <a:off x="383169" y="5836023"/>
            <a:ext cx="8808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A50682-D3B5-409A-B66A-8422A0CEDD90}"/>
              </a:ext>
            </a:extLst>
          </p:cNvPr>
          <p:cNvCxnSpPr/>
          <p:nvPr/>
        </p:nvCxnSpPr>
        <p:spPr>
          <a:xfrm>
            <a:off x="6116099" y="4213413"/>
            <a:ext cx="8808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6541FC-1EE7-4CD1-9E18-87FDDEB778DB}"/>
              </a:ext>
            </a:extLst>
          </p:cNvPr>
          <p:cNvCxnSpPr/>
          <p:nvPr/>
        </p:nvCxnSpPr>
        <p:spPr>
          <a:xfrm>
            <a:off x="383169" y="4401670"/>
            <a:ext cx="88085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B6D96-ECC5-49F4-ADB1-863FD15C90E6}"/>
              </a:ext>
            </a:extLst>
          </p:cNvPr>
          <p:cNvCxnSpPr/>
          <p:nvPr/>
        </p:nvCxnSpPr>
        <p:spPr>
          <a:xfrm>
            <a:off x="6116099" y="4356849"/>
            <a:ext cx="88085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4852BC-EF7F-4D9D-AF93-9C36A9ADBD88}"/>
              </a:ext>
            </a:extLst>
          </p:cNvPr>
          <p:cNvCxnSpPr/>
          <p:nvPr/>
        </p:nvCxnSpPr>
        <p:spPr>
          <a:xfrm>
            <a:off x="383169" y="5585012"/>
            <a:ext cx="88085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B7F62D-374C-43B6-B363-CD7E0DD8D952}"/>
              </a:ext>
            </a:extLst>
          </p:cNvPr>
          <p:cNvCxnSpPr/>
          <p:nvPr/>
        </p:nvCxnSpPr>
        <p:spPr>
          <a:xfrm>
            <a:off x="6096000" y="5020233"/>
            <a:ext cx="880855"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B1D6F2-414D-4F4F-8EFA-6B5BA183571B}"/>
              </a:ext>
            </a:extLst>
          </p:cNvPr>
          <p:cNvCxnSpPr/>
          <p:nvPr/>
        </p:nvCxnSpPr>
        <p:spPr>
          <a:xfrm>
            <a:off x="383169" y="4536140"/>
            <a:ext cx="880855" cy="0"/>
          </a:xfrm>
          <a:prstGeom prst="line">
            <a:avLst/>
          </a:prstGeom>
          <a:ln w="19050">
            <a:solidFill>
              <a:srgbClr val="4890E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D12042-7DF1-4B46-934F-6792AC4946CC}"/>
              </a:ext>
            </a:extLst>
          </p:cNvPr>
          <p:cNvCxnSpPr/>
          <p:nvPr/>
        </p:nvCxnSpPr>
        <p:spPr>
          <a:xfrm>
            <a:off x="6096000" y="5818092"/>
            <a:ext cx="880855" cy="0"/>
          </a:xfrm>
          <a:prstGeom prst="line">
            <a:avLst/>
          </a:prstGeom>
          <a:ln w="19050">
            <a:solidFill>
              <a:srgbClr val="4890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08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0"/>
            <a:ext cx="12192000"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Frequent category sets should be our primary revenue source</a:t>
            </a:r>
          </a:p>
        </p:txBody>
      </p:sp>
      <p:grpSp>
        <p:nvGrpSpPr>
          <p:cNvPr id="12" name="Group 11">
            <a:extLst>
              <a:ext uri="{FF2B5EF4-FFF2-40B4-BE49-F238E27FC236}">
                <a16:creationId xmlns:a16="http://schemas.microsoft.com/office/drawing/2014/main" id="{93C14928-9F07-4A7D-AB5A-01FBCAE2892D}"/>
              </a:ext>
            </a:extLst>
          </p:cNvPr>
          <p:cNvGrpSpPr/>
          <p:nvPr/>
        </p:nvGrpSpPr>
        <p:grpSpPr>
          <a:xfrm>
            <a:off x="215153" y="3603812"/>
            <a:ext cx="11761694" cy="3177987"/>
            <a:chOff x="3586812" y="3558989"/>
            <a:chExt cx="5548222" cy="3177987"/>
          </a:xfrm>
        </p:grpSpPr>
        <p:sp>
          <p:nvSpPr>
            <p:cNvPr id="6" name="Rectangle: Rounded Corners 5">
              <a:extLst>
                <a:ext uri="{FF2B5EF4-FFF2-40B4-BE49-F238E27FC236}">
                  <a16:creationId xmlns:a16="http://schemas.microsoft.com/office/drawing/2014/main" id="{8BB6A122-B5F3-4F67-A222-AB23CE32D1ED}"/>
                </a:ext>
              </a:extLst>
            </p:cNvPr>
            <p:cNvSpPr/>
            <p:nvPr/>
          </p:nvSpPr>
          <p:spPr>
            <a:xfrm>
              <a:off x="3586812" y="3558989"/>
              <a:ext cx="5548222" cy="3177987"/>
            </a:xfrm>
            <a:prstGeom prst="roundRect">
              <a:avLst>
                <a:gd name="adj" fmla="val 914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endParaRPr lang="en-US" sz="2000" dirty="0">
                <a:solidFill>
                  <a:schemeClr val="tx1"/>
                </a:solidFill>
                <a:latin typeface="Lato`"/>
              </a:endParaRPr>
            </a:p>
          </p:txBody>
        </p:sp>
        <p:pic>
          <p:nvPicPr>
            <p:cNvPr id="9" name="Picture 8">
              <a:extLst>
                <a:ext uri="{FF2B5EF4-FFF2-40B4-BE49-F238E27FC236}">
                  <a16:creationId xmlns:a16="http://schemas.microsoft.com/office/drawing/2014/main" id="{DA358286-6B2F-4A04-8D67-EE5570751FEE}"/>
                </a:ext>
              </a:extLst>
            </p:cNvPr>
            <p:cNvPicPr>
              <a:picLocks noChangeAspect="1"/>
            </p:cNvPicPr>
            <p:nvPr/>
          </p:nvPicPr>
          <p:blipFill>
            <a:blip r:embed="rId3"/>
            <a:stretch>
              <a:fillRect/>
            </a:stretch>
          </p:blipFill>
          <p:spPr>
            <a:xfrm>
              <a:off x="3878925" y="3691217"/>
              <a:ext cx="2291376" cy="2913530"/>
            </a:xfrm>
            <a:prstGeom prst="rect">
              <a:avLst/>
            </a:prstGeom>
            <a:ln w="12700">
              <a:solidFill>
                <a:schemeClr val="tx1"/>
              </a:solidFill>
            </a:ln>
          </p:spPr>
        </p:pic>
      </p:grpSp>
      <p:sp>
        <p:nvSpPr>
          <p:cNvPr id="11" name="Rectangle: Rounded Corners 10">
            <a:extLst>
              <a:ext uri="{FF2B5EF4-FFF2-40B4-BE49-F238E27FC236}">
                <a16:creationId xmlns:a16="http://schemas.microsoft.com/office/drawing/2014/main" id="{86B24EEE-86E9-4454-931E-3A050B2FFB7C}"/>
              </a:ext>
            </a:extLst>
          </p:cNvPr>
          <p:cNvSpPr/>
          <p:nvPr/>
        </p:nvSpPr>
        <p:spPr>
          <a:xfrm>
            <a:off x="215153" y="607862"/>
            <a:ext cx="11761694" cy="2908544"/>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Toys is the most frequently purchased category bought individually as well as with other categories like bed_bath_table, furniture_decor, computer accessories, health_beauty, watches_gifts etc.</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All these 27 categories are present in 94677 orders out of total 96477 orders, together contribute to 31451 products out of 32216 products and can yield 97% of the current revenue.</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As majority of our business is dependent on these categories, we can achieve almost 90% revenue while only focusing on top 75% products.</a:t>
            </a:r>
          </a:p>
        </p:txBody>
      </p:sp>
      <p:pic>
        <p:nvPicPr>
          <p:cNvPr id="7" name="Picture 6">
            <a:extLst>
              <a:ext uri="{FF2B5EF4-FFF2-40B4-BE49-F238E27FC236}">
                <a16:creationId xmlns:a16="http://schemas.microsoft.com/office/drawing/2014/main" id="{3E9AE67B-704A-4D6B-B3C6-AB061C43C12D}"/>
              </a:ext>
            </a:extLst>
          </p:cNvPr>
          <p:cNvPicPr>
            <a:picLocks noChangeAspect="1"/>
          </p:cNvPicPr>
          <p:nvPr/>
        </p:nvPicPr>
        <p:blipFill>
          <a:blip r:embed="rId4"/>
          <a:stretch>
            <a:fillRect/>
          </a:stretch>
        </p:blipFill>
        <p:spPr>
          <a:xfrm>
            <a:off x="6311150" y="3736040"/>
            <a:ext cx="5351929" cy="1532965"/>
          </a:xfrm>
          <a:prstGeom prst="rect">
            <a:avLst/>
          </a:prstGeom>
          <a:ln w="19050">
            <a:solidFill>
              <a:schemeClr val="tx1"/>
            </a:solidFill>
          </a:ln>
        </p:spPr>
      </p:pic>
      <p:sp>
        <p:nvSpPr>
          <p:cNvPr id="2" name="Rectangle 1">
            <a:extLst>
              <a:ext uri="{FF2B5EF4-FFF2-40B4-BE49-F238E27FC236}">
                <a16:creationId xmlns:a16="http://schemas.microsoft.com/office/drawing/2014/main" id="{B98FBDF9-8FF1-4A11-AC19-855F771E285A}"/>
              </a:ext>
            </a:extLst>
          </p:cNvPr>
          <p:cNvSpPr/>
          <p:nvPr/>
        </p:nvSpPr>
        <p:spPr>
          <a:xfrm>
            <a:off x="8059271" y="5047129"/>
            <a:ext cx="3532094" cy="221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23872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 y="494"/>
            <a:ext cx="12191999"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Ideal Category depth comprises top revenue generating products</a:t>
            </a:r>
          </a:p>
        </p:txBody>
      </p:sp>
      <p:sp>
        <p:nvSpPr>
          <p:cNvPr id="12" name="Rectangle: Rounded Corners 11">
            <a:extLst>
              <a:ext uri="{FF2B5EF4-FFF2-40B4-BE49-F238E27FC236}">
                <a16:creationId xmlns:a16="http://schemas.microsoft.com/office/drawing/2014/main" id="{592F4407-9FFF-43C2-8DF0-99CFCB39E8F4}"/>
              </a:ext>
            </a:extLst>
          </p:cNvPr>
          <p:cNvSpPr/>
          <p:nvPr/>
        </p:nvSpPr>
        <p:spPr>
          <a:xfrm>
            <a:off x="439271" y="725789"/>
            <a:ext cx="11406860" cy="3133656"/>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According to pareto 80-20 principle, 80% of the revenue contribution is from 20% of the products. (fig.2)</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Category depth refers to the number of SKUs within that category. Overall, 90% of revenue can still be achieved from 44% of the products, provided that the purchase behavior of customers does not vary significantly from the current condition.(fig.1)</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We can tweak the pareto principle and find out ideal category depth for individual category by deciding the revenue % we want to achieve from that category. e.g. computer_accessories, ideal category depth is 80 if we want to achieve 80% revenue, and 150 if we want to achieve 90% revenue.(fig.3)</a:t>
            </a:r>
          </a:p>
        </p:txBody>
      </p:sp>
      <p:grpSp>
        <p:nvGrpSpPr>
          <p:cNvPr id="3" name="Group 2">
            <a:extLst>
              <a:ext uri="{FF2B5EF4-FFF2-40B4-BE49-F238E27FC236}">
                <a16:creationId xmlns:a16="http://schemas.microsoft.com/office/drawing/2014/main" id="{2D5AEDC8-F5CA-4E63-B95F-A4CED65113E1}"/>
              </a:ext>
            </a:extLst>
          </p:cNvPr>
          <p:cNvGrpSpPr/>
          <p:nvPr/>
        </p:nvGrpSpPr>
        <p:grpSpPr>
          <a:xfrm>
            <a:off x="197223" y="4092147"/>
            <a:ext cx="11797553" cy="2612718"/>
            <a:chOff x="197223" y="4092147"/>
            <a:chExt cx="11797553" cy="2612718"/>
          </a:xfrm>
        </p:grpSpPr>
        <p:grpSp>
          <p:nvGrpSpPr>
            <p:cNvPr id="2" name="Group 1">
              <a:extLst>
                <a:ext uri="{FF2B5EF4-FFF2-40B4-BE49-F238E27FC236}">
                  <a16:creationId xmlns:a16="http://schemas.microsoft.com/office/drawing/2014/main" id="{9DFDC4AF-190E-4FC4-A5FB-858035CB5D93}"/>
                </a:ext>
              </a:extLst>
            </p:cNvPr>
            <p:cNvGrpSpPr/>
            <p:nvPr/>
          </p:nvGrpSpPr>
          <p:grpSpPr>
            <a:xfrm>
              <a:off x="197223" y="4092147"/>
              <a:ext cx="11797553" cy="2612718"/>
              <a:chOff x="197223" y="4002500"/>
              <a:chExt cx="11797553" cy="2612718"/>
            </a:xfrm>
          </p:grpSpPr>
          <p:sp>
            <p:nvSpPr>
              <p:cNvPr id="57" name="Rectangle: Rounded Corners 56">
                <a:extLst>
                  <a:ext uri="{FF2B5EF4-FFF2-40B4-BE49-F238E27FC236}">
                    <a16:creationId xmlns:a16="http://schemas.microsoft.com/office/drawing/2014/main" id="{9881C922-3F73-4699-B820-1C3DC0A4D03E}"/>
                  </a:ext>
                </a:extLst>
              </p:cNvPr>
              <p:cNvSpPr/>
              <p:nvPr/>
            </p:nvSpPr>
            <p:spPr>
              <a:xfrm>
                <a:off x="197223" y="4002500"/>
                <a:ext cx="11797553" cy="2612718"/>
              </a:xfrm>
              <a:prstGeom prst="roundRect">
                <a:avLst>
                  <a:gd name="adj" fmla="val 914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endParaRPr lang="en-US" sz="2000" dirty="0">
                  <a:solidFill>
                    <a:schemeClr val="tx1"/>
                  </a:solidFill>
                  <a:latin typeface="Lato`"/>
                </a:endParaRPr>
              </a:p>
            </p:txBody>
          </p:sp>
          <p:pic>
            <p:nvPicPr>
              <p:cNvPr id="7" name="Picture 6">
                <a:extLst>
                  <a:ext uri="{FF2B5EF4-FFF2-40B4-BE49-F238E27FC236}">
                    <a16:creationId xmlns:a16="http://schemas.microsoft.com/office/drawing/2014/main" id="{EC908BCA-3461-4745-90EE-CB7FE90614C4}"/>
                  </a:ext>
                </a:extLst>
              </p:cNvPr>
              <p:cNvPicPr>
                <a:picLocks noChangeAspect="1"/>
              </p:cNvPicPr>
              <p:nvPr/>
            </p:nvPicPr>
            <p:blipFill>
              <a:blip r:embed="rId4"/>
              <a:stretch>
                <a:fillRect/>
              </a:stretch>
            </p:blipFill>
            <p:spPr>
              <a:xfrm>
                <a:off x="345869" y="4291924"/>
                <a:ext cx="3231049" cy="201026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73624A3D-4DBA-4D97-8665-9F47D3683313}"/>
                  </a:ext>
                </a:extLst>
              </p:cNvPr>
              <p:cNvPicPr>
                <a:picLocks noChangeAspect="1"/>
              </p:cNvPicPr>
              <p:nvPr/>
            </p:nvPicPr>
            <p:blipFill>
              <a:blip r:embed="rId5"/>
              <a:stretch>
                <a:fillRect/>
              </a:stretch>
            </p:blipFill>
            <p:spPr>
              <a:xfrm>
                <a:off x="4016188" y="4291926"/>
                <a:ext cx="3231049" cy="201026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a:extLst>
                  <a:ext uri="{FF2B5EF4-FFF2-40B4-BE49-F238E27FC236}">
                    <a16:creationId xmlns:a16="http://schemas.microsoft.com/office/drawing/2014/main" id="{89753CEE-9F9D-4E28-A886-981635A44EB8}"/>
                  </a:ext>
                </a:extLst>
              </p:cNvPr>
              <p:cNvPicPr>
                <a:picLocks noChangeAspect="1"/>
              </p:cNvPicPr>
              <p:nvPr/>
            </p:nvPicPr>
            <p:blipFill>
              <a:blip r:embed="rId6"/>
              <a:stretch>
                <a:fillRect/>
              </a:stretch>
            </p:blipFill>
            <p:spPr>
              <a:xfrm>
                <a:off x="7578890" y="4291926"/>
                <a:ext cx="4267241" cy="2033867"/>
              </a:xfrm>
              <a:prstGeom prst="rect">
                <a:avLst/>
              </a:prstGeom>
              <a:ln w="19050">
                <a:solidFill>
                  <a:schemeClr val="tx1"/>
                </a:solidFill>
                <a:prstDash val="solid"/>
              </a:ln>
            </p:spPr>
          </p:pic>
          <p:sp>
            <p:nvSpPr>
              <p:cNvPr id="22" name="Rectangle 21">
                <a:extLst>
                  <a:ext uri="{FF2B5EF4-FFF2-40B4-BE49-F238E27FC236}">
                    <a16:creationId xmlns:a16="http://schemas.microsoft.com/office/drawing/2014/main" id="{623F5A11-2EED-4AE3-A28E-119E720CE13A}"/>
                  </a:ext>
                </a:extLst>
              </p:cNvPr>
              <p:cNvSpPr/>
              <p:nvPr/>
            </p:nvSpPr>
            <p:spPr>
              <a:xfrm>
                <a:off x="8553066" y="5640059"/>
                <a:ext cx="2888918" cy="16409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0" name="Rectangle 19">
                <a:extLst>
                  <a:ext uri="{FF2B5EF4-FFF2-40B4-BE49-F238E27FC236}">
                    <a16:creationId xmlns:a16="http://schemas.microsoft.com/office/drawing/2014/main" id="{456CE079-78A6-4EE5-B6AB-9E08CE2573D5}"/>
                  </a:ext>
                </a:extLst>
              </p:cNvPr>
              <p:cNvSpPr/>
              <p:nvPr/>
            </p:nvSpPr>
            <p:spPr>
              <a:xfrm>
                <a:off x="8553066" y="6161696"/>
                <a:ext cx="2888917" cy="164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1" name="Rectangle 10">
              <a:extLst>
                <a:ext uri="{FF2B5EF4-FFF2-40B4-BE49-F238E27FC236}">
                  <a16:creationId xmlns:a16="http://schemas.microsoft.com/office/drawing/2014/main" id="{C0206CCE-D47F-4DC2-8278-9373FD9ED78C}"/>
                </a:ext>
              </a:extLst>
            </p:cNvPr>
            <p:cNvSpPr/>
            <p:nvPr/>
          </p:nvSpPr>
          <p:spPr>
            <a:xfrm>
              <a:off x="1246094" y="5968113"/>
              <a:ext cx="2330824" cy="22807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Rectangle 12">
              <a:extLst>
                <a:ext uri="{FF2B5EF4-FFF2-40B4-BE49-F238E27FC236}">
                  <a16:creationId xmlns:a16="http://schemas.microsoft.com/office/drawing/2014/main" id="{B7728A78-4924-4B06-812A-92629017B49F}"/>
                </a:ext>
              </a:extLst>
            </p:cNvPr>
            <p:cNvSpPr/>
            <p:nvPr/>
          </p:nvSpPr>
          <p:spPr>
            <a:xfrm>
              <a:off x="4794980" y="6169293"/>
              <a:ext cx="2433552" cy="21925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 name="TextBox 3">
            <a:extLst>
              <a:ext uri="{FF2B5EF4-FFF2-40B4-BE49-F238E27FC236}">
                <a16:creationId xmlns:a16="http://schemas.microsoft.com/office/drawing/2014/main" id="{C71D1E55-72B0-4EF7-91E2-2B811ED101AE}"/>
              </a:ext>
            </a:extLst>
          </p:cNvPr>
          <p:cNvSpPr txBox="1"/>
          <p:nvPr/>
        </p:nvSpPr>
        <p:spPr>
          <a:xfrm>
            <a:off x="197223" y="4039747"/>
            <a:ext cx="317716" cy="379656"/>
          </a:xfrm>
          <a:prstGeom prst="rect">
            <a:avLst/>
          </a:prstGeom>
          <a:noFill/>
        </p:spPr>
        <p:txBody>
          <a:bodyPr wrap="none" rtlCol="0">
            <a:spAutoFit/>
          </a:bodyPr>
          <a:lstStyle/>
          <a:p>
            <a:r>
              <a:rPr lang="en-IN" dirty="0"/>
              <a:t>1</a:t>
            </a:r>
            <a:endParaRPr lang="LID4096" dirty="0"/>
          </a:p>
        </p:txBody>
      </p:sp>
      <p:sp>
        <p:nvSpPr>
          <p:cNvPr id="17" name="TextBox 16">
            <a:extLst>
              <a:ext uri="{FF2B5EF4-FFF2-40B4-BE49-F238E27FC236}">
                <a16:creationId xmlns:a16="http://schemas.microsoft.com/office/drawing/2014/main" id="{D3EE474C-9AC0-4A3F-8121-DAFA34DA231D}"/>
              </a:ext>
            </a:extLst>
          </p:cNvPr>
          <p:cNvSpPr txBox="1"/>
          <p:nvPr/>
        </p:nvSpPr>
        <p:spPr>
          <a:xfrm>
            <a:off x="3927276" y="4047031"/>
            <a:ext cx="317716" cy="379656"/>
          </a:xfrm>
          <a:prstGeom prst="rect">
            <a:avLst/>
          </a:prstGeom>
          <a:noFill/>
        </p:spPr>
        <p:txBody>
          <a:bodyPr wrap="none" rtlCol="0">
            <a:spAutoFit/>
          </a:bodyPr>
          <a:lstStyle/>
          <a:p>
            <a:r>
              <a:rPr lang="en-IN" dirty="0"/>
              <a:t>2</a:t>
            </a:r>
            <a:endParaRPr lang="LID4096" dirty="0"/>
          </a:p>
        </p:txBody>
      </p:sp>
      <p:sp>
        <p:nvSpPr>
          <p:cNvPr id="18" name="TextBox 17">
            <a:extLst>
              <a:ext uri="{FF2B5EF4-FFF2-40B4-BE49-F238E27FC236}">
                <a16:creationId xmlns:a16="http://schemas.microsoft.com/office/drawing/2014/main" id="{898692CB-7ECA-4A8F-81B1-FF97770C9DB1}"/>
              </a:ext>
            </a:extLst>
          </p:cNvPr>
          <p:cNvSpPr txBox="1"/>
          <p:nvPr/>
        </p:nvSpPr>
        <p:spPr>
          <a:xfrm>
            <a:off x="7468131" y="4039747"/>
            <a:ext cx="317716" cy="379656"/>
          </a:xfrm>
          <a:prstGeom prst="rect">
            <a:avLst/>
          </a:prstGeom>
          <a:noFill/>
        </p:spPr>
        <p:txBody>
          <a:bodyPr wrap="none" rtlCol="0">
            <a:spAutoFit/>
          </a:bodyPr>
          <a:lstStyle/>
          <a:p>
            <a:r>
              <a:rPr lang="en-IN" dirty="0"/>
              <a:t>3</a:t>
            </a:r>
            <a:endParaRPr lang="LID4096" dirty="0"/>
          </a:p>
        </p:txBody>
      </p:sp>
    </p:spTree>
    <p:extLst>
      <p:ext uri="{BB962C8B-B14F-4D97-AF65-F5344CB8AC3E}">
        <p14:creationId xmlns:p14="http://schemas.microsoft.com/office/powerpoint/2010/main" val="1494341493"/>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0" y="0"/>
            <a:ext cx="12192000" cy="520456"/>
          </a:xfrm>
          <a:prstGeom prst="rect">
            <a:avLst/>
          </a:prstGeom>
          <a:noFill/>
          <a:ln>
            <a:solidFill>
              <a:schemeClr val="tx1">
                <a:lumMod val="95000"/>
                <a:lumOff val="5000"/>
              </a:schemeClr>
            </a:solid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RPr/>
            </a:defPPr>
            <a:lvl1pPr algn="ctr" defTabSz="914126" eaLnBrk="0" fontAlgn="base" hangingPunct="0">
              <a:spcBef>
                <a:spcPct val="0"/>
              </a:spcBef>
              <a:spcAft>
                <a:spcPct val="0"/>
              </a:spcAft>
              <a:defRPr kumimoji="0" sz="2400" kern="1200" spc="0" normalizeH="0" baseline="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defRPr>
            </a:lvl1pPr>
          </a:lstStyle>
          <a:p>
            <a:r>
              <a:rPr lang="en-US" altLang="en-US" dirty="0"/>
              <a:t>We need to stimulate purchase of multiple products</a:t>
            </a:r>
          </a:p>
        </p:txBody>
      </p:sp>
      <p:sp>
        <p:nvSpPr>
          <p:cNvPr id="6" name="Rectangle: Rounded Corners 5">
            <a:extLst>
              <a:ext uri="{FF2B5EF4-FFF2-40B4-BE49-F238E27FC236}">
                <a16:creationId xmlns:a16="http://schemas.microsoft.com/office/drawing/2014/main" id="{8BB6A122-B5F3-4F67-A222-AB23CE32D1ED}"/>
              </a:ext>
            </a:extLst>
          </p:cNvPr>
          <p:cNvSpPr/>
          <p:nvPr/>
        </p:nvSpPr>
        <p:spPr>
          <a:xfrm>
            <a:off x="215152" y="3110754"/>
            <a:ext cx="11761693" cy="3671046"/>
          </a:xfrm>
          <a:prstGeom prst="roundRect">
            <a:avLst>
              <a:gd name="adj" fmla="val 914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endParaRPr lang="en-US" sz="2000" dirty="0">
              <a:solidFill>
                <a:schemeClr val="tx1"/>
              </a:solidFill>
              <a:latin typeface="Lato`"/>
            </a:endParaRPr>
          </a:p>
        </p:txBody>
      </p:sp>
      <p:sp>
        <p:nvSpPr>
          <p:cNvPr id="11" name="Rectangle: Rounded Corners 10">
            <a:extLst>
              <a:ext uri="{FF2B5EF4-FFF2-40B4-BE49-F238E27FC236}">
                <a16:creationId xmlns:a16="http://schemas.microsoft.com/office/drawing/2014/main" id="{86B24EEE-86E9-4454-931E-3A050B2FFB7C}"/>
              </a:ext>
            </a:extLst>
          </p:cNvPr>
          <p:cNvSpPr/>
          <p:nvPr/>
        </p:nvSpPr>
        <p:spPr>
          <a:xfrm>
            <a:off x="215153" y="842925"/>
            <a:ext cx="11761694" cy="2034746"/>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Almost 87000 orders were consisting of individual products.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Only 10%, approx. 9600 orders were having two or more than two products.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In future, we will need to drive business from limited number of categories and products.</a:t>
            </a:r>
          </a:p>
        </p:txBody>
      </p:sp>
      <p:pic>
        <p:nvPicPr>
          <p:cNvPr id="3" name="Picture 2">
            <a:extLst>
              <a:ext uri="{FF2B5EF4-FFF2-40B4-BE49-F238E27FC236}">
                <a16:creationId xmlns:a16="http://schemas.microsoft.com/office/drawing/2014/main" id="{7AAB8C6F-C4D6-4BB5-B142-502CAF1B3C27}"/>
              </a:ext>
            </a:extLst>
          </p:cNvPr>
          <p:cNvPicPr>
            <a:picLocks noChangeAspect="1"/>
          </p:cNvPicPr>
          <p:nvPr/>
        </p:nvPicPr>
        <p:blipFill>
          <a:blip r:embed="rId3"/>
          <a:stretch>
            <a:fillRect/>
          </a:stretch>
        </p:blipFill>
        <p:spPr>
          <a:xfrm>
            <a:off x="848179" y="3552525"/>
            <a:ext cx="4701947" cy="2787503"/>
          </a:xfrm>
          <a:prstGeom prst="rect">
            <a:avLst/>
          </a:prstGeom>
          <a:ln w="19050">
            <a:solidFill>
              <a:schemeClr val="tx1"/>
            </a:solidFill>
          </a:ln>
        </p:spPr>
      </p:pic>
      <p:pic>
        <p:nvPicPr>
          <p:cNvPr id="8" name="Picture 7">
            <a:extLst>
              <a:ext uri="{FF2B5EF4-FFF2-40B4-BE49-F238E27FC236}">
                <a16:creationId xmlns:a16="http://schemas.microsoft.com/office/drawing/2014/main" id="{26E37929-D565-46FB-9A06-0175DD81B863}"/>
              </a:ext>
            </a:extLst>
          </p:cNvPr>
          <p:cNvPicPr>
            <a:picLocks noChangeAspect="1"/>
          </p:cNvPicPr>
          <p:nvPr/>
        </p:nvPicPr>
        <p:blipFill>
          <a:blip r:embed="rId4"/>
          <a:stretch>
            <a:fillRect/>
          </a:stretch>
        </p:blipFill>
        <p:spPr>
          <a:xfrm>
            <a:off x="7713305" y="3357282"/>
            <a:ext cx="2949196" cy="3177988"/>
          </a:xfrm>
          <a:prstGeom prst="rect">
            <a:avLst/>
          </a:prstGeom>
          <a:ln w="12700">
            <a:solidFill>
              <a:schemeClr val="tx1"/>
            </a:solidFill>
          </a:ln>
        </p:spPr>
      </p:pic>
    </p:spTree>
    <p:extLst>
      <p:ext uri="{BB962C8B-B14F-4D97-AF65-F5344CB8AC3E}">
        <p14:creationId xmlns:p14="http://schemas.microsoft.com/office/powerpoint/2010/main" val="210642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2526</TotalTime>
  <Words>1382</Words>
  <Application>Microsoft Office PowerPoint</Application>
  <PresentationFormat>Widescreen</PresentationFormat>
  <Paragraphs>97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Lato Semibold</vt:lpstr>
      <vt:lpstr>Lato`</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APPENDIX-Data 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Devendra Sirsath</dc:creator>
  <cp:lastModifiedBy>Devendra Sirsath</cp:lastModifiedBy>
  <cp:revision>129</cp:revision>
  <dcterms:modified xsi:type="dcterms:W3CDTF">2024-01-16T10:04:34Z</dcterms:modified>
</cp:coreProperties>
</file>