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198817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1DB8C1-014D-4855-8ABB-4A23B62C8A41}"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411956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42525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8042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270484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755890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324612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2197730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20436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310109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410128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DB8C1-014D-4855-8ABB-4A23B62C8A41}"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171170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DB8C1-014D-4855-8ABB-4A23B62C8A41}"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52907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84892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388352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1DB8C1-014D-4855-8ABB-4A23B62C8A41}" type="datetimeFigureOut">
              <a:rPr lang="en-IN" smtClean="0"/>
              <a:t>27-01-2023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123764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1DB8C1-014D-4855-8ABB-4A23B62C8A41}"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35722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1DB8C1-014D-4855-8ABB-4A23B62C8A41}" type="datetimeFigureOut">
              <a:rPr lang="en-IN" smtClean="0"/>
              <a:t>27-01-2023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C92C65-57EA-4BEE-9FA6-3CCE5A554C85}" type="slidenum">
              <a:rPr lang="en-IN" smtClean="0"/>
              <a:t>‹#›</a:t>
            </a:fld>
            <a:endParaRPr lang="en-IN"/>
          </a:p>
        </p:txBody>
      </p:sp>
    </p:spTree>
    <p:extLst>
      <p:ext uri="{BB962C8B-B14F-4D97-AF65-F5344CB8AC3E}">
        <p14:creationId xmlns:p14="http://schemas.microsoft.com/office/powerpoint/2010/main" val="18011962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A028C7-151B-5627-6EB0-582F5C849ECE}"/>
              </a:ext>
            </a:extLst>
          </p:cNvPr>
          <p:cNvSpPr>
            <a:spLocks noGrp="1"/>
          </p:cNvSpPr>
          <p:nvPr>
            <p:ph type="subTitle" idx="1"/>
          </p:nvPr>
        </p:nvSpPr>
        <p:spPr>
          <a:xfrm>
            <a:off x="595662" y="2567580"/>
            <a:ext cx="8825658" cy="861420"/>
          </a:xfrm>
        </p:spPr>
        <p:txBody>
          <a:bodyPr/>
          <a:lstStyle/>
          <a:p>
            <a:r>
              <a:rPr lang="en-US" dirty="0">
                <a:solidFill>
                  <a:schemeClr val="tx1"/>
                </a:solidFill>
              </a:rPr>
              <a:t>WINE DATA ANALYSIS</a:t>
            </a:r>
          </a:p>
          <a:p>
            <a:endParaRPr lang="en-IN" dirty="0"/>
          </a:p>
        </p:txBody>
      </p:sp>
    </p:spTree>
    <p:extLst>
      <p:ext uri="{BB962C8B-B14F-4D97-AF65-F5344CB8AC3E}">
        <p14:creationId xmlns:p14="http://schemas.microsoft.com/office/powerpoint/2010/main" val="158003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5871A-F9F6-8921-B8B2-69A6FF073ACD}"/>
              </a:ext>
            </a:extLst>
          </p:cNvPr>
          <p:cNvSpPr>
            <a:spLocks noGrp="1"/>
          </p:cNvSpPr>
          <p:nvPr>
            <p:ph idx="1"/>
          </p:nvPr>
        </p:nvSpPr>
        <p:spPr>
          <a:xfrm>
            <a:off x="100135" y="197485"/>
            <a:ext cx="12091865" cy="6660515"/>
          </a:xfrm>
        </p:spPr>
        <p:txBody>
          <a:bodyPr/>
          <a:lstStyle/>
          <a:p>
            <a:pPr marL="0" indent="0">
              <a:buNone/>
            </a:pPr>
            <a:endParaRPr lang="en-US" dirty="0"/>
          </a:p>
          <a:p>
            <a:pPr marL="0" indent="0">
              <a:buNone/>
            </a:pPr>
            <a:endParaRPr lang="en-US" dirty="0"/>
          </a:p>
          <a:p>
            <a:pPr marL="0" indent="0">
              <a:buNone/>
            </a:pPr>
            <a:r>
              <a:rPr lang="en-US" dirty="0"/>
              <a:t>Objective: </a:t>
            </a:r>
          </a:p>
          <a:p>
            <a:r>
              <a:rPr lang="en-US" dirty="0"/>
              <a:t>To find the relationship among the various column in a dataset.</a:t>
            </a:r>
          </a:p>
          <a:p>
            <a:pPr marL="0" indent="0">
              <a:buNone/>
            </a:pPr>
            <a:endParaRPr lang="en-IN" dirty="0"/>
          </a:p>
          <a:p>
            <a:pPr marL="0" indent="0">
              <a:buNone/>
            </a:pPr>
            <a:r>
              <a:rPr lang="en-IN" dirty="0"/>
              <a:t>Benefit:</a:t>
            </a:r>
          </a:p>
          <a:p>
            <a:r>
              <a:rPr lang="en-IN" dirty="0"/>
              <a:t>Able to know which country and province is producing most amount of wine.</a:t>
            </a:r>
          </a:p>
          <a:p>
            <a:r>
              <a:rPr lang="en-IN" dirty="0"/>
              <a:t>Able to know how which brand is very good rated, their price and the most loved winery .</a:t>
            </a:r>
          </a:p>
          <a:p>
            <a:r>
              <a:rPr lang="en-IN"/>
              <a:t>Able to know the revenue generation of the province and country through wine sell.</a:t>
            </a:r>
            <a:endParaRPr lang="en-IN" dirty="0"/>
          </a:p>
          <a:p>
            <a:pPr marL="0" indent="0">
              <a:buNone/>
            </a:pPr>
            <a:r>
              <a:rPr lang="en-IN" dirty="0"/>
              <a:t> </a:t>
            </a:r>
          </a:p>
        </p:txBody>
      </p:sp>
    </p:spTree>
    <p:extLst>
      <p:ext uri="{BB962C8B-B14F-4D97-AF65-F5344CB8AC3E}">
        <p14:creationId xmlns:p14="http://schemas.microsoft.com/office/powerpoint/2010/main" val="172973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A698D-86D2-E6AB-1DB8-3E7BFCED2835}"/>
              </a:ext>
            </a:extLst>
          </p:cNvPr>
          <p:cNvSpPr>
            <a:spLocks noGrp="1"/>
          </p:cNvSpPr>
          <p:nvPr>
            <p:ph idx="1"/>
          </p:nvPr>
        </p:nvSpPr>
        <p:spPr>
          <a:xfrm>
            <a:off x="375582" y="1431482"/>
            <a:ext cx="11440836" cy="4969318"/>
          </a:xfrm>
        </p:spPr>
        <p:txBody>
          <a:bodyPr/>
          <a:lstStyle/>
          <a:p>
            <a:pPr marL="0" indent="0">
              <a:buNone/>
            </a:pPr>
            <a:r>
              <a:rPr lang="en-US" dirty="0"/>
              <a:t>Data Sharing Agreement:</a:t>
            </a:r>
          </a:p>
          <a:p>
            <a:r>
              <a:rPr lang="en-US" dirty="0"/>
              <a:t>Sample file (ex. Wine Data Analysis)</a:t>
            </a:r>
          </a:p>
          <a:p>
            <a:r>
              <a:rPr lang="en-US" dirty="0"/>
              <a:t>Total column : 11</a:t>
            </a:r>
          </a:p>
          <a:p>
            <a:r>
              <a:rPr lang="en-IN" dirty="0"/>
              <a:t>Columns’s data type : mixed i.e. some were categorical and some were numerical</a:t>
            </a:r>
          </a:p>
        </p:txBody>
      </p:sp>
    </p:spTree>
    <p:extLst>
      <p:ext uri="{BB962C8B-B14F-4D97-AF65-F5344CB8AC3E}">
        <p14:creationId xmlns:p14="http://schemas.microsoft.com/office/powerpoint/2010/main" val="233781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D4FDE-6D31-C771-EC55-85B342CAEF5A}"/>
              </a:ext>
            </a:extLst>
          </p:cNvPr>
          <p:cNvSpPr>
            <a:spLocks noGrp="1"/>
          </p:cNvSpPr>
          <p:nvPr>
            <p:ph idx="1"/>
          </p:nvPr>
        </p:nvSpPr>
        <p:spPr>
          <a:xfrm>
            <a:off x="401976" y="974359"/>
            <a:ext cx="11156750" cy="5213377"/>
          </a:xfrm>
        </p:spPr>
        <p:txBody>
          <a:bodyPr/>
          <a:lstStyle/>
          <a:p>
            <a:pPr marL="0" indent="0">
              <a:buNone/>
            </a:pPr>
            <a:r>
              <a:rPr lang="en-US" dirty="0"/>
              <a:t>ARCHITECTURE:</a:t>
            </a:r>
          </a:p>
          <a:p>
            <a:pPr marL="457200" indent="-457200">
              <a:buFont typeface="+mj-lt"/>
              <a:buAutoNum type="arabicPeriod"/>
            </a:pPr>
            <a:r>
              <a:rPr lang="en-IN" dirty="0"/>
              <a:t>Data gathered from the client </a:t>
            </a:r>
          </a:p>
          <a:p>
            <a:pPr marL="457200" indent="-457200">
              <a:buFont typeface="+mj-lt"/>
              <a:buAutoNum type="arabicPeriod"/>
            </a:pPr>
            <a:r>
              <a:rPr lang="en-IN" dirty="0"/>
              <a:t>Get the objective from the client, i.e. what the client want the result from the data.</a:t>
            </a:r>
          </a:p>
          <a:p>
            <a:pPr marL="457200" indent="-457200">
              <a:buFont typeface="+mj-lt"/>
              <a:buAutoNum type="arabicPeriod"/>
            </a:pPr>
            <a:r>
              <a:rPr lang="en-IN" dirty="0"/>
              <a:t>Data understanding : Go through the data very carefully, and find out which data is essential and which is not</a:t>
            </a:r>
          </a:p>
          <a:p>
            <a:pPr marL="457200" indent="-457200">
              <a:buFont typeface="+mj-lt"/>
              <a:buAutoNum type="arabicPeriod"/>
            </a:pPr>
            <a:r>
              <a:rPr lang="en-IN" dirty="0"/>
              <a:t>Data Cleaning: Now finding out that there is a null value, we first understand the impact of removing, after careful study we replaced the value with zero.</a:t>
            </a:r>
          </a:p>
          <a:p>
            <a:pPr marL="457200" indent="-457200">
              <a:buFont typeface="+mj-lt"/>
              <a:buAutoNum type="arabicPeriod"/>
            </a:pPr>
            <a:r>
              <a:rPr lang="en-IN" dirty="0"/>
              <a:t>Analyzing and Visualizing: Then we created the graph from the data and ensure that it covers everything.</a:t>
            </a:r>
          </a:p>
          <a:p>
            <a:endParaRPr lang="en-IN" dirty="0"/>
          </a:p>
        </p:txBody>
      </p:sp>
    </p:spTree>
    <p:extLst>
      <p:ext uri="{BB962C8B-B14F-4D97-AF65-F5344CB8AC3E}">
        <p14:creationId xmlns:p14="http://schemas.microsoft.com/office/powerpoint/2010/main" val="214738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80B6B-BB61-4471-6932-B61A1608B77E}"/>
              </a:ext>
            </a:extLst>
          </p:cNvPr>
          <p:cNvSpPr>
            <a:spLocks noGrp="1"/>
          </p:cNvSpPr>
          <p:nvPr>
            <p:ph idx="1"/>
          </p:nvPr>
        </p:nvSpPr>
        <p:spPr>
          <a:xfrm>
            <a:off x="62144" y="745725"/>
            <a:ext cx="12129856" cy="5752730"/>
          </a:xfrm>
        </p:spPr>
        <p:txBody>
          <a:bodyPr>
            <a:normAutofit/>
          </a:bodyPr>
          <a:lstStyle/>
          <a:p>
            <a:pPr marL="0" indent="0">
              <a:buNone/>
            </a:pPr>
            <a:r>
              <a:rPr lang="en-US" dirty="0"/>
              <a:t>Data Gathering :</a:t>
            </a:r>
          </a:p>
          <a:p>
            <a:pPr marL="0" indent="0">
              <a:buNone/>
            </a:pPr>
            <a:r>
              <a:rPr lang="en-US" dirty="0"/>
              <a:t>Data gathering is the process of gathering the data to make insight. It is the very first stage of the data analysis stage. Data can be gathered from anywhere like: survey, government site, pre surveyed data and many more.</a:t>
            </a:r>
          </a:p>
          <a:p>
            <a:pPr marL="0" indent="0">
              <a:buNone/>
            </a:pPr>
            <a:endParaRPr lang="en-US" dirty="0"/>
          </a:p>
          <a:p>
            <a:pPr marL="0" indent="0">
              <a:buNone/>
            </a:pPr>
            <a:r>
              <a:rPr lang="en-US" dirty="0"/>
              <a:t>Client Objective:</a:t>
            </a:r>
          </a:p>
          <a:p>
            <a:r>
              <a:rPr lang="en-US" dirty="0"/>
              <a:t>In this phase client generally approach to the analyst and ask the insight from the data . This phase is crucial, as if the objective of a client is not clear then we cannot able to get what kind of insight he actually want, and if the objective is not clear and we start working on, some random objective then it’s a waste of time and money. </a:t>
            </a:r>
          </a:p>
          <a:p>
            <a:pPr marL="0" indent="0">
              <a:buNone/>
            </a:pPr>
            <a:endParaRPr lang="en-IN" dirty="0"/>
          </a:p>
          <a:p>
            <a:pPr marL="0" indent="0">
              <a:buNone/>
            </a:pPr>
            <a:r>
              <a:rPr lang="en-IN" dirty="0"/>
              <a:t>Data Understanding :</a:t>
            </a:r>
          </a:p>
          <a:p>
            <a:pPr marL="0" indent="0">
              <a:buNone/>
            </a:pPr>
            <a:r>
              <a:rPr lang="en-IN" dirty="0"/>
              <a:t>In this phase we generally spent a lot of time and try to make connection among the data provided. We understand the overall data and it really help us to make better understanding of the data.</a:t>
            </a:r>
          </a:p>
          <a:p>
            <a:pPr marL="0" indent="0">
              <a:buNone/>
            </a:pPr>
            <a:endParaRPr lang="en-IN" dirty="0"/>
          </a:p>
        </p:txBody>
      </p:sp>
    </p:spTree>
    <p:extLst>
      <p:ext uri="{BB962C8B-B14F-4D97-AF65-F5344CB8AC3E}">
        <p14:creationId xmlns:p14="http://schemas.microsoft.com/office/powerpoint/2010/main" val="112826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D888B-2E30-A1E5-2F62-9F7D3481448B}"/>
              </a:ext>
            </a:extLst>
          </p:cNvPr>
          <p:cNvSpPr>
            <a:spLocks noGrp="1"/>
          </p:cNvSpPr>
          <p:nvPr>
            <p:ph idx="1"/>
          </p:nvPr>
        </p:nvSpPr>
        <p:spPr>
          <a:xfrm>
            <a:off x="239697" y="275208"/>
            <a:ext cx="11683013" cy="6276512"/>
          </a:xfrm>
        </p:spPr>
        <p:txBody>
          <a:bodyPr/>
          <a:lstStyle/>
          <a:p>
            <a:pPr marL="0" indent="0">
              <a:buNone/>
            </a:pPr>
            <a:r>
              <a:rPr lang="en-US" dirty="0"/>
              <a:t>Data cleaning: </a:t>
            </a:r>
          </a:p>
          <a:p>
            <a:r>
              <a:rPr lang="en-IN" dirty="0"/>
              <a:t>Here in this phase we remove all the unwanted data. That is the data which hampers the outcome of other data. If the data is very important then we may replace the data with other value for example, in this project we replace all the null value with 0 as the null value associated with almost 50% of data, so removing them might result in loss of data. Or in other way we replace the data with mean/median.</a:t>
            </a:r>
          </a:p>
          <a:p>
            <a:pPr marL="0" indent="0">
              <a:buNone/>
            </a:pPr>
            <a:endParaRPr lang="en-IN" dirty="0"/>
          </a:p>
          <a:p>
            <a:pPr marL="0" indent="0">
              <a:buNone/>
            </a:pPr>
            <a:r>
              <a:rPr lang="en-IN" dirty="0"/>
              <a:t>Data Visualization: </a:t>
            </a:r>
          </a:p>
          <a:p>
            <a:r>
              <a:rPr lang="en-IN" dirty="0"/>
              <a:t>In this phase we represent the data in graphical format for the better understanding of the data. The data might be represented in pie chart, histogram, bar graph or many others.</a:t>
            </a:r>
          </a:p>
          <a:p>
            <a:endParaRPr lang="en-IN" dirty="0"/>
          </a:p>
        </p:txBody>
      </p:sp>
    </p:spTree>
    <p:extLst>
      <p:ext uri="{BB962C8B-B14F-4D97-AF65-F5344CB8AC3E}">
        <p14:creationId xmlns:p14="http://schemas.microsoft.com/office/powerpoint/2010/main" val="372001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D4B7B-176A-212A-9D6B-F1AA2581AA46}"/>
              </a:ext>
            </a:extLst>
          </p:cNvPr>
          <p:cNvSpPr>
            <a:spLocks noGrp="1"/>
          </p:cNvSpPr>
          <p:nvPr>
            <p:ph idx="1"/>
          </p:nvPr>
        </p:nvSpPr>
        <p:spPr>
          <a:xfrm>
            <a:off x="337352" y="390618"/>
            <a:ext cx="11549848" cy="6125592"/>
          </a:xfrm>
        </p:spPr>
        <p:txBody>
          <a:bodyPr/>
          <a:lstStyle/>
          <a:p>
            <a:pPr marL="0" indent="0" algn="ctr">
              <a:buNone/>
            </a:pPr>
            <a:r>
              <a:rPr lang="en-US" dirty="0"/>
              <a:t>Q&amp;A</a:t>
            </a:r>
          </a:p>
          <a:p>
            <a:r>
              <a:rPr lang="en-IN" dirty="0"/>
              <a:t>What is the source of data ?</a:t>
            </a:r>
          </a:p>
          <a:p>
            <a:pPr marL="0" indent="0">
              <a:buNone/>
            </a:pPr>
            <a:r>
              <a:rPr lang="en-IN" dirty="0"/>
              <a:t>The data is provided by the client and have multiple files within it. </a:t>
            </a:r>
          </a:p>
          <a:p>
            <a:r>
              <a:rPr lang="en-IN" dirty="0"/>
              <a:t>What is the type of data?</a:t>
            </a:r>
          </a:p>
          <a:p>
            <a:pPr marL="0" indent="0">
              <a:buNone/>
            </a:pPr>
            <a:r>
              <a:rPr lang="en-IN" dirty="0"/>
              <a:t>The data is combination of numerical as well as categorical </a:t>
            </a:r>
          </a:p>
          <a:p>
            <a:r>
              <a:rPr lang="en-IN" dirty="0"/>
              <a:t>What is the complete flow that you followed in this project?</a:t>
            </a:r>
          </a:p>
          <a:p>
            <a:pPr marL="0" indent="0">
              <a:buNone/>
            </a:pPr>
            <a:r>
              <a:rPr lang="en-IN" dirty="0"/>
              <a:t>Refer to the slide number 4 for the answers</a:t>
            </a:r>
          </a:p>
          <a:p>
            <a:r>
              <a:rPr lang="en-IN" dirty="0"/>
              <a:t>Does your data changes on dhange on countries?</a:t>
            </a:r>
          </a:p>
          <a:p>
            <a:pPr marL="0" indent="0">
              <a:buNone/>
            </a:pPr>
            <a:r>
              <a:rPr lang="en-IN" dirty="0"/>
              <a:t>Yes, the data gets change as we change the country option.</a:t>
            </a:r>
          </a:p>
          <a:p>
            <a:r>
              <a:rPr lang="en-IN" dirty="0"/>
              <a:t>Does the data contained error. If yes how you handled it ?</a:t>
            </a:r>
          </a:p>
          <a:p>
            <a:pPr marL="0" indent="0">
              <a:buNone/>
            </a:pPr>
            <a:r>
              <a:rPr lang="en-IN" dirty="0"/>
              <a:t>The data contain various null value. Since the data is linked with other data and total of them are almost half thus we replaced them, instead of removing the whole row.</a:t>
            </a:r>
          </a:p>
        </p:txBody>
      </p:sp>
    </p:spTree>
    <p:extLst>
      <p:ext uri="{BB962C8B-B14F-4D97-AF65-F5344CB8AC3E}">
        <p14:creationId xmlns:p14="http://schemas.microsoft.com/office/powerpoint/2010/main" val="509991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88</TotalTime>
  <Words>622</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dc:creator>
  <cp:lastModifiedBy>anju</cp:lastModifiedBy>
  <cp:revision>2</cp:revision>
  <dcterms:created xsi:type="dcterms:W3CDTF">2023-01-18T19:19:48Z</dcterms:created>
  <dcterms:modified xsi:type="dcterms:W3CDTF">2023-01-26T21:07:39Z</dcterms:modified>
</cp:coreProperties>
</file>