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 id="2147483700" r:id="rId2"/>
  </p:sldMasterIdLst>
  <p:notesMasterIdLst>
    <p:notesMasterId r:id="rId22"/>
  </p:notesMasterIdLst>
  <p:handoutMasterIdLst>
    <p:handoutMasterId r:id="rId23"/>
  </p:handoutMasterIdLst>
  <p:sldIdLst>
    <p:sldId id="256" r:id="rId3"/>
    <p:sldId id="274" r:id="rId4"/>
    <p:sldId id="257" r:id="rId5"/>
    <p:sldId id="273"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nya" initials="p" lastIdx="1" clrIdx="0">
    <p:extLst>
      <p:ext uri="{19B8F6BF-5375-455C-9EA6-DF929625EA0E}">
        <p15:presenceInfo xmlns:p15="http://schemas.microsoft.com/office/powerpoint/2012/main" userId="pradn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6" autoAdjust="0"/>
    <p:restoredTop sz="94651"/>
  </p:normalViewPr>
  <p:slideViewPr>
    <p:cSldViewPr snapToGrid="0" snapToObjects="1">
      <p:cViewPr varScale="1">
        <p:scale>
          <a:sx n="68" d="100"/>
          <a:sy n="68" d="100"/>
        </p:scale>
        <p:origin x="666"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1" d="100"/>
          <a:sy n="121" d="100"/>
        </p:scale>
        <p:origin x="507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0C2ECA-8B25-754D-ABAC-32FE3F4BF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3ABE2-503C-0E4F-ADAD-24CB8F53FA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89A9D4-966A-4A4F-B071-E646A2CA0130}" type="datetimeFigureOut">
              <a:rPr lang="en-US" smtClean="0"/>
              <a:pPr/>
              <a:t>12/28/2022</a:t>
            </a:fld>
            <a:endParaRPr lang="en-US"/>
          </a:p>
        </p:txBody>
      </p:sp>
      <p:sp>
        <p:nvSpPr>
          <p:cNvPr id="4" name="Footer Placeholder 3">
            <a:extLst>
              <a:ext uri="{FF2B5EF4-FFF2-40B4-BE49-F238E27FC236}">
                <a16:creationId xmlns:a16="http://schemas.microsoft.com/office/drawing/2014/main" id="{9A4CEC9E-B84F-3245-9DC6-EA37E5D50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9B178F-0FAF-BA40-87D3-AAD2891B9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7611FB-C22A-D44B-B6F2-C38EA0DDE6AB}" type="slidenum">
              <a:rPr lang="en-US" smtClean="0"/>
              <a:pPr/>
              <a:t>‹#›</a:t>
            </a:fld>
            <a:endParaRPr lang="en-US"/>
          </a:p>
        </p:txBody>
      </p:sp>
    </p:spTree>
    <p:extLst>
      <p:ext uri="{BB962C8B-B14F-4D97-AF65-F5344CB8AC3E}">
        <p14:creationId xmlns:p14="http://schemas.microsoft.com/office/powerpoint/2010/main" val="892955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138B2-F261-9845-9CAD-42409F44993C}" type="datetimeFigureOut">
              <a:rPr lang="en-US" smtClean="0"/>
              <a:pPr/>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3E55-91C8-944F-96ED-E3974ABC9EA8}" type="slidenum">
              <a:rPr lang="en-US" smtClean="0"/>
              <a:pPr/>
              <a:t>‹#›</a:t>
            </a:fld>
            <a:endParaRPr lang="en-US"/>
          </a:p>
        </p:txBody>
      </p:sp>
    </p:spTree>
    <p:extLst>
      <p:ext uri="{BB962C8B-B14F-4D97-AF65-F5344CB8AC3E}">
        <p14:creationId xmlns:p14="http://schemas.microsoft.com/office/powerpoint/2010/main" val="214871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5" name="Footer Placeholder 4">
            <a:extLst>
              <a:ext uri="{FF2B5EF4-FFF2-40B4-BE49-F238E27FC236}">
                <a16:creationId xmlns:a16="http://schemas.microsoft.com/office/drawing/2014/main" id="{5B44DD9C-789D-BA48-8A96-39894264228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Tree>
    <p:extLst>
      <p:ext uri="{BB962C8B-B14F-4D97-AF65-F5344CB8AC3E}">
        <p14:creationId xmlns:p14="http://schemas.microsoft.com/office/powerpoint/2010/main" val="146208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193006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075-FF62-5F42-BA06-564C19288AE4}"/>
              </a:ext>
            </a:extLst>
          </p:cNvPr>
          <p:cNvSpPr>
            <a:spLocks noGrp="1"/>
          </p:cNvSpPr>
          <p:nvPr>
            <p:ph type="title" hasCustomPrompt="1"/>
          </p:nvPr>
        </p:nvSpPr>
        <p:spPr>
          <a:xfrm>
            <a:off x="160049" y="114659"/>
            <a:ext cx="11869583" cy="644691"/>
          </a:xfrm>
          <a:prstGeom prst="rect">
            <a:avLst/>
          </a:prstGeom>
        </p:spPr>
        <p:txBody>
          <a:bodyPr>
            <a:normAutofit/>
          </a:bodyPr>
          <a:lstStyle>
            <a:lvl1pPr>
              <a:defRPr sz="2800" b="1" i="0">
                <a:solidFill>
                  <a:srgbClr val="3D5580"/>
                </a:solidFill>
                <a:latin typeface="+mn-lt"/>
                <a:ea typeface="Menlo" panose="020B0609030804020204" pitchFamily="49" charset="0"/>
                <a:cs typeface="Al Bayan Plain" pitchFamily="2" charset="-78"/>
              </a:defRPr>
            </a:lvl1pPr>
          </a:lstStyle>
          <a:p>
            <a:r>
              <a:rPr lang="en-US" dirty="0"/>
              <a:t>Title</a:t>
            </a:r>
          </a:p>
        </p:txBody>
      </p:sp>
      <p:sp>
        <p:nvSpPr>
          <p:cNvPr id="3" name="Content Placeholder 2">
            <a:extLst>
              <a:ext uri="{FF2B5EF4-FFF2-40B4-BE49-F238E27FC236}">
                <a16:creationId xmlns:a16="http://schemas.microsoft.com/office/drawing/2014/main" id="{7DABBAD2-305E-1B4B-923D-7998AF32BD5D}"/>
              </a:ext>
            </a:extLst>
          </p:cNvPr>
          <p:cNvSpPr>
            <a:spLocks noGrp="1"/>
          </p:cNvSpPr>
          <p:nvPr>
            <p:ph idx="1"/>
          </p:nvPr>
        </p:nvSpPr>
        <p:spPr>
          <a:xfrm>
            <a:off x="160049" y="1202734"/>
            <a:ext cx="11869583" cy="4895916"/>
          </a:xfrm>
        </p:spPr>
        <p:txBody>
          <a:bodyPr>
            <a:normAutofit/>
          </a:bodyPr>
          <a:lstStyle>
            <a:lvl1pPr marL="228600" indent="-228600">
              <a:buClr>
                <a:srgbClr val="3D5580"/>
              </a:buClr>
              <a:buFont typeface="Wingdings" pitchFamily="2" charset="2"/>
              <a:buChar char="§"/>
              <a:defRPr sz="2000">
                <a:latin typeface="Helvetica" pitchFamily="2" charset="0"/>
              </a:defRPr>
            </a:lvl1pPr>
            <a:lvl2pPr marL="685800" indent="-228600">
              <a:buClr>
                <a:srgbClr val="3D5580"/>
              </a:buClr>
              <a:buFont typeface="Wingdings" pitchFamily="2" charset="2"/>
              <a:buChar char="§"/>
              <a:defRPr sz="1800">
                <a:latin typeface="Helvetica" pitchFamily="2" charset="0"/>
              </a:defRPr>
            </a:lvl2pPr>
            <a:lvl3pPr marL="1143000" indent="-228600">
              <a:buClr>
                <a:srgbClr val="3D5580"/>
              </a:buClr>
              <a:buFont typeface="Wingdings" pitchFamily="2" charset="2"/>
              <a:buChar char="§"/>
              <a:defRPr sz="1800">
                <a:latin typeface="Helvetica" pitchFamily="2" charset="0"/>
              </a:defRPr>
            </a:lvl3pPr>
            <a:lvl4pPr marL="1600200" indent="-228600">
              <a:buClr>
                <a:srgbClr val="3D5580"/>
              </a:buClr>
              <a:buFont typeface="Wingdings" pitchFamily="2" charset="2"/>
              <a:buChar char="§"/>
              <a:defRPr sz="1600">
                <a:latin typeface="Helvetica" pitchFamily="2" charset="0"/>
              </a:defRPr>
            </a:lvl4pPr>
            <a:lvl5pPr marL="2057400" indent="-228600">
              <a:buClr>
                <a:srgbClr val="3D5580"/>
              </a:buClr>
              <a:buFont typeface="Wingdings" pitchFamily="2" charset="2"/>
              <a:buChar cha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8DF0E2A-F948-1446-9562-1F377DB732A2}"/>
              </a:ext>
            </a:extLst>
          </p:cNvPr>
          <p:cNvSpPr/>
          <p:nvPr userDrawn="1"/>
        </p:nvSpPr>
        <p:spPr>
          <a:xfrm>
            <a:off x="-2318" y="867650"/>
            <a:ext cx="12194318" cy="64399"/>
          </a:xfrm>
          <a:prstGeom prst="rect">
            <a:avLst/>
          </a:prstGeom>
          <a:solidFill>
            <a:srgbClr val="3D55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7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6" name="Slide Number Placeholder 5">
            <a:extLst>
              <a:ext uri="{FF2B5EF4-FFF2-40B4-BE49-F238E27FC236}">
                <a16:creationId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36216F26-3402-FD41-9945-E3AAB2D5F8BC}"/>
              </a:ext>
            </a:extLst>
          </p:cNvPr>
          <p:cNvSpPr>
            <a:spLocks noGrp="1"/>
          </p:cNvSpPr>
          <p:nvPr>
            <p:ph type="ctrTitle"/>
          </p:nvPr>
        </p:nvSpPr>
        <p:spPr>
          <a:xfrm>
            <a:off x="469641" y="550506"/>
            <a:ext cx="11252718" cy="5383763"/>
          </a:xfrm>
          <a:prstGeom prst="rect">
            <a:avLst/>
          </a:prstGeom>
        </p:spPr>
        <p:txBody>
          <a:bodyPr anchor="ctr"/>
          <a:lstStyle>
            <a:lvl1pPr algn="ctr">
              <a:defRPr sz="6000">
                <a:solidFill>
                  <a:srgbClr val="1B5982"/>
                </a:solidFill>
              </a:defRPr>
            </a:lvl1pPr>
          </a:lstStyle>
          <a:p>
            <a:r>
              <a:rPr lang="en-GB" dirty="0"/>
              <a:t>Click to edit Master title style</a:t>
            </a:r>
            <a:endParaRPr lang="en-US" dirty="0"/>
          </a:p>
        </p:txBody>
      </p:sp>
    </p:spTree>
    <p:extLst>
      <p:ext uri="{BB962C8B-B14F-4D97-AF65-F5344CB8AC3E}">
        <p14:creationId xmlns:p14="http://schemas.microsoft.com/office/powerpoint/2010/main" val="1806378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B41F-059C-FB4E-A55A-0FA105CD66B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824072-3706-0C4F-9AFD-BF68C24DAE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EB16966-03CF-024D-8D36-51FB4AEE6A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7" name="Slide Number Placeholder 6">
            <a:extLst>
              <a:ext uri="{FF2B5EF4-FFF2-40B4-BE49-F238E27FC236}">
                <a16:creationId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62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E32D-060E-B74C-88B5-72204F104A18}"/>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02F5C-0978-B140-B6AA-ED69607E0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8D6D64-2348-EA41-9C06-FF1265C984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722515-C398-BB4E-A274-2BDC5E2FE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1859EB-1237-2043-8752-133D2BF778C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9" name="Slide Number Placeholder 8">
            <a:extLst>
              <a:ext uri="{FF2B5EF4-FFF2-40B4-BE49-F238E27FC236}">
                <a16:creationId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532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E7-D585-874F-97BF-74C9957F240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5" name="Slide Number Placeholder 4">
            <a:extLst>
              <a:ext uri="{FF2B5EF4-FFF2-40B4-BE49-F238E27FC236}">
                <a16:creationId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672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4" name="Slide Number Placeholder 3">
            <a:extLst>
              <a:ext uri="{FF2B5EF4-FFF2-40B4-BE49-F238E27FC236}">
                <a16:creationId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330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C8A-3B20-DE4A-BBE7-73CAF96F58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66712F3-146A-4449-A1B2-AC609D784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C8ADF43-4F1B-BC44-A8DA-31255F057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7" name="Slide Number Placeholder 6">
            <a:extLst>
              <a:ext uri="{FF2B5EF4-FFF2-40B4-BE49-F238E27FC236}">
                <a16:creationId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688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AC74-44C2-1641-89F7-E406D6A7F1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698752-0FD6-224F-AFF0-9EC0443D8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33AEE-F401-DB46-82F4-44F803333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7" name="Slide Number Placeholder 6">
            <a:extLst>
              <a:ext uri="{FF2B5EF4-FFF2-40B4-BE49-F238E27FC236}">
                <a16:creationId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399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C4F7-1018-434D-9E6C-2B70DD06D487}"/>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4D943C-0983-894F-A5C4-8429E1BA959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418179-2557-4B46-B2D8-FF3E82E6B376}"/>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79B7BAC-A17D-574E-86AC-1A8C0EE68948}"/>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6" name="Slide Number Placeholder 5">
            <a:extLst>
              <a:ext uri="{FF2B5EF4-FFF2-40B4-BE49-F238E27FC236}">
                <a16:creationId xmlns:a16="http://schemas.microsoft.com/office/drawing/2014/main" id="{DB81869E-ED51-894B-A40C-C75A0243CEF9}"/>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10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075-FF62-5F42-BA06-564C19288AE4}"/>
              </a:ext>
            </a:extLst>
          </p:cNvPr>
          <p:cNvSpPr>
            <a:spLocks noGrp="1"/>
          </p:cNvSpPr>
          <p:nvPr>
            <p:ph type="title"/>
          </p:nvPr>
        </p:nvSpPr>
        <p:spPr>
          <a:xfrm>
            <a:off x="29486" y="36346"/>
            <a:ext cx="12117125" cy="644691"/>
          </a:xfrm>
          <a:prstGeom prst="rect">
            <a:avLst/>
          </a:prstGeom>
        </p:spPr>
        <p:txBody>
          <a:bodyPr>
            <a:normAutofit/>
          </a:bodyPr>
          <a:lstStyle>
            <a:lvl1pPr>
              <a:defRPr sz="2800" b="0">
                <a:latin typeface="Helvetica" pitchFamily="2"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DABBAD2-305E-1B4B-923D-7998AF32BD5D}"/>
              </a:ext>
            </a:extLst>
          </p:cNvPr>
          <p:cNvSpPr>
            <a:spLocks noGrp="1"/>
          </p:cNvSpPr>
          <p:nvPr>
            <p:ph idx="1"/>
          </p:nvPr>
        </p:nvSpPr>
        <p:spPr>
          <a:xfrm>
            <a:off x="130533" y="927127"/>
            <a:ext cx="11947497" cy="5171523"/>
          </a:xfrm>
        </p:spPr>
        <p:txBody>
          <a:bodyPr>
            <a:normAutofit/>
          </a:bodyPr>
          <a:lstStyle>
            <a:lvl1pPr>
              <a:defRPr sz="2000">
                <a:latin typeface="Helvetica" pitchFamily="2" charset="0"/>
              </a:defRPr>
            </a:lvl1pPr>
            <a:lvl2pPr>
              <a:defRPr sz="1800">
                <a:latin typeface="Helvetica" pitchFamily="2" charset="0"/>
              </a:defRPr>
            </a:lvl2pPr>
            <a:lvl3pPr>
              <a:defRPr sz="18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8DF0E2A-F948-1446-9562-1F377DB732A2}"/>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8301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FB23F-3885-9F43-BCDB-90EBCC0B6E1B}"/>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BB7164-6987-1248-AFEE-E4E04E4855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99AC5C-36CC-3243-8AB3-A76998935099}"/>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DE6E07-C154-0148-829A-C10158D9F220}"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12/28/2022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29E2620-CA54-6649-88A6-B08679E64303}"/>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Sunbeam Infotech</a:t>
            </a:r>
          </a:p>
        </p:txBody>
      </p:sp>
      <p:sp>
        <p:nvSpPr>
          <p:cNvPr id="6" name="Slide Number Placeholder 5">
            <a:extLst>
              <a:ext uri="{FF2B5EF4-FFF2-40B4-BE49-F238E27FC236}">
                <a16:creationId xmlns:a16="http://schemas.microsoft.com/office/drawing/2014/main" id="{612D6F30-13E0-6745-AD32-009FB14BC1D8}"/>
              </a:ext>
            </a:extLst>
          </p:cNvPr>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0D225-34AB-6546-B4C4-62EB88AEA421}"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0183-4F81-574B-A45C-5A4A463B8359}"/>
              </a:ext>
            </a:extLst>
          </p:cNvPr>
          <p:cNvSpPr>
            <a:spLocks noGrp="1"/>
          </p:cNvSpPr>
          <p:nvPr>
            <p:ph type="title"/>
          </p:nvPr>
        </p:nvSpPr>
        <p:spPr>
          <a:xfrm>
            <a:off x="838200" y="116109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77334C-1369-7740-96AE-2A4BE2E518B3}"/>
              </a:ext>
            </a:extLst>
          </p:cNvPr>
          <p:cNvSpPr>
            <a:spLocks noGrp="1"/>
          </p:cNvSpPr>
          <p:nvPr>
            <p:ph type="body" idx="1"/>
          </p:nvPr>
        </p:nvSpPr>
        <p:spPr>
          <a:xfrm>
            <a:off x="838200" y="419671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5" name="Footer Placeholder 4">
            <a:extLst>
              <a:ext uri="{FF2B5EF4-FFF2-40B4-BE49-F238E27FC236}">
                <a16:creationId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Slide Number Placeholder 5">
            <a:extLst>
              <a:ext uri="{FF2B5EF4-FFF2-40B4-BE49-F238E27FC236}">
                <a16:creationId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27055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B41F-059C-FB4E-A55A-0FA105CD66BB}"/>
              </a:ext>
            </a:extLst>
          </p:cNvPr>
          <p:cNvSpPr>
            <a:spLocks noGrp="1"/>
          </p:cNvSpPr>
          <p:nvPr>
            <p:ph type="title"/>
          </p:nvPr>
        </p:nvSpPr>
        <p:spPr>
          <a:xfrm>
            <a:off x="186690" y="136525"/>
            <a:ext cx="11837670" cy="457836"/>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B824072-3706-0C4F-9AFD-BF68C24DAE05}"/>
              </a:ext>
            </a:extLst>
          </p:cNvPr>
          <p:cNvSpPr>
            <a:spLocks noGrp="1"/>
          </p:cNvSpPr>
          <p:nvPr>
            <p:ph sz="half" idx="1"/>
          </p:nvPr>
        </p:nvSpPr>
        <p:spPr>
          <a:xfrm>
            <a:off x="186690" y="934085"/>
            <a:ext cx="56426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6" name="Footer Placeholder 5">
            <a:extLst>
              <a:ext uri="{FF2B5EF4-FFF2-40B4-BE49-F238E27FC236}">
                <a16:creationId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8" name="Content Placeholder 2">
            <a:extLst>
              <a:ext uri="{FF2B5EF4-FFF2-40B4-BE49-F238E27FC236}">
                <a16:creationId xmlns:a16="http://schemas.microsoft.com/office/drawing/2014/main" id="{FFB58BFA-D5B9-0A42-BE33-6F2DF8E0F078}"/>
              </a:ext>
            </a:extLst>
          </p:cNvPr>
          <p:cNvSpPr>
            <a:spLocks noGrp="1"/>
          </p:cNvSpPr>
          <p:nvPr>
            <p:ph sz="half" idx="13"/>
          </p:nvPr>
        </p:nvSpPr>
        <p:spPr>
          <a:xfrm>
            <a:off x="6096000" y="934085"/>
            <a:ext cx="59093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795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E32D-060E-B74C-88B5-72204F104A18}"/>
              </a:ext>
            </a:extLst>
          </p:cNvPr>
          <p:cNvSpPr>
            <a:spLocks noGrp="1"/>
          </p:cNvSpPr>
          <p:nvPr>
            <p:ph type="title"/>
          </p:nvPr>
        </p:nvSpPr>
        <p:spPr>
          <a:xfrm>
            <a:off x="211138" y="104775"/>
            <a:ext cx="11824652" cy="4667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02F5C-0978-B140-B6AA-ED69607E04B4}"/>
              </a:ext>
            </a:extLst>
          </p:cNvPr>
          <p:cNvSpPr>
            <a:spLocks noGrp="1"/>
          </p:cNvSpPr>
          <p:nvPr>
            <p:ph type="body" idx="1"/>
          </p:nvPr>
        </p:nvSpPr>
        <p:spPr>
          <a:xfrm>
            <a:off x="211138"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1C8D6D64-2348-EA41-9C06-FF1265C984C8}"/>
              </a:ext>
            </a:extLst>
          </p:cNvPr>
          <p:cNvSpPr>
            <a:spLocks noGrp="1"/>
          </p:cNvSpPr>
          <p:nvPr>
            <p:ph sz="half" idx="2"/>
          </p:nvPr>
        </p:nvSpPr>
        <p:spPr>
          <a:xfrm>
            <a:off x="211138"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8" name="Footer Placeholder 7">
            <a:extLst>
              <a:ext uri="{FF2B5EF4-FFF2-40B4-BE49-F238E27FC236}">
                <a16:creationId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9" name="Slide Number Placeholder 8">
            <a:extLst>
              <a:ext uri="{FF2B5EF4-FFF2-40B4-BE49-F238E27FC236}">
                <a16:creationId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13" name="Text Placeholder 2">
            <a:extLst>
              <a:ext uri="{FF2B5EF4-FFF2-40B4-BE49-F238E27FC236}">
                <a16:creationId xmlns:a16="http://schemas.microsoft.com/office/drawing/2014/main" id="{63265A1B-37B0-C940-BAE6-30630E84DEEA}"/>
              </a:ext>
            </a:extLst>
          </p:cNvPr>
          <p:cNvSpPr>
            <a:spLocks noGrp="1"/>
          </p:cNvSpPr>
          <p:nvPr>
            <p:ph type="body" idx="13"/>
          </p:nvPr>
        </p:nvSpPr>
        <p:spPr>
          <a:xfrm>
            <a:off x="6275070"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4" name="Content Placeholder 3">
            <a:extLst>
              <a:ext uri="{FF2B5EF4-FFF2-40B4-BE49-F238E27FC236}">
                <a16:creationId xmlns:a16="http://schemas.microsoft.com/office/drawing/2014/main" id="{02238932-BC39-5341-8E3E-E60978274B69}"/>
              </a:ext>
            </a:extLst>
          </p:cNvPr>
          <p:cNvSpPr>
            <a:spLocks noGrp="1"/>
          </p:cNvSpPr>
          <p:nvPr>
            <p:ph sz="half" idx="14"/>
          </p:nvPr>
        </p:nvSpPr>
        <p:spPr>
          <a:xfrm>
            <a:off x="6275070"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08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E7-D585-874F-97BF-74C9957F2404}"/>
              </a:ext>
            </a:extLst>
          </p:cNvPr>
          <p:cNvSpPr>
            <a:spLocks noGrp="1"/>
          </p:cNvSpPr>
          <p:nvPr>
            <p:ph type="title"/>
          </p:nvPr>
        </p:nvSpPr>
        <p:spPr>
          <a:xfrm>
            <a:off x="220980" y="136525"/>
            <a:ext cx="11757660" cy="469265"/>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4" name="Footer Placeholder 3">
            <a:extLst>
              <a:ext uri="{FF2B5EF4-FFF2-40B4-BE49-F238E27FC236}">
                <a16:creationId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5" name="Slide Number Placeholder 4">
            <a:extLst>
              <a:ext uri="{FF2B5EF4-FFF2-40B4-BE49-F238E27FC236}">
                <a16:creationId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758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3" name="Footer Placeholder 2">
            <a:extLst>
              <a:ext uri="{FF2B5EF4-FFF2-40B4-BE49-F238E27FC236}">
                <a16:creationId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4" name="Slide Number Placeholder 3">
            <a:extLst>
              <a:ext uri="{FF2B5EF4-FFF2-40B4-BE49-F238E27FC236}">
                <a16:creationId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400592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C8A-3B20-DE4A-BBE7-73CAF96F5845}"/>
              </a:ext>
            </a:extLst>
          </p:cNvPr>
          <p:cNvSpPr>
            <a:spLocks noGrp="1"/>
          </p:cNvSpPr>
          <p:nvPr>
            <p:ph type="title"/>
          </p:nvPr>
        </p:nvSpPr>
        <p:spPr>
          <a:xfrm>
            <a:off x="171450" y="136525"/>
            <a:ext cx="11818620" cy="503555"/>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66712F3-146A-4449-A1B2-AC609D7843FA}"/>
              </a:ext>
            </a:extLst>
          </p:cNvPr>
          <p:cNvSpPr>
            <a:spLocks noGrp="1"/>
          </p:cNvSpPr>
          <p:nvPr>
            <p:ph idx="1"/>
          </p:nvPr>
        </p:nvSpPr>
        <p:spPr>
          <a:xfrm>
            <a:off x="4508818" y="868680"/>
            <a:ext cx="7481252" cy="52400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C8ADF43-4F1B-BC44-A8DA-31255F057FC7}"/>
              </a:ext>
            </a:extLst>
          </p:cNvPr>
          <p:cNvSpPr>
            <a:spLocks noGrp="1"/>
          </p:cNvSpPr>
          <p:nvPr>
            <p:ph type="body" sz="half" idx="2"/>
          </p:nvPr>
        </p:nvSpPr>
        <p:spPr>
          <a:xfrm>
            <a:off x="171450" y="868680"/>
            <a:ext cx="4097655" cy="52400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6" name="Footer Placeholder 5">
            <a:extLst>
              <a:ext uri="{FF2B5EF4-FFF2-40B4-BE49-F238E27FC236}">
                <a16:creationId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35939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AC74-44C2-1641-89F7-E406D6A7F128}"/>
              </a:ext>
            </a:extLst>
          </p:cNvPr>
          <p:cNvSpPr>
            <a:spLocks noGrp="1"/>
          </p:cNvSpPr>
          <p:nvPr>
            <p:ph type="title"/>
          </p:nvPr>
        </p:nvSpPr>
        <p:spPr>
          <a:xfrm>
            <a:off x="106363" y="136525"/>
            <a:ext cx="11917997" cy="4921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698752-0FD6-224F-AFF0-9EC0443D8AB4}"/>
              </a:ext>
            </a:extLst>
          </p:cNvPr>
          <p:cNvSpPr>
            <a:spLocks noGrp="1"/>
          </p:cNvSpPr>
          <p:nvPr>
            <p:ph type="pic" idx="1"/>
          </p:nvPr>
        </p:nvSpPr>
        <p:spPr>
          <a:xfrm>
            <a:off x="4949190" y="868680"/>
            <a:ext cx="7075170" cy="52120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33AEE-F401-DB46-82F4-44F80333360C}"/>
              </a:ext>
            </a:extLst>
          </p:cNvPr>
          <p:cNvSpPr>
            <a:spLocks noGrp="1"/>
          </p:cNvSpPr>
          <p:nvPr>
            <p:ph type="body" sz="half" idx="2"/>
          </p:nvPr>
        </p:nvSpPr>
        <p:spPr>
          <a:xfrm>
            <a:off x="106364" y="868680"/>
            <a:ext cx="4694236" cy="5212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12/28/2022</a:t>
            </a:fld>
            <a:endParaRPr lang="en-US"/>
          </a:p>
        </p:txBody>
      </p:sp>
      <p:sp>
        <p:nvSpPr>
          <p:cNvPr id="6" name="Footer Placeholder 5">
            <a:extLst>
              <a:ext uri="{FF2B5EF4-FFF2-40B4-BE49-F238E27FC236}">
                <a16:creationId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139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99F0F-07B3-B348-AD5E-2E6822CA72C4}"/>
              </a:ext>
            </a:extLst>
          </p:cNvPr>
          <p:cNvSpPr>
            <a:spLocks noGrp="1"/>
          </p:cNvSpPr>
          <p:nvPr>
            <p:ph type="body" idx="1"/>
          </p:nvPr>
        </p:nvSpPr>
        <p:spPr>
          <a:xfrm>
            <a:off x="121024" y="863506"/>
            <a:ext cx="11873752" cy="531345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a16="http://schemas.microsoft.com/office/drawing/2014/main" id="{2AC50F60-ACB2-654C-B71E-8F38D7A9461E}"/>
              </a:ext>
            </a:extLst>
          </p:cNvPr>
          <p:cNvSpPr>
            <a:spLocks noGrp="1"/>
          </p:cNvSpPr>
          <p:nvPr>
            <p:ph type="title"/>
          </p:nvPr>
        </p:nvSpPr>
        <p:spPr>
          <a:xfrm>
            <a:off x="121024" y="124875"/>
            <a:ext cx="11873752" cy="50249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a16="http://schemas.microsoft.com/office/drawing/2014/main" id="{1D578718-8CF0-D74B-A24B-14A64D60F173}"/>
              </a:ext>
            </a:extLst>
          </p:cNvPr>
          <p:cNvSpPr/>
          <p:nvPr userDrawn="1"/>
        </p:nvSpPr>
        <p:spPr>
          <a:xfrm>
            <a:off x="0" y="6297433"/>
            <a:ext cx="12192000" cy="56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Sunbeam Infotech</a:t>
            </a:r>
          </a:p>
        </p:txBody>
      </p:sp>
      <p:pic>
        <p:nvPicPr>
          <p:cNvPr id="13" name="Picture 12">
            <a:extLst>
              <a:ext uri="{FF2B5EF4-FFF2-40B4-BE49-F238E27FC236}">
                <a16:creationId xmlns:a16="http://schemas.microsoft.com/office/drawing/2014/main" id="{FC9B9762-C109-9B4D-A1FB-6E83EC9F0CE6}"/>
              </a:ext>
            </a:extLst>
          </p:cNvPr>
          <p:cNvPicPr>
            <a:picLocks noChangeAspect="1"/>
          </p:cNvPicPr>
          <p:nvPr userDrawn="1"/>
        </p:nvPicPr>
        <p:blipFill>
          <a:blip r:embed="rId11"/>
          <a:stretch>
            <a:fillRect/>
          </a:stretch>
        </p:blipFill>
        <p:spPr>
          <a:xfrm>
            <a:off x="11927" y="6319299"/>
            <a:ext cx="485030" cy="485030"/>
          </a:xfrm>
          <a:prstGeom prst="rect">
            <a:avLst/>
          </a:prstGeom>
        </p:spPr>
      </p:pic>
      <p:sp>
        <p:nvSpPr>
          <p:cNvPr id="14" name="TextBox 13">
            <a:extLst>
              <a:ext uri="{FF2B5EF4-FFF2-40B4-BE49-F238E27FC236}">
                <a16:creationId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r>
              <a:rPr lang="en-US" sz="1200" dirty="0" err="1">
                <a:solidFill>
                  <a:schemeClr val="bg1"/>
                </a:solidFill>
                <a:latin typeface="Helvetica" pitchFamily="2" charset="0"/>
              </a:rPr>
              <a:t>www.sunbeaminfo.com</a:t>
            </a:r>
            <a:endParaRPr lang="en-US" sz="1200" dirty="0">
              <a:solidFill>
                <a:schemeClr val="bg1"/>
              </a:solidFill>
              <a:latin typeface="Helvetica" pitchFamily="2" charset="0"/>
            </a:endParaRPr>
          </a:p>
        </p:txBody>
      </p:sp>
      <p:sp>
        <p:nvSpPr>
          <p:cNvPr id="8" name="Rectangle 7">
            <a:extLst>
              <a:ext uri="{FF2B5EF4-FFF2-40B4-BE49-F238E27FC236}">
                <a16:creationId xmlns:a16="http://schemas.microsoft.com/office/drawing/2014/main" id="{EF3538B9-BDE8-3D45-B96A-EAB218069CD9}"/>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0853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99F0F-07B3-B348-AD5E-2E6822CA7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a16="http://schemas.microsoft.com/office/drawing/2014/main" id="{2AC50F60-ACB2-654C-B71E-8F38D7A94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a16="http://schemas.microsoft.com/office/drawing/2014/main" id="{1D578718-8CF0-D74B-A24B-14A64D60F173}"/>
              </a:ext>
            </a:extLst>
          </p:cNvPr>
          <p:cNvSpPr/>
          <p:nvPr userDrawn="1"/>
        </p:nvSpPr>
        <p:spPr>
          <a:xfrm>
            <a:off x="0" y="6297433"/>
            <a:ext cx="12192000" cy="560567"/>
          </a:xfrm>
          <a:prstGeom prst="rect">
            <a:avLst/>
          </a:prstGeom>
          <a:solidFill>
            <a:srgbClr val="3D55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Sunbeam Infotech</a:t>
            </a:r>
          </a:p>
        </p:txBody>
      </p:sp>
      <p:pic>
        <p:nvPicPr>
          <p:cNvPr id="13" name="Picture 12">
            <a:extLst>
              <a:ext uri="{FF2B5EF4-FFF2-40B4-BE49-F238E27FC236}">
                <a16:creationId xmlns:a16="http://schemas.microsoft.com/office/drawing/2014/main" id="{FC9B9762-C109-9B4D-A1FB-6E83EC9F0CE6}"/>
              </a:ext>
            </a:extLst>
          </p:cNvPr>
          <p:cNvPicPr>
            <a:picLocks noChangeAspect="1"/>
          </p:cNvPicPr>
          <p:nvPr userDrawn="1"/>
        </p:nvPicPr>
        <p:blipFill>
          <a:blip r:embed="rId13"/>
          <a:stretch>
            <a:fillRect/>
          </a:stretch>
        </p:blipFill>
        <p:spPr>
          <a:xfrm>
            <a:off x="11927" y="6319299"/>
            <a:ext cx="485030" cy="485030"/>
          </a:xfrm>
          <a:prstGeom prst="rect">
            <a:avLst/>
          </a:prstGeom>
        </p:spPr>
      </p:pic>
      <p:sp>
        <p:nvSpPr>
          <p:cNvPr id="14" name="TextBox 13">
            <a:extLst>
              <a:ext uri="{FF2B5EF4-FFF2-40B4-BE49-F238E27FC236}">
                <a16:creationId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Helvetica" pitchFamily="2" charset="0"/>
                <a:ea typeface="+mn-ea"/>
                <a:cs typeface="+mn-cs"/>
              </a:rPr>
              <a:t>www.sunbeaminfo.com</a:t>
            </a:r>
            <a:endParaRPr kumimoji="0" lang="en-US" sz="1200" b="0" i="0" u="none" strike="noStrike" kern="1200" cap="none" spc="0" normalizeH="0" baseline="0" noProof="0" dirty="0">
              <a:ln>
                <a:noFill/>
              </a:ln>
              <a:solidFill>
                <a:prstClr val="white"/>
              </a:solidFill>
              <a:effectLst/>
              <a:uLnTx/>
              <a:uFillTx/>
              <a:latin typeface="Helvetica" pitchFamily="2" charset="0"/>
              <a:ea typeface="+mn-ea"/>
              <a:cs typeface="+mn-cs"/>
            </a:endParaRPr>
          </a:p>
        </p:txBody>
      </p:sp>
    </p:spTree>
    <p:extLst>
      <p:ext uri="{BB962C8B-B14F-4D97-AF65-F5344CB8AC3E}">
        <p14:creationId xmlns:p14="http://schemas.microsoft.com/office/powerpoint/2010/main" val="53058382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A43668-78B2-AB42-A785-C086C5659F23}"/>
              </a:ext>
            </a:extLst>
          </p:cNvPr>
          <p:cNvSpPr>
            <a:spLocks noGrp="1"/>
          </p:cNvSpPr>
          <p:nvPr>
            <p:ph type="subTitle" idx="1"/>
          </p:nvPr>
        </p:nvSpPr>
        <p:spPr>
          <a:xfrm>
            <a:off x="1435100" y="2424152"/>
            <a:ext cx="9144000" cy="2559843"/>
          </a:xfrm>
        </p:spPr>
        <p:txBody>
          <a:bodyPr/>
          <a:lstStyle/>
          <a:p>
            <a:r>
              <a:rPr lang="en-IN" sz="3600" dirty="0" smtClean="0"/>
              <a:t>NoSQL Programming</a:t>
            </a:r>
          </a:p>
          <a:p>
            <a:r>
              <a:rPr lang="en-IN" dirty="0" smtClean="0">
                <a:solidFill>
                  <a:srgbClr val="002060"/>
                </a:solidFill>
              </a:rPr>
              <a:t>Trainer : </a:t>
            </a:r>
            <a:r>
              <a:rPr lang="en-IN" dirty="0" err="1" smtClean="0">
                <a:solidFill>
                  <a:srgbClr val="002060"/>
                </a:solidFill>
              </a:rPr>
              <a:t>Pradnyaa</a:t>
            </a:r>
            <a:r>
              <a:rPr lang="en-IN" dirty="0" smtClean="0">
                <a:solidFill>
                  <a:srgbClr val="002060"/>
                </a:solidFill>
              </a:rPr>
              <a:t> S </a:t>
            </a:r>
            <a:r>
              <a:rPr lang="en-IN" dirty="0" err="1" smtClean="0">
                <a:solidFill>
                  <a:srgbClr val="002060"/>
                </a:solidFill>
              </a:rPr>
              <a:t>Dindorkar</a:t>
            </a:r>
            <a:endParaRPr lang="en-IN" dirty="0" smtClean="0">
              <a:solidFill>
                <a:srgbClr val="002060"/>
              </a:solidFill>
            </a:endParaRPr>
          </a:p>
          <a:p>
            <a:r>
              <a:rPr lang="en-IN" dirty="0" smtClean="0">
                <a:solidFill>
                  <a:srgbClr val="002060"/>
                </a:solidFill>
              </a:rPr>
              <a:t>Email: </a:t>
            </a:r>
            <a:r>
              <a:rPr lang="en-IN" dirty="0">
                <a:solidFill>
                  <a:srgbClr val="002060"/>
                </a:solidFill>
              </a:rPr>
              <a:t>p</a:t>
            </a:r>
            <a:r>
              <a:rPr lang="en-IN" dirty="0" smtClean="0">
                <a:solidFill>
                  <a:srgbClr val="002060"/>
                </a:solidFill>
              </a:rPr>
              <a:t>radnya@sunbeaminfo.com</a:t>
            </a:r>
            <a:endParaRPr lang="en-US" dirty="0" smtClean="0">
              <a:solidFill>
                <a:srgbClr val="002060"/>
              </a:solidFill>
            </a:endParaRPr>
          </a:p>
          <a:p>
            <a:endParaRPr lang="en-US" dirty="0" smtClean="0"/>
          </a:p>
        </p:txBody>
      </p:sp>
    </p:spTree>
    <p:extLst>
      <p:ext uri="{BB962C8B-B14F-4D97-AF65-F5344CB8AC3E}">
        <p14:creationId xmlns:p14="http://schemas.microsoft.com/office/powerpoint/2010/main" val="395151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7DD8-1255-A643-8558-87DCE91FDB78}"/>
              </a:ext>
            </a:extLst>
          </p:cNvPr>
          <p:cNvSpPr>
            <a:spLocks noGrp="1"/>
          </p:cNvSpPr>
          <p:nvPr>
            <p:ph type="title"/>
          </p:nvPr>
        </p:nvSpPr>
        <p:spPr/>
        <p:txBody>
          <a:bodyPr/>
          <a:lstStyle/>
          <a:p>
            <a:r>
              <a:rPr lang="en-US" dirty="0"/>
              <a:t>BASE </a:t>
            </a:r>
            <a:r>
              <a:rPr lang="en-US" dirty="0" err="1"/>
              <a:t>Theorm</a:t>
            </a:r>
            <a:endParaRPr lang="en-US" dirty="0"/>
          </a:p>
        </p:txBody>
      </p:sp>
      <p:sp>
        <p:nvSpPr>
          <p:cNvPr id="3" name="Content Placeholder 2">
            <a:extLst>
              <a:ext uri="{FF2B5EF4-FFF2-40B4-BE49-F238E27FC236}">
                <a16:creationId xmlns:a16="http://schemas.microsoft.com/office/drawing/2014/main" id="{DF3A8EB7-BE4C-4447-B4CE-C45F71D5DB1C}"/>
              </a:ext>
            </a:extLst>
          </p:cNvPr>
          <p:cNvSpPr>
            <a:spLocks noGrp="1"/>
          </p:cNvSpPr>
          <p:nvPr>
            <p:ph idx="1"/>
          </p:nvPr>
        </p:nvSpPr>
        <p:spPr/>
        <p:txBody>
          <a:bodyPr/>
          <a:lstStyle/>
          <a:p>
            <a:r>
              <a:rPr lang="en-IN" dirty="0"/>
              <a:t>Eric Brewer coined the BASE acronym</a:t>
            </a:r>
          </a:p>
          <a:p>
            <a:r>
              <a:rPr lang="en-IN" dirty="0"/>
              <a:t>BASE means</a:t>
            </a:r>
          </a:p>
          <a:p>
            <a:pPr lvl="1"/>
            <a:r>
              <a:rPr lang="en-IN" b="1" dirty="0"/>
              <a:t>Basically Available</a:t>
            </a:r>
            <a:r>
              <a:rPr lang="en-IN" dirty="0"/>
              <a:t>: means the system will be available in terms of the CAP theorem.</a:t>
            </a:r>
          </a:p>
          <a:p>
            <a:pPr lvl="1"/>
            <a:r>
              <a:rPr lang="en-IN" b="1" dirty="0"/>
              <a:t>Soft state</a:t>
            </a:r>
            <a:r>
              <a:rPr lang="en-IN" dirty="0"/>
              <a:t> indicates that even if no input is provided to the system, the state will change over time. This is in accordance to eventual consistency.</a:t>
            </a:r>
          </a:p>
          <a:p>
            <a:pPr lvl="1"/>
            <a:r>
              <a:rPr lang="en-IN" b="1" dirty="0"/>
              <a:t>Eventual consistency</a:t>
            </a:r>
            <a:r>
              <a:rPr lang="en-IN" dirty="0"/>
              <a:t>: means the system will attain consistency in the long run, provided no input is sent to the system during that time.</a:t>
            </a:r>
          </a:p>
          <a:p>
            <a:endParaRPr lang="en-US" dirty="0"/>
          </a:p>
        </p:txBody>
      </p:sp>
    </p:spTree>
    <p:extLst>
      <p:ext uri="{BB962C8B-B14F-4D97-AF65-F5344CB8AC3E}">
        <p14:creationId xmlns:p14="http://schemas.microsoft.com/office/powerpoint/2010/main" val="27462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73E-BB8B-A14A-BC95-2A2C60EF11A1}"/>
              </a:ext>
            </a:extLst>
          </p:cNvPr>
          <p:cNvSpPr>
            <a:spLocks noGrp="1"/>
          </p:cNvSpPr>
          <p:nvPr>
            <p:ph type="title"/>
          </p:nvPr>
        </p:nvSpPr>
        <p:spPr/>
        <p:txBody>
          <a:bodyPr/>
          <a:lstStyle/>
          <a:p>
            <a:r>
              <a:rPr lang="en-US" dirty="0"/>
              <a:t>NoSQL Types</a:t>
            </a:r>
          </a:p>
        </p:txBody>
      </p:sp>
      <p:sp>
        <p:nvSpPr>
          <p:cNvPr id="3" name="Content Placeholder 2">
            <a:extLst>
              <a:ext uri="{FF2B5EF4-FFF2-40B4-BE49-F238E27FC236}">
                <a16:creationId xmlns:a16="http://schemas.microsoft.com/office/drawing/2014/main" id="{E7255091-61A4-0B41-8EBD-A613CC3F43C5}"/>
              </a:ext>
            </a:extLst>
          </p:cNvPr>
          <p:cNvSpPr>
            <a:spLocks noGrp="1"/>
          </p:cNvSpPr>
          <p:nvPr>
            <p:ph idx="1"/>
          </p:nvPr>
        </p:nvSpPr>
        <p:spPr/>
        <p:txBody>
          <a:bodyPr/>
          <a:lstStyle/>
          <a:p>
            <a:r>
              <a:rPr lang="en-US" dirty="0"/>
              <a:t>Following are the types of NoSQL database based on how it stores the data</a:t>
            </a:r>
          </a:p>
          <a:p>
            <a:pPr lvl="1"/>
            <a:r>
              <a:rPr lang="en-US" dirty="0"/>
              <a:t>Key Value</a:t>
            </a:r>
          </a:p>
          <a:p>
            <a:pPr lvl="1"/>
            <a:r>
              <a:rPr lang="en-US" dirty="0"/>
              <a:t>Document DB</a:t>
            </a:r>
          </a:p>
          <a:p>
            <a:pPr lvl="1"/>
            <a:r>
              <a:rPr lang="en-US" dirty="0"/>
              <a:t>Column Based DB</a:t>
            </a:r>
          </a:p>
          <a:p>
            <a:pPr lvl="1"/>
            <a:r>
              <a:rPr lang="en-US" dirty="0"/>
              <a:t>Graph DB</a:t>
            </a:r>
          </a:p>
        </p:txBody>
      </p:sp>
    </p:spTree>
    <p:extLst>
      <p:ext uri="{BB962C8B-B14F-4D97-AF65-F5344CB8AC3E}">
        <p14:creationId xmlns:p14="http://schemas.microsoft.com/office/powerpoint/2010/main" val="402585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7AD1-B882-A940-95BF-65796F42AB6D}"/>
              </a:ext>
            </a:extLst>
          </p:cNvPr>
          <p:cNvSpPr>
            <a:spLocks noGrp="1"/>
          </p:cNvSpPr>
          <p:nvPr>
            <p:ph type="title"/>
          </p:nvPr>
        </p:nvSpPr>
        <p:spPr/>
        <p:txBody>
          <a:bodyPr/>
          <a:lstStyle/>
          <a:p>
            <a:r>
              <a:rPr lang="en-US" dirty="0"/>
              <a:t>Key Value Database</a:t>
            </a:r>
          </a:p>
        </p:txBody>
      </p:sp>
      <p:sp>
        <p:nvSpPr>
          <p:cNvPr id="3" name="Content Placeholder 2">
            <a:extLst>
              <a:ext uri="{FF2B5EF4-FFF2-40B4-BE49-F238E27FC236}">
                <a16:creationId xmlns:a16="http://schemas.microsoft.com/office/drawing/2014/main" id="{9F03E693-500E-E644-AB6D-8F4EF5DDFC8F}"/>
              </a:ext>
            </a:extLst>
          </p:cNvPr>
          <p:cNvSpPr>
            <a:spLocks noGrp="1"/>
          </p:cNvSpPr>
          <p:nvPr>
            <p:ph idx="1"/>
          </p:nvPr>
        </p:nvSpPr>
        <p:spPr/>
        <p:txBody>
          <a:bodyPr/>
          <a:lstStyle/>
          <a:p>
            <a:r>
              <a:rPr lang="en-US" dirty="0"/>
              <a:t>Data is stored as keys and values</a:t>
            </a:r>
          </a:p>
          <a:p>
            <a:r>
              <a:rPr lang="en-US" dirty="0"/>
              <a:t>Provides  super fast queries and ability to scale almost infinite data and performance level</a:t>
            </a:r>
          </a:p>
          <a:p>
            <a:r>
              <a:rPr lang="en-US" dirty="0"/>
              <a:t>No relationships and weak/no schema</a:t>
            </a:r>
          </a:p>
          <a:p>
            <a:r>
              <a:rPr lang="en-US" dirty="0"/>
              <a:t>E.g. </a:t>
            </a:r>
          </a:p>
          <a:p>
            <a:pPr lvl="1"/>
            <a:r>
              <a:rPr lang="en-US" dirty="0" err="1" smtClean="0"/>
              <a:t>DynamoDB</a:t>
            </a:r>
            <a:r>
              <a:rPr lang="en-US" dirty="0" smtClean="0"/>
              <a:t> </a:t>
            </a:r>
            <a:endParaRPr lang="en-US" dirty="0"/>
          </a:p>
          <a:p>
            <a:pPr lvl="1"/>
            <a:r>
              <a:rPr lang="en-US" dirty="0"/>
              <a:t>Redis</a:t>
            </a:r>
          </a:p>
          <a:p>
            <a:pPr lvl="1"/>
            <a:r>
              <a:rPr lang="en-US" dirty="0" err="1" smtClean="0"/>
              <a:t>Couchbase</a:t>
            </a:r>
            <a:endParaRPr lang="en-US" dirty="0"/>
          </a:p>
        </p:txBody>
      </p:sp>
      <p:pic>
        <p:nvPicPr>
          <p:cNvPr id="4" name="Picture 3">
            <a:extLst>
              <a:ext uri="{FF2B5EF4-FFF2-40B4-BE49-F238E27FC236}">
                <a16:creationId xmlns:a16="http://schemas.microsoft.com/office/drawing/2014/main" id="{8C4A0437-2B62-C144-9009-D68A42F41ADB}"/>
              </a:ext>
            </a:extLst>
          </p:cNvPr>
          <p:cNvPicPr>
            <a:picLocks noChangeAspect="1"/>
          </p:cNvPicPr>
          <p:nvPr/>
        </p:nvPicPr>
        <p:blipFill>
          <a:blip r:embed="rId2"/>
          <a:stretch>
            <a:fillRect/>
          </a:stretch>
        </p:blipFill>
        <p:spPr>
          <a:xfrm>
            <a:off x="7524941" y="2843791"/>
            <a:ext cx="4140200" cy="3060700"/>
          </a:xfrm>
          <a:prstGeom prst="rect">
            <a:avLst/>
          </a:prstGeom>
        </p:spPr>
      </p:pic>
    </p:spTree>
    <p:extLst>
      <p:ext uri="{BB962C8B-B14F-4D97-AF65-F5344CB8AC3E}">
        <p14:creationId xmlns:p14="http://schemas.microsoft.com/office/powerpoint/2010/main" val="273656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614C-01EC-1342-B048-0B50CCA25E00}"/>
              </a:ext>
            </a:extLst>
          </p:cNvPr>
          <p:cNvSpPr>
            <a:spLocks noGrp="1"/>
          </p:cNvSpPr>
          <p:nvPr>
            <p:ph type="title"/>
          </p:nvPr>
        </p:nvSpPr>
        <p:spPr/>
        <p:txBody>
          <a:bodyPr/>
          <a:lstStyle/>
          <a:p>
            <a:r>
              <a:rPr lang="en-US" dirty="0"/>
              <a:t>Document DB</a:t>
            </a:r>
          </a:p>
        </p:txBody>
      </p:sp>
      <p:sp>
        <p:nvSpPr>
          <p:cNvPr id="3" name="Content Placeholder 2">
            <a:extLst>
              <a:ext uri="{FF2B5EF4-FFF2-40B4-BE49-F238E27FC236}">
                <a16:creationId xmlns:a16="http://schemas.microsoft.com/office/drawing/2014/main" id="{DA1D4DD5-FAFA-6141-83A3-0484D1779D1F}"/>
              </a:ext>
            </a:extLst>
          </p:cNvPr>
          <p:cNvSpPr>
            <a:spLocks noGrp="1"/>
          </p:cNvSpPr>
          <p:nvPr>
            <p:ph idx="1"/>
          </p:nvPr>
        </p:nvSpPr>
        <p:spPr/>
        <p:txBody>
          <a:bodyPr/>
          <a:lstStyle/>
          <a:p>
            <a:r>
              <a:rPr lang="en-US" dirty="0"/>
              <a:t>Data is stored as Documents</a:t>
            </a:r>
          </a:p>
          <a:p>
            <a:r>
              <a:rPr lang="en-US" dirty="0"/>
              <a:t>Document: collection of key-value pairs with structure</a:t>
            </a:r>
          </a:p>
          <a:p>
            <a:r>
              <a:rPr lang="en-US" dirty="0"/>
              <a:t>Great performance when interacting with documents</a:t>
            </a:r>
          </a:p>
          <a:p>
            <a:r>
              <a:rPr lang="en-US" dirty="0"/>
              <a:t>E.g.</a:t>
            </a:r>
          </a:p>
          <a:p>
            <a:pPr lvl="1"/>
            <a:r>
              <a:rPr lang="en-US" dirty="0"/>
              <a:t>MongoDB</a:t>
            </a:r>
          </a:p>
          <a:p>
            <a:pPr lvl="1"/>
            <a:r>
              <a:rPr lang="en-US" dirty="0"/>
              <a:t>CouchDB</a:t>
            </a:r>
          </a:p>
          <a:p>
            <a:pPr lvl="1"/>
            <a:r>
              <a:rPr lang="en-US" dirty="0" err="1"/>
              <a:t>RethinkDB</a:t>
            </a:r>
            <a:endParaRPr lang="en-US" dirty="0"/>
          </a:p>
        </p:txBody>
      </p:sp>
      <p:pic>
        <p:nvPicPr>
          <p:cNvPr id="4" name="Picture 3">
            <a:extLst>
              <a:ext uri="{FF2B5EF4-FFF2-40B4-BE49-F238E27FC236}">
                <a16:creationId xmlns:a16="http://schemas.microsoft.com/office/drawing/2014/main" id="{C11429E5-E197-2C43-8FC8-307CD91C76AB}"/>
              </a:ext>
            </a:extLst>
          </p:cNvPr>
          <p:cNvPicPr>
            <a:picLocks noChangeAspect="1"/>
          </p:cNvPicPr>
          <p:nvPr/>
        </p:nvPicPr>
        <p:blipFill>
          <a:blip r:embed="rId2"/>
          <a:stretch>
            <a:fillRect/>
          </a:stretch>
        </p:blipFill>
        <p:spPr>
          <a:xfrm>
            <a:off x="7352916" y="2983442"/>
            <a:ext cx="4508500" cy="2984500"/>
          </a:xfrm>
          <a:prstGeom prst="rect">
            <a:avLst/>
          </a:prstGeom>
        </p:spPr>
      </p:pic>
    </p:spTree>
    <p:extLst>
      <p:ext uri="{BB962C8B-B14F-4D97-AF65-F5344CB8AC3E}">
        <p14:creationId xmlns:p14="http://schemas.microsoft.com/office/powerpoint/2010/main" val="27322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8FEF-7928-C54F-ABB8-C8E47C047F19}"/>
              </a:ext>
            </a:extLst>
          </p:cNvPr>
          <p:cNvSpPr>
            <a:spLocks noGrp="1"/>
          </p:cNvSpPr>
          <p:nvPr>
            <p:ph type="title"/>
          </p:nvPr>
        </p:nvSpPr>
        <p:spPr/>
        <p:txBody>
          <a:bodyPr/>
          <a:lstStyle/>
          <a:p>
            <a:r>
              <a:rPr lang="en-US" dirty="0"/>
              <a:t>Column Based DB</a:t>
            </a:r>
          </a:p>
        </p:txBody>
      </p:sp>
      <p:sp>
        <p:nvSpPr>
          <p:cNvPr id="3" name="Content Placeholder 2">
            <a:extLst>
              <a:ext uri="{FF2B5EF4-FFF2-40B4-BE49-F238E27FC236}">
                <a16:creationId xmlns:a16="http://schemas.microsoft.com/office/drawing/2014/main" id="{3C379E2F-A6CB-FA4A-A377-900F1460DB65}"/>
              </a:ext>
            </a:extLst>
          </p:cNvPr>
          <p:cNvSpPr>
            <a:spLocks noGrp="1"/>
          </p:cNvSpPr>
          <p:nvPr>
            <p:ph idx="1"/>
          </p:nvPr>
        </p:nvSpPr>
        <p:spPr/>
        <p:txBody>
          <a:bodyPr/>
          <a:lstStyle/>
          <a:p>
            <a:r>
              <a:rPr lang="en-US" dirty="0"/>
              <a:t>Data is stored as columns rather than rows</a:t>
            </a:r>
          </a:p>
          <a:p>
            <a:r>
              <a:rPr lang="en-US" dirty="0"/>
              <a:t>Fast queries for datasets </a:t>
            </a:r>
          </a:p>
          <a:p>
            <a:r>
              <a:rPr lang="en-US" dirty="0"/>
              <a:t>Slower when looking at individual records</a:t>
            </a:r>
          </a:p>
          <a:p>
            <a:r>
              <a:rPr lang="en-US" dirty="0"/>
              <a:t>Great for warehousing and analytics</a:t>
            </a:r>
          </a:p>
          <a:p>
            <a:r>
              <a:rPr lang="en-US" dirty="0"/>
              <a:t>E.g.</a:t>
            </a:r>
          </a:p>
          <a:p>
            <a:pPr lvl="1"/>
            <a:r>
              <a:rPr lang="en-US" dirty="0"/>
              <a:t>Redshift</a:t>
            </a:r>
          </a:p>
          <a:p>
            <a:pPr lvl="1"/>
            <a:r>
              <a:rPr lang="en-US" dirty="0"/>
              <a:t>Cassandra</a:t>
            </a:r>
          </a:p>
          <a:p>
            <a:pPr lvl="1"/>
            <a:r>
              <a:rPr lang="en-US" dirty="0"/>
              <a:t>HBase</a:t>
            </a:r>
          </a:p>
          <a:p>
            <a:pPr lvl="1"/>
            <a:r>
              <a:rPr lang="en-US" dirty="0"/>
              <a:t>Vertica</a:t>
            </a:r>
          </a:p>
        </p:txBody>
      </p:sp>
      <p:pic>
        <p:nvPicPr>
          <p:cNvPr id="4" name="Picture 3">
            <a:extLst>
              <a:ext uri="{FF2B5EF4-FFF2-40B4-BE49-F238E27FC236}">
                <a16:creationId xmlns:a16="http://schemas.microsoft.com/office/drawing/2014/main" id="{DC66B0FC-53F5-2B4B-A914-F1FB0523519A}"/>
              </a:ext>
            </a:extLst>
          </p:cNvPr>
          <p:cNvPicPr>
            <a:picLocks noChangeAspect="1"/>
          </p:cNvPicPr>
          <p:nvPr/>
        </p:nvPicPr>
        <p:blipFill>
          <a:blip r:embed="rId2"/>
          <a:stretch>
            <a:fillRect/>
          </a:stretch>
        </p:blipFill>
        <p:spPr>
          <a:xfrm>
            <a:off x="7888817" y="4293129"/>
            <a:ext cx="3930650" cy="1714500"/>
          </a:xfrm>
          <a:prstGeom prst="rect">
            <a:avLst/>
          </a:prstGeom>
        </p:spPr>
      </p:pic>
    </p:spTree>
    <p:extLst>
      <p:ext uri="{BB962C8B-B14F-4D97-AF65-F5344CB8AC3E}">
        <p14:creationId xmlns:p14="http://schemas.microsoft.com/office/powerpoint/2010/main" val="3934058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7E71-24D4-504F-9F09-856743EAE293}"/>
              </a:ext>
            </a:extLst>
          </p:cNvPr>
          <p:cNvSpPr>
            <a:spLocks noGrp="1"/>
          </p:cNvSpPr>
          <p:nvPr>
            <p:ph type="title"/>
          </p:nvPr>
        </p:nvSpPr>
        <p:spPr/>
        <p:txBody>
          <a:bodyPr/>
          <a:lstStyle/>
          <a:p>
            <a:r>
              <a:rPr lang="en-US" dirty="0"/>
              <a:t>Graph DB</a:t>
            </a:r>
          </a:p>
        </p:txBody>
      </p:sp>
      <p:sp>
        <p:nvSpPr>
          <p:cNvPr id="3" name="Content Placeholder 2">
            <a:extLst>
              <a:ext uri="{FF2B5EF4-FFF2-40B4-BE49-F238E27FC236}">
                <a16:creationId xmlns:a16="http://schemas.microsoft.com/office/drawing/2014/main" id="{B332225A-4965-9941-8D6C-989F91403DF0}"/>
              </a:ext>
            </a:extLst>
          </p:cNvPr>
          <p:cNvSpPr>
            <a:spLocks noGrp="1"/>
          </p:cNvSpPr>
          <p:nvPr>
            <p:ph idx="1"/>
          </p:nvPr>
        </p:nvSpPr>
        <p:spPr/>
        <p:txBody>
          <a:bodyPr/>
          <a:lstStyle/>
          <a:p>
            <a:r>
              <a:rPr lang="en-US" dirty="0"/>
              <a:t>Designed for dynamic relationship</a:t>
            </a:r>
          </a:p>
          <a:p>
            <a:r>
              <a:rPr lang="en-US" dirty="0"/>
              <a:t>Stores data as nodes and relationships between those nodes</a:t>
            </a:r>
          </a:p>
          <a:p>
            <a:r>
              <a:rPr lang="en-US" dirty="0"/>
              <a:t>Ideal for human related data like social media </a:t>
            </a:r>
          </a:p>
          <a:p>
            <a:r>
              <a:rPr lang="en-US" dirty="0"/>
              <a:t>Often as custom query language</a:t>
            </a:r>
          </a:p>
          <a:p>
            <a:r>
              <a:rPr lang="en-US" dirty="0"/>
              <a:t>E.g.</a:t>
            </a:r>
          </a:p>
          <a:p>
            <a:pPr lvl="1"/>
            <a:r>
              <a:rPr lang="en-US" dirty="0"/>
              <a:t>Neo4J</a:t>
            </a:r>
          </a:p>
          <a:p>
            <a:pPr lvl="1"/>
            <a:r>
              <a:rPr lang="en-US" dirty="0" err="1"/>
              <a:t>Giraph</a:t>
            </a:r>
            <a:endParaRPr lang="en-US" dirty="0"/>
          </a:p>
          <a:p>
            <a:pPr lvl="1"/>
            <a:r>
              <a:rPr lang="en-US" dirty="0" err="1"/>
              <a:t>OrientDB</a:t>
            </a:r>
            <a:endParaRPr lang="en-US" dirty="0"/>
          </a:p>
        </p:txBody>
      </p:sp>
      <p:pic>
        <p:nvPicPr>
          <p:cNvPr id="4" name="Picture 3">
            <a:extLst>
              <a:ext uri="{FF2B5EF4-FFF2-40B4-BE49-F238E27FC236}">
                <a16:creationId xmlns:a16="http://schemas.microsoft.com/office/drawing/2014/main" id="{621EB317-7D8E-084D-9777-8C425A308A55}"/>
              </a:ext>
            </a:extLst>
          </p:cNvPr>
          <p:cNvPicPr>
            <a:picLocks noChangeAspect="1"/>
          </p:cNvPicPr>
          <p:nvPr/>
        </p:nvPicPr>
        <p:blipFill>
          <a:blip r:embed="rId2"/>
          <a:stretch>
            <a:fillRect/>
          </a:stretch>
        </p:blipFill>
        <p:spPr>
          <a:xfrm>
            <a:off x="8074315" y="2302683"/>
            <a:ext cx="3748232" cy="3565197"/>
          </a:xfrm>
          <a:prstGeom prst="rect">
            <a:avLst/>
          </a:prstGeom>
        </p:spPr>
      </p:pic>
    </p:spTree>
    <p:extLst>
      <p:ext uri="{BB962C8B-B14F-4D97-AF65-F5344CB8AC3E}">
        <p14:creationId xmlns:p14="http://schemas.microsoft.com/office/powerpoint/2010/main" val="34573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E3CA-2835-4E46-B6A5-776F8D4AC9C6}"/>
              </a:ext>
            </a:extLst>
          </p:cNvPr>
          <p:cNvSpPr>
            <a:spLocks noGrp="1"/>
          </p:cNvSpPr>
          <p:nvPr>
            <p:ph type="title"/>
          </p:nvPr>
        </p:nvSpPr>
        <p:spPr/>
        <p:txBody>
          <a:bodyPr/>
          <a:lstStyle/>
          <a:p>
            <a:r>
              <a:rPr lang="en-US" dirty="0"/>
              <a:t>Advantages of NoSQL</a:t>
            </a:r>
          </a:p>
        </p:txBody>
      </p:sp>
      <p:sp>
        <p:nvSpPr>
          <p:cNvPr id="3" name="Content Placeholder 2">
            <a:extLst>
              <a:ext uri="{FF2B5EF4-FFF2-40B4-BE49-F238E27FC236}">
                <a16:creationId xmlns:a16="http://schemas.microsoft.com/office/drawing/2014/main" id="{01FA54EF-4368-3B48-B5EC-B38FD1FCC71B}"/>
              </a:ext>
            </a:extLst>
          </p:cNvPr>
          <p:cNvSpPr>
            <a:spLocks noGrp="1"/>
          </p:cNvSpPr>
          <p:nvPr>
            <p:ph idx="1"/>
          </p:nvPr>
        </p:nvSpPr>
        <p:spPr/>
        <p:txBody>
          <a:bodyPr/>
          <a:lstStyle/>
          <a:p>
            <a:r>
              <a:rPr lang="en-IN" dirty="0"/>
              <a:t>High scalability</a:t>
            </a:r>
          </a:p>
          <a:p>
            <a:pPr lvl="1"/>
            <a:r>
              <a:rPr lang="en-IN" dirty="0"/>
              <a:t>This scaling up approach fails when the transaction rates and fast response requirements increase. In contrast to this, the new generation of NoSQL databases is designed to scale out (i.e. to expand horizontally using low-end commodity servers).</a:t>
            </a:r>
          </a:p>
          <a:p>
            <a:r>
              <a:rPr lang="en-IN" dirty="0"/>
              <a:t>Manageability and administration</a:t>
            </a:r>
          </a:p>
          <a:p>
            <a:pPr lvl="1"/>
            <a:r>
              <a:rPr lang="en-IN" dirty="0"/>
              <a:t>NoSQL databases are designed to mostly work with automated repairs, distributed data, and simpler data models, leading to low manageability and administration.</a:t>
            </a:r>
          </a:p>
          <a:p>
            <a:r>
              <a:rPr lang="en-IN" dirty="0"/>
              <a:t>Low cost</a:t>
            </a:r>
          </a:p>
          <a:p>
            <a:pPr lvl="1"/>
            <a:r>
              <a:rPr lang="en-IN" dirty="0"/>
              <a:t>NoSQL databases are typically designed to work with a cluster of cheap commodity servers, enabling the users to store and process more data at a low cost.</a:t>
            </a:r>
          </a:p>
          <a:p>
            <a:r>
              <a:rPr lang="en-IN" dirty="0"/>
              <a:t>Flexible data models</a:t>
            </a:r>
          </a:p>
          <a:p>
            <a:pPr lvl="1"/>
            <a:r>
              <a:rPr lang="en-IN" dirty="0"/>
              <a:t>NoSQL databases have a very flexible data model, enabling them to work with any type of data; they don’t comply with the rigid RDBMS data models. As a result, any application changes that involve updating the database schema can be easily implemented.</a:t>
            </a:r>
          </a:p>
        </p:txBody>
      </p:sp>
    </p:spTree>
    <p:extLst>
      <p:ext uri="{BB962C8B-B14F-4D97-AF65-F5344CB8AC3E}">
        <p14:creationId xmlns:p14="http://schemas.microsoft.com/office/powerpoint/2010/main" val="327385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2BE-10F8-3E41-B957-4EE2597A7FCE}"/>
              </a:ext>
            </a:extLst>
          </p:cNvPr>
          <p:cNvSpPr>
            <a:spLocks noGrp="1"/>
          </p:cNvSpPr>
          <p:nvPr>
            <p:ph type="title"/>
          </p:nvPr>
        </p:nvSpPr>
        <p:spPr/>
        <p:txBody>
          <a:bodyPr/>
          <a:lstStyle/>
          <a:p>
            <a:r>
              <a:rPr lang="en-US" dirty="0"/>
              <a:t>Disadvantages of NoSQL</a:t>
            </a:r>
          </a:p>
        </p:txBody>
      </p:sp>
      <p:sp>
        <p:nvSpPr>
          <p:cNvPr id="3" name="Content Placeholder 2">
            <a:extLst>
              <a:ext uri="{FF2B5EF4-FFF2-40B4-BE49-F238E27FC236}">
                <a16:creationId xmlns:a16="http://schemas.microsoft.com/office/drawing/2014/main" id="{30311A64-46E1-8740-863A-5A3BD341F369}"/>
              </a:ext>
            </a:extLst>
          </p:cNvPr>
          <p:cNvSpPr>
            <a:spLocks noGrp="1"/>
          </p:cNvSpPr>
          <p:nvPr>
            <p:ph idx="1"/>
          </p:nvPr>
        </p:nvSpPr>
        <p:spPr/>
        <p:txBody>
          <a:bodyPr>
            <a:normAutofit fontScale="92500" lnSpcReduction="10000"/>
          </a:bodyPr>
          <a:lstStyle/>
          <a:p>
            <a:r>
              <a:rPr lang="en-IN" dirty="0"/>
              <a:t>Maturity</a:t>
            </a:r>
          </a:p>
          <a:p>
            <a:pPr lvl="1"/>
            <a:r>
              <a:rPr lang="en-IN" dirty="0"/>
              <a:t>Most NoSQL databases are pre-production versions with key features that are still to be implemented. Thus, when deciding on a NoSQL database, you should </a:t>
            </a:r>
            <a:r>
              <a:rPr lang="en-IN" dirty="0" err="1"/>
              <a:t>analyze</a:t>
            </a:r>
            <a:r>
              <a:rPr lang="en-IN" dirty="0"/>
              <a:t> the product properly to ensure the features are fully implemented and not still on the To-do list.</a:t>
            </a:r>
          </a:p>
          <a:p>
            <a:r>
              <a:rPr lang="en-IN" dirty="0"/>
              <a:t>Support</a:t>
            </a:r>
          </a:p>
          <a:p>
            <a:pPr lvl="1"/>
            <a:r>
              <a:rPr lang="en-IN" dirty="0"/>
              <a:t>Support is one limitation that you need to consider. Most NoSQL databases are from start-ups which were open sourced. As a result, support is very minimal as compared to the enterprise software companies and may not have global reach or support resources.</a:t>
            </a:r>
          </a:p>
          <a:p>
            <a:r>
              <a:rPr lang="en-IN" dirty="0"/>
              <a:t>Limited Query Capabilities</a:t>
            </a:r>
          </a:p>
          <a:p>
            <a:pPr lvl="1"/>
            <a:r>
              <a:rPr lang="en-IN" dirty="0"/>
              <a:t>Since NoSQL databases are generally developed to meet the scaling requirement of the web-scale applications, they provide limited querying capabilities. A simple querying requirement may involve significant programming expertise.</a:t>
            </a:r>
          </a:p>
          <a:p>
            <a:r>
              <a:rPr lang="en-IN" dirty="0"/>
              <a:t>Administration</a:t>
            </a:r>
          </a:p>
          <a:p>
            <a:pPr lvl="1"/>
            <a:r>
              <a:rPr lang="en-IN" dirty="0"/>
              <a:t>Although NoSQL is designed to provide a no-admin solution, it still requires skill and effort for installing and maintaining the solution.</a:t>
            </a:r>
          </a:p>
          <a:p>
            <a:r>
              <a:rPr lang="en-IN" dirty="0"/>
              <a:t>Expertise</a:t>
            </a:r>
          </a:p>
          <a:p>
            <a:pPr lvl="1"/>
            <a:r>
              <a:rPr lang="en-IN" dirty="0"/>
              <a:t>Since NoSQL is an evolving area, expertise on the technology is limited in the developer and administrator community.</a:t>
            </a:r>
          </a:p>
          <a:p>
            <a:endParaRPr lang="en-US" dirty="0"/>
          </a:p>
        </p:txBody>
      </p:sp>
    </p:spTree>
    <p:extLst>
      <p:ext uri="{BB962C8B-B14F-4D97-AF65-F5344CB8AC3E}">
        <p14:creationId xmlns:p14="http://schemas.microsoft.com/office/powerpoint/2010/main" val="147680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FA9C-F614-2F4B-A391-C4C0C255D33C}"/>
              </a:ext>
            </a:extLst>
          </p:cNvPr>
          <p:cNvSpPr>
            <a:spLocks noGrp="1"/>
          </p:cNvSpPr>
          <p:nvPr>
            <p:ph type="title"/>
          </p:nvPr>
        </p:nvSpPr>
        <p:spPr/>
        <p:txBody>
          <a:bodyPr/>
          <a:lstStyle/>
          <a:p>
            <a:r>
              <a:rPr lang="en-US" dirty="0"/>
              <a:t>SQL vs NoSQL</a:t>
            </a:r>
          </a:p>
        </p:txBody>
      </p:sp>
      <p:graphicFrame>
        <p:nvGraphicFramePr>
          <p:cNvPr id="4" name="Table 3">
            <a:extLst>
              <a:ext uri="{FF2B5EF4-FFF2-40B4-BE49-F238E27FC236}">
                <a16:creationId xmlns:a16="http://schemas.microsoft.com/office/drawing/2014/main" id="{36619EDC-2117-6244-8164-44BA2630C024}"/>
              </a:ext>
            </a:extLst>
          </p:cNvPr>
          <p:cNvGraphicFramePr>
            <a:graphicFrameLocks noGrp="1"/>
          </p:cNvGraphicFramePr>
          <p:nvPr>
            <p:extLst/>
          </p:nvPr>
        </p:nvGraphicFramePr>
        <p:xfrm>
          <a:off x="322156" y="1287780"/>
          <a:ext cx="11545367" cy="4282440"/>
        </p:xfrm>
        <a:graphic>
          <a:graphicData uri="http://schemas.openxmlformats.org/drawingml/2006/table">
            <a:tbl>
              <a:tblPr firstRow="1" bandRow="1">
                <a:tableStyleId>{5C22544A-7EE6-4342-B048-85BDC9FD1C3A}</a:tableStyleId>
              </a:tblPr>
              <a:tblGrid>
                <a:gridCol w="1630948">
                  <a:extLst>
                    <a:ext uri="{9D8B030D-6E8A-4147-A177-3AD203B41FA5}">
                      <a16:colId xmlns:a16="http://schemas.microsoft.com/office/drawing/2014/main" val="2525840187"/>
                    </a:ext>
                  </a:extLst>
                </a:gridCol>
                <a:gridCol w="4382114">
                  <a:extLst>
                    <a:ext uri="{9D8B030D-6E8A-4147-A177-3AD203B41FA5}">
                      <a16:colId xmlns:a16="http://schemas.microsoft.com/office/drawing/2014/main" val="2669219216"/>
                    </a:ext>
                  </a:extLst>
                </a:gridCol>
                <a:gridCol w="5532305">
                  <a:extLst>
                    <a:ext uri="{9D8B030D-6E8A-4147-A177-3AD203B41FA5}">
                      <a16:colId xmlns:a16="http://schemas.microsoft.com/office/drawing/2014/main" val="4012235504"/>
                    </a:ext>
                  </a:extLst>
                </a:gridCol>
              </a:tblGrid>
              <a:tr h="370840">
                <a:tc>
                  <a:txBody>
                    <a:bodyPr/>
                    <a:lstStyle/>
                    <a:p>
                      <a:endParaRPr lang="en-US" sz="1600" dirty="0"/>
                    </a:p>
                  </a:txBody>
                  <a:tcPr>
                    <a:solidFill>
                      <a:srgbClr val="3D5580"/>
                    </a:solidFill>
                  </a:tcPr>
                </a:tc>
                <a:tc>
                  <a:txBody>
                    <a:bodyPr/>
                    <a:lstStyle/>
                    <a:p>
                      <a:pPr algn="ctr"/>
                      <a:r>
                        <a:rPr lang="en-US" sz="1600" dirty="0"/>
                        <a:t>SQL</a:t>
                      </a:r>
                    </a:p>
                  </a:txBody>
                  <a:tcPr>
                    <a:solidFill>
                      <a:srgbClr val="3D5580"/>
                    </a:solidFill>
                  </a:tcPr>
                </a:tc>
                <a:tc>
                  <a:txBody>
                    <a:bodyPr/>
                    <a:lstStyle/>
                    <a:p>
                      <a:pPr algn="ctr"/>
                      <a:r>
                        <a:rPr lang="en-US" sz="1600" dirty="0"/>
                        <a:t>NoSQL</a:t>
                      </a:r>
                    </a:p>
                  </a:txBody>
                  <a:tcPr>
                    <a:solidFill>
                      <a:srgbClr val="3D5580"/>
                    </a:solidFill>
                  </a:tcPr>
                </a:tc>
                <a:extLst>
                  <a:ext uri="{0D108BD9-81ED-4DB2-BD59-A6C34878D82A}">
                    <a16:rowId xmlns:a16="http://schemas.microsoft.com/office/drawing/2014/main" val="1624210300"/>
                  </a:ext>
                </a:extLst>
              </a:tr>
              <a:tr h="370840">
                <a:tc>
                  <a:txBody>
                    <a:bodyPr/>
                    <a:lstStyle/>
                    <a:p>
                      <a:r>
                        <a:rPr lang="en-IN" sz="1600" b="1" i="0" kern="1200" dirty="0">
                          <a:solidFill>
                            <a:schemeClr val="dk1"/>
                          </a:solidFill>
                          <a:effectLst/>
                          <a:latin typeface="+mn-lt"/>
                          <a:ea typeface="+mn-ea"/>
                          <a:cs typeface="+mn-cs"/>
                        </a:rPr>
                        <a:t>Types</a:t>
                      </a:r>
                      <a:endParaRPr lang="en-US" sz="1600" b="1" dirty="0"/>
                    </a:p>
                  </a:txBody>
                  <a:tcPr/>
                </a:tc>
                <a:tc>
                  <a:txBody>
                    <a:bodyPr/>
                    <a:lstStyle/>
                    <a:p>
                      <a:r>
                        <a:rPr lang="en-IN" sz="1600" b="0" i="0" kern="1200" dirty="0">
                          <a:solidFill>
                            <a:schemeClr val="dk1"/>
                          </a:solidFill>
                          <a:effectLst/>
                          <a:latin typeface="+mn-lt"/>
                          <a:ea typeface="+mn-ea"/>
                          <a:cs typeface="+mn-cs"/>
                        </a:rPr>
                        <a:t>All types support SQL standard</a:t>
                      </a:r>
                      <a:endParaRPr lang="en-US" sz="1600" dirty="0"/>
                    </a:p>
                  </a:txBody>
                  <a:tcPr/>
                </a:tc>
                <a:tc>
                  <a:txBody>
                    <a:bodyPr/>
                    <a:lstStyle/>
                    <a:p>
                      <a:r>
                        <a:rPr lang="en-IN" sz="1600" b="0" i="0" kern="1200" dirty="0">
                          <a:solidFill>
                            <a:schemeClr val="dk1"/>
                          </a:solidFill>
                          <a:effectLst/>
                          <a:latin typeface="+mn-lt"/>
                          <a:ea typeface="+mn-ea"/>
                          <a:cs typeface="+mn-cs"/>
                        </a:rPr>
                        <a:t>Multiple types exists, such as document stores, key value stores, column databases, etc</a:t>
                      </a:r>
                      <a:endParaRPr lang="en-US" sz="1600" dirty="0"/>
                    </a:p>
                  </a:txBody>
                  <a:tcPr/>
                </a:tc>
                <a:extLst>
                  <a:ext uri="{0D108BD9-81ED-4DB2-BD59-A6C34878D82A}">
                    <a16:rowId xmlns:a16="http://schemas.microsoft.com/office/drawing/2014/main" val="3850021155"/>
                  </a:ext>
                </a:extLst>
              </a:tr>
              <a:tr h="370840">
                <a:tc>
                  <a:txBody>
                    <a:bodyPr/>
                    <a:lstStyle/>
                    <a:p>
                      <a:r>
                        <a:rPr lang="en-IN" sz="1600" b="1" i="0" kern="1200" dirty="0">
                          <a:solidFill>
                            <a:schemeClr val="dk1"/>
                          </a:solidFill>
                          <a:effectLst/>
                          <a:latin typeface="+mn-lt"/>
                          <a:ea typeface="+mn-ea"/>
                          <a:cs typeface="+mn-cs"/>
                        </a:rPr>
                        <a:t>History</a:t>
                      </a:r>
                      <a:endParaRPr lang="en-US" sz="1600" b="1" dirty="0"/>
                    </a:p>
                  </a:txBody>
                  <a:tcPr/>
                </a:tc>
                <a:tc>
                  <a:txBody>
                    <a:bodyPr/>
                    <a:lstStyle/>
                    <a:p>
                      <a:r>
                        <a:rPr lang="en-IN" sz="1600" b="0" i="0" kern="1200" dirty="0">
                          <a:solidFill>
                            <a:schemeClr val="dk1"/>
                          </a:solidFill>
                          <a:effectLst/>
                          <a:latin typeface="+mn-lt"/>
                          <a:ea typeface="+mn-ea"/>
                          <a:cs typeface="+mn-cs"/>
                        </a:rPr>
                        <a:t>Developed in 1970</a:t>
                      </a:r>
                      <a:endParaRPr lang="en-US" sz="1600" dirty="0"/>
                    </a:p>
                  </a:txBody>
                  <a:tcPr/>
                </a:tc>
                <a:tc>
                  <a:txBody>
                    <a:bodyPr/>
                    <a:lstStyle/>
                    <a:p>
                      <a:r>
                        <a:rPr lang="en-IN" sz="1600" b="0" i="0" kern="1200" dirty="0">
                          <a:solidFill>
                            <a:schemeClr val="dk1"/>
                          </a:solidFill>
                          <a:effectLst/>
                          <a:latin typeface="+mn-lt"/>
                          <a:ea typeface="+mn-ea"/>
                          <a:cs typeface="+mn-cs"/>
                        </a:rPr>
                        <a:t>Developed in 2000s</a:t>
                      </a:r>
                      <a:endParaRPr lang="en-US" sz="1600" dirty="0"/>
                    </a:p>
                  </a:txBody>
                  <a:tcPr/>
                </a:tc>
                <a:extLst>
                  <a:ext uri="{0D108BD9-81ED-4DB2-BD59-A6C34878D82A}">
                    <a16:rowId xmlns:a16="http://schemas.microsoft.com/office/drawing/2014/main" val="3123294363"/>
                  </a:ext>
                </a:extLst>
              </a:tr>
              <a:tr h="370840">
                <a:tc>
                  <a:txBody>
                    <a:bodyPr/>
                    <a:lstStyle/>
                    <a:p>
                      <a:r>
                        <a:rPr lang="en-IN" sz="1600" b="1" i="0" kern="1200" dirty="0">
                          <a:solidFill>
                            <a:schemeClr val="dk1"/>
                          </a:solidFill>
                          <a:effectLst/>
                          <a:latin typeface="+mn-lt"/>
                          <a:ea typeface="+mn-ea"/>
                          <a:cs typeface="+mn-cs"/>
                        </a:rPr>
                        <a:t>Examples</a:t>
                      </a:r>
                      <a:endParaRPr lang="en-US" sz="1600" b="1" dirty="0"/>
                    </a:p>
                  </a:txBody>
                  <a:tcPr/>
                </a:tc>
                <a:tc>
                  <a:txBody>
                    <a:bodyPr/>
                    <a:lstStyle/>
                    <a:p>
                      <a:r>
                        <a:rPr lang="en-IN" sz="1600" b="0" i="0" kern="1200" dirty="0">
                          <a:solidFill>
                            <a:schemeClr val="dk1"/>
                          </a:solidFill>
                          <a:effectLst/>
                          <a:latin typeface="+mn-lt"/>
                          <a:ea typeface="+mn-ea"/>
                          <a:cs typeface="+mn-cs"/>
                        </a:rPr>
                        <a:t>SQL Server, Oracle, MySQL</a:t>
                      </a:r>
                      <a:endParaRPr lang="en-US" sz="1600" dirty="0"/>
                    </a:p>
                  </a:txBody>
                  <a:tcPr/>
                </a:tc>
                <a:tc>
                  <a:txBody>
                    <a:bodyPr/>
                    <a:lstStyle/>
                    <a:p>
                      <a:r>
                        <a:rPr lang="en-IN" sz="1600" b="0" i="0" kern="1200" dirty="0">
                          <a:solidFill>
                            <a:schemeClr val="dk1"/>
                          </a:solidFill>
                          <a:effectLst/>
                          <a:latin typeface="+mn-lt"/>
                          <a:ea typeface="+mn-ea"/>
                          <a:cs typeface="+mn-cs"/>
                        </a:rPr>
                        <a:t>MongoDB, HBase, Cassandra</a:t>
                      </a:r>
                      <a:endParaRPr lang="en-US" sz="1600" dirty="0"/>
                    </a:p>
                  </a:txBody>
                  <a:tcPr/>
                </a:tc>
                <a:extLst>
                  <a:ext uri="{0D108BD9-81ED-4DB2-BD59-A6C34878D82A}">
                    <a16:rowId xmlns:a16="http://schemas.microsoft.com/office/drawing/2014/main" val="603361186"/>
                  </a:ext>
                </a:extLst>
              </a:tr>
              <a:tr h="330200">
                <a:tc>
                  <a:txBody>
                    <a:bodyPr/>
                    <a:lstStyle/>
                    <a:p>
                      <a:r>
                        <a:rPr lang="en-IN" sz="1600" b="1" i="0" kern="1200" dirty="0">
                          <a:solidFill>
                            <a:schemeClr val="dk1"/>
                          </a:solidFill>
                          <a:effectLst/>
                          <a:latin typeface="+mn-lt"/>
                          <a:ea typeface="+mn-ea"/>
                          <a:cs typeface="+mn-cs"/>
                        </a:rPr>
                        <a:t>Data Storage Model</a:t>
                      </a:r>
                      <a:endParaRPr lang="en-US" sz="1600" b="1" dirty="0"/>
                    </a:p>
                  </a:txBody>
                  <a:tcPr/>
                </a:tc>
                <a:tc>
                  <a:txBody>
                    <a:bodyPr/>
                    <a:lstStyle/>
                    <a:p>
                      <a:r>
                        <a:rPr lang="en-IN" sz="1600" b="0" i="0" kern="1200" dirty="0">
                          <a:solidFill>
                            <a:schemeClr val="dk1"/>
                          </a:solidFill>
                          <a:effectLst/>
                          <a:latin typeface="+mn-lt"/>
                          <a:ea typeface="+mn-ea"/>
                          <a:cs typeface="+mn-cs"/>
                        </a:rPr>
                        <a:t>Data is stored in rows and columns in a table, where each column is of a specific type</a:t>
                      </a:r>
                      <a:endParaRPr lang="en-US" sz="1600" dirty="0"/>
                    </a:p>
                  </a:txBody>
                  <a:tcPr/>
                </a:tc>
                <a:tc>
                  <a:txBody>
                    <a:bodyPr/>
                    <a:lstStyle/>
                    <a:p>
                      <a:r>
                        <a:rPr lang="en-IN" sz="1600" b="0" i="0" kern="1200" dirty="0">
                          <a:solidFill>
                            <a:schemeClr val="dk1"/>
                          </a:solidFill>
                          <a:effectLst/>
                          <a:latin typeface="+mn-lt"/>
                          <a:ea typeface="+mn-ea"/>
                          <a:cs typeface="+mn-cs"/>
                        </a:rPr>
                        <a:t>The data model depends on the database type. It could be Key-value pairs, documents etc</a:t>
                      </a:r>
                      <a:endParaRPr lang="en-US" sz="1600" dirty="0"/>
                    </a:p>
                  </a:txBody>
                  <a:tcPr/>
                </a:tc>
                <a:extLst>
                  <a:ext uri="{0D108BD9-81ED-4DB2-BD59-A6C34878D82A}">
                    <a16:rowId xmlns:a16="http://schemas.microsoft.com/office/drawing/2014/main" val="1970779647"/>
                  </a:ext>
                </a:extLst>
              </a:tr>
              <a:tr h="330200">
                <a:tc>
                  <a:txBody>
                    <a:bodyPr/>
                    <a:lstStyle/>
                    <a:p>
                      <a:r>
                        <a:rPr lang="en-IN" sz="1600" b="1" i="0" kern="1200" dirty="0">
                          <a:solidFill>
                            <a:schemeClr val="dk1"/>
                          </a:solidFill>
                          <a:effectLst/>
                          <a:latin typeface="+mn-lt"/>
                          <a:ea typeface="+mn-ea"/>
                          <a:cs typeface="+mn-cs"/>
                        </a:rPr>
                        <a:t>Schemas</a:t>
                      </a:r>
                      <a:endParaRPr lang="en-US" sz="1600" b="1" dirty="0"/>
                    </a:p>
                  </a:txBody>
                  <a:tcPr/>
                </a:tc>
                <a:tc>
                  <a:txBody>
                    <a:bodyPr/>
                    <a:lstStyle/>
                    <a:p>
                      <a:r>
                        <a:rPr lang="en-IN" sz="1600" b="0" i="0" kern="1200" dirty="0">
                          <a:solidFill>
                            <a:schemeClr val="dk1"/>
                          </a:solidFill>
                          <a:effectLst/>
                          <a:latin typeface="+mn-lt"/>
                          <a:ea typeface="+mn-ea"/>
                          <a:cs typeface="+mn-cs"/>
                        </a:rPr>
                        <a:t>Fixed structure and schema</a:t>
                      </a:r>
                      <a:endParaRPr lang="en-US" sz="1600" dirty="0"/>
                    </a:p>
                  </a:txBody>
                  <a:tcPr/>
                </a:tc>
                <a:tc>
                  <a:txBody>
                    <a:bodyPr/>
                    <a:lstStyle/>
                    <a:p>
                      <a:r>
                        <a:rPr lang="en-IN" sz="1600" b="0" i="0" kern="1200" dirty="0">
                          <a:solidFill>
                            <a:schemeClr val="dk1"/>
                          </a:solidFill>
                          <a:effectLst/>
                          <a:latin typeface="+mn-lt"/>
                          <a:ea typeface="+mn-ea"/>
                          <a:cs typeface="+mn-cs"/>
                        </a:rPr>
                        <a:t>Dynamic schema. Structures can be accommodated</a:t>
                      </a:r>
                      <a:endParaRPr lang="en-US" sz="1600" dirty="0"/>
                    </a:p>
                  </a:txBody>
                  <a:tcPr/>
                </a:tc>
                <a:extLst>
                  <a:ext uri="{0D108BD9-81ED-4DB2-BD59-A6C34878D82A}">
                    <a16:rowId xmlns:a16="http://schemas.microsoft.com/office/drawing/2014/main" val="1541938010"/>
                  </a:ext>
                </a:extLst>
              </a:tr>
              <a:tr h="330200">
                <a:tc>
                  <a:txBody>
                    <a:bodyPr/>
                    <a:lstStyle/>
                    <a:p>
                      <a:r>
                        <a:rPr lang="en-IN" sz="1600" b="1" i="0" kern="1200" dirty="0">
                          <a:solidFill>
                            <a:schemeClr val="dk1"/>
                          </a:solidFill>
                          <a:effectLst/>
                          <a:latin typeface="+mn-lt"/>
                          <a:ea typeface="+mn-ea"/>
                          <a:cs typeface="+mn-cs"/>
                        </a:rPr>
                        <a:t>Scalability</a:t>
                      </a:r>
                      <a:endParaRPr lang="en-US" sz="1600" b="1" dirty="0"/>
                    </a:p>
                  </a:txBody>
                  <a:tcPr/>
                </a:tc>
                <a:tc>
                  <a:txBody>
                    <a:bodyPr/>
                    <a:lstStyle/>
                    <a:p>
                      <a:r>
                        <a:rPr lang="en-IN" sz="1600" b="0" i="0" kern="1200" dirty="0">
                          <a:solidFill>
                            <a:schemeClr val="dk1"/>
                          </a:solidFill>
                          <a:effectLst/>
                          <a:latin typeface="+mn-lt"/>
                          <a:ea typeface="+mn-ea"/>
                          <a:cs typeface="+mn-cs"/>
                        </a:rPr>
                        <a:t>Scale up approach is used</a:t>
                      </a:r>
                      <a:endParaRPr lang="en-US" sz="1600" dirty="0"/>
                    </a:p>
                  </a:txBody>
                  <a:tcPr/>
                </a:tc>
                <a:tc>
                  <a:txBody>
                    <a:bodyPr/>
                    <a:lstStyle/>
                    <a:p>
                      <a:r>
                        <a:rPr lang="en-IN" sz="1600" b="0" i="0" kern="1200" dirty="0">
                          <a:solidFill>
                            <a:schemeClr val="dk1"/>
                          </a:solidFill>
                          <a:effectLst/>
                          <a:latin typeface="+mn-lt"/>
                          <a:ea typeface="+mn-ea"/>
                          <a:cs typeface="+mn-cs"/>
                        </a:rPr>
                        <a:t>Scale out approach is used</a:t>
                      </a:r>
                      <a:endParaRPr lang="en-US" sz="1600" dirty="0"/>
                    </a:p>
                  </a:txBody>
                  <a:tcPr/>
                </a:tc>
                <a:extLst>
                  <a:ext uri="{0D108BD9-81ED-4DB2-BD59-A6C34878D82A}">
                    <a16:rowId xmlns:a16="http://schemas.microsoft.com/office/drawing/2014/main" val="1321808890"/>
                  </a:ext>
                </a:extLst>
              </a:tr>
              <a:tr h="330200">
                <a:tc>
                  <a:txBody>
                    <a:bodyPr/>
                    <a:lstStyle/>
                    <a:p>
                      <a:r>
                        <a:rPr lang="en-IN" sz="1600" b="1" i="0" kern="1200" dirty="0">
                          <a:solidFill>
                            <a:schemeClr val="dk1"/>
                          </a:solidFill>
                          <a:effectLst/>
                          <a:latin typeface="+mn-lt"/>
                          <a:ea typeface="+mn-ea"/>
                          <a:cs typeface="+mn-cs"/>
                        </a:rPr>
                        <a:t>Transactions</a:t>
                      </a:r>
                      <a:endParaRPr lang="en-US" sz="1600" b="1" dirty="0"/>
                    </a:p>
                  </a:txBody>
                  <a:tcPr/>
                </a:tc>
                <a:tc>
                  <a:txBody>
                    <a:bodyPr/>
                    <a:lstStyle/>
                    <a:p>
                      <a:r>
                        <a:rPr lang="en-IN" sz="1600" b="0" i="0" kern="1200" dirty="0">
                          <a:solidFill>
                            <a:schemeClr val="dk1"/>
                          </a:solidFill>
                          <a:effectLst/>
                          <a:latin typeface="+mn-lt"/>
                          <a:ea typeface="+mn-ea"/>
                          <a:cs typeface="+mn-cs"/>
                        </a:rPr>
                        <a:t>Supports ACID and transactions</a:t>
                      </a:r>
                      <a:endParaRPr lang="en-US" sz="1600" dirty="0"/>
                    </a:p>
                  </a:txBody>
                  <a:tcPr/>
                </a:tc>
                <a:tc>
                  <a:txBody>
                    <a:bodyPr/>
                    <a:lstStyle/>
                    <a:p>
                      <a:r>
                        <a:rPr lang="en-IN" sz="1600" b="0" i="0" kern="1200" dirty="0">
                          <a:solidFill>
                            <a:schemeClr val="dk1"/>
                          </a:solidFill>
                          <a:effectLst/>
                          <a:latin typeface="+mn-lt"/>
                          <a:ea typeface="+mn-ea"/>
                          <a:cs typeface="+mn-cs"/>
                        </a:rPr>
                        <a:t>Supports partitioning and availability</a:t>
                      </a:r>
                      <a:endParaRPr lang="en-US" sz="1600" dirty="0"/>
                    </a:p>
                  </a:txBody>
                  <a:tcPr/>
                </a:tc>
                <a:extLst>
                  <a:ext uri="{0D108BD9-81ED-4DB2-BD59-A6C34878D82A}">
                    <a16:rowId xmlns:a16="http://schemas.microsoft.com/office/drawing/2014/main" val="2573995418"/>
                  </a:ext>
                </a:extLst>
              </a:tr>
              <a:tr h="330200">
                <a:tc>
                  <a:txBody>
                    <a:bodyPr/>
                    <a:lstStyle/>
                    <a:p>
                      <a:r>
                        <a:rPr lang="en-IN" sz="1600" b="1" i="0" kern="1200" dirty="0">
                          <a:solidFill>
                            <a:schemeClr val="dk1"/>
                          </a:solidFill>
                          <a:effectLst/>
                          <a:latin typeface="+mn-lt"/>
                          <a:ea typeface="+mn-ea"/>
                          <a:cs typeface="+mn-cs"/>
                        </a:rPr>
                        <a:t>Consistency</a:t>
                      </a:r>
                      <a:endParaRPr lang="en-US" sz="1600" b="1" dirty="0"/>
                    </a:p>
                  </a:txBody>
                  <a:tcPr/>
                </a:tc>
                <a:tc>
                  <a:txBody>
                    <a:bodyPr/>
                    <a:lstStyle/>
                    <a:p>
                      <a:r>
                        <a:rPr lang="en-IN" sz="1600" b="0" i="0" kern="1200" dirty="0">
                          <a:solidFill>
                            <a:schemeClr val="dk1"/>
                          </a:solidFill>
                          <a:effectLst/>
                          <a:latin typeface="+mn-lt"/>
                          <a:ea typeface="+mn-ea"/>
                          <a:cs typeface="+mn-cs"/>
                        </a:rPr>
                        <a:t>Strong consistency</a:t>
                      </a:r>
                      <a:endParaRPr lang="en-US" sz="1600" dirty="0"/>
                    </a:p>
                  </a:txBody>
                  <a:tcPr/>
                </a:tc>
                <a:tc>
                  <a:txBody>
                    <a:bodyPr/>
                    <a:lstStyle/>
                    <a:p>
                      <a:r>
                        <a:rPr lang="en-IN" sz="1600" b="0" i="0" kern="1200" dirty="0">
                          <a:solidFill>
                            <a:schemeClr val="dk1"/>
                          </a:solidFill>
                          <a:effectLst/>
                          <a:latin typeface="+mn-lt"/>
                          <a:ea typeface="+mn-ea"/>
                          <a:cs typeface="+mn-cs"/>
                        </a:rPr>
                        <a:t>Dependent on the product [Eventual Consistency]</a:t>
                      </a:r>
                      <a:endParaRPr lang="en-US" sz="1600" dirty="0"/>
                    </a:p>
                  </a:txBody>
                  <a:tcPr/>
                </a:tc>
                <a:extLst>
                  <a:ext uri="{0D108BD9-81ED-4DB2-BD59-A6C34878D82A}">
                    <a16:rowId xmlns:a16="http://schemas.microsoft.com/office/drawing/2014/main" val="462567026"/>
                  </a:ext>
                </a:extLst>
              </a:tr>
              <a:tr h="330200">
                <a:tc>
                  <a:txBody>
                    <a:bodyPr/>
                    <a:lstStyle/>
                    <a:p>
                      <a:r>
                        <a:rPr lang="en-IN" sz="1600" b="1" i="0" kern="1200" dirty="0">
                          <a:solidFill>
                            <a:schemeClr val="dk1"/>
                          </a:solidFill>
                          <a:effectLst/>
                          <a:latin typeface="+mn-lt"/>
                          <a:ea typeface="+mn-ea"/>
                          <a:cs typeface="+mn-cs"/>
                        </a:rPr>
                        <a:t>Support</a:t>
                      </a:r>
                      <a:endParaRPr lang="en-US" sz="1600" b="1" dirty="0"/>
                    </a:p>
                  </a:txBody>
                  <a:tcPr/>
                </a:tc>
                <a:tc>
                  <a:txBody>
                    <a:bodyPr/>
                    <a:lstStyle/>
                    <a:p>
                      <a:r>
                        <a:rPr lang="en-IN" sz="1600" b="0" i="0" kern="1200" dirty="0">
                          <a:solidFill>
                            <a:schemeClr val="dk1"/>
                          </a:solidFill>
                          <a:effectLst/>
                          <a:latin typeface="+mn-lt"/>
                          <a:ea typeface="+mn-ea"/>
                          <a:cs typeface="+mn-cs"/>
                        </a:rPr>
                        <a:t>High level of enterprise support</a:t>
                      </a:r>
                      <a:endParaRPr lang="en-US" sz="1600" dirty="0"/>
                    </a:p>
                  </a:txBody>
                  <a:tcPr/>
                </a:tc>
                <a:tc>
                  <a:txBody>
                    <a:bodyPr/>
                    <a:lstStyle/>
                    <a:p>
                      <a:r>
                        <a:rPr lang="en-IN" sz="1600" b="0" i="0" kern="1200" dirty="0">
                          <a:solidFill>
                            <a:schemeClr val="dk1"/>
                          </a:solidFill>
                          <a:effectLst/>
                          <a:latin typeface="+mn-lt"/>
                          <a:ea typeface="+mn-ea"/>
                          <a:cs typeface="+mn-cs"/>
                        </a:rPr>
                        <a:t>Open source model</a:t>
                      </a:r>
                      <a:endParaRPr lang="en-US" sz="1600" dirty="0"/>
                    </a:p>
                  </a:txBody>
                  <a:tcPr/>
                </a:tc>
                <a:extLst>
                  <a:ext uri="{0D108BD9-81ED-4DB2-BD59-A6C34878D82A}">
                    <a16:rowId xmlns:a16="http://schemas.microsoft.com/office/drawing/2014/main" val="3147242256"/>
                  </a:ext>
                </a:extLst>
              </a:tr>
              <a:tr h="330200">
                <a:tc>
                  <a:txBody>
                    <a:bodyPr/>
                    <a:lstStyle/>
                    <a:p>
                      <a:r>
                        <a:rPr lang="en-IN" sz="1600" b="1" i="0" kern="1200" dirty="0">
                          <a:solidFill>
                            <a:schemeClr val="dk1"/>
                          </a:solidFill>
                          <a:effectLst/>
                          <a:latin typeface="+mn-lt"/>
                          <a:ea typeface="+mn-ea"/>
                          <a:cs typeface="+mn-cs"/>
                        </a:rPr>
                        <a:t>Maturity</a:t>
                      </a:r>
                      <a:endParaRPr lang="en-US" sz="1600" b="1" dirty="0"/>
                    </a:p>
                  </a:txBody>
                  <a:tcPr/>
                </a:tc>
                <a:tc>
                  <a:txBody>
                    <a:bodyPr/>
                    <a:lstStyle/>
                    <a:p>
                      <a:r>
                        <a:rPr lang="en-IN" sz="1600" b="0" i="0" kern="1200" dirty="0">
                          <a:solidFill>
                            <a:schemeClr val="dk1"/>
                          </a:solidFill>
                          <a:effectLst/>
                          <a:latin typeface="+mn-lt"/>
                          <a:ea typeface="+mn-ea"/>
                          <a:cs typeface="+mn-cs"/>
                        </a:rPr>
                        <a:t>Have been around for a long time</a:t>
                      </a:r>
                      <a:endParaRPr lang="en-US" sz="1600" dirty="0"/>
                    </a:p>
                  </a:txBody>
                  <a:tcPr/>
                </a:tc>
                <a:tc>
                  <a:txBody>
                    <a:bodyPr/>
                    <a:lstStyle/>
                    <a:p>
                      <a:r>
                        <a:rPr lang="en-IN" sz="1600" b="0" i="0" kern="1200" dirty="0">
                          <a:solidFill>
                            <a:schemeClr val="dk1"/>
                          </a:solidFill>
                          <a:effectLst/>
                          <a:latin typeface="+mn-lt"/>
                          <a:ea typeface="+mn-ea"/>
                          <a:cs typeface="+mn-cs"/>
                        </a:rPr>
                        <a:t>Some of them are mature; others are evolving</a:t>
                      </a:r>
                      <a:endParaRPr lang="en-US" sz="1600" dirty="0"/>
                    </a:p>
                  </a:txBody>
                  <a:tcPr/>
                </a:tc>
                <a:extLst>
                  <a:ext uri="{0D108BD9-81ED-4DB2-BD59-A6C34878D82A}">
                    <a16:rowId xmlns:a16="http://schemas.microsoft.com/office/drawing/2014/main" val="4051568226"/>
                  </a:ext>
                </a:extLst>
              </a:tr>
            </a:tbl>
          </a:graphicData>
        </a:graphic>
      </p:graphicFrame>
    </p:spTree>
    <p:extLst>
      <p:ext uri="{BB962C8B-B14F-4D97-AF65-F5344CB8AC3E}">
        <p14:creationId xmlns:p14="http://schemas.microsoft.com/office/powerpoint/2010/main" val="413410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8D97-42E8-944A-A910-DAF20E7A7E9E}"/>
              </a:ext>
            </a:extLst>
          </p:cNvPr>
          <p:cNvSpPr>
            <a:spLocks noGrp="1"/>
          </p:cNvSpPr>
          <p:nvPr>
            <p:ph type="title"/>
          </p:nvPr>
        </p:nvSpPr>
        <p:spPr/>
        <p:txBody>
          <a:bodyPr/>
          <a:lstStyle/>
          <a:p>
            <a:r>
              <a:rPr lang="en-US" dirty="0"/>
              <a:t>NoSQL Scenarios</a:t>
            </a:r>
          </a:p>
        </p:txBody>
      </p:sp>
      <p:sp>
        <p:nvSpPr>
          <p:cNvPr id="3" name="Content Placeholder 2">
            <a:extLst>
              <a:ext uri="{FF2B5EF4-FFF2-40B4-BE49-F238E27FC236}">
                <a16:creationId xmlns:a16="http://schemas.microsoft.com/office/drawing/2014/main" id="{B40659D8-10C2-1047-99C4-0F55AC5ED1E5}"/>
              </a:ext>
            </a:extLst>
          </p:cNvPr>
          <p:cNvSpPr>
            <a:spLocks noGrp="1"/>
          </p:cNvSpPr>
          <p:nvPr>
            <p:ph idx="1"/>
          </p:nvPr>
        </p:nvSpPr>
        <p:spPr>
          <a:xfrm>
            <a:off x="160049" y="1202734"/>
            <a:ext cx="5935951" cy="4895916"/>
          </a:xfrm>
        </p:spPr>
        <p:txBody>
          <a:bodyPr/>
          <a:lstStyle/>
          <a:p>
            <a:r>
              <a:rPr lang="en-US" dirty="0"/>
              <a:t>When to use NoSQL ?</a:t>
            </a:r>
          </a:p>
          <a:p>
            <a:pPr lvl="1"/>
            <a:r>
              <a:rPr lang="en-US" dirty="0"/>
              <a:t>Large amount of data (TBs)</a:t>
            </a:r>
          </a:p>
          <a:p>
            <a:pPr lvl="1"/>
            <a:r>
              <a:rPr lang="en-US" dirty="0"/>
              <a:t>Many Read/Write operations</a:t>
            </a:r>
          </a:p>
          <a:p>
            <a:pPr lvl="1"/>
            <a:r>
              <a:rPr lang="en-US" dirty="0"/>
              <a:t>Economical scaling</a:t>
            </a:r>
          </a:p>
          <a:p>
            <a:pPr lvl="1"/>
            <a:r>
              <a:rPr lang="en-US" dirty="0"/>
              <a:t>Flexible Schema</a:t>
            </a:r>
          </a:p>
          <a:p>
            <a:r>
              <a:rPr lang="en-US" dirty="0"/>
              <a:t>Examples</a:t>
            </a:r>
          </a:p>
          <a:p>
            <a:pPr lvl="1"/>
            <a:r>
              <a:rPr lang="en-US" dirty="0"/>
              <a:t>Social Media</a:t>
            </a:r>
          </a:p>
          <a:p>
            <a:pPr lvl="1"/>
            <a:r>
              <a:rPr lang="en-US" dirty="0"/>
              <a:t>Recordings</a:t>
            </a:r>
          </a:p>
          <a:p>
            <a:pPr lvl="1"/>
            <a:r>
              <a:rPr lang="en-US" dirty="0"/>
              <a:t>Geospatial analysis</a:t>
            </a:r>
          </a:p>
          <a:p>
            <a:pPr lvl="1"/>
            <a:r>
              <a:rPr lang="en-US" dirty="0"/>
              <a:t>Information processing</a:t>
            </a:r>
          </a:p>
        </p:txBody>
      </p:sp>
      <p:sp>
        <p:nvSpPr>
          <p:cNvPr id="4" name="Content Placeholder 2">
            <a:extLst>
              <a:ext uri="{FF2B5EF4-FFF2-40B4-BE49-F238E27FC236}">
                <a16:creationId xmlns:a16="http://schemas.microsoft.com/office/drawing/2014/main" id="{2D3AB6EA-6125-6441-B714-D4559A778E2C}"/>
              </a:ext>
            </a:extLst>
          </p:cNvPr>
          <p:cNvSpPr txBox="1">
            <a:spLocks/>
          </p:cNvSpPr>
          <p:nvPr/>
        </p:nvSpPr>
        <p:spPr>
          <a:xfrm>
            <a:off x="6094840" y="1202734"/>
            <a:ext cx="5935951" cy="4895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D5580"/>
              </a:buClr>
              <a:buFont typeface="Wingdings" pitchFamily="2" charset="2"/>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Clr>
                <a:srgbClr val="3D5580"/>
              </a:buClr>
              <a:buFont typeface="Wingdings" pitchFamily="2" charset="2"/>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Clr>
                <a:srgbClr val="3D5580"/>
              </a:buClr>
              <a:buFont typeface="Wingdings" pitchFamily="2" charset="2"/>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Clr>
                <a:srgbClr val="3D5580"/>
              </a:buClr>
              <a:buFont typeface="Wingdings" pitchFamily="2" charset="2"/>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Clr>
                <a:srgbClr val="3D5580"/>
              </a:buClr>
              <a:buFont typeface="Wingdings" pitchFamily="2" charset="2"/>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3D5580"/>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Helvetica" pitchFamily="2" charset="0"/>
                <a:ea typeface="+mn-ea"/>
                <a:cs typeface="+mn-cs"/>
              </a:rPr>
              <a:t>When NOT to use NoSQL ?</a:t>
            </a:r>
          </a:p>
          <a:p>
            <a:pPr marL="685800" marR="0" lvl="1" indent="-228600" algn="l" defTabSz="914400" rtl="0" eaLnBrk="1" fontAlgn="auto" latinLnBrk="0" hangingPunct="1">
              <a:lnSpc>
                <a:spcPct val="90000"/>
              </a:lnSpc>
              <a:spcBef>
                <a:spcPts val="500"/>
              </a:spcBef>
              <a:spcAft>
                <a:spcPts val="0"/>
              </a:spcAft>
              <a:buClr>
                <a:srgbClr val="3D5580"/>
              </a:buClr>
              <a:buSzTx/>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Need ACID transactions</a:t>
            </a:r>
          </a:p>
          <a:p>
            <a:pPr marL="685800" marR="0" lvl="1" indent="-228600" algn="l" defTabSz="914400" rtl="0" eaLnBrk="1" fontAlgn="auto" latinLnBrk="0" hangingPunct="1">
              <a:lnSpc>
                <a:spcPct val="90000"/>
              </a:lnSpc>
              <a:spcBef>
                <a:spcPts val="500"/>
              </a:spcBef>
              <a:spcAft>
                <a:spcPts val="0"/>
              </a:spcAft>
              <a:buClr>
                <a:srgbClr val="3D5580"/>
              </a:buClr>
              <a:buSzTx/>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Fixed multiple relations</a:t>
            </a:r>
          </a:p>
          <a:p>
            <a:pPr marL="685800" marR="0" lvl="1" indent="-228600" algn="l" defTabSz="914400" rtl="0" eaLnBrk="1" fontAlgn="auto" latinLnBrk="0" hangingPunct="1">
              <a:lnSpc>
                <a:spcPct val="90000"/>
              </a:lnSpc>
              <a:spcBef>
                <a:spcPts val="500"/>
              </a:spcBef>
              <a:spcAft>
                <a:spcPts val="0"/>
              </a:spcAft>
              <a:buClr>
                <a:srgbClr val="3D5580"/>
              </a:buClr>
              <a:buSzTx/>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Need joins</a:t>
            </a:r>
          </a:p>
          <a:p>
            <a:pPr marL="685800" marR="0" lvl="1" indent="-228600" algn="l" defTabSz="914400" rtl="0" eaLnBrk="1" fontAlgn="auto" latinLnBrk="0" hangingPunct="1">
              <a:lnSpc>
                <a:spcPct val="90000"/>
              </a:lnSpc>
              <a:spcBef>
                <a:spcPts val="500"/>
              </a:spcBef>
              <a:spcAft>
                <a:spcPts val="0"/>
              </a:spcAft>
              <a:buClr>
                <a:srgbClr val="3D5580"/>
              </a:buClr>
              <a:buSzTx/>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Need high consistency</a:t>
            </a:r>
          </a:p>
          <a:p>
            <a:pPr marL="228600" marR="0" lvl="0" indent="-228600" algn="l" defTabSz="914400" rtl="0" eaLnBrk="1" fontAlgn="auto" latinLnBrk="0" hangingPunct="1">
              <a:lnSpc>
                <a:spcPct val="90000"/>
              </a:lnSpc>
              <a:spcBef>
                <a:spcPts val="1000"/>
              </a:spcBef>
              <a:spcAft>
                <a:spcPts val="0"/>
              </a:spcAft>
              <a:buClr>
                <a:srgbClr val="3D5580"/>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Helvetica" pitchFamily="2" charset="0"/>
                <a:ea typeface="+mn-ea"/>
                <a:cs typeface="+mn-cs"/>
              </a:rPr>
              <a:t>Examples</a:t>
            </a:r>
          </a:p>
          <a:p>
            <a:pPr marL="685800" marR="0" lvl="1" indent="-228600" algn="l" defTabSz="914400" rtl="0" eaLnBrk="1" fontAlgn="auto" latinLnBrk="0" hangingPunct="1">
              <a:lnSpc>
                <a:spcPct val="90000"/>
              </a:lnSpc>
              <a:spcBef>
                <a:spcPts val="500"/>
              </a:spcBef>
              <a:spcAft>
                <a:spcPts val="0"/>
              </a:spcAft>
              <a:buClr>
                <a:srgbClr val="3D5580"/>
              </a:buClr>
              <a:buSzTx/>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Financial transactions</a:t>
            </a:r>
          </a:p>
          <a:p>
            <a:pPr marL="685800" marR="0" lvl="1" indent="-228600" algn="l" defTabSz="914400" rtl="0" eaLnBrk="1" fontAlgn="auto" latinLnBrk="0" hangingPunct="1">
              <a:lnSpc>
                <a:spcPct val="90000"/>
              </a:lnSpc>
              <a:spcBef>
                <a:spcPts val="500"/>
              </a:spcBef>
              <a:spcAft>
                <a:spcPts val="0"/>
              </a:spcAft>
              <a:buClr>
                <a:srgbClr val="3D5580"/>
              </a:buClr>
              <a:buSzTx/>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Business operations</a:t>
            </a:r>
          </a:p>
        </p:txBody>
      </p:sp>
    </p:spTree>
    <p:extLst>
      <p:ext uri="{BB962C8B-B14F-4D97-AF65-F5344CB8AC3E}">
        <p14:creationId xmlns:p14="http://schemas.microsoft.com/office/powerpoint/2010/main" val="191632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Introduction to NoSQL</a:t>
            </a:r>
          </a:p>
          <a:p>
            <a:r>
              <a:rPr lang="en-US" dirty="0" smtClean="0"/>
              <a:t>MongoDB</a:t>
            </a:r>
          </a:p>
          <a:p>
            <a:r>
              <a:rPr lang="en-US" dirty="0" err="1" smtClean="0"/>
              <a:t>Redis</a:t>
            </a:r>
            <a:endParaRPr lang="en-US" dirty="0" smtClean="0"/>
          </a:p>
          <a:p>
            <a:r>
              <a:rPr lang="en-US" dirty="0" err="1" smtClean="0"/>
              <a:t>Cassendra</a:t>
            </a:r>
            <a:endParaRPr lang="en-US" smtClean="0"/>
          </a:p>
          <a:p>
            <a:endParaRPr lang="en-US" dirty="0" smtClean="0"/>
          </a:p>
          <a:p>
            <a:endParaRPr lang="en-IN" dirty="0"/>
          </a:p>
        </p:txBody>
      </p:sp>
    </p:spTree>
    <p:extLst>
      <p:ext uri="{BB962C8B-B14F-4D97-AF65-F5344CB8AC3E}">
        <p14:creationId xmlns:p14="http://schemas.microsoft.com/office/powerpoint/2010/main" val="89562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AFBF-AB56-4549-93CF-FBF8B914A487}"/>
              </a:ext>
            </a:extLst>
          </p:cNvPr>
          <p:cNvSpPr>
            <a:spLocks noGrp="1"/>
          </p:cNvSpPr>
          <p:nvPr>
            <p:ph type="title"/>
          </p:nvPr>
        </p:nvSpPr>
        <p:spPr/>
        <p:txBody>
          <a:bodyPr/>
          <a:lstStyle/>
          <a:p>
            <a:r>
              <a:rPr lang="en-US" dirty="0"/>
              <a:t>What are we going to cover?</a:t>
            </a:r>
          </a:p>
        </p:txBody>
      </p:sp>
      <p:sp>
        <p:nvSpPr>
          <p:cNvPr id="3" name="Content Placeholder 2">
            <a:extLst>
              <a:ext uri="{FF2B5EF4-FFF2-40B4-BE49-F238E27FC236}">
                <a16:creationId xmlns:a16="http://schemas.microsoft.com/office/drawing/2014/main" id="{6EE07682-7650-094B-A869-BE1F30A9CA3D}"/>
              </a:ext>
            </a:extLst>
          </p:cNvPr>
          <p:cNvSpPr>
            <a:spLocks noGrp="1"/>
          </p:cNvSpPr>
          <p:nvPr>
            <p:ph idx="1"/>
          </p:nvPr>
        </p:nvSpPr>
        <p:spPr/>
        <p:txBody>
          <a:bodyPr/>
          <a:lstStyle/>
          <a:p>
            <a:r>
              <a:rPr lang="en-US" dirty="0"/>
              <a:t>What is NoSQL and how is it different from RDBMS?</a:t>
            </a:r>
          </a:p>
          <a:p>
            <a:r>
              <a:rPr lang="en-US" dirty="0"/>
              <a:t>What is JSON?</a:t>
            </a:r>
          </a:p>
          <a:p>
            <a:r>
              <a:rPr lang="en-US" dirty="0"/>
              <a:t>Introduction to MongoDB</a:t>
            </a:r>
          </a:p>
          <a:p>
            <a:r>
              <a:rPr lang="en-US" dirty="0"/>
              <a:t>JSON vs BSON</a:t>
            </a:r>
          </a:p>
          <a:p>
            <a:r>
              <a:rPr lang="en-US" dirty="0"/>
              <a:t>MongoDB Fundamentals</a:t>
            </a:r>
          </a:p>
          <a:p>
            <a:r>
              <a:rPr lang="en-US" dirty="0"/>
              <a:t>Basic CRUD operations</a:t>
            </a:r>
          </a:p>
          <a:p>
            <a:r>
              <a:rPr lang="en-US" dirty="0"/>
              <a:t>Performance optimization</a:t>
            </a:r>
          </a:p>
          <a:p>
            <a:r>
              <a:rPr lang="en-US" dirty="0"/>
              <a:t>Data Modeling </a:t>
            </a:r>
          </a:p>
          <a:p>
            <a:r>
              <a:rPr lang="en-US" dirty="0"/>
              <a:t>Aggregation Pipeline</a:t>
            </a:r>
          </a:p>
          <a:p>
            <a:r>
              <a:rPr lang="en-US" dirty="0"/>
              <a:t>Introduction to Geospatial Queries</a:t>
            </a:r>
          </a:p>
        </p:txBody>
      </p:sp>
    </p:spTree>
    <p:extLst>
      <p:ext uri="{BB962C8B-B14F-4D97-AF65-F5344CB8AC3E}">
        <p14:creationId xmlns:p14="http://schemas.microsoft.com/office/powerpoint/2010/main" val="349581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Todyas</a:t>
            </a:r>
            <a:r>
              <a:rPr lang="en-IN" dirty="0" smtClean="0"/>
              <a:t> Topics</a:t>
            </a:r>
            <a:endParaRPr lang="en-IN" dirty="0"/>
          </a:p>
        </p:txBody>
      </p:sp>
      <p:sp>
        <p:nvSpPr>
          <p:cNvPr id="3" name="Content Placeholder 2"/>
          <p:cNvSpPr>
            <a:spLocks noGrp="1"/>
          </p:cNvSpPr>
          <p:nvPr>
            <p:ph idx="1"/>
          </p:nvPr>
        </p:nvSpPr>
        <p:spPr>
          <a:xfrm>
            <a:off x="2314315" y="1683182"/>
            <a:ext cx="7325632" cy="3942703"/>
          </a:xfrm>
        </p:spPr>
        <p:txBody>
          <a:bodyPr>
            <a:normAutofit lnSpcReduction="10000"/>
          </a:bodyPr>
          <a:lstStyle/>
          <a:p>
            <a:r>
              <a:rPr lang="en-US" dirty="0" smtClean="0"/>
              <a:t>What </a:t>
            </a:r>
            <a:r>
              <a:rPr lang="en-US" dirty="0"/>
              <a:t>is </a:t>
            </a:r>
            <a:r>
              <a:rPr lang="en-US" dirty="0" smtClean="0"/>
              <a:t>database?</a:t>
            </a:r>
          </a:p>
          <a:p>
            <a:r>
              <a:rPr lang="en-US" dirty="0" smtClean="0"/>
              <a:t>Quick </a:t>
            </a:r>
            <a:r>
              <a:rPr lang="en-US" dirty="0"/>
              <a:t>recap of </a:t>
            </a:r>
            <a:r>
              <a:rPr lang="en-US" dirty="0" err="1"/>
              <a:t>sql</a:t>
            </a:r>
            <a:r>
              <a:rPr lang="en-US" dirty="0"/>
              <a:t>,  </a:t>
            </a:r>
          </a:p>
          <a:p>
            <a:r>
              <a:rPr lang="en-US" dirty="0" smtClean="0"/>
              <a:t>limitation </a:t>
            </a:r>
            <a:r>
              <a:rPr lang="en-US" dirty="0"/>
              <a:t>of </a:t>
            </a:r>
            <a:r>
              <a:rPr lang="en-US" dirty="0" err="1"/>
              <a:t>sql</a:t>
            </a:r>
            <a:r>
              <a:rPr lang="en-US" dirty="0"/>
              <a:t>, </a:t>
            </a:r>
            <a:endParaRPr lang="en-US" dirty="0" smtClean="0"/>
          </a:p>
          <a:p>
            <a:r>
              <a:rPr lang="en-US" dirty="0" smtClean="0"/>
              <a:t>intro </a:t>
            </a:r>
            <a:r>
              <a:rPr lang="en-US" dirty="0"/>
              <a:t>of </a:t>
            </a:r>
            <a:r>
              <a:rPr lang="en-US" dirty="0" err="1"/>
              <a:t>nosql</a:t>
            </a:r>
            <a:r>
              <a:rPr lang="en-US" dirty="0"/>
              <a:t> </a:t>
            </a:r>
            <a:r>
              <a:rPr lang="en-US" dirty="0" smtClean="0"/>
              <a:t>,</a:t>
            </a:r>
          </a:p>
          <a:p>
            <a:r>
              <a:rPr lang="en-US" dirty="0" smtClean="0"/>
              <a:t>CAP </a:t>
            </a:r>
            <a:r>
              <a:rPr lang="en-US" dirty="0"/>
              <a:t>theorem and BASE theorem </a:t>
            </a:r>
            <a:endParaRPr lang="en-US" dirty="0" smtClean="0"/>
          </a:p>
          <a:p>
            <a:r>
              <a:rPr lang="en-US" dirty="0" smtClean="0"/>
              <a:t>types </a:t>
            </a:r>
            <a:r>
              <a:rPr lang="en-US" dirty="0"/>
              <a:t>of </a:t>
            </a:r>
            <a:r>
              <a:rPr lang="en-US" dirty="0" err="1" smtClean="0"/>
              <a:t>nosql</a:t>
            </a:r>
            <a:endParaRPr lang="en-US" dirty="0" smtClean="0"/>
          </a:p>
          <a:p>
            <a:r>
              <a:rPr lang="en-US" dirty="0"/>
              <a:t>Advantages of NoSQL </a:t>
            </a:r>
          </a:p>
          <a:p>
            <a:r>
              <a:rPr lang="en-US" dirty="0"/>
              <a:t>D</a:t>
            </a:r>
            <a:r>
              <a:rPr lang="en-US" dirty="0" smtClean="0"/>
              <a:t>isadvantages </a:t>
            </a:r>
            <a:r>
              <a:rPr lang="en-US" dirty="0"/>
              <a:t>of </a:t>
            </a:r>
            <a:r>
              <a:rPr lang="en-US" dirty="0" smtClean="0"/>
              <a:t>NoSQL</a:t>
            </a:r>
          </a:p>
          <a:p>
            <a:r>
              <a:rPr lang="en-US" dirty="0" smtClean="0"/>
              <a:t>NoSQL </a:t>
            </a:r>
            <a:r>
              <a:rPr lang="en-US" dirty="0"/>
              <a:t>Scenarios</a:t>
            </a:r>
            <a:r>
              <a:rPr lang="en-US" dirty="0" smtClean="0"/>
              <a:t>,</a:t>
            </a:r>
          </a:p>
          <a:p>
            <a:r>
              <a:rPr lang="en-US" dirty="0" smtClean="0"/>
              <a:t>SQL </a:t>
            </a:r>
            <a:r>
              <a:rPr lang="en-US" dirty="0"/>
              <a:t>vs NoSQL</a:t>
            </a:r>
            <a:endParaRPr lang="en-IN" dirty="0"/>
          </a:p>
        </p:txBody>
      </p:sp>
    </p:spTree>
    <p:extLst>
      <p:ext uri="{BB962C8B-B14F-4D97-AF65-F5344CB8AC3E}">
        <p14:creationId xmlns:p14="http://schemas.microsoft.com/office/powerpoint/2010/main" val="272154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EB85-DDB0-6A41-98C2-F69B2A0025C5}"/>
              </a:ext>
            </a:extLst>
          </p:cNvPr>
          <p:cNvSpPr>
            <a:spLocks noGrp="1"/>
          </p:cNvSpPr>
          <p:nvPr>
            <p:ph type="title"/>
          </p:nvPr>
        </p:nvSpPr>
        <p:spPr/>
        <p:txBody>
          <a:bodyPr/>
          <a:lstStyle/>
          <a:p>
            <a:r>
              <a:rPr lang="en-US" dirty="0"/>
              <a:t>What is Database ?</a:t>
            </a:r>
          </a:p>
        </p:txBody>
      </p:sp>
      <p:sp>
        <p:nvSpPr>
          <p:cNvPr id="3" name="Content Placeholder 2">
            <a:extLst>
              <a:ext uri="{FF2B5EF4-FFF2-40B4-BE49-F238E27FC236}">
                <a16:creationId xmlns:a16="http://schemas.microsoft.com/office/drawing/2014/main" id="{D5647549-AB50-1743-96EB-DF3532547BE4}"/>
              </a:ext>
            </a:extLst>
          </p:cNvPr>
          <p:cNvSpPr>
            <a:spLocks noGrp="1"/>
          </p:cNvSpPr>
          <p:nvPr>
            <p:ph idx="1"/>
          </p:nvPr>
        </p:nvSpPr>
        <p:spPr/>
        <p:txBody>
          <a:bodyPr/>
          <a:lstStyle/>
          <a:p>
            <a:r>
              <a:rPr lang="en-US" dirty="0"/>
              <a:t>A database is an organized collection of data, generally stored and accessed electronically from a computer system</a:t>
            </a:r>
          </a:p>
          <a:p>
            <a:r>
              <a:rPr lang="en-IN" dirty="0"/>
              <a:t>A database refers to a set of related data and the way it is organized</a:t>
            </a:r>
          </a:p>
          <a:p>
            <a:r>
              <a:rPr lang="en-US" dirty="0"/>
              <a:t>Database Management System</a:t>
            </a:r>
          </a:p>
          <a:p>
            <a:pPr lvl="1"/>
            <a:r>
              <a:rPr lang="en-US" dirty="0"/>
              <a:t>Software that allows users to interact with one or more databases and provides access to all of the data contained in the database</a:t>
            </a:r>
          </a:p>
          <a:p>
            <a:r>
              <a:rPr lang="en-US" dirty="0"/>
              <a:t>Types</a:t>
            </a:r>
          </a:p>
          <a:p>
            <a:pPr lvl="1"/>
            <a:r>
              <a:rPr lang="en-US" dirty="0"/>
              <a:t>RDBMS (SQL)</a:t>
            </a:r>
          </a:p>
          <a:p>
            <a:pPr lvl="1"/>
            <a:r>
              <a:rPr lang="en-US" dirty="0"/>
              <a:t>NoSQL</a:t>
            </a:r>
          </a:p>
        </p:txBody>
      </p:sp>
    </p:spTree>
    <p:extLst>
      <p:ext uri="{BB962C8B-B14F-4D97-AF65-F5344CB8AC3E}">
        <p14:creationId xmlns:p14="http://schemas.microsoft.com/office/powerpoint/2010/main" val="289387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91D7-41EF-7247-8732-75D5245EE195}"/>
              </a:ext>
            </a:extLst>
          </p:cNvPr>
          <p:cNvSpPr>
            <a:spLocks noGrp="1"/>
          </p:cNvSpPr>
          <p:nvPr>
            <p:ph type="title"/>
          </p:nvPr>
        </p:nvSpPr>
        <p:spPr/>
        <p:txBody>
          <a:bodyPr/>
          <a:lstStyle/>
          <a:p>
            <a:r>
              <a:rPr lang="en-US" dirty="0"/>
              <a:t>RDMBS</a:t>
            </a:r>
          </a:p>
        </p:txBody>
      </p:sp>
      <p:sp>
        <p:nvSpPr>
          <p:cNvPr id="3" name="Content Placeholder 2">
            <a:extLst>
              <a:ext uri="{FF2B5EF4-FFF2-40B4-BE49-F238E27FC236}">
                <a16:creationId xmlns:a16="http://schemas.microsoft.com/office/drawing/2014/main" id="{A4CF3548-FCF8-5846-ABAE-FD4A613E59CE}"/>
              </a:ext>
            </a:extLst>
          </p:cNvPr>
          <p:cNvSpPr>
            <a:spLocks noGrp="1"/>
          </p:cNvSpPr>
          <p:nvPr>
            <p:ph idx="1"/>
          </p:nvPr>
        </p:nvSpPr>
        <p:spPr/>
        <p:txBody>
          <a:bodyPr/>
          <a:lstStyle/>
          <a:p>
            <a:r>
              <a:rPr lang="en-US" dirty="0"/>
              <a:t>The idea of RDBMS was borne in 1970 by E. F. Codd</a:t>
            </a:r>
          </a:p>
          <a:p>
            <a:r>
              <a:rPr lang="en-IN" dirty="0"/>
              <a:t>The language used to query RDBMS systems is SQL (Sequel Query Language )</a:t>
            </a:r>
          </a:p>
          <a:p>
            <a:r>
              <a:rPr lang="en-IN" dirty="0"/>
              <a:t>RDBMS systems are well suited for structured data held in columns and rows, which can be queried using SQL</a:t>
            </a:r>
          </a:p>
          <a:p>
            <a:r>
              <a:rPr lang="en-US" dirty="0"/>
              <a:t>Supports: DML, DQL, DDL, DTL, DCL</a:t>
            </a:r>
          </a:p>
          <a:p>
            <a:r>
              <a:rPr lang="en-IN" dirty="0"/>
              <a:t>The RDBMS systems are based on the concept of ACID transactions</a:t>
            </a:r>
          </a:p>
          <a:p>
            <a:pPr lvl="1"/>
            <a:r>
              <a:rPr lang="en-GB" b="1" dirty="0"/>
              <a:t>Atomic</a:t>
            </a:r>
            <a:r>
              <a:rPr lang="en-GB" dirty="0"/>
              <a:t>: </a:t>
            </a:r>
            <a:r>
              <a:rPr lang="en-IN" dirty="0"/>
              <a:t>implies either all changes of a transaction are applied completely or not applied at all</a:t>
            </a:r>
            <a:endParaRPr lang="en-GB" dirty="0"/>
          </a:p>
          <a:p>
            <a:pPr lvl="1"/>
            <a:r>
              <a:rPr lang="en-GB" b="1" dirty="0"/>
              <a:t>Consistent</a:t>
            </a:r>
            <a:r>
              <a:rPr lang="en-GB" dirty="0"/>
              <a:t>: </a:t>
            </a:r>
            <a:r>
              <a:rPr lang="en-IN" dirty="0"/>
              <a:t>data is in a consistent state after the transaction is applied</a:t>
            </a:r>
            <a:endParaRPr lang="en-GB" dirty="0"/>
          </a:p>
          <a:p>
            <a:pPr lvl="1"/>
            <a:r>
              <a:rPr lang="en-GB" b="1" dirty="0"/>
              <a:t>Isolated</a:t>
            </a:r>
            <a:r>
              <a:rPr lang="en-GB" dirty="0"/>
              <a:t>: </a:t>
            </a:r>
            <a:r>
              <a:rPr lang="en-IN" dirty="0"/>
              <a:t>transactions that are applied to the same set of data are independent of each other</a:t>
            </a:r>
            <a:endParaRPr lang="en-GB" dirty="0"/>
          </a:p>
          <a:p>
            <a:pPr lvl="1"/>
            <a:r>
              <a:rPr lang="en-GB" b="1" dirty="0"/>
              <a:t>Durable</a:t>
            </a:r>
            <a:r>
              <a:rPr lang="en-GB" dirty="0"/>
              <a:t>: </a:t>
            </a:r>
            <a:r>
              <a:rPr lang="en-IN" dirty="0"/>
              <a:t>the changes are permanent in the system and will not be lost in case of any failures</a:t>
            </a:r>
            <a:endParaRPr lang="en-US" dirty="0"/>
          </a:p>
        </p:txBody>
      </p:sp>
    </p:spTree>
    <p:extLst>
      <p:ext uri="{BB962C8B-B14F-4D97-AF65-F5344CB8AC3E}">
        <p14:creationId xmlns:p14="http://schemas.microsoft.com/office/powerpoint/2010/main" val="101198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FAB8-79A2-E044-831B-9EEB12EBEB9E}"/>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4F331E5A-A35C-ED4D-B72A-34D2F23BA43E}"/>
              </a:ext>
            </a:extLst>
          </p:cNvPr>
          <p:cNvSpPr>
            <a:spLocks noGrp="1"/>
          </p:cNvSpPr>
          <p:nvPr>
            <p:ph idx="1"/>
          </p:nvPr>
        </p:nvSpPr>
        <p:spPr/>
        <p:txBody>
          <a:bodyPr/>
          <a:lstStyle/>
          <a:p>
            <a:r>
              <a:rPr lang="en-GB" dirty="0"/>
              <a:t>Scalability is the ability of a system to expand to meet your business needs</a:t>
            </a:r>
          </a:p>
          <a:p>
            <a:r>
              <a:rPr lang="en-GB" dirty="0"/>
              <a:t>E.g. scaling a web app is to allow more people to use your application</a:t>
            </a:r>
          </a:p>
          <a:p>
            <a:r>
              <a:rPr lang="en-US" dirty="0"/>
              <a:t>Types</a:t>
            </a:r>
          </a:p>
          <a:p>
            <a:pPr lvl="1"/>
            <a:r>
              <a:rPr lang="en-GB" dirty="0"/>
              <a:t>Vertical scaling</a:t>
            </a:r>
          </a:p>
          <a:p>
            <a:pPr lvl="2"/>
            <a:r>
              <a:rPr lang="en-GB" dirty="0"/>
              <a:t>Add resources within the same logical unit to increase capacity</a:t>
            </a:r>
          </a:p>
          <a:p>
            <a:pPr lvl="2"/>
            <a:r>
              <a:rPr lang="en-GB" dirty="0"/>
              <a:t>E.g. </a:t>
            </a:r>
            <a:r>
              <a:rPr lang="en-GB" dirty="0" smtClean="0"/>
              <a:t>increase </a:t>
            </a:r>
            <a:r>
              <a:rPr lang="en-GB" dirty="0"/>
              <a:t>memory in the system or expanding storage by adding hard drives</a:t>
            </a:r>
          </a:p>
          <a:p>
            <a:pPr lvl="1"/>
            <a:r>
              <a:rPr lang="en-GB" dirty="0"/>
              <a:t>Horizontal scaling</a:t>
            </a:r>
          </a:p>
          <a:p>
            <a:pPr lvl="2"/>
            <a:r>
              <a:rPr lang="en-GB" dirty="0"/>
              <a:t>Add more nodes to a system</a:t>
            </a:r>
          </a:p>
          <a:p>
            <a:pPr lvl="2"/>
            <a:r>
              <a:rPr lang="en-GB" dirty="0"/>
              <a:t>E.g. adding a new computer to a distributed software application</a:t>
            </a:r>
          </a:p>
          <a:p>
            <a:pPr lvl="2"/>
            <a:r>
              <a:rPr lang="en-GB" dirty="0"/>
              <a:t>Based on principle of distributed computing</a:t>
            </a:r>
          </a:p>
          <a:p>
            <a:r>
              <a:rPr lang="en-GB" dirty="0"/>
              <a:t>NoSQL databases are designed for Horizontal scaling</a:t>
            </a:r>
          </a:p>
          <a:p>
            <a:r>
              <a:rPr lang="en-GB" dirty="0"/>
              <a:t>So they are reliable, fault tolerant, better performance (at lower cost)</a:t>
            </a:r>
          </a:p>
          <a:p>
            <a:endParaRPr lang="en-GB" dirty="0"/>
          </a:p>
          <a:p>
            <a:pPr lvl="2"/>
            <a:endParaRPr lang="en-US" dirty="0"/>
          </a:p>
        </p:txBody>
      </p:sp>
    </p:spTree>
    <p:extLst>
      <p:ext uri="{BB962C8B-B14F-4D97-AF65-F5344CB8AC3E}">
        <p14:creationId xmlns:p14="http://schemas.microsoft.com/office/powerpoint/2010/main" val="145799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E7C9-6360-424F-B556-51781E838049}"/>
              </a:ext>
            </a:extLst>
          </p:cNvPr>
          <p:cNvSpPr>
            <a:spLocks noGrp="1"/>
          </p:cNvSpPr>
          <p:nvPr>
            <p:ph type="title"/>
          </p:nvPr>
        </p:nvSpPr>
        <p:spPr/>
        <p:txBody>
          <a:bodyPr/>
          <a:lstStyle/>
          <a:p>
            <a:r>
              <a:rPr lang="en-US" dirty="0"/>
              <a:t>NoSQL</a:t>
            </a:r>
          </a:p>
        </p:txBody>
      </p:sp>
      <p:sp>
        <p:nvSpPr>
          <p:cNvPr id="3" name="Content Placeholder 2">
            <a:extLst>
              <a:ext uri="{FF2B5EF4-FFF2-40B4-BE49-F238E27FC236}">
                <a16:creationId xmlns:a16="http://schemas.microsoft.com/office/drawing/2014/main" id="{71A10911-4554-C14F-BFA9-6FC034F0805F}"/>
              </a:ext>
            </a:extLst>
          </p:cNvPr>
          <p:cNvSpPr>
            <a:spLocks noGrp="1"/>
          </p:cNvSpPr>
          <p:nvPr>
            <p:ph idx="1"/>
          </p:nvPr>
        </p:nvSpPr>
        <p:spPr/>
        <p:txBody>
          <a:bodyPr>
            <a:normAutofit/>
          </a:bodyPr>
          <a:lstStyle/>
          <a:p>
            <a:r>
              <a:rPr lang="en-GB" dirty="0"/>
              <a:t>Stands for Not Only SQL</a:t>
            </a:r>
          </a:p>
          <a:p>
            <a:r>
              <a:rPr lang="en-IN" dirty="0"/>
              <a:t>NoSQL is a term used to refer to non-relational databases</a:t>
            </a:r>
            <a:endParaRPr lang="en-GB" dirty="0"/>
          </a:p>
          <a:p>
            <a:r>
              <a:rPr lang="en-GB" dirty="0"/>
              <a:t>The term NoSQL was coined by Carlo </a:t>
            </a:r>
            <a:r>
              <a:rPr lang="en-GB" dirty="0" err="1"/>
              <a:t>Strozzi</a:t>
            </a:r>
            <a:r>
              <a:rPr lang="en-GB" dirty="0"/>
              <a:t> in 1998 .</a:t>
            </a:r>
          </a:p>
          <a:p>
            <a:r>
              <a:rPr lang="en-US" dirty="0"/>
              <a:t>Does not use any declarative query language</a:t>
            </a:r>
          </a:p>
          <a:p>
            <a:r>
              <a:rPr lang="en-US" dirty="0"/>
              <a:t>No predefined </a:t>
            </a:r>
            <a:r>
              <a:rPr lang="en-US" dirty="0" smtClean="0"/>
              <a:t>schema       no restriction </a:t>
            </a:r>
            <a:r>
              <a:rPr lang="en-US" dirty="0"/>
              <a:t>o</a:t>
            </a:r>
            <a:r>
              <a:rPr lang="en-US" dirty="0" smtClean="0"/>
              <a:t>ver the schema</a:t>
            </a:r>
            <a:endParaRPr lang="en-US" dirty="0"/>
          </a:p>
          <a:p>
            <a:r>
              <a:rPr lang="en-US" dirty="0"/>
              <a:t>Unstructured and unpredictable data</a:t>
            </a:r>
          </a:p>
          <a:p>
            <a:r>
              <a:rPr lang="en-US" dirty="0"/>
              <a:t>Supports eventual consistency rather than ACID properties</a:t>
            </a:r>
          </a:p>
          <a:p>
            <a:r>
              <a:rPr lang="en-GB" dirty="0"/>
              <a:t>Prioritizes high performance, high availability and scalability</a:t>
            </a:r>
          </a:p>
          <a:p>
            <a:r>
              <a:rPr lang="en-IN" dirty="0"/>
              <a:t>In contrary to the ACID approach of traditional RDBMS systems, NoSQL solves the problem using an approach popularly called as BASE</a:t>
            </a:r>
            <a:endParaRPr lang="en-US" dirty="0"/>
          </a:p>
        </p:txBody>
      </p:sp>
      <p:cxnSp>
        <p:nvCxnSpPr>
          <p:cNvPr id="7" name="Straight Arrow Connector 6"/>
          <p:cNvCxnSpPr/>
          <p:nvPr/>
        </p:nvCxnSpPr>
        <p:spPr>
          <a:xfrm>
            <a:off x="3099661" y="2975675"/>
            <a:ext cx="340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6231-D379-3646-8FED-0CD395F76386}"/>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57DE4539-577C-FB48-8F90-3F4265DA0434}"/>
              </a:ext>
            </a:extLst>
          </p:cNvPr>
          <p:cNvSpPr>
            <a:spLocks noGrp="1"/>
          </p:cNvSpPr>
          <p:nvPr>
            <p:ph idx="1"/>
          </p:nvPr>
        </p:nvSpPr>
        <p:spPr>
          <a:xfrm>
            <a:off x="160049" y="1202734"/>
            <a:ext cx="6926551" cy="4895916"/>
          </a:xfrm>
        </p:spPr>
        <p:txBody>
          <a:bodyPr/>
          <a:lstStyle/>
          <a:p>
            <a:r>
              <a:rPr lang="en-US" dirty="0"/>
              <a:t>Also known as Brewer's theorem states that it is impossible for a distributed data store to simultaneously provide more than two out of the following three guarantees</a:t>
            </a:r>
          </a:p>
          <a:p>
            <a:pPr lvl="1"/>
            <a:r>
              <a:rPr lang="en-US" dirty="0"/>
              <a:t>Consistency</a:t>
            </a:r>
          </a:p>
          <a:p>
            <a:pPr lvl="2"/>
            <a:r>
              <a:rPr lang="en-GB" dirty="0"/>
              <a:t>Data is consistent after operation</a:t>
            </a:r>
          </a:p>
          <a:p>
            <a:pPr lvl="2"/>
            <a:r>
              <a:rPr lang="en-GB" dirty="0"/>
              <a:t>After an update operation, all clients see the same data</a:t>
            </a:r>
            <a:endParaRPr lang="en-US" dirty="0"/>
          </a:p>
          <a:p>
            <a:pPr lvl="1"/>
            <a:r>
              <a:rPr lang="en-US" dirty="0"/>
              <a:t>Availability</a:t>
            </a:r>
          </a:p>
          <a:p>
            <a:pPr lvl="2"/>
            <a:r>
              <a:rPr lang="en-GB" dirty="0"/>
              <a:t>System is always on (i.e. service guarantee), no downtime</a:t>
            </a:r>
            <a:endParaRPr lang="en-US" dirty="0"/>
          </a:p>
          <a:p>
            <a:pPr lvl="1"/>
            <a:r>
              <a:rPr lang="en-US" dirty="0"/>
              <a:t>Partition Tolerance</a:t>
            </a:r>
          </a:p>
          <a:p>
            <a:pPr lvl="2"/>
            <a:r>
              <a:rPr lang="en-IN" dirty="0"/>
              <a:t>S</a:t>
            </a:r>
            <a:r>
              <a:rPr lang="en-IN" dirty="0" smtClean="0"/>
              <a:t>ystem </a:t>
            </a:r>
            <a:r>
              <a:rPr lang="en-IN" dirty="0"/>
              <a:t>will continue to function even if it is partitioned into groups of servers that are not able to communicate with one another</a:t>
            </a:r>
            <a:endParaRPr lang="en-US" dirty="0"/>
          </a:p>
        </p:txBody>
      </p:sp>
      <p:pic>
        <p:nvPicPr>
          <p:cNvPr id="4" name="Google Shape;89;p13" descr="cap-theoram-image.png">
            <a:extLst>
              <a:ext uri="{FF2B5EF4-FFF2-40B4-BE49-F238E27FC236}">
                <a16:creationId xmlns:a16="http://schemas.microsoft.com/office/drawing/2014/main" id="{BCA50AAD-D776-ED45-9DFE-47DF8947F5EF}"/>
              </a:ext>
            </a:extLst>
          </p:cNvPr>
          <p:cNvPicPr preferRelativeResize="0"/>
          <p:nvPr/>
        </p:nvPicPr>
        <p:blipFill>
          <a:blip r:embed="rId2">
            <a:alphaModFix/>
          </a:blip>
          <a:stretch>
            <a:fillRect/>
          </a:stretch>
        </p:blipFill>
        <p:spPr>
          <a:xfrm>
            <a:off x="7208667" y="1634967"/>
            <a:ext cx="4680099" cy="4031450"/>
          </a:xfrm>
          <a:prstGeom prst="rect">
            <a:avLst/>
          </a:prstGeom>
          <a:noFill/>
          <a:ln>
            <a:noFill/>
          </a:ln>
        </p:spPr>
      </p:pic>
    </p:spTree>
    <p:extLst>
      <p:ext uri="{BB962C8B-B14F-4D97-AF65-F5344CB8AC3E}">
        <p14:creationId xmlns:p14="http://schemas.microsoft.com/office/powerpoint/2010/main" val="349826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9724</TotalTime>
  <Words>1117</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Al Bayan Plain</vt:lpstr>
      <vt:lpstr>Arial</vt:lpstr>
      <vt:lpstr>Calibri</vt:lpstr>
      <vt:lpstr>Helvetica</vt:lpstr>
      <vt:lpstr>Menlo</vt:lpstr>
      <vt:lpstr>Wingdings</vt:lpstr>
      <vt:lpstr>Office Theme</vt:lpstr>
      <vt:lpstr>1_Office Theme</vt:lpstr>
      <vt:lpstr>PowerPoint Presentation</vt:lpstr>
      <vt:lpstr>PowerPoint Presentation</vt:lpstr>
      <vt:lpstr>What are we going to cover?</vt:lpstr>
      <vt:lpstr>Todyas Topics</vt:lpstr>
      <vt:lpstr>What is Database ?</vt:lpstr>
      <vt:lpstr>RDMBS</vt:lpstr>
      <vt:lpstr>Scaling</vt:lpstr>
      <vt:lpstr>NoSQL</vt:lpstr>
      <vt:lpstr>CAP Theorem</vt:lpstr>
      <vt:lpstr>BASE Theorm</vt:lpstr>
      <vt:lpstr>NoSQL Types</vt:lpstr>
      <vt:lpstr>Key Value Database</vt:lpstr>
      <vt:lpstr>Document DB</vt:lpstr>
      <vt:lpstr>Column Based DB</vt:lpstr>
      <vt:lpstr>Graph DB</vt:lpstr>
      <vt:lpstr>Advantages of NoSQL</vt:lpstr>
      <vt:lpstr>Disadvantages of NoSQL</vt:lpstr>
      <vt:lpstr>SQL vs NoSQL</vt:lpstr>
      <vt:lpstr>NoSQL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Kulkarni</dc:creator>
  <cp:lastModifiedBy>sunbeam</cp:lastModifiedBy>
  <cp:revision>383</cp:revision>
  <dcterms:created xsi:type="dcterms:W3CDTF">2019-09-13T13:56:25Z</dcterms:created>
  <dcterms:modified xsi:type="dcterms:W3CDTF">2022-12-28T02:15:24Z</dcterms:modified>
</cp:coreProperties>
</file>