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tif" ContentType="image/tiff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03CDBE-D9DC-498B-88DB-AA2F9DE0910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004F4B-7BEE-4EE7-A432-118047B795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F1C3E8-59C0-4F1C-B183-F794D7EF8A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2660FA-5EDA-465B-A840-934417FC847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0B63D7-BF53-43E3-B492-CB588F8B5EE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39C9EE-EBCA-4940-ABE2-D55944E57E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7E72FA-B59E-4786-B392-2E8B712A20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753A41-8C97-4265-AF8E-0FC9150446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270925-9422-4159-9BF4-C662E87D1E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8CDB2A-0EA4-41AC-9FE8-31C9EF2D3B7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FA3598-206E-4591-8014-34F92ADF87E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DE0DE4-7ADA-4E91-A486-E71740A8915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EC2928-29CB-41AB-A0E3-EE391D9FFD7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BE63A8-B5C4-4A14-8663-8B92D3A1B7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890CDA2-1251-495A-B07F-DA66DB26D1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7C5B3A-6AFD-4D3F-A971-AAEF31418E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9FDE4C-F0E7-4351-BD4A-8235EEF186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E5C298-1024-436A-9896-826913CBDDD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DD1A7FE-216C-477C-AD34-8BAA2CF3B1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26EF4C-0313-4BD8-8C04-31193DD49C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B8BB5E-B2C8-4592-89AA-C11E2189AC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D9233FE-1AAB-4544-8E13-23B1B1DA2A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97D9B4-E466-4448-BDA7-F5F17B13272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C0F75B8-7004-43C4-8A05-F31955B8999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10"/>
          <p:cNvSpPr/>
          <p:nvPr/>
        </p:nvSpPr>
        <p:spPr>
          <a:xfrm>
            <a:off x="0" y="6297480"/>
            <a:ext cx="12191040" cy="559440"/>
          </a:xfrm>
          <a:prstGeom prst="rect">
            <a:avLst/>
          </a:prstGeom>
          <a:solidFill>
            <a:srgbClr val="3d558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Sunbeam Infotech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" name="Picture 12" descr=""/>
          <p:cNvPicPr/>
          <p:nvPr/>
        </p:nvPicPr>
        <p:blipFill>
          <a:blip r:embed="rId2"/>
          <a:stretch/>
        </p:blipFill>
        <p:spPr>
          <a:xfrm>
            <a:off x="11880" y="6319440"/>
            <a:ext cx="483840" cy="483840"/>
          </a:xfrm>
          <a:prstGeom prst="rect">
            <a:avLst/>
          </a:prstGeom>
          <a:ln w="0">
            <a:noFill/>
          </a:ln>
        </p:spPr>
      </p:pic>
      <p:sp>
        <p:nvSpPr>
          <p:cNvPr id="2" name="TextBox 13"/>
          <p:cNvSpPr/>
          <p:nvPr/>
        </p:nvSpPr>
        <p:spPr>
          <a:xfrm>
            <a:off x="10455480" y="6445800"/>
            <a:ext cx="17510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www.sunbeaminfo.com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</a:t>
            </a:r>
            <a:r>
              <a:rPr b="0" lang="en-IN" sz="1800" spc="-1" strike="noStrike">
                <a:latin typeface="Arial"/>
              </a:rPr>
              <a:t>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0"/>
          <p:cNvSpPr/>
          <p:nvPr/>
        </p:nvSpPr>
        <p:spPr>
          <a:xfrm>
            <a:off x="0" y="6297480"/>
            <a:ext cx="12191040" cy="559440"/>
          </a:xfrm>
          <a:prstGeom prst="rect">
            <a:avLst/>
          </a:prstGeom>
          <a:solidFill>
            <a:srgbClr val="3d558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Sunbeam Infotech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42" name="Picture 12" descr=""/>
          <p:cNvPicPr/>
          <p:nvPr/>
        </p:nvPicPr>
        <p:blipFill>
          <a:blip r:embed="rId2"/>
          <a:stretch/>
        </p:blipFill>
        <p:spPr>
          <a:xfrm>
            <a:off x="11880" y="6319440"/>
            <a:ext cx="483840" cy="483840"/>
          </a:xfrm>
          <a:prstGeom prst="rect">
            <a:avLst/>
          </a:prstGeom>
          <a:ln w="0">
            <a:noFill/>
          </a:ln>
        </p:spPr>
      </p:pic>
      <p:sp>
        <p:nvSpPr>
          <p:cNvPr id="43" name="TextBox 13"/>
          <p:cNvSpPr/>
          <p:nvPr/>
        </p:nvSpPr>
        <p:spPr>
          <a:xfrm>
            <a:off x="10455480" y="6445800"/>
            <a:ext cx="17510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www.sunbeaminfo.com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4" name="Rectangle 6"/>
          <p:cNvSpPr/>
          <p:nvPr/>
        </p:nvSpPr>
        <p:spPr>
          <a:xfrm>
            <a:off x="-2160" y="867600"/>
            <a:ext cx="12193200" cy="63360"/>
          </a:xfrm>
          <a:prstGeom prst="rect">
            <a:avLst/>
          </a:prstGeom>
          <a:solidFill>
            <a:srgbClr val="3d558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TextBox 8"/>
          <p:cNvSpPr/>
          <p:nvPr/>
        </p:nvSpPr>
        <p:spPr>
          <a:xfrm>
            <a:off x="365760" y="6591600"/>
            <a:ext cx="18360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</a:t>
            </a:r>
            <a:r>
              <a:rPr b="0" lang="en-IN" sz="4400" spc="-1" strike="noStrike">
                <a:latin typeface="Arial"/>
              </a:rPr>
              <a:t>edit the </a:t>
            </a:r>
            <a:r>
              <a:rPr b="0" lang="en-IN" sz="4400" spc="-1" strike="noStrike">
                <a:latin typeface="Arial"/>
              </a:rPr>
              <a:t>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10"/>
          <p:cNvSpPr/>
          <p:nvPr/>
        </p:nvSpPr>
        <p:spPr>
          <a:xfrm>
            <a:off x="0" y="6297480"/>
            <a:ext cx="12191400" cy="5598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Sunbeam Infotech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85" name="Picture 12" descr=""/>
          <p:cNvPicPr/>
          <p:nvPr/>
        </p:nvPicPr>
        <p:blipFill>
          <a:blip r:embed="rId2"/>
          <a:stretch/>
        </p:blipFill>
        <p:spPr>
          <a:xfrm>
            <a:off x="11880" y="6319440"/>
            <a:ext cx="484200" cy="484200"/>
          </a:xfrm>
          <a:prstGeom prst="rect">
            <a:avLst/>
          </a:prstGeom>
          <a:ln w="0">
            <a:noFill/>
          </a:ln>
        </p:spPr>
      </p:pic>
      <p:sp>
        <p:nvSpPr>
          <p:cNvPr id="86" name="TextBox 13"/>
          <p:cNvSpPr/>
          <p:nvPr/>
        </p:nvSpPr>
        <p:spPr>
          <a:xfrm>
            <a:off x="10455480" y="6445800"/>
            <a:ext cx="17510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www.sunbeaminfo.com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87" name="Rectangle 7"/>
          <p:cNvSpPr/>
          <p:nvPr/>
        </p:nvSpPr>
        <p:spPr>
          <a:xfrm>
            <a:off x="-2160" y="681120"/>
            <a:ext cx="12193560" cy="6372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Rectangle 6"/>
          <p:cNvSpPr/>
          <p:nvPr/>
        </p:nvSpPr>
        <p:spPr>
          <a:xfrm>
            <a:off x="-2160" y="681120"/>
            <a:ext cx="12193560" cy="6372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TextBox 8"/>
          <p:cNvSpPr/>
          <p:nvPr/>
        </p:nvSpPr>
        <p:spPr>
          <a:xfrm>
            <a:off x="365760" y="6591600"/>
            <a:ext cx="183960" cy="36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</a:t>
            </a:r>
            <a:r>
              <a:rPr b="0" lang="en-IN" sz="4400" spc="-1" strike="noStrike">
                <a:latin typeface="Arial"/>
              </a:rPr>
              <a:t>edit the </a:t>
            </a:r>
            <a:r>
              <a:rPr b="0" lang="en-IN" sz="4400" spc="-1" strike="noStrike">
                <a:latin typeface="Arial"/>
              </a:rPr>
              <a:t>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0"/>
          <p:cNvSpPr/>
          <p:nvPr/>
        </p:nvSpPr>
        <p:spPr>
          <a:xfrm>
            <a:off x="0" y="6297480"/>
            <a:ext cx="12191040" cy="559440"/>
          </a:xfrm>
          <a:prstGeom prst="rect">
            <a:avLst/>
          </a:prstGeom>
          <a:solidFill>
            <a:srgbClr val="3d558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Sunbeam Infotech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29" name="Picture 12" descr=""/>
          <p:cNvPicPr/>
          <p:nvPr/>
        </p:nvPicPr>
        <p:blipFill>
          <a:blip r:embed="rId2"/>
          <a:stretch/>
        </p:blipFill>
        <p:spPr>
          <a:xfrm>
            <a:off x="11880" y="6319440"/>
            <a:ext cx="483840" cy="483840"/>
          </a:xfrm>
          <a:prstGeom prst="rect">
            <a:avLst/>
          </a:prstGeom>
          <a:ln w="0">
            <a:noFill/>
          </a:ln>
        </p:spPr>
      </p:pic>
      <p:sp>
        <p:nvSpPr>
          <p:cNvPr id="130" name="TextBox 13"/>
          <p:cNvSpPr/>
          <p:nvPr/>
        </p:nvSpPr>
        <p:spPr>
          <a:xfrm>
            <a:off x="10455480" y="6445800"/>
            <a:ext cx="17510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www.sunbeaminfo.com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31" name="Rectangle 6"/>
          <p:cNvSpPr/>
          <p:nvPr/>
        </p:nvSpPr>
        <p:spPr>
          <a:xfrm>
            <a:off x="-2160" y="867600"/>
            <a:ext cx="12193200" cy="63360"/>
          </a:xfrm>
          <a:prstGeom prst="rect">
            <a:avLst/>
          </a:prstGeom>
          <a:solidFill>
            <a:srgbClr val="3d558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TextBox 8"/>
          <p:cNvSpPr/>
          <p:nvPr/>
        </p:nvSpPr>
        <p:spPr>
          <a:xfrm>
            <a:off x="365760" y="6591600"/>
            <a:ext cx="18360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</a:t>
            </a:r>
            <a:r>
              <a:rPr b="0" lang="en-IN" sz="4400" spc="-1" strike="noStrike">
                <a:latin typeface="Arial"/>
              </a:rPr>
              <a:t>edit the </a:t>
            </a:r>
            <a:r>
              <a:rPr b="0" lang="en-IN" sz="4400" spc="-1" strike="noStrike">
                <a:latin typeface="Arial"/>
              </a:rPr>
              <a:t>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10"/>
          <p:cNvSpPr/>
          <p:nvPr/>
        </p:nvSpPr>
        <p:spPr>
          <a:xfrm>
            <a:off x="0" y="6297480"/>
            <a:ext cx="12191400" cy="5598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Sunbeam Infotech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72" name="Picture 12" descr=""/>
          <p:cNvPicPr/>
          <p:nvPr/>
        </p:nvPicPr>
        <p:blipFill>
          <a:blip r:embed="rId2"/>
          <a:stretch/>
        </p:blipFill>
        <p:spPr>
          <a:xfrm>
            <a:off x="11880" y="6319440"/>
            <a:ext cx="484200" cy="484200"/>
          </a:xfrm>
          <a:prstGeom prst="rect">
            <a:avLst/>
          </a:prstGeom>
          <a:ln w="0">
            <a:noFill/>
          </a:ln>
        </p:spPr>
      </p:pic>
      <p:sp>
        <p:nvSpPr>
          <p:cNvPr id="173" name="TextBox 13"/>
          <p:cNvSpPr/>
          <p:nvPr/>
        </p:nvSpPr>
        <p:spPr>
          <a:xfrm>
            <a:off x="10455480" y="6445800"/>
            <a:ext cx="17510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www.sunbeaminfo.com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74" name="Rectangle 7"/>
          <p:cNvSpPr/>
          <p:nvPr/>
        </p:nvSpPr>
        <p:spPr>
          <a:xfrm>
            <a:off x="-2160" y="681120"/>
            <a:ext cx="12193560" cy="6372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&lt;footer&gt;</a:t>
            </a:r>
            <a:endParaRPr b="0" lang="en-IN" sz="1800" spc="-1" strike="noStrike">
              <a:latin typeface="Times New Roman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6E44022E-EC52-427E-AA89-A15B4AFA84D0}" type="slidenum">
              <a:rPr b="0" lang="en-US" sz="18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</a:t>
            </a:r>
            <a:r>
              <a:rPr b="0" lang="en-IN" sz="4400" spc="-1" strike="noStrike">
                <a:latin typeface="Arial"/>
              </a:rPr>
              <a:t>edit the </a:t>
            </a:r>
            <a:r>
              <a:rPr b="0" lang="en-IN" sz="4400" spc="-1" strike="noStrike">
                <a:latin typeface="Arial"/>
              </a:rPr>
              <a:t>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tangle 10"/>
          <p:cNvSpPr/>
          <p:nvPr/>
        </p:nvSpPr>
        <p:spPr>
          <a:xfrm>
            <a:off x="0" y="6297480"/>
            <a:ext cx="12191400" cy="5598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Sunbeam Infotech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17" name="Picture 12" descr=""/>
          <p:cNvPicPr/>
          <p:nvPr/>
        </p:nvPicPr>
        <p:blipFill>
          <a:blip r:embed="rId2"/>
          <a:stretch/>
        </p:blipFill>
        <p:spPr>
          <a:xfrm>
            <a:off x="11880" y="6319440"/>
            <a:ext cx="484200" cy="484200"/>
          </a:xfrm>
          <a:prstGeom prst="rect">
            <a:avLst/>
          </a:prstGeom>
          <a:ln w="0">
            <a:noFill/>
          </a:ln>
        </p:spPr>
      </p:pic>
      <p:sp>
        <p:nvSpPr>
          <p:cNvPr id="218" name="TextBox 13"/>
          <p:cNvSpPr/>
          <p:nvPr/>
        </p:nvSpPr>
        <p:spPr>
          <a:xfrm>
            <a:off x="10455480" y="6445800"/>
            <a:ext cx="17510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www.sunbeaminfo.com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19" name="Rectangle 7"/>
          <p:cNvSpPr/>
          <p:nvPr/>
        </p:nvSpPr>
        <p:spPr>
          <a:xfrm>
            <a:off x="-2160" y="681120"/>
            <a:ext cx="12193560" cy="6372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Rectangle 6"/>
          <p:cNvSpPr/>
          <p:nvPr/>
        </p:nvSpPr>
        <p:spPr>
          <a:xfrm>
            <a:off x="-2160" y="681120"/>
            <a:ext cx="12193560" cy="6372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TextBox 8"/>
          <p:cNvSpPr/>
          <p:nvPr/>
        </p:nvSpPr>
        <p:spPr>
          <a:xfrm>
            <a:off x="365760" y="6591600"/>
            <a:ext cx="183960" cy="36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ctangle 10"/>
          <p:cNvSpPr/>
          <p:nvPr/>
        </p:nvSpPr>
        <p:spPr>
          <a:xfrm>
            <a:off x="0" y="6297480"/>
            <a:ext cx="12191040" cy="559440"/>
          </a:xfrm>
          <a:prstGeom prst="rect">
            <a:avLst/>
          </a:prstGeom>
          <a:solidFill>
            <a:srgbClr val="3d558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Sunbeam Infotech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61" name="Picture 12" descr=""/>
          <p:cNvPicPr/>
          <p:nvPr/>
        </p:nvPicPr>
        <p:blipFill>
          <a:blip r:embed="rId2"/>
          <a:stretch/>
        </p:blipFill>
        <p:spPr>
          <a:xfrm>
            <a:off x="11880" y="6319440"/>
            <a:ext cx="483840" cy="483840"/>
          </a:xfrm>
          <a:prstGeom prst="rect">
            <a:avLst/>
          </a:prstGeom>
          <a:ln w="0">
            <a:noFill/>
          </a:ln>
        </p:spPr>
      </p:pic>
      <p:sp>
        <p:nvSpPr>
          <p:cNvPr id="262" name="TextBox 13"/>
          <p:cNvSpPr/>
          <p:nvPr/>
        </p:nvSpPr>
        <p:spPr>
          <a:xfrm>
            <a:off x="10455480" y="6445800"/>
            <a:ext cx="17510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www.sunbeaminfo.com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63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&lt;footer&gt;</a:t>
            </a:r>
            <a:endParaRPr b="0" lang="en-IN" sz="1800" spc="-1" strike="noStrike">
              <a:latin typeface="Times New Roman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5C3DC262-B6E1-4054-9A7E-025821B86573}" type="slidenum"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</a:t>
            </a:r>
            <a:r>
              <a:rPr b="0" lang="en-IN" sz="4400" spc="-1" strike="noStrike">
                <a:latin typeface="Arial"/>
              </a:rPr>
              <a:t>edit the </a:t>
            </a:r>
            <a:r>
              <a:rPr b="0" lang="en-IN" sz="4400" spc="-1" strike="noStrike">
                <a:latin typeface="Arial"/>
              </a:rPr>
              <a:t>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tif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mongodb.com/download-center/community" TargetMode="External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Picture 1" descr=""/>
          <p:cNvPicPr/>
          <p:nvPr/>
        </p:nvPicPr>
        <p:blipFill>
          <a:blip r:embed="rId1"/>
          <a:stretch/>
        </p:blipFill>
        <p:spPr>
          <a:xfrm>
            <a:off x="3048120" y="2140560"/>
            <a:ext cx="6094800" cy="165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6520" cy="64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Mongo Server and Client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/>
          </p:nvPr>
        </p:nvSpPr>
        <p:spPr>
          <a:xfrm>
            <a:off x="113400" y="963000"/>
            <a:ext cx="11946600" cy="5170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MongoDb server (mongod) is developed in C, C++ and JS.</a:t>
            </a: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MongoDb data is accessed via multiple client tools</a:t>
            </a:r>
            <a:endParaRPr b="0" lang="en-IN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mongo : client shell (JS).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mongofiles : stores larger files in GridFS.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mongoimport / mongoexport : tools for data import / export.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mongodump / mongorestore : tools for backup / restore.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MongoDb data can be accessed in application through client drivers available for all major programming languages e.g. Java, Python, Ruby, PHP, Perl, …</a:t>
            </a: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Mongo shell is follows JS syntax and allow to execute JS scripts.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6520" cy="64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MongoDb: Data Types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326" name="Rectangle 2"/>
          <p:cNvSpPr/>
          <p:nvPr/>
        </p:nvSpPr>
        <p:spPr>
          <a:xfrm>
            <a:off x="-3794040" y="-143640"/>
            <a:ext cx="19779120" cy="7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27" name="Content Placeholder 2"/>
          <p:cNvGraphicFramePr/>
          <p:nvPr/>
        </p:nvGraphicFramePr>
        <p:xfrm>
          <a:off x="231840" y="887040"/>
          <a:ext cx="11743560" cy="5712120"/>
        </p:xfrm>
        <a:graphic>
          <a:graphicData uri="http://schemas.openxmlformats.org/drawingml/2006/table">
            <a:tbl>
              <a:tblPr/>
              <a:tblGrid>
                <a:gridCol w="2626920"/>
                <a:gridCol w="2163240"/>
                <a:gridCol w="6953760"/>
              </a:tblGrid>
              <a:tr h="677880">
                <a:tc>
                  <a:txBody>
                    <a:bodyPr lIns="95040" rIns="9504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data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t" marL="95040" marR="9504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bcbcbc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 lIns="95040" rIns="9504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bson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t" marL="95040" marR="95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bcbcbc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 lIns="95040" rIns="9504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values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t" marL="95040" marR="95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bcbcbc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0cece"/>
                    </a:solidFill>
                  </a:tcPr>
                </a:tc>
              </a:tr>
              <a:tr h="677880">
                <a:tc>
                  <a:txBody>
                    <a:bodyPr lIns="95040" rIns="9504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5040" marR="9504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5040" rIns="9504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5040" marR="95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5040" rIns="9504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5040" marR="95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39000">
                <a:tc>
                  <a:txBody>
                    <a:bodyPr lIns="95040" rIns="9504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boolean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5040" marR="9504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5040" rIns="9504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5040" marR="95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5040" rIns="9504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true, false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5040" marR="95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900360">
                <a:tc>
                  <a:txBody>
                    <a:bodyPr lIns="95040" rIns="9504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5040" marR="9504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5040" rIns="9504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 / 16 / 18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5040" marR="95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5040" rIns="9504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123, 456.78, NumberInt(“24”), NumberLong(“28”)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5040" marR="95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39000">
                <a:tc>
                  <a:txBody>
                    <a:bodyPr lIns="95040" rIns="9504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string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5040" marR="9504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5040" rIns="9504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5040" marR="95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5040" rIns="9504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“</a:t>
                      </a: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....”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5040" marR="95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900360">
                <a:tc>
                  <a:txBody>
                    <a:bodyPr lIns="95040" rIns="9504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5040" marR="9504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5040" rIns="9504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5040" marR="95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5040" rIns="9504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new Date(), ISODate(“yyyy-mm-ddThh:mm:ss”)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5040" marR="95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39000">
                <a:tc>
                  <a:txBody>
                    <a:bodyPr lIns="95040" rIns="9504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array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5040" marR="9504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5040" rIns="9504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5040" marR="95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5040" rIns="9504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[ …, …, …, … ]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5040" marR="95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39000">
                <a:tc>
                  <a:txBody>
                    <a:bodyPr lIns="95040" rIns="9504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object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5040" marR="95040">
                    <a:lnL w="12240">
                      <a:solidFill>
                        <a:srgbClr val="bcbcbc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bcbcbc"/>
                      </a:solidFill>
                    </a:lnB>
                    <a:noFill/>
                  </a:tcPr>
                </a:tc>
                <a:tc>
                  <a:txBody>
                    <a:bodyPr lIns="95040" rIns="9504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5040" marR="95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bcbcbc"/>
                      </a:solidFill>
                    </a:lnB>
                    <a:noFill/>
                  </a:tcPr>
                </a:tc>
                <a:tc>
                  <a:txBody>
                    <a:bodyPr lIns="95040" rIns="9504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{ … }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anchor="t" marL="95040" marR="95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bcbcbc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bcbcbc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8480" cy="64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3d5580"/>
                </a:solidFill>
                <a:latin typeface="Calibri"/>
                <a:ea typeface="Menlo"/>
              </a:rPr>
              <a:t>MongoDB </a:t>
            </a:r>
            <a:r>
              <a:rPr b="1" lang="en-US" sz="2800" spc="-1" strike="noStrike">
                <a:solidFill>
                  <a:srgbClr val="3d5580"/>
                </a:solidFill>
                <a:latin typeface="Calibri"/>
                <a:ea typeface="Menlo"/>
              </a:rPr>
              <a:t>Terminology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180000" y="1045080"/>
            <a:ext cx="11868480" cy="489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2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Database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This is a container for collections like in RDMS wherein it is a container for tables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Each database gets its own set of files on the file system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MongoDB server can store multiple databases</a:t>
            </a:r>
            <a:endParaRPr b="0" lang="en-IN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Collection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This is a grouping of MongoDB documents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collection is the equivalent of a table which is created in any other RDMS such as Oracle or MS SQL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Collections don't enforce any sort of structure</a:t>
            </a:r>
            <a:endParaRPr b="0" lang="en-IN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Document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record in a MongoDB collection is basically called a document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document, in turn, will consist of field name and values</a:t>
            </a:r>
            <a:endParaRPr b="0" lang="en-IN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Field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Field names are strings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name-value pair in a document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document has zero or more fields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Fields are analogous to columns in relational databases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8480" cy="64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3d5580"/>
                </a:solidFill>
                <a:latin typeface="Calibri"/>
                <a:ea typeface="Menlo"/>
              </a:rPr>
              <a:t>Document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11868480" cy="489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MongoDB stores data records as BSON documents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Maximum size of document is 16MB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Restrictions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field name _id is reserved for use as a primary key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Field names 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cannot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contain the null character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Top-level field names 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cannot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start with the dollar sign ($) character</a:t>
            </a:r>
            <a:endParaRPr b="0" lang="en-IN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8480" cy="64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3d5580"/>
                </a:solidFill>
                <a:latin typeface="Calibri"/>
                <a:ea typeface="Menlo"/>
              </a:rPr>
              <a:t>_id field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11868480" cy="489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Each document requires a unique _id field that acts as a primary key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If an inserted document omits the _id field, the MongoDB driver automatically generates an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ObjectId for the _id field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Behaviors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 default, MongoDB creates a unique index on the _id field during the creation of a collection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 _id field is always the first field in the documents. If the server receives a document that does not have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 _id field first, then the server will move the field to the beginning.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_id field may contain values of any BSON data type, other than an array</a:t>
            </a:r>
            <a:endParaRPr b="0" lang="en-IN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Autogenerated _id (of type ObjectId) will be of 12 bytes which contains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Timestamp: 4 bytes 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Machine Id: 3 bytes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Process Id: 2 bytes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Counter: 3 bytes</a:t>
            </a:r>
            <a:endParaRPr b="0" lang="en-IN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69800" y="550440"/>
            <a:ext cx="11251800" cy="5382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1b5982"/>
                </a:solidFill>
                <a:latin typeface="Arial"/>
                <a:ea typeface="DejaVu Sans"/>
              </a:rPr>
              <a:t>CRUD operations</a:t>
            </a:r>
            <a:endParaRPr b="0" lang="en-IN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8480" cy="64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3d5580"/>
                </a:solidFill>
                <a:latin typeface="Calibri"/>
                <a:ea typeface="Menlo"/>
              </a:rPr>
              <a:t>Database Operations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11868480" cy="489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List existing databases</a:t>
            </a:r>
            <a:endParaRPr b="0" lang="en-IN" sz="2000" spc="-1" strike="noStrike">
              <a:latin typeface="Arial"/>
            </a:endParaRPr>
          </a:p>
          <a:p>
            <a:pPr marL="4572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 show dbs</a:t>
            </a:r>
            <a:endParaRPr b="0" lang="en-IN" sz="1800" spc="-1" strike="noStrike">
              <a:latin typeface="Arial"/>
            </a:endParaRPr>
          </a:p>
          <a:p>
            <a:pPr marL="4572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 show databases</a:t>
            </a:r>
            <a:endParaRPr b="0" lang="en-IN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Create and use database</a:t>
            </a:r>
            <a:endParaRPr b="0" lang="en-IN" sz="2000" spc="-1" strike="noStrike">
              <a:latin typeface="Arial"/>
            </a:endParaRPr>
          </a:p>
          <a:p>
            <a:pPr marL="4572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 use &lt;db name&gt;</a:t>
            </a:r>
            <a:endParaRPr b="0" lang="en-IN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Get the selected database name</a:t>
            </a:r>
            <a:endParaRPr b="0" lang="en-IN" sz="2000" spc="-1" strike="noStrike">
              <a:latin typeface="Arial"/>
            </a:endParaRPr>
          </a:p>
          <a:p>
            <a:pPr marL="4572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 db</a:t>
            </a:r>
            <a:endParaRPr b="0" lang="en-IN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Show the database statistics</a:t>
            </a:r>
            <a:endParaRPr b="0" lang="en-IN" sz="2000" spc="-1" strike="noStrike">
              <a:latin typeface="Arial"/>
            </a:endParaRPr>
          </a:p>
          <a:p>
            <a:pPr marL="4572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 db.stats()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8480" cy="64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3d5580"/>
                </a:solidFill>
                <a:latin typeface="Calibri"/>
                <a:ea typeface="Menlo"/>
              </a:rPr>
              <a:t>Collection operations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11868480" cy="489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Get the list of collections</a:t>
            </a:r>
            <a:endParaRPr b="0" lang="en-IN" sz="2000" spc="-1" strike="noStrike">
              <a:latin typeface="Arial"/>
            </a:endParaRPr>
          </a:p>
          <a:p>
            <a:pPr marL="4572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 show collections</a:t>
            </a:r>
            <a:endParaRPr b="0" lang="en-IN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Create Collection</a:t>
            </a:r>
            <a:endParaRPr b="0" lang="en-IN" sz="2000" spc="-1" strike="noStrike">
              <a:latin typeface="Arial"/>
            </a:endParaRPr>
          </a:p>
          <a:p>
            <a:pPr marL="4572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 db.createCollection(‘contacts’)</a:t>
            </a:r>
            <a:endParaRPr b="0" lang="en-IN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Drop Collection</a:t>
            </a:r>
            <a:endParaRPr b="0" lang="en-IN" sz="2000" spc="-1" strike="noStrike">
              <a:latin typeface="Arial"/>
            </a:endParaRPr>
          </a:p>
          <a:p>
            <a:pPr marL="4572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 db.contacts.drop()</a:t>
            </a:r>
            <a:endParaRPr b="0" lang="en-IN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8480" cy="64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3d5580"/>
                </a:solidFill>
                <a:latin typeface="Calibri"/>
                <a:ea typeface="Menlo"/>
              </a:rPr>
              <a:t>Create Document (Insert data)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11868480" cy="489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Create one document</a:t>
            </a:r>
            <a:endParaRPr b="0" lang="en-IN" sz="2000" spc="-1" strike="noStrike">
              <a:latin typeface="Arial"/>
            </a:endParaRPr>
          </a:p>
          <a:p>
            <a:pPr marL="4572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 db.contacts.insert({ name: ‘ravi’, mobile: ‘7709859986’ })</a:t>
            </a:r>
            <a:endParaRPr b="0" lang="en-IN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Create many documents</a:t>
            </a:r>
            <a:endParaRPr b="0" lang="en-IN" sz="2000" spc="-1" strike="noStrike">
              <a:latin typeface="Arial"/>
            </a:endParaRPr>
          </a:p>
          <a:p>
            <a:pPr marL="4572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 db.contacts.insertMany([</a:t>
            </a:r>
            <a:endParaRPr b="0" lang="en-IN" sz="1800" spc="-1" strike="noStrike">
              <a:latin typeface="Arial"/>
            </a:endParaRPr>
          </a:p>
          <a:p>
            <a:pPr marL="9144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{ name: ‘contact 1’, address: ‘pune’ },</a:t>
            </a:r>
            <a:endParaRPr b="0" lang="en-IN" sz="1800" spc="-1" strike="noStrike">
              <a:latin typeface="Arial"/>
            </a:endParaRPr>
          </a:p>
          <a:p>
            <a:pPr marL="9144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{ name: ‘contact 2’, address: ‘mumbai’ }</a:t>
            </a:r>
            <a:endParaRPr b="0" lang="en-IN" sz="1800" spc="-1" strike="noStrike">
              <a:latin typeface="Arial"/>
            </a:endParaRPr>
          </a:p>
          <a:p>
            <a:pPr marL="4572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])</a:t>
            </a:r>
            <a:endParaRPr b="0" lang="en-IN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Note: if you are passing the _id field, make sure that it is unique. If it is not unique, the document will not get inserted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8480" cy="64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3d5580"/>
                </a:solidFill>
                <a:latin typeface="Calibri"/>
                <a:ea typeface="Menlo"/>
              </a:rPr>
              <a:t>Read/Find Documents (Query data)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11868480" cy="489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Find documents</a:t>
            </a:r>
            <a:endParaRPr b="0" lang="en-IN" sz="2000" spc="-1" strike="noStrike">
              <a:latin typeface="Arial"/>
            </a:endParaRPr>
          </a:p>
          <a:p>
            <a:pPr marL="4572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 db.contacts.find()</a:t>
            </a:r>
            <a:endParaRPr b="0" lang="en-IN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Returns cursor on which following operations allowed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hasNext():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returns if cursor can iterate further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next():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returns the next document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skip(n):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skips first n documents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limit(n):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limit the result to n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count():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returns the count of result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toArray():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returns an array of document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forEach(fn):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Iterates the cursor to apply a JavaScript function to each document from the cursor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pretty():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Configures the cursor to display results in an easy-to-read format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sort():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sorts documents</a:t>
            </a:r>
            <a:endParaRPr b="0" lang="en-IN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Shell by default returns 20 records. Press ”it” for more results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8480" cy="64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subTitle"/>
          </p:nvPr>
        </p:nvSpPr>
        <p:spPr>
          <a:xfrm>
            <a:off x="160200" y="1202760"/>
            <a:ext cx="11868480" cy="48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pic>
        <p:nvPicPr>
          <p:cNvPr id="307" name="Picture 2" descr=""/>
          <p:cNvPicPr/>
          <p:nvPr/>
        </p:nvPicPr>
        <p:blipFill>
          <a:blip r:embed="rId1"/>
          <a:stretch/>
        </p:blipFill>
        <p:spPr>
          <a:xfrm>
            <a:off x="1371600" y="986400"/>
            <a:ext cx="7944840" cy="483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8480" cy="64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3d5580"/>
                </a:solidFill>
                <a:latin typeface="Calibri"/>
                <a:ea typeface="Menlo"/>
              </a:rPr>
              <a:t>SQL vs </a:t>
            </a:r>
            <a:r>
              <a:rPr b="1" lang="en-US" sz="2800" spc="-1" strike="noStrike">
                <a:solidFill>
                  <a:srgbClr val="3d5580"/>
                </a:solidFill>
                <a:latin typeface="Calibri"/>
                <a:ea typeface="Menlo"/>
              </a:rPr>
              <a:t>NoSQL</a:t>
            </a:r>
            <a:endParaRPr b="0" lang="en-IN" sz="2800" spc="-1" strike="noStrike">
              <a:latin typeface="Arial"/>
            </a:endParaRPr>
          </a:p>
        </p:txBody>
      </p:sp>
      <p:graphicFrame>
        <p:nvGraphicFramePr>
          <p:cNvPr id="309" name="Table 1"/>
          <p:cNvGraphicFramePr/>
          <p:nvPr/>
        </p:nvGraphicFramePr>
        <p:xfrm>
          <a:off x="322200" y="1287720"/>
          <a:ext cx="11544480" cy="4449960"/>
        </p:xfrm>
        <a:graphic>
          <a:graphicData uri="http://schemas.openxmlformats.org/drawingml/2006/table">
            <a:tbl>
              <a:tblPr/>
              <a:tblGrid>
                <a:gridCol w="1630800"/>
                <a:gridCol w="4381920"/>
                <a:gridCol w="5532120"/>
              </a:tblGrid>
              <a:tr h="37080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d558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SQL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d558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NoSQL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d5580"/>
                    </a:solidFill>
                  </a:tcPr>
                </a:tc>
              </a:tr>
              <a:tr h="561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Types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All types support SQL standard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Multiple types exists, such as document stores, key value stores, column databases, etc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History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Developed in 1970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Developed in 2000s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Examples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SQL Server, Oracle, MySQL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MongoDB, HBase, Cassandra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7959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Data Storage Model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Data is stored in rows and columns in a table, where each column is of a specific type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The data model depends on the database type. It could be Key-value pairs, documents etc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30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Schemas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Fixed structure and schema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Dynamic schema. Structures can be accommodated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30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Scalability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Scale up approach is used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Scale out approach is used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30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Transactions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Supports ACID and transactions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Supports partitioning and availability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30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Consistency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Strong consistency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Dependent on the product [Eventual Consistency]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30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Support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High level of enterprise support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Open source model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30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Maturity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Have been around for a long time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Some of them are mature; others are evolving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8480" cy="64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3d5580"/>
                </a:solidFill>
                <a:latin typeface="Calibri"/>
                <a:ea typeface="Menlo"/>
              </a:rPr>
              <a:t>Mongo</a:t>
            </a:r>
            <a:r>
              <a:rPr b="1" lang="en-US" sz="2800" spc="-1" strike="noStrike">
                <a:solidFill>
                  <a:srgbClr val="3d5580"/>
                </a:solidFill>
                <a:latin typeface="Calibri"/>
                <a:ea typeface="Menlo"/>
              </a:rPr>
              <a:t>DB </a:t>
            </a:r>
            <a:r>
              <a:rPr b="1" lang="en-US" sz="2800" spc="-1" strike="noStrike">
                <a:solidFill>
                  <a:srgbClr val="3d5580"/>
                </a:solidFill>
                <a:latin typeface="Calibri"/>
                <a:ea typeface="Menlo"/>
              </a:rPr>
              <a:t>Overvi</a:t>
            </a:r>
            <a:r>
              <a:rPr b="1" lang="en-US" sz="2800" spc="-1" strike="noStrike">
                <a:solidFill>
                  <a:srgbClr val="3d5580"/>
                </a:solidFill>
                <a:latin typeface="Calibri"/>
                <a:ea typeface="Menlo"/>
              </a:rPr>
              <a:t>ew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11868480" cy="489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Developed by 10gen in 2007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Publicly available in 2009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Open-source database which is controlled by 10gen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Document oriented database → stores JSON documents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Stores data in binary JSON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6520" cy="64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Install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MongoD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B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130680" y="927000"/>
            <a:ext cx="11946600" cy="554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Install MongoDB by downloading community edition</a:t>
            </a:r>
            <a:endParaRPr b="0" lang="en-IN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IN" sz="2000" spc="-1" strike="noStrike" u="sng">
                <a:solidFill>
                  <a:srgbClr val="0563c1"/>
                </a:solidFill>
                <a:uFillTx/>
                <a:latin typeface="Arial"/>
                <a:hlinkClick r:id="rId1"/>
              </a:rPr>
              <a:t>https://www.mongodb.com/download-center/community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Linux and Mac Users</a:t>
            </a:r>
            <a:endParaRPr b="0" lang="en-IN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Extract the downloaded file somewhere in the disk.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Set the environment path to use the tools without going to the bin directory in the ~/.bash_profile or ~/.basrc file.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Ubuntu (20.04) Mongo installation</a:t>
            </a:r>
            <a:endParaRPr b="0" lang="en-IN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terminal&gt; wget -qO - https://www.mongodb.org/static/pgp/server-4.4.asc | sudo apt-key add -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terminal&gt; echo "deb [ arch=amd64,arm64 ] https://repo.mongodb.org/apt/ubuntu focal/mongodb-org/4.4 multiverse" | sudo tee /etc/apt/sources.list.d/mongodb-org-4.4.list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terminal&gt; sudo apt-get update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terminal&gt; sudo apt-get install -y mongodb-org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Windows Users</a:t>
            </a:r>
            <a:endParaRPr b="0" lang="en-IN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Install the MongoDB by following all the steps in the installation wizard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Set the the environment path to include the &lt;path&gt;/bin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8480" cy="64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JSON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130680" y="885600"/>
            <a:ext cx="11946600" cy="558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Java Script Object Notation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Hierarchical way of organizing data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Defined as part of the JS language by JavaScript creator Douglas Crockford (2000).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JavaScript objects are associative containers, wherein a string key is mapped to a value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JSON shows up in many different cases.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APIs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Configuration files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Log messages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Database storage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JSON is not ideal for usage inside of a database.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JSON is a text-based format, and text parsing is very slow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JSON’s readable format is far from space-efficient, another database concern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JSON only supports a limited number of basic data types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Mongo stores JSON data into Binary form.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8480" cy="64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JSON have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191160" y="1335960"/>
            <a:ext cx="11868480" cy="64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String -&gt; “hello”    “name”   </a:t>
            </a:r>
            <a:endParaRPr b="0" lang="en-IN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Numbers -&gt; 30   1.5     -40   1.2e10</a:t>
            </a:r>
            <a:endParaRPr b="0" lang="en-IN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Booleans  -&gt; true     false </a:t>
            </a:r>
            <a:endParaRPr b="0" lang="en-IN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Array   -&gt;  [“Jan”, “feb”, “Mar”]   [10 ,20 ,30]</a:t>
            </a:r>
            <a:endParaRPr b="0" lang="en-IN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Object  -&gt;  {“key”,”value”}     {“age”: 20}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ff0000"/>
                </a:solidFill>
                <a:latin typeface="Arial"/>
                <a:ea typeface="DejaVu Sans"/>
              </a:rPr>
              <a:t>Key is always a string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At top level typically have an array or object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186840" y="136440"/>
            <a:ext cx="118368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3000"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BSON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186840" y="934200"/>
            <a:ext cx="5641920" cy="5242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BSON simply stands for “Binary JSON”</a:t>
            </a: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Binary structure encodes type and length information, which allows it to be parsed much more quickly</a:t>
            </a: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It has been extended to add some optional non-JSON-native data types</a:t>
            </a: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It allows for comparisons and calculations to happen directly on data</a:t>
            </a: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MongoDB stores data in BSON format both internally, and over the network</a:t>
            </a: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Anything you can represent in JSON can be natively stored in MongoDB</a:t>
            </a:r>
            <a:endParaRPr b="0" lang="en-IN" sz="2400" spc="-1" strike="noStrike">
              <a:latin typeface="Arial"/>
            </a:endParaRPr>
          </a:p>
        </p:txBody>
      </p:sp>
      <p:graphicFrame>
        <p:nvGraphicFramePr>
          <p:cNvPr id="320" name="Content Placeholder 1"/>
          <p:cNvGraphicFramePr/>
          <p:nvPr/>
        </p:nvGraphicFramePr>
        <p:xfrm>
          <a:off x="6095880" y="1413360"/>
          <a:ext cx="5935320" cy="4192920"/>
        </p:xfrm>
        <a:graphic>
          <a:graphicData uri="http://schemas.openxmlformats.org/drawingml/2006/table">
            <a:tbl>
              <a:tblPr/>
              <a:tblGrid>
                <a:gridCol w="1382400"/>
                <a:gridCol w="2205360"/>
                <a:gridCol w="2347920"/>
              </a:tblGrid>
              <a:tr h="455040">
                <a:tc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d558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JSON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d558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BSON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d558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Encoding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UTF-8 String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Binary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2745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Data Support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String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Boolean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Array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String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Boolean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lvl="1" marL="7430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Integer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lvl="1" marL="7430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Float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lvl="1" marL="7430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Long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lvl="1" marL="7430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Decimal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Array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b="0" lang="en-IN" sz="1800" spc="-1" strike="noStrike"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Raw Binary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62244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Human and Machine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Machine Only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8480" cy="64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3d5580"/>
                </a:solidFill>
                <a:latin typeface="Calibri"/>
                <a:ea typeface="Menlo"/>
              </a:rPr>
              <a:t>JSON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11868480" cy="489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9144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  <a:p>
            <a:pPr marL="9144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N" sz="1200" spc="-1" strike="noStrike">
              <a:latin typeface="Arial"/>
            </a:endParaRPr>
          </a:p>
          <a:p>
            <a:pPr marL="13716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"_id": 1,</a:t>
            </a:r>
            <a:endParaRPr b="0" lang="en-IN" sz="1800" spc="-1" strike="noStrike">
              <a:latin typeface="Arial"/>
            </a:endParaRPr>
          </a:p>
          <a:p>
            <a:pPr marL="13716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"name" : { "first" : “Sanjay", "last" : “Pawar" }, </a:t>
            </a:r>
            <a:endParaRPr b="0" lang="en-IN" sz="1800" spc="-1" strike="noStrike">
              <a:latin typeface="Arial"/>
            </a:endParaRPr>
          </a:p>
          <a:p>
            <a:pPr marL="13716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Language" : [ “C++", “JAVA", “Python", “Kotlin“,”Go” ],</a:t>
            </a:r>
            <a:endParaRPr b="0" lang="en-IN" sz="1800" spc="-1" strike="noStrike">
              <a:latin typeface="Arial"/>
            </a:endParaRPr>
          </a:p>
          <a:p>
            <a:pPr marL="13716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"awards" : [ </a:t>
            </a:r>
            <a:endParaRPr b="0" lang="en-IN" sz="1800" spc="-1" strike="noStrike">
              <a:latin typeface="Arial"/>
            </a:endParaRPr>
          </a:p>
          <a:p>
            <a:pPr marL="13716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{ “Winner" : "Best developer", "year" : 1998 },</a:t>
            </a:r>
            <a:endParaRPr b="0" lang="en-IN" sz="1800" spc="-1" strike="noStrike">
              <a:latin typeface="Arial"/>
            </a:endParaRPr>
          </a:p>
          <a:p>
            <a:pPr marL="13716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{ “2</a:t>
            </a:r>
            <a:r>
              <a:rPr b="0" lang="en-IN" sz="1800" spc="-1" strike="noStrike" baseline="30000">
                <a:solidFill>
                  <a:srgbClr val="000000"/>
                </a:solidFill>
                <a:latin typeface="Arial"/>
                <a:ea typeface="DejaVu Sans"/>
              </a:rPr>
              <a:t>nd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Runner-Up" : "Best Programmer", "year" : 2000 } </a:t>
            </a:r>
            <a:endParaRPr b="0" lang="en-IN" sz="1800" spc="-1" strike="noStrike">
              <a:latin typeface="Arial"/>
            </a:endParaRPr>
          </a:p>
          <a:p>
            <a:pPr marL="13716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]</a:t>
            </a:r>
            <a:endParaRPr b="0" lang="en-IN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3130</TotalTime>
  <Application>LibreOffice/7.3.7.2$Linux_X86_64 LibreOffice_project/30$Build-2</Application>
  <AppVersion>15.0000</AppVersion>
  <Words>1704</Words>
  <Paragraphs>345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2019-09-13T13:56:25Z</dcterms:created>
  <dc:creator>Amit Kulkarni</dc:creator>
  <dc:description/>
  <dc:language>en-IN</dc:language>
  <cp:lastModifiedBy/>
  <dcterms:modified xsi:type="dcterms:W3CDTF">2022-12-29T13:37:03Z</dcterms:modified>
  <cp:revision>359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34</vt:i4>
  </property>
</Properties>
</file>