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3.wmf" ContentType="image/x-wm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0"/>
          <p:cNvSpPr/>
          <p:nvPr/>
        </p:nvSpPr>
        <p:spPr>
          <a:xfrm>
            <a:off x="0" y="6297480"/>
            <a:ext cx="12191040" cy="559440"/>
          </a:xfrm>
          <a:prstGeom prst="rect">
            <a:avLst/>
          </a:prstGeom>
          <a:solidFill>
            <a:srgbClr val="3d558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Sunbeam Infotech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" name="Picture 12" descr=""/>
          <p:cNvPicPr/>
          <p:nvPr/>
        </p:nvPicPr>
        <p:blipFill>
          <a:blip r:embed="rId2"/>
          <a:stretch/>
        </p:blipFill>
        <p:spPr>
          <a:xfrm>
            <a:off x="11880" y="6319440"/>
            <a:ext cx="483840" cy="483840"/>
          </a:xfrm>
          <a:prstGeom prst="rect">
            <a:avLst/>
          </a:prstGeom>
          <a:ln w="0">
            <a:noFill/>
          </a:ln>
        </p:spPr>
      </p:pic>
      <p:sp>
        <p:nvSpPr>
          <p:cNvPr id="2" name="TextBox 13"/>
          <p:cNvSpPr/>
          <p:nvPr/>
        </p:nvSpPr>
        <p:spPr>
          <a:xfrm>
            <a:off x="10455480" y="6445800"/>
            <a:ext cx="1751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www.sunbeaminfo.com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-2160" y="867600"/>
            <a:ext cx="12193200" cy="63360"/>
          </a:xfrm>
          <a:prstGeom prst="rect">
            <a:avLst/>
          </a:prstGeom>
          <a:solidFill>
            <a:srgbClr val="3d558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TextBox 8"/>
          <p:cNvSpPr/>
          <p:nvPr/>
        </p:nvSpPr>
        <p:spPr>
          <a:xfrm>
            <a:off x="365760" y="659160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</a:t>
            </a:r>
            <a:r>
              <a:rPr b="0" lang="en-IN" sz="3200" spc="-1" strike="noStrike">
                <a:latin typeface="Arial"/>
              </a:rPr>
              <a:t>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</a:t>
            </a:r>
            <a:r>
              <a:rPr b="0" lang="en-IN" sz="2000" spc="-1" strike="noStrike">
                <a:latin typeface="Arial"/>
              </a:rPr>
              <a:t>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480" cy="64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2800" spc="-1" strike="noStrike">
                <a:solidFill>
                  <a:srgbClr val="3d5580"/>
                </a:solidFill>
                <a:latin typeface="Calibri"/>
                <a:ea typeface="Menlo"/>
              </a:rPr>
              <a:t>Cassandra 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44" name="Picture 2" descr="https://tse3.explicit.bing.net/th?id=OIP.Joi6_7BB8c88B1cLufEFNwAAAA&amp;pid=Api&amp;P=0"/>
          <p:cNvPicPr/>
          <p:nvPr/>
        </p:nvPicPr>
        <p:blipFill>
          <a:blip r:embed="rId1"/>
          <a:stretch/>
        </p:blipFill>
        <p:spPr>
          <a:xfrm>
            <a:off x="3513240" y="2044800"/>
            <a:ext cx="4613040" cy="307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480" cy="64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2800" spc="-1" strike="noStrike">
                <a:solidFill>
                  <a:srgbClr val="3d5580"/>
                </a:solidFill>
                <a:latin typeface="Calibri"/>
                <a:ea typeface="Menlo"/>
              </a:rPr>
              <a:t>Gossip Protocol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8480" cy="489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7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Cassandra uses a gossip protocol to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communicate with nodes in a cluster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 is an inter-node communication mechanism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similar to the heartbeat protocol in Hadoop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Cassandra uses the gossip protocol to discover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location of other nodes in the cluster and get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state information of other nodes in the cluster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gossip process runs periodically on each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node and exchanges state information with three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other nodes in the cluster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Eventually, information is propagated to all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cluster nodes. Even if there are 1000s of nodes,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information is propagated to all the nodes within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few seconds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65" name="Picture 3" descr=""/>
          <p:cNvPicPr/>
          <p:nvPr/>
        </p:nvPicPr>
        <p:blipFill>
          <a:blip r:embed="rId1"/>
          <a:stretch/>
        </p:blipFill>
        <p:spPr>
          <a:xfrm>
            <a:off x="5839560" y="1491840"/>
            <a:ext cx="5688720" cy="387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480" cy="64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2800" spc="-1" strike="noStrike">
                <a:solidFill>
                  <a:srgbClr val="3d5580"/>
                </a:solidFill>
                <a:latin typeface="Calibri"/>
                <a:ea typeface="Menlo"/>
              </a:rPr>
              <a:t>Data Model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60200" y="1274760"/>
            <a:ext cx="11868480" cy="489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Cassandra provides the Cassandra Query Language (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CQL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), an SQL-like language, to create and update  database schema and access data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CQL allows users to organize data within a cluster of Cassandra nodes using: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Keyspace</a:t>
            </a:r>
            <a:endParaRPr b="0" lang="en-IN" sz="18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Defines how a dataset is replicated, per datacenter</a:t>
            </a:r>
            <a:endParaRPr b="0" lang="en-IN" sz="18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Replication is the number of copies saved per cluster. Keyspaces contain tables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Table</a:t>
            </a:r>
            <a:endParaRPr b="0" lang="en-IN" sz="18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Defines the typed schema for a collection of partitions. Tables contain partitions, which contain rows, which contain columns. Cassandra tables can flexibly add new columns to tables with zero downtime.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Partition</a:t>
            </a:r>
            <a:endParaRPr b="0" lang="en-IN" sz="18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Defines the mandatory part of the primary key all rows in Cassandra must have to identify the node in a</a:t>
            </a:r>
            <a:endParaRPr b="0" lang="en-IN" sz="18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cluster where the row is stored</a:t>
            </a:r>
            <a:endParaRPr b="0" lang="en-IN" sz="18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All performant queries supply the partition key in the query.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Row</a:t>
            </a:r>
            <a:endParaRPr b="0" lang="en-IN" sz="18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Contains a collection of columns identified by a unique primary key made up of the partition key and optionally</a:t>
            </a:r>
            <a:endParaRPr b="0" lang="en-IN" sz="18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additional clustering keys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Column</a:t>
            </a:r>
            <a:endParaRPr b="0" lang="en-IN" sz="18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single datum with a type which belongs to a row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480" cy="64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2800" spc="-1" strike="noStrike">
                <a:solidFill>
                  <a:srgbClr val="3d5580"/>
                </a:solidFill>
                <a:latin typeface="Calibri"/>
                <a:ea typeface="Menlo"/>
              </a:rPr>
              <a:t>CQL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8480" cy="489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Users can access Cassandra through its nodes using Cassandra Query Language (CQL)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CQL treats the database (Keyspace) as a container of tables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Programmers use cqlsh: a prompt to work with CQL or separate application language drivers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480" cy="64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2800" spc="-1" strike="noStrike">
                <a:solidFill>
                  <a:srgbClr val="3d5580"/>
                </a:solidFill>
                <a:latin typeface="Calibri"/>
                <a:ea typeface="Menlo"/>
              </a:rPr>
              <a:t>Data Types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5268960" cy="489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ascii: US-ascii character string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bigint: 64-bit signed long ints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blob: Arbitrary bytes in hexadecimal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boolean: True or False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counter: Distributed counter values 64 bit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decimal: Variable precision decimal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double: 64-bit floating point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float: 32-bit floating point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frozen: Tuples, collections, UDT  containing CQL types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inet - IP address in ipv4 or ipv6 string  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72" name="Content Placeholder 2"/>
          <p:cNvSpPr/>
          <p:nvPr/>
        </p:nvSpPr>
        <p:spPr>
          <a:xfrm>
            <a:off x="6657120" y="1080720"/>
            <a:ext cx="5268960" cy="48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int: 32 bit signed integer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list: Collection 01 elements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map: JSON style collection of elements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set: Sorted collection of elements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text: UTF-8 encoded strings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timestamp: ID generated with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date+time: as int/string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timeuuid: Type 1 uuid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tuple: A group of 2,3 fields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uuid: Standard uuid (128-bit)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varchar: UTF-8 encoded string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varint: Arbitrary precision integer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480" cy="64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Cassandra vs MongoDB: Differences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160200" y="1024560"/>
            <a:ext cx="5636160" cy="489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Cassandra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Dev In java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Column based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Cassandra uses a traditional model with a table structure, using rows and columns.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Cassandra offers an assortment of peers node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Used in-house query language, CQL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no internal aggregation framework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According to the CAP theorem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Cassandra is an AP system.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75" name="Content Placeholder 2"/>
          <p:cNvSpPr/>
          <p:nvPr/>
        </p:nvSpPr>
        <p:spPr>
          <a:xfrm>
            <a:off x="6336720" y="1047240"/>
            <a:ext cx="5582880" cy="51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MongoDB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Dev in C++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Document based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MongoDB employs an objective-oriented or data-oriented model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MongoDB uses a single master node. 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queries are structured into JSON fragments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own aggregation framework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According to the CAP theorem, MongoDB is a CP system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76" name="Straight Connector 5"/>
          <p:cNvSpPr/>
          <p:nvPr/>
        </p:nvSpPr>
        <p:spPr>
          <a:xfrm>
            <a:off x="6094800" y="932400"/>
            <a:ext cx="360" cy="542268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480" cy="64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2800" spc="-1" strike="noStrike">
                <a:solidFill>
                  <a:srgbClr val="3d5580"/>
                </a:solidFill>
                <a:latin typeface="Calibri"/>
                <a:ea typeface="Menlo"/>
              </a:rPr>
              <a:t>Introduction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160200" y="1090080"/>
            <a:ext cx="11868480" cy="489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Google BigTable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High performance data storage system built on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GFS and other Google technologies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Master-slave architecture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One key, multiple values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Columnar, SSTable (Sorted String Table)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Storage, Append-only, Memtable, Compaction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Amazon DynamoDb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Highly available and scalable key-value storage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system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Decentralized peer to peer architecture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Compromise on consistency for better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availability - Eventual consistency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Consistent hashing, Gossip protocol,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Replication, Read repair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Cassandra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Inherited from BigTable and DynamoDb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BigTable: Column families, Memtable, SSTable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DynamoDb: Consistent hashing, Partitioning,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Replication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480" cy="64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2800" spc="-1" strike="noStrike">
                <a:solidFill>
                  <a:srgbClr val="3d5580"/>
                </a:solidFill>
                <a:latin typeface="Calibri"/>
                <a:ea typeface="Menlo"/>
              </a:rPr>
              <a:t>Introduction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22560" y="1512360"/>
            <a:ext cx="11868480" cy="489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</a:rPr>
              <a:t>Developed by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Avinash Laxman (Co-inventor Amazon DynamoDb)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Prashant Malik (Technical Leader at Facebook)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</a:rPr>
              <a:t>Goals: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Distributed NoSQL database (on commodity hardware)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Large amount of structured data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High availability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No single point of failure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Basic data model is rows &amp; columns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Column-oriented, Decentralized peer to peer &amp; follow Eventual consistency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Datastax company develop and support commercial edition of Cassandra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480" cy="64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2800" spc="-1" strike="noStrike">
                <a:solidFill>
                  <a:srgbClr val="3d5580"/>
                </a:solidFill>
                <a:latin typeface="Calibri"/>
                <a:ea typeface="Menlo"/>
              </a:rPr>
              <a:t>Cassandra Development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191520" y="1193040"/>
            <a:ext cx="11868480" cy="474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Developed in Java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2007-2008 - Developed at Facebook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July 2008 - Open sourced by Facebook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March 2009 - Apache Incubator project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February 2010 - Apache Top-level project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2011 - version 0.8 - Added CQL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2013 - version 2.0 - Added light-weight transactions, Triggers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2015 - version 3.0 - Storage engine improved, Materialized views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2017 -version 3.11 – bug fix from the last lelease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2021 - version  4.0.5  ---&gt; we r using this version  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2022 - version  4.1.0 - Latest release 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480" cy="64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2800" spc="-1" strike="noStrike">
                <a:solidFill>
                  <a:srgbClr val="3d5580"/>
                </a:solidFill>
                <a:latin typeface="Calibri"/>
                <a:ea typeface="Menlo"/>
              </a:rPr>
              <a:t>Installation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279000" y="1014840"/>
            <a:ext cx="6486480" cy="518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Prerequisite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Java 8 (Java 11 experimental)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Can be installed through apt or yum tool (Ubuntu/CentOS)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Manual installation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Download Cassandra 3.11.x (.tar.gz) and extract it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set CASSANDRA_HOME to Cassandra directory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set JAVA_HOME to JDK 8 directory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Install python 2.7 (for cqlsh)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set CASSANDRA_HOME/bin into PATH variable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Start Cassandra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terminal1&gt; cassandra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terminal2&gt; cqlsh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53" name="Rectangle 3"/>
          <p:cNvSpPr/>
          <p:nvPr/>
        </p:nvSpPr>
        <p:spPr>
          <a:xfrm>
            <a:off x="7020000" y="1649880"/>
            <a:ext cx="452916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mapping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| mysql      | cassandra |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| --------      | ---------       |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| database | keyspace  |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| table        | table        |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| row          | row          |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| column    | column     |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4" name="Rectangle 4"/>
          <p:cNvSpPr/>
          <p:nvPr/>
        </p:nvSpPr>
        <p:spPr>
          <a:xfrm>
            <a:off x="6932520" y="1437480"/>
            <a:ext cx="4616640" cy="2769480"/>
          </a:xfrm>
          <a:prstGeom prst="rect">
            <a:avLst/>
          </a:prstGeom>
          <a:noFill/>
          <a:ln w="7620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480" cy="64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2800" spc="-1" strike="noStrike">
                <a:solidFill>
                  <a:srgbClr val="3d5580"/>
                </a:solidFill>
                <a:latin typeface="Calibri"/>
                <a:ea typeface="Menlo"/>
              </a:rPr>
              <a:t>Features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8480" cy="489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4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Peer to peer architecture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Linear scale performance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High Performance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Simplified deployment and maintenance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Less expensive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Supports multiple programming languages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Operational and Development simplicity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Cloud Availability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Ability to deploy across data centers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Fault tolerant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Configurable consistency (tight or eventual)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Flexible data model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Column family store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480" cy="64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2800" spc="-1" strike="noStrike">
                <a:solidFill>
                  <a:srgbClr val="3d5580"/>
                </a:solidFill>
                <a:latin typeface="Calibri"/>
                <a:ea typeface="Menlo"/>
              </a:rPr>
              <a:t>Limitations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8480" cy="489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Aggregation operations are not supported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Range queries on partition key are not supported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 good for too many joins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 suitable for transactional data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During compaction performance / throughput slows down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 designed for update-delete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480" cy="64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2800" spc="-1" strike="noStrike">
                <a:solidFill>
                  <a:srgbClr val="3d5580"/>
                </a:solidFill>
                <a:latin typeface="Calibri"/>
                <a:ea typeface="Menlo"/>
              </a:rPr>
              <a:t>Performance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8480" cy="489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Performance measures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Throughput (operations per second)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Latency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Cassandra vs MySQL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MySQL (more than 50GB data)</a:t>
            </a:r>
            <a:endParaRPr b="0" lang="en-IN" sz="18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MySQL (more than 50GB data)</a:t>
            </a:r>
            <a:endParaRPr b="0" lang="en-IN" sz="18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Write speed: 300 ms</a:t>
            </a:r>
            <a:endParaRPr b="0" lang="en-IN" sz="18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Read speed: 350 ms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Cassandra (more than 50GB data)</a:t>
            </a:r>
            <a:endParaRPr b="0" lang="en-IN" sz="18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Write speed: 0.12 ms</a:t>
            </a:r>
            <a:endParaRPr b="0" lang="en-IN" sz="18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Read speed: 15 ms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480" cy="64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2800" spc="-1" strike="noStrike">
                <a:solidFill>
                  <a:srgbClr val="3d5580"/>
                </a:solidFill>
                <a:latin typeface="Calibri"/>
                <a:ea typeface="Menlo"/>
              </a:rPr>
              <a:t>Applications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8480" cy="489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Applications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Product catalog/Playlist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Recommendation/Personalization engine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Sensor/loT data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Messaging/Time-series data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Fraud detection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Customers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Facebook, Netflix, eBay, Apple, Walmart, GoDaddy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Application requirements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Store and handle time-series data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Store and handle large volume of data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Scale predictably (Linear Scaling)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High availability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3523</TotalTime>
  <Application>LibreOffice/7.3.7.2$Linux_X86_64 LibreOffice_project/30$Build-2</Application>
  <AppVersion>15.0000</AppVersion>
  <Words>1489</Words>
  <Paragraphs>229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2019-09-13T13:56:25Z</dcterms:created>
  <dc:creator>Amit Kulkarni</dc:creator>
  <dc:description/>
  <dc:language>en-IN</dc:language>
  <cp:lastModifiedBy/>
  <dcterms:modified xsi:type="dcterms:W3CDTF">2023-01-03T12:55:25Z</dcterms:modified>
  <cp:revision>375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18</vt:i4>
  </property>
</Properties>
</file>