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tif" ContentType="image/tiff"/>
  <Override PartName="/ppt/media/image7.png" ContentType="image/png"/>
  <Override PartName="/ppt/media/image8.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2A7734C-8044-498D-92CC-104EEA3F82DD}"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F1AC91-A692-4970-905D-5D2CE58F6B9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17CAF6-2046-4340-8E42-33797EF96BB5}"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FEC69DF-FBCB-4BB7-9D0D-724EDC974F1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9F1AC13-9475-455C-9B22-692C1C9BABA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0AE25BE-AC4A-40E4-BA99-3E8AF729B35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D0A2F1-11E9-46AB-B59B-4C4653808D3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344CC9-66A5-4A92-8669-BE9CF22E898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34CA692-E0D3-4EA3-B8F1-0BB3E7C5BE0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194E547-E1B0-4312-BF56-E16C513DE44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171113C-0EAF-4380-8C02-CB80BF6358D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07FDE23-5742-4D24-B07A-5EE8453CF4F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6643B7E-FA93-40EF-A5E9-BBB8C90F7D2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8CC9FB2-35D7-4C3F-98FB-3CB6DC2377D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ACADC2B-F247-4B3C-B23D-B3BECD53FEB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E43A890-2AF9-4CFF-B122-C8D3E8FEC55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A2BCE6C-19D9-48E2-88B5-8A02EA700C7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7A43ACD-4B42-4137-B195-8BE297DB3C0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0DA954-DCC5-4A8C-830A-19B20DEF837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B07AE36-0DBA-4690-877B-F4C41F98CAD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48EC346-FFD8-4534-8586-9A3B8133D01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09EE07A-B05F-452C-87E3-6175F000C5E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60C5CA0-E7D7-4034-B416-C48E1036E442}"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0A72A56-8AA1-4A6A-9E5A-628296E5955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p:cNvSpPr/>
          <p:nvPr/>
        </p:nvSpPr>
        <p:spPr>
          <a:xfrm>
            <a:off x="0" y="6297480"/>
            <a:ext cx="12190320" cy="55872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1" name="Picture 12" descr=""/>
          <p:cNvPicPr/>
          <p:nvPr/>
        </p:nvPicPr>
        <p:blipFill>
          <a:blip r:embed="rId2"/>
          <a:stretch/>
        </p:blipFill>
        <p:spPr>
          <a:xfrm>
            <a:off x="11880" y="6319440"/>
            <a:ext cx="483120" cy="483120"/>
          </a:xfrm>
          <a:prstGeom prst="rect">
            <a:avLst/>
          </a:prstGeom>
          <a:ln w="0">
            <a:noFill/>
          </a:ln>
        </p:spPr>
      </p:pic>
      <p:sp>
        <p:nvSpPr>
          <p:cNvPr id="2"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Rectangle 10"/>
          <p:cNvSpPr/>
          <p:nvPr/>
        </p:nvSpPr>
        <p:spPr>
          <a:xfrm>
            <a:off x="0" y="6297480"/>
            <a:ext cx="12190320" cy="55872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42" name="Picture 12" descr=""/>
          <p:cNvPicPr/>
          <p:nvPr/>
        </p:nvPicPr>
        <p:blipFill>
          <a:blip r:embed="rId2"/>
          <a:stretch/>
        </p:blipFill>
        <p:spPr>
          <a:xfrm>
            <a:off x="11880" y="6319440"/>
            <a:ext cx="483120" cy="483120"/>
          </a:xfrm>
          <a:prstGeom prst="rect">
            <a:avLst/>
          </a:prstGeom>
          <a:ln w="0">
            <a:noFill/>
          </a:ln>
        </p:spPr>
      </p:pic>
      <p:sp>
        <p:nvSpPr>
          <p:cNvPr id="43"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44" name="PlaceHolder 1"/>
          <p:cNvSpPr>
            <a:spLocks noGrp="1"/>
          </p:cNvSpPr>
          <p:nvPr>
            <p:ph type="ftr" idx="1"/>
          </p:nvPr>
        </p:nvSpPr>
        <p:spPr>
          <a:xfrm>
            <a:off x="4038480" y="6356520"/>
            <a:ext cx="4113000" cy="36324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Calibri"/>
              </a:defRPr>
            </a:lvl1pPr>
          </a:lstStyle>
          <a:p>
            <a:pPr>
              <a:lnSpc>
                <a:spcPct val="100000"/>
              </a:lnSpc>
              <a:buNone/>
            </a:pPr>
            <a:r>
              <a:rPr b="0" lang="en-US" sz="1800" spc="-1" strike="noStrike">
                <a:solidFill>
                  <a:srgbClr val="000000"/>
                </a:solidFill>
                <a:latin typeface="Calibri"/>
              </a:rPr>
              <a:t>&lt;footer&gt;</a:t>
            </a:r>
            <a:endParaRPr b="0" lang="en-IN" sz="1800" spc="-1" strike="noStrike">
              <a:latin typeface="Times New Roman"/>
            </a:endParaRPr>
          </a:p>
        </p:txBody>
      </p:sp>
      <p:sp>
        <p:nvSpPr>
          <p:cNvPr id="45" name="PlaceHolder 2"/>
          <p:cNvSpPr>
            <a:spLocks noGrp="1"/>
          </p:cNvSpPr>
          <p:nvPr>
            <p:ph type="sldNum" idx="2"/>
          </p:nvPr>
        </p:nvSpPr>
        <p:spPr>
          <a:xfrm>
            <a:off x="8610480" y="6356520"/>
            <a:ext cx="2741400" cy="36324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Calibri"/>
              </a:defRPr>
            </a:lvl1pPr>
          </a:lstStyle>
          <a:p>
            <a:pPr>
              <a:lnSpc>
                <a:spcPct val="100000"/>
              </a:lnSpc>
              <a:buNone/>
            </a:pPr>
            <a:fld id="{5928523F-E709-49B0-B8F4-0C09B49CA81C}" type="slidenum">
              <a:rPr b="0" lang="en-US" sz="1800" spc="-1" strike="noStrike">
                <a:solidFill>
                  <a:srgbClr val="000000"/>
                </a:solidFill>
                <a:latin typeface="Calibri"/>
              </a:rPr>
              <a:t>&lt;number&gt;</a:t>
            </a:fld>
            <a:endParaRPr b="0" lang="en-IN" sz="1800" spc="-1" strike="noStrike">
              <a:latin typeface="Times New Roman"/>
            </a:endParaRPr>
          </a:p>
        </p:txBody>
      </p:sp>
      <p:sp>
        <p:nvSpPr>
          <p:cNvPr id="46" name="PlaceHolder 3"/>
          <p:cNvSpPr>
            <a:spLocks noGrp="1"/>
          </p:cNvSpPr>
          <p:nvPr>
            <p:ph type="dt" idx="3"/>
          </p:nvPr>
        </p:nvSpPr>
        <p:spPr>
          <a:xfrm>
            <a:off x="838080" y="6356520"/>
            <a:ext cx="2741400" cy="363240"/>
          </a:xfrm>
          <a:prstGeom prst="rect">
            <a:avLst/>
          </a:prstGeom>
          <a:noFill/>
          <a:ln w="0">
            <a:noFill/>
          </a:ln>
        </p:spPr>
        <p:txBody>
          <a:bodyPr lIns="90000" rIns="90000" tIns="45000" bIns="450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Rectangle 10"/>
          <p:cNvSpPr/>
          <p:nvPr/>
        </p:nvSpPr>
        <p:spPr>
          <a:xfrm>
            <a:off x="0" y="6297480"/>
            <a:ext cx="12191040" cy="5594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86" name="Picture 12" descr=""/>
          <p:cNvPicPr/>
          <p:nvPr/>
        </p:nvPicPr>
        <p:blipFill>
          <a:blip r:embed="rId2"/>
          <a:stretch/>
        </p:blipFill>
        <p:spPr>
          <a:xfrm>
            <a:off x="11880" y="6319440"/>
            <a:ext cx="483840" cy="483840"/>
          </a:xfrm>
          <a:prstGeom prst="rect">
            <a:avLst/>
          </a:prstGeom>
          <a:ln w="0">
            <a:noFill/>
          </a:ln>
        </p:spPr>
      </p:pic>
      <p:sp>
        <p:nvSpPr>
          <p:cNvPr id="87"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88" name="Rectangle 7"/>
          <p:cNvSpPr/>
          <p:nvPr/>
        </p:nvSpPr>
        <p:spPr>
          <a:xfrm>
            <a:off x="-2160" y="681120"/>
            <a:ext cx="12193200" cy="633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89" name="Rectangle 6"/>
          <p:cNvSpPr/>
          <p:nvPr/>
        </p:nvSpPr>
        <p:spPr>
          <a:xfrm>
            <a:off x="-2160" y="681120"/>
            <a:ext cx="12193200" cy="633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90" name="TextBox 8"/>
          <p:cNvSpPr/>
          <p:nvPr/>
        </p:nvSpPr>
        <p:spPr>
          <a:xfrm>
            <a:off x="365760" y="6591600"/>
            <a:ext cx="183600" cy="368280"/>
          </a:xfrm>
          <a:prstGeom prst="rect">
            <a:avLst/>
          </a:prstGeom>
          <a:noFill/>
          <a:ln w="0">
            <a:noFill/>
          </a:ln>
        </p:spPr>
        <p:style>
          <a:lnRef idx="0"/>
          <a:fillRef idx="0"/>
          <a:effectRef idx="0"/>
          <a:fontRef idx="minor"/>
        </p:style>
      </p:sp>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10"/>
          <p:cNvSpPr/>
          <p:nvPr/>
        </p:nvSpPr>
        <p:spPr>
          <a:xfrm>
            <a:off x="0" y="6297480"/>
            <a:ext cx="12190320" cy="55872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130" name="Picture 12" descr=""/>
          <p:cNvPicPr/>
          <p:nvPr/>
        </p:nvPicPr>
        <p:blipFill>
          <a:blip r:embed="rId2"/>
          <a:stretch/>
        </p:blipFill>
        <p:spPr>
          <a:xfrm>
            <a:off x="11880" y="6319440"/>
            <a:ext cx="483120" cy="483120"/>
          </a:xfrm>
          <a:prstGeom prst="rect">
            <a:avLst/>
          </a:prstGeom>
          <a:ln w="0">
            <a:noFill/>
          </a:ln>
        </p:spPr>
      </p:pic>
      <p:sp>
        <p:nvSpPr>
          <p:cNvPr id="131"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132" name="Rectangle 6"/>
          <p:cNvSpPr/>
          <p:nvPr/>
        </p:nvSpPr>
        <p:spPr>
          <a:xfrm>
            <a:off x="-2160" y="867600"/>
            <a:ext cx="12192480" cy="6264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33" name="TextBox 8"/>
          <p:cNvSpPr/>
          <p:nvPr/>
        </p:nvSpPr>
        <p:spPr>
          <a:xfrm>
            <a:off x="365760" y="6591600"/>
            <a:ext cx="182880" cy="367560"/>
          </a:xfrm>
          <a:prstGeom prst="rect">
            <a:avLst/>
          </a:prstGeom>
          <a:noFill/>
          <a:ln w="0">
            <a:noFill/>
          </a:ln>
        </p:spPr>
        <p:style>
          <a:lnRef idx="0"/>
          <a:fillRef idx="0"/>
          <a:effectRef idx="0"/>
          <a:fontRef idx="minor"/>
        </p:style>
      </p:sp>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Rectangle 10"/>
          <p:cNvSpPr/>
          <p:nvPr/>
        </p:nvSpPr>
        <p:spPr>
          <a:xfrm>
            <a:off x="0" y="6297480"/>
            <a:ext cx="12191040" cy="5594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173" name="Picture 12" descr=""/>
          <p:cNvPicPr/>
          <p:nvPr/>
        </p:nvPicPr>
        <p:blipFill>
          <a:blip r:embed="rId2"/>
          <a:stretch/>
        </p:blipFill>
        <p:spPr>
          <a:xfrm>
            <a:off x="11880" y="6319440"/>
            <a:ext cx="483840" cy="483840"/>
          </a:xfrm>
          <a:prstGeom prst="rect">
            <a:avLst/>
          </a:prstGeom>
          <a:ln w="0">
            <a:noFill/>
          </a:ln>
        </p:spPr>
      </p:pic>
      <p:sp>
        <p:nvSpPr>
          <p:cNvPr id="174"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175" name="Rectangle 7"/>
          <p:cNvSpPr/>
          <p:nvPr/>
        </p:nvSpPr>
        <p:spPr>
          <a:xfrm>
            <a:off x="-2160" y="681120"/>
            <a:ext cx="12193200" cy="633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76"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Calibri"/>
              </a:defRPr>
            </a:lvl1pPr>
          </a:lstStyle>
          <a:p>
            <a:pPr>
              <a:lnSpc>
                <a:spcPct val="100000"/>
              </a:lnSpc>
              <a:buNone/>
            </a:pPr>
            <a:r>
              <a:rPr b="0" lang="en-US" sz="1800" spc="-1" strike="noStrike">
                <a:solidFill>
                  <a:srgbClr val="000000"/>
                </a:solidFill>
                <a:latin typeface="Calibri"/>
              </a:rPr>
              <a:t>&lt;footer&gt;</a:t>
            </a:r>
            <a:endParaRPr b="0" lang="en-IN" sz="1800" spc="-1" strike="noStrike">
              <a:latin typeface="Times New Roman"/>
            </a:endParaRPr>
          </a:p>
        </p:txBody>
      </p:sp>
      <p:sp>
        <p:nvSpPr>
          <p:cNvPr id="177"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Calibri"/>
              </a:defRPr>
            </a:lvl1pPr>
          </a:lstStyle>
          <a:p>
            <a:pPr>
              <a:lnSpc>
                <a:spcPct val="100000"/>
              </a:lnSpc>
              <a:buNone/>
            </a:pPr>
            <a:fld id="{6B0A514F-1331-4E99-AA68-A51EFC3FCFD3}" type="slidenum">
              <a:rPr b="0" lang="en-US" sz="1800" spc="-1" strike="noStrike">
                <a:solidFill>
                  <a:srgbClr val="000000"/>
                </a:solidFill>
                <a:latin typeface="Calibri"/>
              </a:rPr>
              <a:t>&lt;number&gt;</a:t>
            </a:fld>
            <a:endParaRPr b="0" lang="en-IN" sz="1800" spc="-1" strike="noStrike">
              <a:latin typeface="Times New Roman"/>
            </a:endParaRPr>
          </a:p>
        </p:txBody>
      </p:sp>
      <p:sp>
        <p:nvSpPr>
          <p:cNvPr id="178"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7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8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t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Picture 1" descr=""/>
          <p:cNvPicPr/>
          <p:nvPr/>
        </p:nvPicPr>
        <p:blipFill>
          <a:blip r:embed="rId1"/>
          <a:stretch/>
        </p:blipFill>
        <p:spPr>
          <a:xfrm>
            <a:off x="3048120" y="2140560"/>
            <a:ext cx="6094080" cy="1654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Indexes</a:t>
            </a:r>
            <a:endParaRPr b="0" lang="en-IN" sz="2800" spc="-1" strike="noStrike">
              <a:latin typeface="Arial"/>
            </a:endParaRPr>
          </a:p>
        </p:txBody>
      </p:sp>
      <p:sp>
        <p:nvSpPr>
          <p:cNvPr id="235"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db.books.find( { "subject" : "C" } ).explain(true);</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explain() → explains the query execution plan.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Above query by default does full collection scan, hence slower.</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db.books.createIndex( { "subject" : 1 } );</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Searching on indexed columns reduces query execution time.</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Options can be provided (2nd arg): { unique : true }</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Duplicate values are not allowed in that field.</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By default "_id" field is indexed in mongodb (unique index).</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db.books.getIndexes();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db.books.dropIndex({ "subject" : 1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60200" y="114480"/>
            <a:ext cx="11867760" cy="642960"/>
          </a:xfrm>
          <a:prstGeom prst="rect">
            <a:avLst/>
          </a:prstGeom>
          <a:noFill/>
          <a:ln w="0">
            <a:noFill/>
          </a:ln>
        </p:spPr>
        <p:txBody>
          <a:bodyPr lIns="90000" rIns="90000" tIns="45000" bIns="45000" anchor="ctr">
            <a:noAutofit/>
          </a:bodyPr>
          <a:p>
            <a:pPr>
              <a:lnSpc>
                <a:spcPct val="90000"/>
              </a:lnSpc>
              <a:buNone/>
            </a:pPr>
            <a:r>
              <a:rPr b="1" lang="en-US" sz="2800" spc="-1" strike="noStrike">
                <a:solidFill>
                  <a:srgbClr val="3d5580"/>
                </a:solidFill>
                <a:latin typeface="Calibri"/>
                <a:ea typeface="Menlo"/>
              </a:rPr>
              <a:t>Indexes - Types</a:t>
            </a:r>
            <a:endParaRPr b="0" lang="en-IN" sz="2800" spc="-1" strike="noStrike">
              <a:latin typeface="Arial"/>
            </a:endParaRPr>
          </a:p>
        </p:txBody>
      </p:sp>
      <p:sp>
        <p:nvSpPr>
          <p:cNvPr id="237" name="PlaceHolder 2"/>
          <p:cNvSpPr>
            <a:spLocks noGrp="1"/>
          </p:cNvSpPr>
          <p:nvPr>
            <p:ph/>
          </p:nvPr>
        </p:nvSpPr>
        <p:spPr>
          <a:xfrm>
            <a:off x="160200" y="1202760"/>
            <a:ext cx="11867760" cy="4894200"/>
          </a:xfrm>
          <a:prstGeom prst="rect">
            <a:avLst/>
          </a:prstGeom>
          <a:noFill/>
          <a:ln w="0">
            <a:noFill/>
          </a:ln>
        </p:spPr>
        <p:txBody>
          <a:bodyPr lIns="90000" rIns="90000" tIns="45000" bIns="45000" anchor="t">
            <a:noAutofit/>
          </a:bodyPr>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Regular index (Single Key)</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Composite index</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Unique index</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TTL index</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Geospatial indexes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GeoSpatial Queries</a:t>
            </a:r>
            <a:endParaRPr b="0" lang="en-IN" sz="2800" spc="-1" strike="noStrike">
              <a:latin typeface="Arial"/>
            </a:endParaRPr>
          </a:p>
        </p:txBody>
      </p:sp>
      <p:sp>
        <p:nvSpPr>
          <p:cNvPr id="239" name="PlaceHolder 2"/>
          <p:cNvSpPr>
            <a:spLocks noGrp="1"/>
          </p:cNvSpPr>
          <p:nvPr>
            <p:ph/>
          </p:nvPr>
        </p:nvSpPr>
        <p:spPr>
          <a:xfrm>
            <a:off x="113760" y="68004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mongodb support three types of geo-spatial queries: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2-d index: traditional long-lat. used in older mongodb (2.2-).</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2-d sphere index: data can be stored as GeoJSON.</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geo-haystack: query on very small area. not much used.</a:t>
            </a:r>
            <a:endParaRPr b="0" lang="en-IN" sz="2000" spc="-1" strike="noStrike">
              <a:latin typeface="Arial"/>
            </a:endParaRPr>
          </a:p>
          <a:p>
            <a:pPr>
              <a:lnSpc>
                <a:spcPct val="90000"/>
              </a:lnSpc>
              <a:buNone/>
            </a:pPr>
            <a:r>
              <a:rPr b="0" lang="en-GB" sz="2400" spc="-1" strike="noStrike">
                <a:solidFill>
                  <a:srgbClr val="000000"/>
                </a:solidFill>
                <a:latin typeface="Arial"/>
              </a:rPr>
              <a:t>GeoJSON stores geometry and coordinates: https://geojson.io</a:t>
            </a:r>
            <a:endParaRPr b="0" lang="en-IN" sz="2400" spc="-1" strike="noStrike">
              <a:latin typeface="Arial"/>
            </a:endParaRPr>
          </a:p>
          <a:p>
            <a:pPr marL="609480" indent="-474120">
              <a:lnSpc>
                <a:spcPct val="90000"/>
              </a:lnSpc>
              <a:buClr>
                <a:srgbClr val="000000"/>
              </a:buClr>
              <a:buFont typeface="Arial"/>
              <a:buChar char="▪"/>
            </a:pPr>
            <a:r>
              <a:rPr b="0" lang="en-GB" sz="2000" spc="-1" strike="noStrike">
                <a:solidFill>
                  <a:srgbClr val="000000"/>
                </a:solidFill>
                <a:latin typeface="Arial"/>
              </a:rPr>
              <a:t>{ type: "geometry", coordinates: [ long, lat ]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 type: "Point", coordinates: [ 73.86704859999998, 18.4898445 ] };</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Possible geometry types are:</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Point, LineString, MultiLineString, Polygon</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allowed queries:</a:t>
            </a:r>
            <a:endParaRPr b="0" lang="en-IN" sz="2400" spc="-1" strike="noStrike">
              <a:latin typeface="Arial"/>
            </a:endParaRPr>
          </a:p>
          <a:p>
            <a:pPr lvl="1" marL="1066680" indent="-474120">
              <a:lnSpc>
                <a:spcPct val="90000"/>
              </a:lnSpc>
              <a:buClr>
                <a:srgbClr val="000000"/>
              </a:buClr>
              <a:buFont typeface="Arial"/>
              <a:buChar char="▪"/>
            </a:pPr>
            <a:r>
              <a:rPr b="0" lang="en-GB" sz="2000" spc="-1" strike="noStrike">
                <a:solidFill>
                  <a:srgbClr val="000000"/>
                </a:solidFill>
                <a:latin typeface="Arial"/>
              </a:rPr>
              <a:t>inclusion  - $geoWithin</a:t>
            </a:r>
            <a:endParaRPr b="0" lang="en-IN" sz="2000" spc="-1" strike="noStrike">
              <a:latin typeface="Arial"/>
            </a:endParaRPr>
          </a:p>
          <a:p>
            <a:pPr lvl="1" marL="1066680" indent="-474120">
              <a:lnSpc>
                <a:spcPct val="90000"/>
              </a:lnSpc>
              <a:buClr>
                <a:srgbClr val="000000"/>
              </a:buClr>
              <a:buFont typeface="Arial"/>
              <a:buChar char="▪"/>
            </a:pPr>
            <a:r>
              <a:rPr b="0" lang="en-GB" sz="2000" spc="-1" strike="noStrike">
                <a:solidFill>
                  <a:srgbClr val="000000"/>
                </a:solidFill>
                <a:latin typeface="Arial"/>
              </a:rPr>
              <a:t>intersection - $geoIntersects</a:t>
            </a:r>
            <a:endParaRPr b="0" lang="en-IN" sz="2000" spc="-1" strike="noStrike">
              <a:latin typeface="Arial"/>
            </a:endParaRPr>
          </a:p>
          <a:p>
            <a:pPr lvl="1" marL="1066680" indent="-474120">
              <a:lnSpc>
                <a:spcPct val="90000"/>
              </a:lnSpc>
              <a:buClr>
                <a:srgbClr val="000000"/>
              </a:buClr>
              <a:buFont typeface="Arial"/>
              <a:buChar char="▪"/>
            </a:pPr>
            <a:r>
              <a:rPr b="0" lang="en-GB" sz="2000" spc="-1" strike="noStrike">
                <a:solidFill>
                  <a:srgbClr val="000000"/>
                </a:solidFill>
                <a:latin typeface="Arial"/>
              </a:rPr>
              <a:t>proximity - $geoNear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GeoSpatial Queries</a:t>
            </a:r>
            <a:endParaRPr b="0" lang="en-IN" sz="2800" spc="-1" strike="noStrike">
              <a:latin typeface="Arial"/>
            </a:endParaRPr>
          </a:p>
        </p:txBody>
      </p:sp>
      <p:sp>
        <p:nvSpPr>
          <p:cNvPr id="241"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For faster execution create geo-index : </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db.busstops.createIndex( { location : "2dsphere" } );</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Example proximity query:</a:t>
            </a:r>
            <a:endParaRPr b="0" lang="en-IN" sz="2400" spc="-1" strike="noStrike">
              <a:latin typeface="Arial"/>
            </a:endParaRPr>
          </a:p>
          <a:p>
            <a:pPr>
              <a:lnSpc>
                <a:spcPct val="90000"/>
              </a:lnSpc>
              <a:spcBef>
                <a:spcPts val="933"/>
              </a:spcBef>
              <a:buNone/>
              <a:tabLst>
                <a:tab algn="l" pos="0"/>
              </a:tabLst>
            </a:pPr>
            <a:r>
              <a:rPr b="0" lang="en-GB" sz="2400" spc="-1" strike="noStrike">
                <a:solidFill>
                  <a:srgbClr val="000000"/>
                </a:solidFill>
                <a:latin typeface="Arial"/>
              </a:rPr>
              <a:t>db.busstops.find( { location : { $near : { </a:t>
            </a:r>
            <a:endParaRPr b="0" lang="en-IN" sz="2400" spc="-1" strike="noStrike">
              <a:latin typeface="Arial"/>
            </a:endParaRPr>
          </a:p>
          <a:p>
            <a:pPr marL="609480" indent="609480">
              <a:lnSpc>
                <a:spcPct val="90000"/>
              </a:lnSpc>
              <a:spcBef>
                <a:spcPts val="933"/>
              </a:spcBef>
              <a:buNone/>
              <a:tabLst>
                <a:tab algn="l" pos="0"/>
              </a:tabLst>
            </a:pPr>
            <a:r>
              <a:rPr b="0" lang="en-GB" sz="2400" spc="-1" strike="noStrike">
                <a:solidFill>
                  <a:srgbClr val="000000"/>
                </a:solidFill>
                <a:latin typeface="Arial"/>
              </a:rPr>
              <a:t>$geometry : { type : "Point" , </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coordinates : [73.86704859999998, 18.4898445]  </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	</a:t>
            </a:r>
            <a:r>
              <a:rPr b="0" lang="en-GB" sz="2400" spc="-1" strike="noStrike">
                <a:solidFill>
                  <a:srgbClr val="000000"/>
                </a:solidFill>
                <a:latin typeface="Arial"/>
              </a:rPr>
              <a:t>	</a:t>
            </a:r>
            <a:r>
              <a:rPr b="0" lang="en-GB" sz="2400" spc="-1" strike="noStrike">
                <a:solidFill>
                  <a:srgbClr val="000000"/>
                </a:solidFill>
                <a:latin typeface="Arial"/>
              </a:rPr>
              <a:t>}, </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	</a:t>
            </a:r>
            <a:r>
              <a:rPr b="0" lang="en-GB" sz="2400" spc="-1" strike="noStrike">
                <a:solidFill>
                  <a:srgbClr val="000000"/>
                </a:solidFill>
                <a:latin typeface="Arial"/>
              </a:rPr>
              <a:t>	</a:t>
            </a:r>
            <a:r>
              <a:rPr b="0" lang="en-GB" sz="2400" spc="-1" strike="noStrike">
                <a:solidFill>
                  <a:srgbClr val="000000"/>
                </a:solidFill>
                <a:latin typeface="Arial"/>
              </a:rPr>
              <a:t>$maxDistance : 200</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	</a:t>
            </a:r>
            <a:r>
              <a:rPr b="0" lang="en-GB" sz="2400" spc="-1" strike="noStrike">
                <a:solidFill>
                  <a:srgbClr val="000000"/>
                </a:solidFill>
                <a:latin typeface="Arial"/>
              </a:rPr>
              <a:t>} } } );</a:t>
            </a:r>
            <a:endParaRPr b="0" lang="en-IN" sz="2400" spc="-1" strike="noStrike">
              <a:latin typeface="Arial"/>
            </a:endParaRPr>
          </a:p>
          <a:p>
            <a:pPr marL="1219320" indent="609480">
              <a:lnSpc>
                <a:spcPct val="90000"/>
              </a:lnSpc>
              <a:spcBef>
                <a:spcPts val="933"/>
              </a:spcBef>
              <a:buNone/>
              <a:tabLst>
                <a:tab algn="l" pos="0"/>
              </a:tabLst>
            </a:pPr>
            <a:endParaRPr b="0" lang="en-IN" sz="2400" spc="-1" strike="noStrike">
              <a:latin typeface="Arial"/>
            </a:endParaRPr>
          </a:p>
          <a:p>
            <a:pPr marL="1219320" indent="609480">
              <a:lnSpc>
                <a:spcPct val="90000"/>
              </a:lnSpc>
              <a:spcBef>
                <a:spcPts val="933"/>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Capped Collections</a:t>
            </a:r>
            <a:endParaRPr b="0" lang="en-IN" sz="2800" spc="-1" strike="noStrike">
              <a:latin typeface="Arial"/>
            </a:endParaRPr>
          </a:p>
        </p:txBody>
      </p:sp>
      <p:sp>
        <p:nvSpPr>
          <p:cNvPr id="243" name="PlaceHolder 2"/>
          <p:cNvSpPr>
            <a:spLocks noGrp="1"/>
          </p:cNvSpPr>
          <p:nvPr>
            <p:ph/>
          </p:nvPr>
        </p:nvSpPr>
        <p:spPr>
          <a:xfrm>
            <a:off x="130680" y="68040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Capped collections are fixed sized collections for high-throughput insert and retrieve operations.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They maintain the order of insertion without any indexing overhead.</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The oldest documents are auto-removed to make a room for new records. The size of collection should be specified while creation.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The update operations should be done with index for better performance. If update operation change size, then operation fails.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Cannot delete records from capped collections. Can drop collection.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Capped collections cannot be sharded.</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db.createCollection("logs", { capped: true, size: 4096 }); → if size is below 4096, 4096 is considered. Higher sizes are roundup by 256.</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GridFS</a:t>
            </a:r>
            <a:endParaRPr b="0" lang="en-IN" sz="2800" spc="-1" strike="noStrike">
              <a:latin typeface="Arial"/>
            </a:endParaRPr>
          </a:p>
        </p:txBody>
      </p:sp>
      <p:sp>
        <p:nvSpPr>
          <p:cNvPr id="245"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GridFS is a specification for storing/retrieving files exceeding 16 MB.</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GridFS stores a file by dividing into chunks of 255 kb. When queried back, driver collect the chunks as requested. Query can be range query. Due to chunks file can be accessed without loading whole file in memory.</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uses two collections for storing files i.e. fs.chunks, fs.files.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is also useful to keep files and metadata synced and deployed automatically across geographically distributed replica set.</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GridFS should not be used when there is need to update contents of entire file atomically.</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can be accessed using </a:t>
            </a:r>
            <a:r>
              <a:rPr b="1" lang="en-GB" sz="2400" spc="-1" strike="noStrike">
                <a:solidFill>
                  <a:srgbClr val="000000"/>
                </a:solidFill>
                <a:latin typeface="Arial"/>
              </a:rPr>
              <a:t>mongofiles</a:t>
            </a:r>
            <a:r>
              <a:rPr b="0" lang="en-GB" sz="2400" spc="-1" strike="noStrike">
                <a:solidFill>
                  <a:srgbClr val="000000"/>
                </a:solidFill>
                <a:latin typeface="Arial"/>
              </a:rPr>
              <a:t> tool or compliant client driver.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GridFS</a:t>
            </a:r>
            <a:endParaRPr b="0" lang="en-IN" sz="2800" spc="-1" strike="noStrike">
              <a:latin typeface="Arial"/>
            </a:endParaRPr>
          </a:p>
        </p:txBody>
      </p:sp>
      <p:sp>
        <p:nvSpPr>
          <p:cNvPr id="247"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fs.chunks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_id, files_id, n, data</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fs.files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_id, length, chunkSize, updateDate, md5, filename, contentType</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Files can be searched using</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db.fs.files.find( { filename: myFileName }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db.fs.chunks.find( { files_id: myFileID } ).sort( { n: 1 }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GridFS automatically create indexes for faster search.</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mongofiles: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Mongofiles  -d test put test.jpg</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Mongofiles  -d test get test.jpg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WiredTiger Storage</a:t>
            </a:r>
            <a:endParaRPr b="0" lang="en-IN" sz="2800" spc="-1" strike="noStrike">
              <a:latin typeface="Arial"/>
            </a:endParaRPr>
          </a:p>
        </p:txBody>
      </p:sp>
      <p:sp>
        <p:nvSpPr>
          <p:cNvPr id="249"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Storage engine is managing data in memory and on disk.</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MongoDB 3.2 onwards default storage engine is </a:t>
            </a:r>
            <a:r>
              <a:rPr b="0" i="1" lang="en-GB" sz="2400" spc="-1" strike="noStrike">
                <a:solidFill>
                  <a:srgbClr val="000000"/>
                </a:solidFill>
                <a:latin typeface="Arial"/>
              </a:rPr>
              <a:t>WiredTiger</a:t>
            </a:r>
            <a:r>
              <a:rPr b="0" lang="en-GB" sz="2400" spc="-1" strike="noStrike">
                <a:solidFill>
                  <a:srgbClr val="000000"/>
                </a:solidFill>
                <a:latin typeface="Arial"/>
              </a:rPr>
              <a:t>; while earlier version it was MMAPv1.</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WiredTiger storage engine:</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Uses document level optimistic locking for better performance.</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Per operation a snapshot is created from consistent data in memory.</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The snapshot is written on disk, known as checkpoint → for recovery.</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Checkpoints are created per 60 secs or 2GB of journal data.</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Old checkpoint is released, when new checkpoint is written on disk and updated in system tables.</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To recover changes after checkpoint, enable journaling.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WiredTiger Storage</a:t>
            </a:r>
            <a:endParaRPr b="0" lang="en-IN" sz="2800" spc="-1" strike="noStrike">
              <a:latin typeface="Arial"/>
            </a:endParaRPr>
          </a:p>
        </p:txBody>
      </p:sp>
      <p:sp>
        <p:nvSpPr>
          <p:cNvPr id="251"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WT uses write-ahead transaction in journal log to ensure durability.</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creates one journal record for each client initiated write operation.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Journal persists all data modifications between checkpoints.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Journals are in-memory buffers that are synced on disk per 50 ms.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WiredTiger stores all collections &amp; journals in compressed form.</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Recovery process with journaling:</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Get last checkpoint id from data files.</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Search in journal file for records matching last checkpoint.</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Apply operations in journal since last checkpoint.</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WiredTiger use internal cache with size max of 256 MB and 50% RAM - 1GB </a:t>
            </a:r>
            <a:r>
              <a:rPr b="0" lang="en-GB" sz="2400" spc="-1" strike="noStrike">
                <a:solidFill>
                  <a:srgbClr val="000000"/>
                </a:solidFill>
                <a:latin typeface="Arial"/>
              </a:rPr>
              <a:t>along with file system cache.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86840" y="136440"/>
            <a:ext cx="11836440" cy="456840"/>
          </a:xfrm>
          <a:prstGeom prst="rect">
            <a:avLst/>
          </a:prstGeom>
          <a:noFill/>
          <a:ln w="0">
            <a:noFill/>
          </a:ln>
        </p:spPr>
        <p:txBody>
          <a:bodyPr lIns="122040" rIns="122040" tIns="122040" bIns="122040" anchor="t">
            <a:noAutofit/>
          </a:bodyPr>
          <a:p>
            <a:pPr>
              <a:lnSpc>
                <a:spcPct val="90000"/>
              </a:lnSpc>
              <a:buNone/>
            </a:pPr>
            <a:r>
              <a:rPr b="0" lang="en-GB" sz="3200" spc="-1" strike="noStrike">
                <a:solidFill>
                  <a:srgbClr val="000000"/>
                </a:solidFill>
                <a:latin typeface="Arial"/>
              </a:rPr>
              <a:t>Mongo - Replication</a:t>
            </a:r>
            <a:endParaRPr b="0" lang="en-IN" sz="3200" spc="-1" strike="noStrike">
              <a:latin typeface="Arial"/>
            </a:endParaRPr>
          </a:p>
        </p:txBody>
      </p:sp>
      <p:sp>
        <p:nvSpPr>
          <p:cNvPr id="253" name="PlaceHolder 2"/>
          <p:cNvSpPr>
            <a:spLocks noGrp="1"/>
          </p:cNvSpPr>
          <p:nvPr>
            <p:ph/>
          </p:nvPr>
        </p:nvSpPr>
        <p:spPr>
          <a:xfrm>
            <a:off x="186840" y="934200"/>
            <a:ext cx="5641560" cy="5241960"/>
          </a:xfrm>
          <a:prstGeom prst="rect">
            <a:avLst/>
          </a:prstGeom>
          <a:noFill/>
          <a:ln w="0">
            <a:noFill/>
          </a:ln>
        </p:spPr>
        <p:txBody>
          <a:bodyPr lIns="122040" rIns="122040" tIns="122040" bIns="122040" anchor="t">
            <a:noAutofit/>
          </a:bodyPr>
          <a:p>
            <a:pPr marL="609480" indent="-465480">
              <a:lnSpc>
                <a:spcPct val="90000"/>
              </a:lnSpc>
              <a:spcBef>
                <a:spcPts val="933"/>
              </a:spcBef>
              <a:buClr>
                <a:srgbClr val="000000"/>
              </a:buClr>
              <a:buFont typeface="Arial"/>
              <a:buChar char="▪"/>
            </a:pPr>
            <a:r>
              <a:rPr b="0" lang="en-GB" sz="2530" spc="-1" strike="noStrike">
                <a:solidFill>
                  <a:srgbClr val="000000"/>
                </a:solidFill>
                <a:latin typeface="Arial"/>
              </a:rPr>
              <a:t>A replica set is a group of mongod instances that maintain the same data set.</a:t>
            </a:r>
            <a:endParaRPr b="0" lang="en-IN" sz="2530" spc="-1" strike="noStrike">
              <a:latin typeface="Arial"/>
            </a:endParaRPr>
          </a:p>
          <a:p>
            <a:pPr marL="609480" indent="-465480">
              <a:lnSpc>
                <a:spcPct val="90000"/>
              </a:lnSpc>
              <a:buClr>
                <a:srgbClr val="000000"/>
              </a:buClr>
              <a:buFont typeface="Arial"/>
              <a:buChar char="▪"/>
            </a:pPr>
            <a:r>
              <a:rPr b="0" lang="en-GB" sz="2530" spc="-1" strike="noStrike">
                <a:solidFill>
                  <a:srgbClr val="000000"/>
                </a:solidFill>
                <a:latin typeface="Arial"/>
              </a:rPr>
              <a:t>Only one member is deemed the primary node, while other nodes are deemed secondary nodes.</a:t>
            </a:r>
            <a:endParaRPr b="0" lang="en-IN" sz="2530" spc="-1" strike="noStrike">
              <a:latin typeface="Arial"/>
            </a:endParaRPr>
          </a:p>
          <a:p>
            <a:pPr marL="609480" indent="-465480">
              <a:lnSpc>
                <a:spcPct val="90000"/>
              </a:lnSpc>
              <a:buClr>
                <a:srgbClr val="000000"/>
              </a:buClr>
              <a:buFont typeface="Arial"/>
              <a:buChar char="▪"/>
            </a:pPr>
            <a:r>
              <a:rPr b="0" lang="en-GB" sz="2530" spc="-1" strike="noStrike">
                <a:solidFill>
                  <a:srgbClr val="000000"/>
                </a:solidFill>
                <a:latin typeface="Arial"/>
              </a:rPr>
              <a:t>The secondaries replicate the primary’s oplog.</a:t>
            </a:r>
            <a:endParaRPr b="0" lang="en-IN" sz="2530" spc="-1" strike="noStrike">
              <a:latin typeface="Arial"/>
            </a:endParaRPr>
          </a:p>
          <a:p>
            <a:pPr marL="609480" indent="-465480">
              <a:lnSpc>
                <a:spcPct val="90000"/>
              </a:lnSpc>
              <a:buClr>
                <a:srgbClr val="000000"/>
              </a:buClr>
              <a:buFont typeface="Arial"/>
              <a:buChar char="▪"/>
            </a:pPr>
            <a:r>
              <a:rPr b="0" lang="en-GB" sz="2530" spc="-1" strike="noStrike">
                <a:solidFill>
                  <a:srgbClr val="000000"/>
                </a:solidFill>
                <a:latin typeface="Arial"/>
              </a:rPr>
              <a:t>If the primary is unavailable, an eligible secondary will become primary.</a:t>
            </a:r>
            <a:endParaRPr b="0" lang="en-IN" sz="2530" spc="-1" strike="noStrike">
              <a:latin typeface="Arial"/>
            </a:endParaRPr>
          </a:p>
        </p:txBody>
      </p:sp>
      <p:sp>
        <p:nvSpPr>
          <p:cNvPr id="254" name="PlaceHolder 3"/>
          <p:cNvSpPr>
            <a:spLocks noGrp="1"/>
          </p:cNvSpPr>
          <p:nvPr>
            <p:ph/>
          </p:nvPr>
        </p:nvSpPr>
        <p:spPr>
          <a:xfrm>
            <a:off x="6095880" y="934200"/>
            <a:ext cx="5908320" cy="524196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255" name="Google Shape;261;p 2" descr=""/>
          <p:cNvPicPr/>
          <p:nvPr/>
        </p:nvPicPr>
        <p:blipFill>
          <a:blip r:embed="rId1"/>
          <a:stretch/>
        </p:blipFill>
        <p:spPr>
          <a:xfrm>
            <a:off x="6141960" y="1269360"/>
            <a:ext cx="5590080" cy="4570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Today’s Topics</a:t>
            </a:r>
            <a:endParaRPr b="0" lang="en-IN" sz="2800" spc="-1" strike="noStrike">
              <a:latin typeface="Arial"/>
            </a:endParaRPr>
          </a:p>
        </p:txBody>
      </p:sp>
      <p:sp>
        <p:nvSpPr>
          <p:cNvPr id="219" name="PlaceHolder 2"/>
          <p:cNvSpPr>
            <a:spLocks noGrp="1"/>
          </p:cNvSpPr>
          <p:nvPr>
            <p:ph/>
          </p:nvPr>
        </p:nvSpPr>
        <p:spPr>
          <a:xfrm>
            <a:off x="130680" y="803520"/>
            <a:ext cx="11946240" cy="5294160"/>
          </a:xfrm>
          <a:prstGeom prst="rect">
            <a:avLst/>
          </a:prstGeom>
          <a:noFill/>
          <a:ln w="0">
            <a:noFill/>
          </a:ln>
        </p:spPr>
        <p:txBody>
          <a:bodyPr lIns="122040" rIns="122040" tIns="122040" bIns="122040" anchor="t">
            <a:noAutofit/>
          </a:bodyPr>
          <a:p>
            <a:pPr marL="432000" indent="-324000" algn="ctr">
              <a:lnSpc>
                <a:spcPct val="90000"/>
              </a:lnSpc>
              <a:buClr>
                <a:srgbClr val="000000"/>
              </a:buClr>
              <a:buSzPct val="45000"/>
              <a:buFont typeface="Wingdings" charset="2"/>
              <a:buChar char=""/>
            </a:pPr>
            <a:endParaRPr b="0" lang="en-IN" sz="32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Data Modeling</a:t>
            </a:r>
            <a:endParaRPr b="0" lang="en-IN" sz="28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Aggregation operations</a:t>
            </a:r>
            <a:endParaRPr b="0" lang="en-IN" sz="28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Mongo import</a:t>
            </a:r>
            <a:endParaRPr b="0" lang="en-IN" sz="28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Mongo – Indexes</a:t>
            </a:r>
            <a:endParaRPr b="0" lang="en-IN" sz="28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GeoSpatial Queries</a:t>
            </a:r>
            <a:endParaRPr b="0" lang="en-IN" sz="28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Capped Collections</a:t>
            </a:r>
            <a:endParaRPr b="0" lang="en-IN" sz="2800" spc="-1" strike="noStrike">
              <a:latin typeface="Arial"/>
            </a:endParaRPr>
          </a:p>
          <a:p>
            <a:pPr lvl="9" marL="4320000" indent="-216000">
              <a:spcBef>
                <a:spcPts val="283"/>
              </a:spcBef>
              <a:buClr>
                <a:srgbClr val="000000"/>
              </a:buClr>
              <a:buSzPct val="45000"/>
              <a:buFont typeface="Wingdings" charset="2"/>
              <a:buChar char=""/>
            </a:pPr>
            <a:r>
              <a:rPr b="0" lang="en-IN" sz="2800" spc="-1" strike="noStrike">
                <a:latin typeface="Arial"/>
              </a:rPr>
              <a:t>Mongo - GridFS</a:t>
            </a:r>
            <a:endParaRPr b="0" lang="en-IN" sz="2800" spc="-1" strike="noStrike">
              <a:latin typeface="Arial"/>
            </a:endParaRPr>
          </a:p>
          <a:p>
            <a:pPr algn="ctr">
              <a:lnSpc>
                <a:spcPct val="90000"/>
              </a:lnSpc>
              <a:buNone/>
            </a:pPr>
            <a:endParaRPr b="0" lang="en-IN" sz="6000" spc="-1" strike="noStrike">
              <a:latin typeface="Arial"/>
            </a:endParaRPr>
          </a:p>
          <a:p>
            <a:pPr algn="ctr">
              <a:lnSpc>
                <a:spcPct val="90000"/>
              </a:lnSpc>
              <a:buNone/>
            </a:pPr>
            <a:endParaRPr b="0" lang="en-IN" sz="6000" spc="-1" strike="noStrike">
              <a:latin typeface="Arial"/>
            </a:endParaRPr>
          </a:p>
          <a:p>
            <a:pPr algn="ctr">
              <a:lnSpc>
                <a:spcPct val="90000"/>
              </a:lnSpc>
              <a:buNone/>
            </a:pPr>
            <a:endParaRPr b="0" lang="en-IN" sz="6000" spc="-1" strike="noStrike">
              <a:latin typeface="Arial"/>
            </a:endParaRPr>
          </a:p>
          <a:p>
            <a:pPr algn="ctr">
              <a:lnSpc>
                <a:spcPct val="90000"/>
              </a:lnSpc>
              <a:buNone/>
            </a:pPr>
            <a:endParaRPr b="0" lang="en-IN" sz="6000" spc="-1" strike="noStrike">
              <a:latin typeface="Arial"/>
            </a:endParaRPr>
          </a:p>
          <a:p>
            <a:endParaRPr b="0" lang="en-IN" sz="3200" spc="-1" strike="noStrike">
              <a:latin typeface="Arial"/>
            </a:endParaRPr>
          </a:p>
          <a:p>
            <a:endParaRPr b="0" lang="en-IN" sz="3200" spc="-1" strike="noStrike">
              <a:latin typeface="Arial"/>
            </a:endParaRPr>
          </a:p>
        </p:txBody>
      </p:sp>
      <p:sp>
        <p:nvSpPr>
          <p:cNvPr id="220" name="PlaceHolder 3"/>
          <p:cNvSpPr>
            <a:spLocks noGrp="1"/>
          </p:cNvSpPr>
          <p:nvPr>
            <p:ph type="sldNum" idx="7"/>
          </p:nvPr>
        </p:nvSpPr>
        <p:spPr>
          <a:xfrm>
            <a:off x="11460240" y="6332400"/>
            <a:ext cx="730800" cy="5245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22F466EF-AD4B-4375-8069-263657821141}"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Replication</a:t>
            </a:r>
            <a:endParaRPr b="0" lang="en-IN" sz="2800" spc="-1" strike="noStrike">
              <a:latin typeface="Arial"/>
            </a:endParaRPr>
          </a:p>
        </p:txBody>
      </p:sp>
      <p:sp>
        <p:nvSpPr>
          <p:cNvPr id="257"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Secondary servers communicate with each other via heart-beat.</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Secondary applies operations from primary asynchronously.</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When primary cannot communicate a secondary for more than 10 seconds, secondary will hold election to elect itself as new primary. This automatic failover process takes about a minute.</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An arbiter (do not store data) can be added in the system (with even number of secondaries) to maintain quorum in case of election. </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By default client reads from primary, but can set read preference from secondary. Reading from secondary may not reflect state of primary; as read from primary may read before data is durable.</a:t>
            </a:r>
            <a:endParaRPr b="0" lang="en-IN" sz="2400" spc="-1" strike="noStrike">
              <a:latin typeface="Arial"/>
            </a:endParaRPr>
          </a:p>
        </p:txBody>
      </p:sp>
      <p:sp>
        <p:nvSpPr>
          <p:cNvPr id="258" name="PlaceHolder 3"/>
          <p:cNvSpPr>
            <a:spLocks noGrp="1"/>
          </p:cNvSpPr>
          <p:nvPr>
            <p:ph type="sldNum" idx="10"/>
          </p:nvPr>
        </p:nvSpPr>
        <p:spPr>
          <a:xfrm>
            <a:off x="11460240" y="6332400"/>
            <a:ext cx="730800" cy="5245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48FAB6E0-A76F-4B3C-A134-E35B740C51CB}"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86840" y="95040"/>
            <a:ext cx="11836440" cy="456840"/>
          </a:xfrm>
          <a:prstGeom prst="rect">
            <a:avLst/>
          </a:prstGeom>
          <a:noFill/>
          <a:ln w="0">
            <a:noFill/>
          </a:ln>
        </p:spPr>
        <p:txBody>
          <a:bodyPr lIns="122040" rIns="122040" tIns="122040" bIns="122040" anchor="t">
            <a:noAutofit/>
          </a:bodyPr>
          <a:p>
            <a:pPr>
              <a:lnSpc>
                <a:spcPct val="90000"/>
              </a:lnSpc>
              <a:buNone/>
            </a:pPr>
            <a:r>
              <a:rPr b="0" lang="en-GB" sz="3200" spc="-1" strike="noStrike">
                <a:solidFill>
                  <a:srgbClr val="000000"/>
                </a:solidFill>
                <a:latin typeface="Arial"/>
              </a:rPr>
              <a:t>Mongo - Sharding</a:t>
            </a:r>
            <a:endParaRPr b="0" lang="en-IN" sz="3200" spc="-1" strike="noStrike">
              <a:latin typeface="Arial"/>
            </a:endParaRPr>
          </a:p>
        </p:txBody>
      </p:sp>
      <p:sp>
        <p:nvSpPr>
          <p:cNvPr id="260" name="PlaceHolder 2"/>
          <p:cNvSpPr>
            <a:spLocks noGrp="1"/>
          </p:cNvSpPr>
          <p:nvPr>
            <p:ph/>
          </p:nvPr>
        </p:nvSpPr>
        <p:spPr>
          <a:xfrm>
            <a:off x="186840" y="720360"/>
            <a:ext cx="5641560" cy="5455440"/>
          </a:xfrm>
          <a:prstGeom prst="rect">
            <a:avLst/>
          </a:prstGeom>
          <a:noFill/>
          <a:ln w="0">
            <a:noFill/>
          </a:ln>
        </p:spPr>
        <p:txBody>
          <a:bodyPr lIns="122040" rIns="122040" tIns="122040" bIns="122040" anchor="t">
            <a:noAutofit/>
          </a:bodyPr>
          <a:p>
            <a:pPr marL="609480" indent="-465480">
              <a:lnSpc>
                <a:spcPct val="90000"/>
              </a:lnSpc>
              <a:spcBef>
                <a:spcPts val="933"/>
              </a:spcBef>
              <a:buClr>
                <a:srgbClr val="000000"/>
              </a:buClr>
              <a:buFont typeface="Arial"/>
              <a:buChar char="▪"/>
            </a:pPr>
            <a:r>
              <a:rPr b="0" lang="en-GB" sz="2530" spc="-1" strike="noStrike">
                <a:solidFill>
                  <a:srgbClr val="000000"/>
                </a:solidFill>
                <a:latin typeface="Arial"/>
              </a:rPr>
              <a:t>Sharding is a method for distributing large data across multiple machines.</a:t>
            </a:r>
            <a:endParaRPr b="0" lang="en-IN" sz="2530" spc="-1" strike="noStrike">
              <a:latin typeface="Arial"/>
            </a:endParaRPr>
          </a:p>
          <a:p>
            <a:pPr marL="609480" indent="-465480">
              <a:lnSpc>
                <a:spcPct val="90000"/>
              </a:lnSpc>
              <a:buClr>
                <a:srgbClr val="000000"/>
              </a:buClr>
              <a:buFont typeface="Arial"/>
              <a:buChar char="▪"/>
            </a:pPr>
            <a:r>
              <a:rPr b="0" lang="en-GB" sz="2530" spc="-1" strike="noStrike">
                <a:solidFill>
                  <a:srgbClr val="000000"/>
                </a:solidFill>
                <a:latin typeface="Arial"/>
              </a:rPr>
              <a:t>This is mongodb approach for horizontal scaling/scaling out.</a:t>
            </a:r>
            <a:endParaRPr b="0" lang="en-IN" sz="2530" spc="-1" strike="noStrike">
              <a:latin typeface="Arial"/>
            </a:endParaRPr>
          </a:p>
          <a:p>
            <a:pPr marL="609480" indent="-465480">
              <a:lnSpc>
                <a:spcPct val="100000"/>
              </a:lnSpc>
              <a:buClr>
                <a:srgbClr val="e7e6e6"/>
              </a:buClr>
              <a:buFont typeface="Noto Sans Symbols"/>
              <a:buChar char="▪"/>
            </a:pPr>
            <a:r>
              <a:rPr b="0" lang="en-GB" sz="2530" spc="-1" strike="noStrike">
                <a:solidFill>
                  <a:srgbClr val="000000"/>
                </a:solidFill>
                <a:latin typeface="Arial"/>
              </a:rPr>
              <a:t>shard: part of collection on each server (replica set).</a:t>
            </a:r>
            <a:endParaRPr b="0" lang="en-IN" sz="2530" spc="-1" strike="noStrike">
              <a:latin typeface="Arial"/>
            </a:endParaRPr>
          </a:p>
          <a:p>
            <a:pPr marL="609480" indent="-465480">
              <a:lnSpc>
                <a:spcPct val="100000"/>
              </a:lnSpc>
              <a:buClr>
                <a:srgbClr val="000000"/>
              </a:buClr>
              <a:buFont typeface="Arial"/>
              <a:buChar char="▪"/>
            </a:pPr>
            <a:r>
              <a:rPr b="0" lang="en-GB" sz="2530" spc="-1" strike="noStrike">
                <a:solidFill>
                  <a:srgbClr val="000000"/>
                </a:solidFill>
                <a:latin typeface="Arial"/>
              </a:rPr>
              <a:t>mongos: query router between client &amp; cluster.</a:t>
            </a:r>
            <a:endParaRPr b="0" lang="en-IN" sz="2530" spc="-1" strike="noStrike">
              <a:latin typeface="Arial"/>
            </a:endParaRPr>
          </a:p>
          <a:p>
            <a:pPr marL="609480" indent="-465480">
              <a:lnSpc>
                <a:spcPct val="100000"/>
              </a:lnSpc>
              <a:buClr>
                <a:srgbClr val="000000"/>
              </a:buClr>
              <a:buFont typeface="Arial"/>
              <a:buChar char="▪"/>
            </a:pPr>
            <a:r>
              <a:rPr b="0" lang="en-GB" sz="2530" spc="-1" strike="noStrike">
                <a:solidFill>
                  <a:srgbClr val="000000"/>
                </a:solidFill>
                <a:latin typeface="Arial"/>
              </a:rPr>
              <a:t>config servers: metadata &amp; config settings of cluster.</a:t>
            </a:r>
            <a:endParaRPr b="0" lang="en-IN" sz="2530" spc="-1" strike="noStrike">
              <a:latin typeface="Arial"/>
            </a:endParaRPr>
          </a:p>
        </p:txBody>
      </p:sp>
      <p:sp>
        <p:nvSpPr>
          <p:cNvPr id="261" name="PlaceHolder 3"/>
          <p:cNvSpPr>
            <a:spLocks noGrp="1"/>
          </p:cNvSpPr>
          <p:nvPr>
            <p:ph type="sldNum" idx="11"/>
          </p:nvPr>
        </p:nvSpPr>
        <p:spPr>
          <a:xfrm>
            <a:off x="8610480" y="6356520"/>
            <a:ext cx="2742120" cy="36396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5D76618F-1AA7-437F-9D9E-56B97C8EC92A}" type="slidenum">
              <a:rPr b="0" lang="en-GB" sz="1800" spc="-1" strike="noStrike">
                <a:solidFill>
                  <a:srgbClr val="000000"/>
                </a:solidFill>
                <a:latin typeface="Calibri"/>
              </a:rPr>
              <a:t>&lt;number&gt;</a:t>
            </a:fld>
            <a:endParaRPr b="0" lang="en-IN" sz="1800" spc="-1" strike="noStrike">
              <a:latin typeface="Times New Roman"/>
            </a:endParaRPr>
          </a:p>
        </p:txBody>
      </p:sp>
      <p:sp>
        <p:nvSpPr>
          <p:cNvPr id="262" name="PlaceHolder 4"/>
          <p:cNvSpPr>
            <a:spLocks noGrp="1"/>
          </p:cNvSpPr>
          <p:nvPr>
            <p:ph/>
          </p:nvPr>
        </p:nvSpPr>
        <p:spPr>
          <a:xfrm>
            <a:off x="6095880" y="934200"/>
            <a:ext cx="5908320" cy="524196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263" name="Google Shape;276;p 2" descr=""/>
          <p:cNvPicPr/>
          <p:nvPr/>
        </p:nvPicPr>
        <p:blipFill>
          <a:blip r:embed="rId1"/>
          <a:stretch/>
        </p:blipFill>
        <p:spPr>
          <a:xfrm>
            <a:off x="6226560" y="1323000"/>
            <a:ext cx="5647320" cy="4463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Sharding</a:t>
            </a:r>
            <a:endParaRPr b="0" lang="en-IN" sz="2800" spc="-1" strike="noStrike">
              <a:latin typeface="Arial"/>
            </a:endParaRPr>
          </a:p>
        </p:txBody>
      </p:sp>
      <p:sp>
        <p:nvSpPr>
          <p:cNvPr id="265"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65480">
              <a:lnSpc>
                <a:spcPct val="90000"/>
              </a:lnSpc>
              <a:spcBef>
                <a:spcPts val="933"/>
              </a:spcBef>
              <a:buClr>
                <a:srgbClr val="000000"/>
              </a:buClr>
              <a:buFont typeface="Arial"/>
              <a:buChar char="▪"/>
            </a:pPr>
            <a:r>
              <a:rPr b="0" lang="en-GB" sz="2530" spc="-1" strike="noStrike">
                <a:solidFill>
                  <a:srgbClr val="000000"/>
                </a:solidFill>
                <a:latin typeface="Arial"/>
              </a:rPr>
              <a:t>Collections can be sharded across the servers based on shard keys.</a:t>
            </a:r>
            <a:endParaRPr b="0" lang="en-IN" sz="2530" spc="-1" strike="noStrike">
              <a:latin typeface="Arial"/>
            </a:endParaRPr>
          </a:p>
          <a:p>
            <a:pPr marL="609480" indent="-465480">
              <a:lnSpc>
                <a:spcPct val="90000"/>
              </a:lnSpc>
              <a:buClr>
                <a:srgbClr val="000000"/>
              </a:buClr>
              <a:buFont typeface="Arial"/>
              <a:buChar char="▪"/>
            </a:pPr>
            <a:r>
              <a:rPr b="0" lang="en-GB" sz="2530" spc="-1" strike="noStrike">
                <a:solidFill>
                  <a:srgbClr val="000000"/>
                </a:solidFill>
                <a:latin typeface="Arial"/>
              </a:rPr>
              <a:t>Shard keys:</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Consist of immutable field/fields that are present in each document</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Only one shard key. To be chosen when sharding collection. Cannot change shard key later.</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Collection must have index starting on shard key.</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Choice of shard key affect the performance.</a:t>
            </a:r>
            <a:endParaRPr b="0" lang="en-IN" sz="2530" spc="-1" strike="noStrike">
              <a:latin typeface="Arial"/>
            </a:endParaRPr>
          </a:p>
          <a:p>
            <a:pPr marL="609480" indent="-465480">
              <a:lnSpc>
                <a:spcPct val="90000"/>
              </a:lnSpc>
              <a:buClr>
                <a:srgbClr val="000000"/>
              </a:buClr>
              <a:buFont typeface="Arial"/>
              <a:buChar char="▪"/>
            </a:pPr>
            <a:r>
              <a:rPr b="0" lang="en-GB" sz="2530" spc="-1" strike="noStrike">
                <a:solidFill>
                  <a:srgbClr val="000000"/>
                </a:solidFill>
                <a:latin typeface="Arial"/>
              </a:rPr>
              <a:t>Advantages:</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Read/Write load sharing</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High storage capacity</a:t>
            </a:r>
            <a:endParaRPr b="0" lang="en-IN" sz="2530" spc="-1" strike="noStrike">
              <a:latin typeface="Arial"/>
            </a:endParaRPr>
          </a:p>
          <a:p>
            <a:pPr lvl="1" marL="1219320" indent="-465480">
              <a:lnSpc>
                <a:spcPct val="90000"/>
              </a:lnSpc>
              <a:buClr>
                <a:srgbClr val="000000"/>
              </a:buClr>
              <a:buFont typeface="Arial"/>
              <a:buChar char="▫"/>
            </a:pPr>
            <a:r>
              <a:rPr b="0" lang="en-GB" sz="2530" spc="-1" strike="noStrike">
                <a:solidFill>
                  <a:srgbClr val="000000"/>
                </a:solidFill>
                <a:latin typeface="Arial"/>
              </a:rPr>
              <a:t>High availability</a:t>
            </a:r>
            <a:endParaRPr b="0" lang="en-IN" sz="2530" spc="-1" strike="noStrike">
              <a:latin typeface="Arial"/>
            </a:endParaRPr>
          </a:p>
        </p:txBody>
      </p:sp>
      <p:sp>
        <p:nvSpPr>
          <p:cNvPr id="266" name="PlaceHolder 3"/>
          <p:cNvSpPr>
            <a:spLocks noGrp="1"/>
          </p:cNvSpPr>
          <p:nvPr>
            <p:ph type="sldNum" idx="12"/>
          </p:nvPr>
        </p:nvSpPr>
        <p:spPr>
          <a:xfrm>
            <a:off x="9448920" y="6356520"/>
            <a:ext cx="2742120" cy="36396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5FE0EDA2-AB56-4B67-97E5-94D2691AFD97}"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Sharding</a:t>
            </a:r>
            <a:endParaRPr b="0" lang="en-IN" sz="2800" spc="-1" strike="noStrike">
              <a:latin typeface="Arial"/>
            </a:endParaRPr>
          </a:p>
        </p:txBody>
      </p:sp>
      <p:sp>
        <p:nvSpPr>
          <p:cNvPr id="268" name="PlaceHolder 2"/>
          <p:cNvSpPr>
            <a:spLocks noGrp="1"/>
          </p:cNvSpPr>
          <p:nvPr>
            <p:ph/>
          </p:nvPr>
        </p:nvSpPr>
        <p:spPr>
          <a:xfrm>
            <a:off x="130680" y="681120"/>
            <a:ext cx="11946240" cy="54165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Sharding strategies: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Hashed sharding</a:t>
            </a:r>
            <a:endParaRPr b="0" lang="en-IN" sz="2000" spc="-1" strike="noStrike">
              <a:latin typeface="Arial"/>
            </a:endParaRPr>
          </a:p>
          <a:p>
            <a:pPr lvl="2" marL="1828800" indent="-440280">
              <a:lnSpc>
                <a:spcPct val="90000"/>
              </a:lnSpc>
              <a:buClr>
                <a:srgbClr val="000000"/>
              </a:buClr>
              <a:buFont typeface="Arial"/>
              <a:buChar char="◾"/>
            </a:pPr>
            <a:r>
              <a:rPr b="0" lang="en-GB" sz="1800" spc="-1" strike="noStrike">
                <a:solidFill>
                  <a:srgbClr val="000000"/>
                </a:solidFill>
                <a:latin typeface="Arial"/>
              </a:rPr>
              <a:t>MongoDB compute hash of shard key field's value.</a:t>
            </a:r>
            <a:endParaRPr b="0" lang="en-IN" sz="1800" spc="-1" strike="noStrike">
              <a:latin typeface="Arial"/>
            </a:endParaRPr>
          </a:p>
          <a:p>
            <a:pPr lvl="2" marL="1828800" indent="-440280">
              <a:lnSpc>
                <a:spcPct val="90000"/>
              </a:lnSpc>
              <a:buClr>
                <a:srgbClr val="000000"/>
              </a:buClr>
              <a:buFont typeface="Arial"/>
              <a:buChar char="◾"/>
            </a:pPr>
            <a:r>
              <a:rPr b="0" lang="en-GB" sz="1800" spc="-1" strike="noStrike">
                <a:solidFill>
                  <a:srgbClr val="000000"/>
                </a:solidFill>
                <a:latin typeface="Arial"/>
              </a:rPr>
              <a:t>Each chunk is assigned a range of docs based on hashed key.</a:t>
            </a:r>
            <a:endParaRPr b="0" lang="en-IN" sz="1800" spc="-1" strike="noStrike">
              <a:latin typeface="Arial"/>
            </a:endParaRPr>
          </a:p>
          <a:p>
            <a:pPr lvl="2" marL="1828800" indent="-440280">
              <a:lnSpc>
                <a:spcPct val="90000"/>
              </a:lnSpc>
              <a:buClr>
                <a:srgbClr val="000000"/>
              </a:buClr>
              <a:buFont typeface="Arial"/>
              <a:buChar char="◾"/>
            </a:pPr>
            <a:r>
              <a:rPr b="0" lang="en-GB" sz="1800" spc="-1" strike="noStrike">
                <a:solidFill>
                  <a:srgbClr val="000000"/>
                </a:solidFill>
                <a:latin typeface="Arial"/>
              </a:rPr>
              <a:t>Even data distribution across the shards. However range-based queries will target multiple shards.</a:t>
            </a:r>
            <a:endParaRPr b="0" lang="en-IN" sz="18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Ranged sharding</a:t>
            </a:r>
            <a:endParaRPr b="0" lang="en-IN" sz="2000" spc="-1" strike="noStrike">
              <a:latin typeface="Arial"/>
            </a:endParaRPr>
          </a:p>
          <a:p>
            <a:pPr lvl="2" marL="1828800" indent="-440280">
              <a:lnSpc>
                <a:spcPct val="90000"/>
              </a:lnSpc>
              <a:buClr>
                <a:srgbClr val="000000"/>
              </a:buClr>
              <a:buFont typeface="Arial"/>
              <a:buChar char="◾"/>
            </a:pPr>
            <a:r>
              <a:rPr b="0" lang="en-GB" sz="1800" spc="-1" strike="noStrike">
                <a:solidFill>
                  <a:srgbClr val="000000"/>
                </a:solidFill>
                <a:latin typeface="Arial"/>
              </a:rPr>
              <a:t>Divides data into ranges based on shard key values.</a:t>
            </a:r>
            <a:endParaRPr b="0" lang="en-IN" sz="1800" spc="-1" strike="noStrike">
              <a:latin typeface="Arial"/>
            </a:endParaRPr>
          </a:p>
          <a:p>
            <a:pPr lvl="2" marL="1828800" indent="-440280">
              <a:lnSpc>
                <a:spcPct val="90000"/>
              </a:lnSpc>
              <a:buClr>
                <a:srgbClr val="000000"/>
              </a:buClr>
              <a:buFont typeface="Arial"/>
              <a:buChar char="◾"/>
            </a:pPr>
            <a:r>
              <a:rPr b="0" lang="en-GB" sz="1800" spc="-1" strike="noStrike">
                <a:solidFill>
                  <a:srgbClr val="000000"/>
                </a:solidFill>
                <a:latin typeface="Arial"/>
              </a:rPr>
              <a:t>mongos can target only those shards on which queried range is available.</a:t>
            </a:r>
            <a:endParaRPr b="0" lang="en-IN" sz="1800" spc="-1" strike="noStrike">
              <a:latin typeface="Arial"/>
            </a:endParaRPr>
          </a:p>
          <a:p>
            <a:pPr lvl="2" marL="1828800" indent="-440280">
              <a:lnSpc>
                <a:spcPct val="90000"/>
              </a:lnSpc>
              <a:buClr>
                <a:srgbClr val="000000"/>
              </a:buClr>
              <a:buFont typeface="Arial"/>
              <a:buChar char="◾"/>
            </a:pPr>
            <a:r>
              <a:rPr b="0" lang="en-GB" sz="1800" spc="-1" strike="noStrike">
                <a:solidFill>
                  <a:srgbClr val="000000"/>
                </a:solidFill>
                <a:latin typeface="Arial"/>
              </a:rPr>
              <a:t>Efficiency of sharding is based on choosing proper shard key.</a:t>
            </a:r>
            <a:endParaRPr b="0" lang="en-IN" sz="1800" spc="-1" strike="noStrike">
              <a:latin typeface="Arial"/>
            </a:endParaRPr>
          </a:p>
        </p:txBody>
      </p:sp>
      <p:sp>
        <p:nvSpPr>
          <p:cNvPr id="269" name="PlaceHolder 3"/>
          <p:cNvSpPr>
            <a:spLocks noGrp="1"/>
          </p:cNvSpPr>
          <p:nvPr>
            <p:ph type="sldNum" idx="13"/>
          </p:nvPr>
        </p:nvSpPr>
        <p:spPr>
          <a:xfrm>
            <a:off x="11460240" y="6332400"/>
            <a:ext cx="730800" cy="5245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56F0CB7D-0F78-4537-B201-7AC8C6670FCA}"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69800" y="550440"/>
            <a:ext cx="11251080" cy="5382000"/>
          </a:xfrm>
          <a:prstGeom prst="rect">
            <a:avLst/>
          </a:prstGeom>
          <a:noFill/>
          <a:ln w="0">
            <a:noFill/>
          </a:ln>
        </p:spPr>
        <p:txBody>
          <a:bodyPr lIns="90000" rIns="90000" tIns="45000" bIns="45000" anchor="ctr">
            <a:noAutofit/>
          </a:bodyPr>
          <a:p>
            <a:pPr algn="ctr">
              <a:lnSpc>
                <a:spcPct val="90000"/>
              </a:lnSpc>
              <a:buNone/>
            </a:pPr>
            <a:r>
              <a:rPr b="0" lang="en-US" sz="6000" spc="-1" strike="noStrike">
                <a:solidFill>
                  <a:srgbClr val="1b5982"/>
                </a:solidFill>
                <a:latin typeface="Arial"/>
              </a:rPr>
              <a:t>Data Modeling</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Data Modeling</a:t>
            </a:r>
            <a:endParaRPr b="0" lang="en-IN" sz="2800" spc="-1" strike="noStrike">
              <a:latin typeface="Arial"/>
            </a:endParaRPr>
          </a:p>
        </p:txBody>
      </p:sp>
      <p:sp>
        <p:nvSpPr>
          <p:cNvPr id="223" name="PlaceHolder 2"/>
          <p:cNvSpPr>
            <a:spLocks noGrp="1"/>
          </p:cNvSpPr>
          <p:nvPr>
            <p:ph/>
          </p:nvPr>
        </p:nvSpPr>
        <p:spPr>
          <a:xfrm>
            <a:off x="130680" y="803520"/>
            <a:ext cx="11946240" cy="52941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Embedded Data Models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 name : { fname : "Nilesh", lname : "Ghule" }, age : 34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Suitable for one-to-one or one-to-many relationship.</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Faster read operation. Related data fetch in single db operation.</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Atomic update of document.</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Document growth reduce write performance and may lead to fragmentation.</a:t>
            </a:r>
            <a:endParaRPr b="0" lang="en-IN" sz="2000" spc="-1" strike="noStrike">
              <a:latin typeface="Arial"/>
            </a:endParaRPr>
          </a:p>
        </p:txBody>
      </p:sp>
      <p:sp>
        <p:nvSpPr>
          <p:cNvPr id="224" name="PlaceHolder 3"/>
          <p:cNvSpPr>
            <a:spLocks noGrp="1"/>
          </p:cNvSpPr>
          <p:nvPr>
            <p:ph type="sldNum" idx="8"/>
          </p:nvPr>
        </p:nvSpPr>
        <p:spPr>
          <a:xfrm>
            <a:off x="11460240" y="6332400"/>
            <a:ext cx="730800" cy="5245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850A5EFF-CF91-44AB-9354-23F91B08058B}"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29520" y="36360"/>
            <a:ext cx="12116160" cy="6436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Data Modeling</a:t>
            </a:r>
            <a:endParaRPr b="0" lang="en-IN" sz="2800" spc="-1" strike="noStrike">
              <a:latin typeface="Arial"/>
            </a:endParaRPr>
          </a:p>
        </p:txBody>
      </p:sp>
      <p:sp>
        <p:nvSpPr>
          <p:cNvPr id="226" name="PlaceHolder 2"/>
          <p:cNvSpPr>
            <a:spLocks noGrp="1"/>
          </p:cNvSpPr>
          <p:nvPr>
            <p:ph/>
          </p:nvPr>
        </p:nvSpPr>
        <p:spPr>
          <a:xfrm>
            <a:off x="130680" y="789840"/>
            <a:ext cx="11946240" cy="530784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Normalized Data Models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contacts → { _id: 11, email : "Jay@gmail.com", mobile: "9527331338"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persons → { _id: 1, name : "Jay Patil", contact: 11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Preferred for complex many-to-many relationship.</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Reduce data duplication.</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Can use DBRef() to store document reference:</a:t>
            </a:r>
            <a:endParaRPr b="0" lang="en-IN" sz="2000" spc="-1" strike="noStrike">
              <a:latin typeface="Arial"/>
            </a:endParaRPr>
          </a:p>
          <a:p>
            <a:pPr>
              <a:lnSpc>
                <a:spcPct val="90000"/>
              </a:lnSpc>
              <a:spcBef>
                <a:spcPts val="1417"/>
              </a:spcBef>
              <a:buNone/>
            </a:pPr>
            <a:r>
              <a:rPr b="0" lang="en-GB" sz="2400" spc="-1" strike="noStrike">
                <a:solidFill>
                  <a:srgbClr val="000000"/>
                </a:solidFill>
                <a:latin typeface="Arial"/>
                <a:ea typeface="Noto Sans CJK SC"/>
              </a:rPr>
              <a:t>contacts → { _id: 11,  email : "</a:t>
            </a:r>
            <a:r>
              <a:rPr b="0" lang="en-GB" sz="2000" spc="-1" strike="noStrike">
                <a:solidFill>
                  <a:srgbClr val="000000"/>
                </a:solidFill>
                <a:latin typeface="Arial"/>
              </a:rPr>
              <a:t>Jay@gmail.com</a:t>
            </a:r>
            <a:r>
              <a:rPr b="0" lang="en-GB" sz="2400" spc="-1" strike="noStrike">
                <a:solidFill>
                  <a:srgbClr val="000000"/>
                </a:solidFill>
                <a:latin typeface="Arial"/>
              </a:rPr>
              <a:t>", mobile: "9527331338" }</a:t>
            </a:r>
            <a:endParaRPr b="0" lang="en-IN" sz="2400" spc="-1" strike="noStrike">
              <a:latin typeface="Arial"/>
            </a:endParaRPr>
          </a:p>
          <a:p>
            <a:pPr lvl="2" marL="1828800" indent="-457200">
              <a:lnSpc>
                <a:spcPct val="90000"/>
              </a:lnSpc>
              <a:buClr>
                <a:srgbClr val="000000"/>
              </a:buClr>
              <a:buFont typeface="Arial"/>
              <a:buChar char="◾"/>
            </a:pPr>
            <a:r>
              <a:rPr b="0" lang="en-GB" sz="2400" spc="-1" strike="noStrike">
                <a:solidFill>
                  <a:srgbClr val="000000"/>
                </a:solidFill>
                <a:latin typeface="Arial"/>
              </a:rPr>
              <a:t>persons → { _id: 1, name: "Jay Patil", contact: { $db : "test", $ref : </a:t>
            </a:r>
            <a:r>
              <a:rPr b="0" lang="en-GB" sz="2400" spc="-1" strike="noStrike">
                <a:solidFill>
                  <a:srgbClr val="000000"/>
                </a:solidFill>
                <a:latin typeface="Arial"/>
              </a:rPr>
              <a:t>"contacts", $id: 11 } }</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DBRef() are not supported in all client-drivers.</a:t>
            </a:r>
            <a:endParaRPr b="0" lang="en-IN" sz="2000" spc="-1" strike="noStrike">
              <a:latin typeface="Arial"/>
            </a:endParaRPr>
          </a:p>
        </p:txBody>
      </p:sp>
      <p:sp>
        <p:nvSpPr>
          <p:cNvPr id="227" name="PlaceHolder 3"/>
          <p:cNvSpPr>
            <a:spLocks noGrp="1"/>
          </p:cNvSpPr>
          <p:nvPr>
            <p:ph type="sldNum" idx="9"/>
          </p:nvPr>
        </p:nvSpPr>
        <p:spPr>
          <a:xfrm>
            <a:off x="11460240" y="6332400"/>
            <a:ext cx="730800" cy="5245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0BA7E66E-59BB-4BB8-8806-5339FCB3B4CA}"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69800" y="550440"/>
            <a:ext cx="11251080" cy="5382000"/>
          </a:xfrm>
          <a:prstGeom prst="rect">
            <a:avLst/>
          </a:prstGeom>
          <a:noFill/>
          <a:ln w="0">
            <a:noFill/>
          </a:ln>
        </p:spPr>
        <p:txBody>
          <a:bodyPr lIns="90000" rIns="90000" tIns="45000" bIns="45000" anchor="ctr">
            <a:noAutofit/>
          </a:bodyPr>
          <a:p>
            <a:pPr algn="ctr">
              <a:lnSpc>
                <a:spcPct val="90000"/>
              </a:lnSpc>
              <a:buNone/>
            </a:pPr>
            <a:r>
              <a:rPr b="0" lang="en-US" sz="6000" spc="-1" strike="noStrike">
                <a:solidFill>
                  <a:srgbClr val="1b5982"/>
                </a:solidFill>
                <a:latin typeface="Arial"/>
              </a:rPr>
              <a:t>Aggregation Pipeline</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60200" y="114480"/>
            <a:ext cx="11867760" cy="642960"/>
          </a:xfrm>
          <a:prstGeom prst="rect">
            <a:avLst/>
          </a:prstGeom>
          <a:noFill/>
          <a:ln w="0">
            <a:noFill/>
          </a:ln>
        </p:spPr>
        <p:txBody>
          <a:bodyPr lIns="90000" rIns="90000" tIns="45000" bIns="45000" anchor="ctr">
            <a:noAutofit/>
          </a:bodyPr>
          <a:p>
            <a:pPr>
              <a:lnSpc>
                <a:spcPct val="90000"/>
              </a:lnSpc>
              <a:buNone/>
            </a:pPr>
            <a:r>
              <a:rPr b="1" lang="en-US" sz="2800" spc="-1" strike="noStrike">
                <a:solidFill>
                  <a:srgbClr val="3d5580"/>
                </a:solidFill>
                <a:latin typeface="Calibri"/>
                <a:ea typeface="Menlo"/>
              </a:rPr>
              <a:t>Overview</a:t>
            </a:r>
            <a:endParaRPr b="0" lang="en-IN" sz="2800" spc="-1" strike="noStrike">
              <a:latin typeface="Arial"/>
            </a:endParaRPr>
          </a:p>
        </p:txBody>
      </p:sp>
      <p:sp>
        <p:nvSpPr>
          <p:cNvPr id="230" name="PlaceHolder 2"/>
          <p:cNvSpPr>
            <a:spLocks noGrp="1"/>
          </p:cNvSpPr>
          <p:nvPr>
            <p:ph/>
          </p:nvPr>
        </p:nvSpPr>
        <p:spPr>
          <a:xfrm>
            <a:off x="160200" y="1202760"/>
            <a:ext cx="11867760" cy="4894200"/>
          </a:xfrm>
          <a:prstGeom prst="rect">
            <a:avLst/>
          </a:prstGeom>
          <a:noFill/>
          <a:ln w="0">
            <a:noFill/>
          </a:ln>
        </p:spPr>
        <p:txBody>
          <a:bodyPr lIns="90000" rIns="90000" tIns="45000" bIns="45000" anchor="t">
            <a:noAutofit/>
          </a:bodyPr>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Aggregation operations process data records and return computed results</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Aggregation operations group values from multiple documents together, and can perform a variety of operations on the grouped data to return a single result</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Documents enter a multi-stage pipeline that transforms the documents into aggregated results</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Pipeline</a:t>
            </a:r>
            <a:endParaRPr b="0" lang="en-IN" sz="2000" spc="-1" strike="noStrike">
              <a:latin typeface="Arial"/>
            </a:endParaRPr>
          </a:p>
          <a:p>
            <a:pPr lvl="1" marL="685800" indent="-228600">
              <a:lnSpc>
                <a:spcPct val="90000"/>
              </a:lnSpc>
              <a:spcBef>
                <a:spcPts val="499"/>
              </a:spcBef>
              <a:buClr>
                <a:srgbClr val="3d5580"/>
              </a:buClr>
              <a:buFont typeface="Wingdings" charset="2"/>
              <a:buChar char=""/>
            </a:pPr>
            <a:r>
              <a:rPr b="0" lang="en-US" sz="1800" spc="-1" strike="noStrike">
                <a:solidFill>
                  <a:srgbClr val="000000"/>
                </a:solidFill>
                <a:latin typeface="Arial"/>
              </a:rPr>
              <a:t>The MongoDB aggregation pipeline consists of stages</a:t>
            </a:r>
            <a:endParaRPr b="0" lang="en-IN" sz="1800" spc="-1" strike="noStrike">
              <a:latin typeface="Arial"/>
            </a:endParaRPr>
          </a:p>
          <a:p>
            <a:pPr lvl="1" marL="685800" indent="-228600">
              <a:lnSpc>
                <a:spcPct val="90000"/>
              </a:lnSpc>
              <a:spcBef>
                <a:spcPts val="499"/>
              </a:spcBef>
              <a:buClr>
                <a:srgbClr val="3d5580"/>
              </a:buClr>
              <a:buFont typeface="Wingdings" charset="2"/>
              <a:buChar char=""/>
            </a:pPr>
            <a:r>
              <a:rPr b="0" lang="en-US" sz="1800" spc="-1" strike="noStrike">
                <a:solidFill>
                  <a:srgbClr val="000000"/>
                </a:solidFill>
                <a:latin typeface="Arial"/>
              </a:rPr>
              <a:t>Each stage transforms the documents as they pass through the pipeline</a:t>
            </a:r>
            <a:endParaRPr b="0" lang="en-IN" sz="1800" spc="-1" strike="noStrike">
              <a:latin typeface="Arial"/>
            </a:endParaRPr>
          </a:p>
          <a:p>
            <a:pPr lvl="1" marL="685800" indent="-228600">
              <a:lnSpc>
                <a:spcPct val="90000"/>
              </a:lnSpc>
              <a:spcBef>
                <a:spcPts val="499"/>
              </a:spcBef>
              <a:buClr>
                <a:srgbClr val="3d5580"/>
              </a:buClr>
              <a:buFont typeface="Wingdings" charset="2"/>
              <a:buChar char=""/>
            </a:pPr>
            <a:r>
              <a:rPr b="0" lang="en-US" sz="1800" spc="-1" strike="noStrike">
                <a:solidFill>
                  <a:srgbClr val="000000"/>
                </a:solidFill>
                <a:latin typeface="Arial"/>
              </a:rPr>
              <a:t>Pipeline stages do not need to produce one output document for every input document</a:t>
            </a:r>
            <a:endParaRPr b="0" lang="en-IN" sz="1800" spc="-1" strike="noStrike">
              <a:latin typeface="Arial"/>
            </a:endParaRPr>
          </a:p>
          <a:p>
            <a:pPr lvl="2" marL="1143000" indent="-228600">
              <a:lnSpc>
                <a:spcPct val="90000"/>
              </a:lnSpc>
              <a:spcBef>
                <a:spcPts val="499"/>
              </a:spcBef>
              <a:buClr>
                <a:srgbClr val="3d5580"/>
              </a:buClr>
              <a:buFont typeface="Wingdings" charset="2"/>
              <a:buChar char=""/>
            </a:pPr>
            <a:r>
              <a:rPr b="0" lang="en-US" sz="1800" spc="-1" strike="noStrike">
                <a:solidFill>
                  <a:srgbClr val="000000"/>
                </a:solidFill>
                <a:latin typeface="Arial"/>
              </a:rPr>
              <a:t>e.g., some stages may generate new documents or filter out documents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60200" y="114480"/>
            <a:ext cx="11867760" cy="642960"/>
          </a:xfrm>
          <a:prstGeom prst="rect">
            <a:avLst/>
          </a:prstGeom>
          <a:noFill/>
          <a:ln w="0">
            <a:noFill/>
          </a:ln>
        </p:spPr>
        <p:txBody>
          <a:bodyPr lIns="90000" rIns="90000" tIns="45000" bIns="45000" anchor="ctr">
            <a:noAutofit/>
          </a:bodyPr>
          <a:p>
            <a:pPr>
              <a:lnSpc>
                <a:spcPct val="90000"/>
              </a:lnSpc>
              <a:buNone/>
            </a:pPr>
            <a:r>
              <a:rPr b="1" lang="en-US" sz="2800" spc="-1" strike="noStrike">
                <a:solidFill>
                  <a:srgbClr val="3d5580"/>
                </a:solidFill>
                <a:latin typeface="Calibri"/>
                <a:ea typeface="Menlo"/>
              </a:rPr>
              <a:t>Operators</a:t>
            </a:r>
            <a:endParaRPr b="0" lang="en-IN" sz="2800" spc="-1" strike="noStrike">
              <a:latin typeface="Arial"/>
            </a:endParaRPr>
          </a:p>
        </p:txBody>
      </p:sp>
      <p:sp>
        <p:nvSpPr>
          <p:cNvPr id="232" name="PlaceHolder 2"/>
          <p:cNvSpPr>
            <a:spLocks noGrp="1"/>
          </p:cNvSpPr>
          <p:nvPr>
            <p:ph/>
          </p:nvPr>
        </p:nvSpPr>
        <p:spPr>
          <a:xfrm>
            <a:off x="160200" y="1202760"/>
            <a:ext cx="11867760" cy="4894200"/>
          </a:xfrm>
          <a:prstGeom prst="rect">
            <a:avLst/>
          </a:prstGeom>
          <a:noFill/>
          <a:ln w="0">
            <a:noFill/>
          </a:ln>
        </p:spPr>
        <p:txBody>
          <a:bodyPr lIns="90000" rIns="90000" tIns="45000" bIns="45000" anchor="t">
            <a:noAutofit/>
          </a:bodyPr>
          <a:p>
            <a:pPr marL="444600" indent="-343080">
              <a:lnSpc>
                <a:spcPct val="90000"/>
              </a:lnSpc>
              <a:buClr>
                <a:srgbClr val="3d5580"/>
              </a:buClr>
              <a:buFont typeface="Wingdings" charset="2"/>
              <a:buChar char=""/>
            </a:pPr>
            <a:r>
              <a:rPr b="0" lang="en-GB" sz="2000" spc="-1" strike="noStrike">
                <a:solidFill>
                  <a:srgbClr val="000000"/>
                </a:solidFill>
                <a:latin typeface="Arial"/>
              </a:rPr>
              <a:t>$project: select columns (existing or computed)</a:t>
            </a:r>
            <a:endParaRPr b="0" lang="en-IN" sz="2000" spc="-1" strike="noStrike">
              <a:latin typeface="Arial"/>
            </a:endParaRPr>
          </a:p>
          <a:p>
            <a:pPr marL="444600" indent="-343080">
              <a:lnSpc>
                <a:spcPct val="90000"/>
              </a:lnSpc>
              <a:buClr>
                <a:srgbClr val="3d5580"/>
              </a:buClr>
              <a:buFont typeface="Wingdings" charset="2"/>
              <a:buChar char=""/>
            </a:pPr>
            <a:r>
              <a:rPr b="0" lang="en-GB" sz="2000" spc="-1" strike="noStrike">
                <a:solidFill>
                  <a:srgbClr val="000000"/>
                </a:solidFill>
                <a:latin typeface="Arial"/>
              </a:rPr>
              <a:t>$match: where clause (criteria)</a:t>
            </a:r>
            <a:endParaRPr b="0" lang="en-IN" sz="2000" spc="-1" strike="noStrike">
              <a:latin typeface="Arial"/>
            </a:endParaRPr>
          </a:p>
          <a:p>
            <a:pPr marL="444600" indent="-343080">
              <a:lnSpc>
                <a:spcPct val="90000"/>
              </a:lnSpc>
              <a:buClr>
                <a:srgbClr val="3d5580"/>
              </a:buClr>
              <a:buFont typeface="Wingdings" charset="2"/>
              <a:buChar char=""/>
            </a:pPr>
            <a:r>
              <a:rPr b="0" lang="en-GB" sz="2000" spc="-1" strike="noStrike">
                <a:solidFill>
                  <a:srgbClr val="000000"/>
                </a:solidFill>
                <a:latin typeface="Arial"/>
              </a:rPr>
              <a:t>$group: group by</a:t>
            </a:r>
            <a:endParaRPr b="0" lang="en-IN" sz="2000" spc="-1" strike="noStrike">
              <a:latin typeface="Arial"/>
            </a:endParaRPr>
          </a:p>
          <a:p>
            <a:pPr lvl="1" marL="857160" indent="-285840">
              <a:lnSpc>
                <a:spcPct val="90000"/>
              </a:lnSpc>
              <a:buClr>
                <a:srgbClr val="3d5580"/>
              </a:buClr>
              <a:buFont typeface="Wingdings" charset="2"/>
              <a:buChar char=""/>
            </a:pPr>
            <a:r>
              <a:rPr b="0" lang="en-GB" sz="1800" spc="-1" strike="noStrike">
                <a:solidFill>
                  <a:srgbClr val="000000"/>
                </a:solidFill>
                <a:latin typeface="Arial"/>
              </a:rPr>
              <a:t>{ $group: { _id: &lt;expr&gt;, &lt;field1&gt;: { &lt;accum1&gt; : &lt;expr1&gt; }, ... } }</a:t>
            </a:r>
            <a:endParaRPr b="0" lang="en-IN" sz="1800" spc="-1" strike="noStrike">
              <a:latin typeface="Arial"/>
            </a:endParaRPr>
          </a:p>
          <a:p>
            <a:pPr lvl="1" marL="857160" indent="-285840">
              <a:lnSpc>
                <a:spcPct val="90000"/>
              </a:lnSpc>
              <a:buClr>
                <a:srgbClr val="3d5580"/>
              </a:buClr>
              <a:buFont typeface="Wingdings" charset="2"/>
              <a:buChar char=""/>
            </a:pPr>
            <a:r>
              <a:rPr b="0" lang="en-GB" sz="1800" spc="-1" strike="noStrike">
                <a:solidFill>
                  <a:srgbClr val="000000"/>
                </a:solidFill>
                <a:latin typeface="Arial"/>
              </a:rPr>
              <a:t>The possible accumulators are: $sum, $avg, etc.</a:t>
            </a:r>
            <a:endParaRPr b="0" lang="en-IN" sz="1800" spc="-1" strike="noStrike">
              <a:latin typeface="Arial"/>
            </a:endParaRPr>
          </a:p>
          <a:p>
            <a:pPr marL="444600" indent="-343080">
              <a:lnSpc>
                <a:spcPct val="90000"/>
              </a:lnSpc>
              <a:buClr>
                <a:srgbClr val="3d5580"/>
              </a:buClr>
              <a:buFont typeface="Wingdings" charset="2"/>
              <a:buChar char=""/>
            </a:pPr>
            <a:r>
              <a:rPr b="0" lang="en-GB" sz="2000" spc="-1" strike="noStrike">
                <a:solidFill>
                  <a:srgbClr val="000000"/>
                </a:solidFill>
                <a:latin typeface="Arial"/>
              </a:rPr>
              <a:t>$unwind: extract array elements from array field</a:t>
            </a:r>
            <a:endParaRPr b="0" lang="en-IN" sz="2000" spc="-1" strike="noStrike">
              <a:latin typeface="Arial"/>
            </a:endParaRPr>
          </a:p>
          <a:p>
            <a:pPr marL="444600" indent="-343080">
              <a:lnSpc>
                <a:spcPct val="90000"/>
              </a:lnSpc>
              <a:buClr>
                <a:srgbClr val="3d5580"/>
              </a:buClr>
              <a:buFont typeface="Wingdings" charset="2"/>
              <a:buChar char=""/>
            </a:pPr>
            <a:r>
              <a:rPr b="0" lang="en-GB" sz="2000" spc="-1" strike="noStrike">
                <a:solidFill>
                  <a:srgbClr val="000000"/>
                </a:solidFill>
                <a:latin typeface="Arial"/>
              </a:rPr>
              <a:t>$lookup: left outer join</a:t>
            </a:r>
            <a:endParaRPr b="0" lang="en-IN" sz="2000" spc="-1" strike="noStrike">
              <a:latin typeface="Arial"/>
            </a:endParaRPr>
          </a:p>
          <a:p>
            <a:pPr marL="444600" indent="-343080">
              <a:lnSpc>
                <a:spcPct val="90000"/>
              </a:lnSpc>
              <a:buClr>
                <a:srgbClr val="3d5580"/>
              </a:buClr>
              <a:buFont typeface="Wingdings" charset="2"/>
              <a:buChar char=""/>
            </a:pPr>
            <a:r>
              <a:rPr b="0" lang="en-GB" sz="2000" spc="-1" strike="noStrike">
                <a:solidFill>
                  <a:srgbClr val="000000"/>
                </a:solidFill>
                <a:latin typeface="Arial"/>
              </a:rPr>
              <a:t>$out: put result of pipeline in another collection (last operation)</a:t>
            </a: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69800" y="550440"/>
            <a:ext cx="11251080" cy="5382000"/>
          </a:xfrm>
          <a:prstGeom prst="rect">
            <a:avLst/>
          </a:prstGeom>
          <a:noFill/>
          <a:ln w="0">
            <a:noFill/>
          </a:ln>
        </p:spPr>
        <p:txBody>
          <a:bodyPr lIns="90000" rIns="90000" tIns="45000" bIns="45000" anchor="ctr">
            <a:noAutofit/>
          </a:bodyPr>
          <a:p>
            <a:pPr algn="ctr">
              <a:lnSpc>
                <a:spcPct val="90000"/>
              </a:lnSpc>
              <a:buNone/>
            </a:pPr>
            <a:r>
              <a:rPr b="0" lang="en-US" sz="6000" spc="-1" strike="noStrike">
                <a:solidFill>
                  <a:srgbClr val="1b5982"/>
                </a:solidFill>
                <a:latin typeface="Arial"/>
              </a:rPr>
              <a:t>Optimization</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2114</TotalTime>
  <Application>LibreOffice/7.3.7.2$Linux_X86_64 LibreOffice_project/30$Build-2</Application>
  <AppVersion>15.0000</AppVersion>
  <Words>2620</Words>
  <Paragraphs>482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2019-09-13T13:56:25Z</dcterms:created>
  <dc:creator>Amit Kulkarni</dc:creator>
  <dc:description/>
  <dc:language>en-IN</dc:language>
  <cp:lastModifiedBy/>
  <dcterms:modified xsi:type="dcterms:W3CDTF">2023-01-01T16:58:53Z</dcterms:modified>
  <cp:revision>353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49</vt:i4>
  </property>
</Properties>
</file>