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00" r:id="rId2"/>
    <p:sldMasterId id="2147483713" r:id="rId3"/>
  </p:sldMasterIdLst>
  <p:notesMasterIdLst>
    <p:notesMasterId r:id="rId18"/>
  </p:notesMasterIdLst>
  <p:handoutMasterIdLst>
    <p:handoutMasterId r:id="rId19"/>
  </p:handoutMasterIdLst>
  <p:sldIdLst>
    <p:sldId id="258" r:id="rId4"/>
    <p:sldId id="302" r:id="rId5"/>
    <p:sldId id="303" r:id="rId6"/>
    <p:sldId id="294" r:id="rId7"/>
    <p:sldId id="295" r:id="rId8"/>
    <p:sldId id="296" r:id="rId9"/>
    <p:sldId id="297" r:id="rId10"/>
    <p:sldId id="311" r:id="rId11"/>
    <p:sldId id="305" r:id="rId12"/>
    <p:sldId id="306" r:id="rId13"/>
    <p:sldId id="307" r:id="rId14"/>
    <p:sldId id="309" r:id="rId15"/>
    <p:sldId id="31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3"/>
    <p:restoredTop sz="94651"/>
  </p:normalViewPr>
  <p:slideViewPr>
    <p:cSldViewPr snapToGrid="0" snapToObjects="1">
      <p:cViewPr varScale="1">
        <p:scale>
          <a:sx n="66" d="100"/>
          <a:sy n="66" d="100"/>
        </p:scale>
        <p:origin x="6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c67c5f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c67c5f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9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c67c5f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c67c5f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6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5e0191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5e0191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0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5ef28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5ef28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45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5e0191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5e01918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9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5ef28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5ef28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17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8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00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066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38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0200" y="114480"/>
            <a:ext cx="11869200" cy="29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0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1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49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026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3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794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7348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8676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020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7348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8676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647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47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75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391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998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024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0200" y="114480"/>
            <a:ext cx="11869200" cy="29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640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239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48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9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93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0200" y="3759840"/>
            <a:ext cx="1186920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865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42400" y="120276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2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42400" y="3759840"/>
            <a:ext cx="579204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464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7348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86760" y="120276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020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7348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86760" y="3759840"/>
            <a:ext cx="3821760" cy="23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45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0" y="6297480"/>
            <a:ext cx="12191760" cy="5601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Sunbeam Infotech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12"/>
          <p:cNvPicPr/>
          <p:nvPr/>
        </p:nvPicPr>
        <p:blipFill>
          <a:blip r:embed="rId14"/>
          <a:stretch/>
        </p:blipFill>
        <p:spPr>
          <a:xfrm>
            <a:off x="11880" y="6319440"/>
            <a:ext cx="484560" cy="48456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8000" y="6445800"/>
            <a:ext cx="1746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www.sunbeaminfo.com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Title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-2160" y="867600"/>
            <a:ext cx="12193920" cy="6408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8"/>
          <p:cNvSpPr/>
          <p:nvPr/>
        </p:nvSpPr>
        <p:spPr>
          <a:xfrm>
            <a:off x="365760" y="65916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197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0" y="6297480"/>
            <a:ext cx="12191760" cy="5601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Sunbeam Infotech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12"/>
          <p:cNvPicPr/>
          <p:nvPr/>
        </p:nvPicPr>
        <p:blipFill>
          <a:blip r:embed="rId14"/>
          <a:stretch/>
        </p:blipFill>
        <p:spPr>
          <a:xfrm>
            <a:off x="11880" y="6319440"/>
            <a:ext cx="484560" cy="48456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8000" y="6445800"/>
            <a:ext cx="1746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www.sunbeaminfo.com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Title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-2160" y="867600"/>
            <a:ext cx="12193920" cy="6408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8"/>
          <p:cNvSpPr/>
          <p:nvPr/>
        </p:nvSpPr>
        <p:spPr>
          <a:xfrm>
            <a:off x="365760" y="65916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33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494"/>
            <a:ext cx="9144000" cy="144546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MongoDb</a:t>
            </a:r>
            <a:r>
              <a:rPr lang="en-US" sz="3600" dirty="0" smtClean="0"/>
              <a:t> Databases</a:t>
            </a:r>
            <a:endParaRPr lang="en-US" sz="3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9B809-FD92-F44F-B7E2-A7DB25DD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40635"/>
            <a:ext cx="6096000" cy="16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Architecture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idx="4294967295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Commit Log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Append only log of all mutations local to a node.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Client data commit log 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memtable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Durability in the case of unexpected shutdown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On startup, any changes in log will be applied to tables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Memtable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In-memory structures to write Cassandra buffers.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One active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memtable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per table.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Sorted String Table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Immutable data files for persisting data on disk.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Multiple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memtables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merged into single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SSTable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LSM Tree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Disk based data structure to provide low-cost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indexing for a file, in which records are to be inserted at very high rate</a:t>
            </a:r>
          </a:p>
        </p:txBody>
      </p:sp>
      <p:pic>
        <p:nvPicPr>
          <p:cNvPr id="68" name="Picture 3"/>
          <p:cNvPicPr/>
          <p:nvPr/>
        </p:nvPicPr>
        <p:blipFill>
          <a:blip r:embed="rId2"/>
          <a:stretch/>
        </p:blipFill>
        <p:spPr>
          <a:xfrm>
            <a:off x="7277760" y="1018800"/>
            <a:ext cx="4913640" cy="3023640"/>
          </a:xfrm>
          <a:prstGeom prst="rect">
            <a:avLst/>
          </a:prstGeom>
          <a:ln w="0">
            <a:noFill/>
          </a:ln>
        </p:spPr>
      </p:pic>
      <p:sp>
        <p:nvSpPr>
          <p:cNvPr id="69" name="TextBox 4"/>
          <p:cNvSpPr/>
          <p:nvPr/>
        </p:nvSpPr>
        <p:spPr>
          <a:xfrm>
            <a:off x="-830160" y="13662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890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Architecture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idx="4294967295"/>
          </p:nvPr>
        </p:nvSpPr>
        <p:spPr>
          <a:xfrm>
            <a:off x="160200" y="1202760"/>
            <a:ext cx="593568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Bloom filter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In the read path, Cassandra merges data on disk (in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STables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) with data in RAM (in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memtables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To avoid checking every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SSTable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data file for the partition being requested, Cassandra employs a data structure known as a bloom filter.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Bloom filters are a probabilistic data structure that allows Cassandra to determine one of two possible states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The data definitely does not exist in the given file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The data probably exists in the given file</a:t>
            </a:r>
          </a:p>
        </p:txBody>
      </p:sp>
      <p:pic>
        <p:nvPicPr>
          <p:cNvPr id="72" name="Picture 2" descr="Cassandra Performance: The Most Comprehensive Overview You'll Ever See"/>
          <p:cNvPicPr/>
          <p:nvPr/>
        </p:nvPicPr>
        <p:blipFill>
          <a:blip r:embed="rId2"/>
          <a:stretch/>
        </p:blipFill>
        <p:spPr>
          <a:xfrm>
            <a:off x="6631920" y="1364400"/>
            <a:ext cx="5272200" cy="3717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952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Components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idx="4294967295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</a:rPr>
              <a:t>SSTable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It is a disk file to which the data is flushed from the mem-table when its contents reach a threshold value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</a:rPr>
              <a:t>Bloom filter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These are nothing but quick, algorithms for testing whether an element is a member of a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   set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It is a special kind of cache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Bloom filters are accessed after every query</a:t>
            </a:r>
          </a:p>
        </p:txBody>
      </p:sp>
    </p:spTree>
    <p:extLst>
      <p:ext uri="{BB962C8B-B14F-4D97-AF65-F5344CB8AC3E}">
        <p14:creationId xmlns:p14="http://schemas.microsoft.com/office/powerpoint/2010/main" val="39523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800" b="1" strike="noStrike" spc="-1">
                <a:solidFill>
                  <a:srgbClr val="3D5580"/>
                </a:solidFill>
                <a:latin typeface="Calibri"/>
                <a:ea typeface="Menlo"/>
              </a:rPr>
              <a:t>Data Model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idx="4294967295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Cassandra provides the Cassandra Query Language (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CQL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), an SQL-like language, to create and update  database schema and access data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CQL allows users to organize data within a cluster of Cassandra nodes using: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Keyspace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Defines how a dataset is replicated, per datacenter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Replication is the number of copies saved per cluster. Keyspaces contain tables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Table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Defines the typed schema for a collection of partitions. Tables contain partitions, which contain rows, which contain columns. Cassandra tables can flexibly add new columns to tables with zero downtime.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Partition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Defines the mandatory part of the primary key all rows in Cassandra must have to identify the node in a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 cluster where the row is stored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All performant queries supply the partition key in the query.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Row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Contains a collection of columns identified by a unique primary key made up of the partition key and optionally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additional clustering keys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Column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single datum with a type which belongs to a row</a:t>
            </a:r>
          </a:p>
        </p:txBody>
      </p:sp>
    </p:spTree>
    <p:extLst>
      <p:ext uri="{BB962C8B-B14F-4D97-AF65-F5344CB8AC3E}">
        <p14:creationId xmlns:p14="http://schemas.microsoft.com/office/powerpoint/2010/main" val="19637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494"/>
            <a:ext cx="9144000" cy="14454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</a:t>
            </a:r>
            <a:r>
              <a:rPr lang="en-US" sz="3600" smtClean="0"/>
              <a:t>you!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5633-1283-9C43-94C1-6FA18C34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0" y="702418"/>
            <a:ext cx="2691620" cy="3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Mongo - WiredTiger Storage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idx="1"/>
          </p:nvPr>
        </p:nvSpPr>
        <p:spPr>
          <a:xfrm>
            <a:off x="130533" y="681037"/>
            <a:ext cx="11947497" cy="5417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74121">
              <a:spcBef>
                <a:spcPts val="933"/>
              </a:spcBef>
              <a:buSzPts val="2000"/>
              <a:buChar char="▪"/>
            </a:pPr>
            <a:r>
              <a:rPr lang="en-GB" dirty="0"/>
              <a:t>Storage engine is managing data in memory and on disk.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MongoDB 3.2 onwards default storage engine is </a:t>
            </a:r>
            <a:r>
              <a:rPr lang="en-GB" i="1" dirty="0" err="1"/>
              <a:t>WiredTiger</a:t>
            </a:r>
            <a:r>
              <a:rPr lang="en-GB" dirty="0"/>
              <a:t>; while earlier version it was MMAPv1.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 err="1"/>
              <a:t>WiredTiger</a:t>
            </a:r>
            <a:r>
              <a:rPr lang="en-GB" dirty="0"/>
              <a:t> storage engine: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Uses document level optimistic locking for better performance.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Per operation a snapshot is created from consistent data in memory.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The snapshot is written on disk, known as checkpoint → for recovery.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Checkpoints are created per 60 secs or 2GB of journal data.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Old checkpoint is released, when new checkpoint is written on disk and updated in system tables.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To recover changes after checkpoint, enable journaling</a:t>
            </a:r>
            <a:r>
              <a:rPr lang="en-GB" dirty="0" smtClean="0"/>
              <a:t>.</a:t>
            </a:r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endParaRPr lang="en-GB"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endParaRPr lang="en-GB" dirty="0" smtClean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IN" dirty="0"/>
              <a:t>collection-9-5033127685441071718.wt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4294967295"/>
          </p:nvPr>
        </p:nvSpPr>
        <p:spPr>
          <a:xfrm>
            <a:off x="11460163" y="6332538"/>
            <a:ext cx="731837" cy="5254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8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Mongo - WiredTiger Storage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idx="1"/>
          </p:nvPr>
        </p:nvSpPr>
        <p:spPr>
          <a:xfrm>
            <a:off x="130533" y="681037"/>
            <a:ext cx="11947497" cy="5417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74121">
              <a:spcBef>
                <a:spcPts val="933"/>
              </a:spcBef>
              <a:buSzPts val="2000"/>
              <a:buChar char="▪"/>
            </a:pPr>
            <a:r>
              <a:rPr lang="en-GB" dirty="0"/>
              <a:t>WT uses write-ahead transaction in journal log to ensure durability.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It creates one journal record for each client initiated write operation.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Journal persists all data modifications between checkpoints.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Journals are in-memory buffers that are synced on disk per 50 </a:t>
            </a:r>
            <a:r>
              <a:rPr lang="en-GB" dirty="0" err="1"/>
              <a:t>ms</a:t>
            </a:r>
            <a:r>
              <a:rPr lang="en-GB" dirty="0"/>
              <a:t>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 err="1"/>
              <a:t>WiredTiger</a:t>
            </a:r>
            <a:r>
              <a:rPr lang="en-GB" dirty="0"/>
              <a:t> stores all collections &amp; journals in compressed form.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Recovery process with journaling: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Get last checkpoint id from data files.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Search in journal file for records matching last checkpoint.</a:t>
            </a:r>
            <a:endParaRPr dirty="0"/>
          </a:p>
          <a:p>
            <a:pPr marL="1219170" lvl="1" indent="-457189">
              <a:spcBef>
                <a:spcPts val="0"/>
              </a:spcBef>
              <a:buSzPts val="1800"/>
              <a:buChar char="▫"/>
            </a:pPr>
            <a:r>
              <a:rPr lang="en-GB" dirty="0"/>
              <a:t>Apply operations in journal since last checkpoint.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 err="1"/>
              <a:t>WiredTiger</a:t>
            </a:r>
            <a:r>
              <a:rPr lang="en-GB" dirty="0"/>
              <a:t> use internal cache with size max of 256 MB and 50% RAM - 1GB along with file system cache</a:t>
            </a:r>
            <a:r>
              <a:rPr lang="en-GB" dirty="0" smtClean="0"/>
              <a:t>.  </a:t>
            </a: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4294967295"/>
          </p:nvPr>
        </p:nvSpPr>
        <p:spPr>
          <a:xfrm>
            <a:off x="11460163" y="6332538"/>
            <a:ext cx="731837" cy="5254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7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Mongo - Replication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65655">
              <a:spcBef>
                <a:spcPts val="933"/>
              </a:spcBef>
              <a:buSzPts val="1900"/>
              <a:buChar char="▪"/>
            </a:pPr>
            <a:r>
              <a:rPr lang="en-GB" sz="2533" dirty="0"/>
              <a:t>A replica set is a group of </a:t>
            </a:r>
            <a:r>
              <a:rPr lang="en-GB" sz="2533" dirty="0" err="1"/>
              <a:t>mongod</a:t>
            </a:r>
            <a:r>
              <a:rPr lang="en-GB" sz="2533" dirty="0"/>
              <a:t> instances that maintain the same data set.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Only one member is deemed the primary node, while other nodes are deemed secondary nodes.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The </a:t>
            </a:r>
            <a:r>
              <a:rPr lang="en-GB" sz="2533" dirty="0" err="1"/>
              <a:t>secondaries</a:t>
            </a:r>
            <a:r>
              <a:rPr lang="en-GB" sz="2533" dirty="0"/>
              <a:t> replicate the primary’s </a:t>
            </a:r>
            <a:r>
              <a:rPr lang="en-GB" sz="2533" dirty="0" err="1"/>
              <a:t>oplog</a:t>
            </a:r>
            <a:r>
              <a:rPr lang="en-GB" sz="2533" dirty="0"/>
              <a:t>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If the primary is unavailable, an eligible secondary will become primary.</a:t>
            </a:r>
            <a:endParaRPr sz="2533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4</a:t>
            </a:fld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937" y="1269524"/>
            <a:ext cx="5590992" cy="457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7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Mongo - Replication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idx="1"/>
          </p:nvPr>
        </p:nvSpPr>
        <p:spPr>
          <a:xfrm>
            <a:off x="130533" y="681037"/>
            <a:ext cx="11947497" cy="5417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74121">
              <a:spcBef>
                <a:spcPts val="933"/>
              </a:spcBef>
              <a:buSzPts val="2000"/>
              <a:buChar char="▪"/>
            </a:pPr>
            <a:r>
              <a:rPr lang="en-GB" dirty="0"/>
              <a:t>Secondary servers communicate with each other via heart-beat.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Secondary applies operations from primary asynchronously.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When primary cannot communicate a secondary for more than 10 seconds, secondary will hold election to elect itself as new primary. This automatic failover process takes about a minute.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An arbiter (do not store data) can be added in the system (with even number of </a:t>
            </a:r>
            <a:r>
              <a:rPr lang="en-GB" dirty="0" err="1"/>
              <a:t>secondaries</a:t>
            </a:r>
            <a:r>
              <a:rPr lang="en-GB" dirty="0"/>
              <a:t>) to maintain quorum in case of election. </a:t>
            </a:r>
            <a:endParaRPr dirty="0"/>
          </a:p>
          <a:p>
            <a:pPr marL="609585" indent="-474121">
              <a:spcBef>
                <a:spcPts val="0"/>
              </a:spcBef>
              <a:buSzPts val="2000"/>
              <a:buChar char="▪"/>
            </a:pPr>
            <a:r>
              <a:rPr lang="en-GB" dirty="0"/>
              <a:t>By default client reads from primary, but can set read preference from secondary. Reading from secondary may not reflect state of primary; as read from primary may read before data is durable.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4294967295"/>
          </p:nvPr>
        </p:nvSpPr>
        <p:spPr>
          <a:xfrm>
            <a:off x="11460163" y="6332538"/>
            <a:ext cx="731837" cy="5254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1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186690" y="94960"/>
            <a:ext cx="11837670" cy="4578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Mongo - Sharding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sz="half" idx="1"/>
          </p:nvPr>
        </p:nvSpPr>
        <p:spPr>
          <a:xfrm>
            <a:off x="186690" y="720436"/>
            <a:ext cx="5642610" cy="54565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65655">
              <a:spcBef>
                <a:spcPts val="933"/>
              </a:spcBef>
              <a:buSzPts val="1900"/>
              <a:buChar char="▪"/>
            </a:pPr>
            <a:r>
              <a:rPr lang="en-GB" sz="2533" dirty="0"/>
              <a:t>Sharding is a method for distributing large data across multiple machines.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This is </a:t>
            </a:r>
            <a:r>
              <a:rPr lang="en-GB" sz="2533" dirty="0" err="1"/>
              <a:t>mongodb</a:t>
            </a:r>
            <a:r>
              <a:rPr lang="en-GB" sz="2533" dirty="0"/>
              <a:t> approach for horizontal scaling/scaling out.</a:t>
            </a:r>
            <a:endParaRPr sz="2533" dirty="0"/>
          </a:p>
          <a:p>
            <a:pPr marL="609585" indent="-465655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900"/>
              <a:buFont typeface="Noto Sans Symbols"/>
              <a:buChar char="▪"/>
            </a:pPr>
            <a:r>
              <a:rPr lang="en-GB" sz="2533" dirty="0"/>
              <a:t>shard: part of collection on each server (replica set).</a:t>
            </a:r>
            <a:endParaRPr sz="2533" dirty="0"/>
          </a:p>
          <a:p>
            <a:pPr marL="609585" indent="-465655">
              <a:lnSpc>
                <a:spcPct val="100000"/>
              </a:lnSpc>
              <a:spcBef>
                <a:spcPts val="0"/>
              </a:spcBef>
              <a:buSzPts val="1900"/>
              <a:buChar char="▪"/>
            </a:pPr>
            <a:r>
              <a:rPr lang="en-GB" sz="2533" dirty="0"/>
              <a:t>mongos: query router between client &amp; cluster.</a:t>
            </a:r>
            <a:endParaRPr sz="2533" dirty="0"/>
          </a:p>
          <a:p>
            <a:pPr marL="609585" indent="-465655">
              <a:lnSpc>
                <a:spcPct val="100000"/>
              </a:lnSpc>
              <a:spcBef>
                <a:spcPts val="0"/>
              </a:spcBef>
              <a:buSzPts val="1900"/>
              <a:buChar char="▪"/>
            </a:pPr>
            <a:r>
              <a:rPr lang="en-GB" sz="2533" dirty="0"/>
              <a:t>config servers: metadata &amp; config settings of cluster.</a:t>
            </a:r>
            <a:endParaRPr sz="2533"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6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388" y="1323107"/>
            <a:ext cx="5648533" cy="446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00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Mongo - Sharding</a:t>
            </a:r>
            <a:endParaRPr dirty="0"/>
          </a:p>
        </p:txBody>
      </p:sp>
      <p:sp>
        <p:nvSpPr>
          <p:cNvPr id="282" name="Google Shape;282;p40"/>
          <p:cNvSpPr txBox="1">
            <a:spLocks noGrp="1"/>
          </p:cNvSpPr>
          <p:nvPr>
            <p:ph idx="1"/>
          </p:nvPr>
        </p:nvSpPr>
        <p:spPr>
          <a:xfrm>
            <a:off x="130533" y="681037"/>
            <a:ext cx="11947497" cy="5417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65655">
              <a:spcBef>
                <a:spcPts val="933"/>
              </a:spcBef>
              <a:buSzPts val="1900"/>
              <a:buChar char="▪"/>
            </a:pPr>
            <a:r>
              <a:rPr lang="en-GB" sz="2533" dirty="0"/>
              <a:t>Collections can be sharded across the servers based on shard keys.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Shard keys: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Consist of immutable field/fields that are present in each document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Only one shard key. To be chosen when sharding collection. Cannot change shard key later.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Collection must have index starting on shard key.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Choice of shard key affect the performance.</a:t>
            </a:r>
            <a:endParaRPr sz="2533" dirty="0"/>
          </a:p>
          <a:p>
            <a:pPr marL="609585" indent="-465655">
              <a:spcBef>
                <a:spcPts val="0"/>
              </a:spcBef>
              <a:buSzPts val="1900"/>
              <a:buChar char="▪"/>
            </a:pPr>
            <a:r>
              <a:rPr lang="en-GB" sz="2533" dirty="0"/>
              <a:t>Advantages: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Read/Write load sharing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High storage capacity</a:t>
            </a:r>
            <a:endParaRPr sz="2533" dirty="0"/>
          </a:p>
          <a:p>
            <a:pPr marL="1219170" lvl="1" indent="-465655">
              <a:spcBef>
                <a:spcPts val="0"/>
              </a:spcBef>
              <a:buSzPts val="1900"/>
              <a:buChar char="▫"/>
            </a:pPr>
            <a:r>
              <a:rPr lang="en-GB" sz="2533" dirty="0"/>
              <a:t>High availability</a:t>
            </a:r>
            <a:endParaRPr dirty="0"/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64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800" b="0" strike="noStrike" spc="-1">
                <a:solidFill>
                  <a:srgbClr val="3D5580"/>
                </a:solidFill>
                <a:latin typeface="Calibri"/>
                <a:ea typeface="Menlo"/>
              </a:rPr>
              <a:t>Cassandra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Picture 2" descr="https://tse3.explicit.bing.net/th?id=OIP.Joi6_7BB8c88B1cLufEFNwAAAA&amp;pid=Api&amp;P=0"/>
          <p:cNvPicPr/>
          <p:nvPr/>
        </p:nvPicPr>
        <p:blipFill>
          <a:blip r:embed="rId2"/>
          <a:stretch/>
        </p:blipFill>
        <p:spPr>
          <a:xfrm>
            <a:off x="3513240" y="2044800"/>
            <a:ext cx="4613760" cy="3075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67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 idx="4294967295"/>
          </p:nvPr>
        </p:nvSpPr>
        <p:spPr>
          <a:xfrm>
            <a:off x="160200" y="114480"/>
            <a:ext cx="11869200" cy="64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800" b="1" strike="noStrike" spc="-1" dirty="0">
                <a:solidFill>
                  <a:srgbClr val="3D5580"/>
                </a:solidFill>
                <a:latin typeface="Calibri"/>
                <a:ea typeface="Menlo"/>
              </a:rPr>
              <a:t>Gossip Protocol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idx="4294967295"/>
          </p:nvPr>
        </p:nvSpPr>
        <p:spPr>
          <a:xfrm>
            <a:off x="160200" y="1202760"/>
            <a:ext cx="11869200" cy="48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Cassandra uses a gossip protocol to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communicate with nodes in a cluster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It is an inter-node communication mechanism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similar to the heartbeat protocol in Hadoop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Cassandra uses the gossip protocol to discover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the location of other nodes in the cluster and get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state information of other nodes in the cluster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The gossip process runs periodically on each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node and exchanges state information with three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other nodes in the cluster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Eventually, information is propagated to all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cluster nodes. Even if there are 1000s of nodes,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information is propagated to all the nodes within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a few seconds</a:t>
            </a:r>
          </a:p>
        </p:txBody>
      </p:sp>
      <p:pic>
        <p:nvPicPr>
          <p:cNvPr id="65" name="Picture 3"/>
          <p:cNvPicPr/>
          <p:nvPr/>
        </p:nvPicPr>
        <p:blipFill>
          <a:blip r:embed="rId2"/>
          <a:stretch/>
        </p:blipFill>
        <p:spPr>
          <a:xfrm>
            <a:off x="5839560" y="1491840"/>
            <a:ext cx="5689440" cy="387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031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1061</Words>
  <Application>Microsoft Office PowerPoint</Application>
  <PresentationFormat>Widescreen</PresentationFormat>
  <Paragraphs>123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DejaVu Sans</vt:lpstr>
      <vt:lpstr>Helvetica</vt:lpstr>
      <vt:lpstr>Menlo</vt:lpstr>
      <vt:lpstr>Noto Sans Symbols</vt:lpstr>
      <vt:lpstr>Wingdings</vt:lpstr>
      <vt:lpstr>Office Theme</vt:lpstr>
      <vt:lpstr>1_Office Theme</vt:lpstr>
      <vt:lpstr>2_Office Theme</vt:lpstr>
      <vt:lpstr>PowerPoint Presentation</vt:lpstr>
      <vt:lpstr>Mongo - WiredTiger Storage</vt:lpstr>
      <vt:lpstr>Mongo - WiredTiger Storage</vt:lpstr>
      <vt:lpstr>Mongo - Replication</vt:lpstr>
      <vt:lpstr>Mongo - Replication</vt:lpstr>
      <vt:lpstr>Mongo - Sharding</vt:lpstr>
      <vt:lpstr>Mongo - Sharding</vt:lpstr>
      <vt:lpstr>Cassandra </vt:lpstr>
      <vt:lpstr>Gossip Protocol</vt:lpstr>
      <vt:lpstr>Architecture</vt:lpstr>
      <vt:lpstr>Architecture</vt:lpstr>
      <vt:lpstr>Components</vt:lpstr>
      <vt:lpstr>Data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Ghule</dc:creator>
  <cp:lastModifiedBy>sunbeam</cp:lastModifiedBy>
  <cp:revision>1980</cp:revision>
  <dcterms:created xsi:type="dcterms:W3CDTF">2019-09-13T13:56:25Z</dcterms:created>
  <dcterms:modified xsi:type="dcterms:W3CDTF">2023-01-05T01:51:58Z</dcterms:modified>
</cp:coreProperties>
</file>