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58" r:id="rId5"/>
    <p:sldId id="261" r:id="rId6"/>
    <p:sldId id="262" r:id="rId7"/>
    <p:sldId id="281" r:id="rId8"/>
    <p:sldId id="267" r:id="rId9"/>
    <p:sldId id="268" r:id="rId10"/>
    <p:sldId id="266" r:id="rId11"/>
    <p:sldId id="270" r:id="rId12"/>
    <p:sldId id="269" r:id="rId13"/>
    <p:sldId id="271" r:id="rId14"/>
    <p:sldId id="272" r:id="rId15"/>
    <p:sldId id="273" r:id="rId16"/>
    <p:sldId id="264" r:id="rId17"/>
    <p:sldId id="263" r:id="rId18"/>
    <p:sldId id="275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nya" initials="p" lastIdx="1" clrIdx="0">
    <p:extLst>
      <p:ext uri="{19B8F6BF-5375-455C-9EA6-DF929625EA0E}">
        <p15:presenceInfo xmlns:p15="http://schemas.microsoft.com/office/powerpoint/2012/main" userId="prad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6" autoAdjust="0"/>
    <p:restoredTop sz="94651"/>
  </p:normalViewPr>
  <p:slideViewPr>
    <p:cSldViewPr snapToGrid="0" snapToObjects="1">
      <p:cViewPr varScale="1">
        <p:scale>
          <a:sx n="63" d="100"/>
          <a:sy n="63" d="100"/>
        </p:scale>
        <p:origin x="8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2424152"/>
            <a:ext cx="9144000" cy="2559843"/>
          </a:xfrm>
        </p:spPr>
        <p:txBody>
          <a:bodyPr/>
          <a:lstStyle/>
          <a:p>
            <a:r>
              <a:rPr lang="en-IN" sz="3600" dirty="0" smtClean="0"/>
              <a:t>NoSQL Programming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Trainer : </a:t>
            </a:r>
            <a:r>
              <a:rPr lang="en-IN" dirty="0" err="1" smtClean="0">
                <a:solidFill>
                  <a:srgbClr val="002060"/>
                </a:solidFill>
              </a:rPr>
              <a:t>Pradnyaa</a:t>
            </a:r>
            <a:r>
              <a:rPr lang="en-IN" dirty="0" smtClean="0">
                <a:solidFill>
                  <a:srgbClr val="002060"/>
                </a:solidFill>
              </a:rPr>
              <a:t> S </a:t>
            </a:r>
            <a:r>
              <a:rPr lang="en-IN" dirty="0" err="1" smtClean="0">
                <a:solidFill>
                  <a:srgbClr val="002060"/>
                </a:solidFill>
              </a:rPr>
              <a:t>Dindorkar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Email: </a:t>
            </a:r>
            <a:r>
              <a:rPr lang="en-IN" dirty="0">
                <a:solidFill>
                  <a:srgbClr val="002060"/>
                </a:solidFill>
              </a:rPr>
              <a:t>p</a:t>
            </a:r>
            <a:r>
              <a:rPr lang="en-IN" dirty="0" smtClean="0">
                <a:solidFill>
                  <a:srgbClr val="002060"/>
                </a:solidFill>
              </a:rPr>
              <a:t>radnya@sunbeaminfo.com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aim of </a:t>
            </a:r>
            <a:r>
              <a:rPr lang="en-US" dirty="0" err="1"/>
              <a:t>nosql</a:t>
            </a:r>
            <a:r>
              <a:rPr lang="en-US" dirty="0"/>
              <a:t>? 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is not suitable for storing structured data.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databases allow storing non-structured data.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is a new data format to store large datasets.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provides an alternative to SQL databases to store textual data.</a:t>
            </a:r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4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aim of </a:t>
            </a:r>
            <a:r>
              <a:rPr lang="en-US" dirty="0" err="1"/>
              <a:t>nosql</a:t>
            </a:r>
            <a:r>
              <a:rPr lang="en-US" dirty="0"/>
              <a:t>? 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is not suitable for storing structured data.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 NoSQL databases allow storing non-structured data.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is a new data format to store large datasets.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 NoSQL provides an alternative to SQL databases to store textual data.</a:t>
            </a:r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one of the following is not a reason for the popularity of NoSQL?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Allows data to be stored across multiple nodes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Enables better scalability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Enables the storage of consistent data 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Enables faster data lookup</a:t>
            </a:r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one of the following is not a reason for the popularity of NoSQL?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Allows data to be stored across multiple nodes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Enables better scalability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Enables the storage of consistent data 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Enables faster data lookup</a:t>
            </a:r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smtClean="0"/>
              <a:t>column based store?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Cassandra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err="1" smtClean="0"/>
              <a:t>Riak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MongoDB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err="1" smtClean="0"/>
              <a:t>Redis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smtClean="0"/>
              <a:t>column based store?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solidFill>
                  <a:srgbClr val="FF0000"/>
                </a:solidFill>
              </a:rPr>
              <a:t>Cassandra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err="1" smtClean="0"/>
              <a:t>Riak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MongoDB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err="1" smtClean="0"/>
              <a:t>Redis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 err="1"/>
              <a:t>Couchbase</a:t>
            </a:r>
            <a:endParaRPr lang="en-US" dirty="0"/>
          </a:p>
          <a:p>
            <a:pPr lvl="1"/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r>
              <a:rPr lang="en-US" dirty="0" smtClean="0"/>
              <a:t>Oracle KV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9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 smtClean="0"/>
              <a:t>RethinkDB</a:t>
            </a:r>
            <a:endParaRPr lang="en-US" dirty="0" smtClean="0"/>
          </a:p>
          <a:p>
            <a:pPr lvl="1"/>
            <a:r>
              <a:rPr lang="en-US" dirty="0" err="1" smtClean="0"/>
              <a:t>BaseX</a:t>
            </a:r>
            <a:endParaRPr lang="en-US" dirty="0" smtClean="0"/>
          </a:p>
          <a:p>
            <a:pPr lvl="1"/>
            <a:r>
              <a:rPr lang="en-US" dirty="0" smtClean="0"/>
              <a:t>Azure </a:t>
            </a:r>
            <a:r>
              <a:rPr lang="en-US" dirty="0" err="1" smtClean="0"/>
              <a:t>CosmosDB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Based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 err="1"/>
              <a:t>HBase</a:t>
            </a:r>
            <a:endParaRPr lang="en-US" dirty="0"/>
          </a:p>
          <a:p>
            <a:pPr lvl="1"/>
            <a:r>
              <a:rPr lang="en-US" dirty="0" smtClean="0"/>
              <a:t>Vertica</a:t>
            </a:r>
          </a:p>
          <a:p>
            <a:pPr lvl="1"/>
            <a:r>
              <a:rPr lang="en-IN" dirty="0" err="1"/>
              <a:t>Hypertable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0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Neo4J</a:t>
            </a:r>
          </a:p>
          <a:p>
            <a:pPr lvl="1"/>
            <a:r>
              <a:rPr lang="en-US" dirty="0" err="1"/>
              <a:t>Giraph</a:t>
            </a:r>
            <a:endParaRPr lang="en-US" dirty="0"/>
          </a:p>
          <a:p>
            <a:pPr lvl="1"/>
            <a:r>
              <a:rPr lang="en-US" dirty="0" err="1"/>
              <a:t>OrientDB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2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When you query a collection, MongoDB returns a ________ object that contains the results of the query</a:t>
            </a:r>
            <a:r>
              <a:rPr lang="en-US" dirty="0" smtClean="0">
                <a:solidFill>
                  <a:srgbClr val="222222"/>
                </a:solidFill>
                <a:latin typeface="Open Sans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A: </a:t>
            </a:r>
            <a:r>
              <a:rPr lang="en-IN" dirty="0" smtClean="0">
                <a:solidFill>
                  <a:srgbClr val="222222"/>
                </a:solidFill>
                <a:latin typeface="Open Sans"/>
              </a:rPr>
              <a:t>row</a:t>
            </a:r>
            <a:endParaRPr lang="en-US" dirty="0" smtClean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B: </a:t>
            </a:r>
            <a:r>
              <a:rPr lang="en-IN" dirty="0" smtClean="0">
                <a:solidFill>
                  <a:srgbClr val="222222"/>
                </a:solidFill>
                <a:latin typeface="Open Sans"/>
              </a:rPr>
              <a:t>cursor</a:t>
            </a: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C: </a:t>
            </a:r>
            <a:r>
              <a:rPr lang="en-IN" dirty="0" err="1" smtClean="0">
                <a:solidFill>
                  <a:srgbClr val="222222"/>
                </a:solidFill>
                <a:latin typeface="Open Sans"/>
              </a:rPr>
              <a:t>colums</a:t>
            </a:r>
            <a:endParaRPr lang="en-US" dirty="0" smtClean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D: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4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 </a:t>
            </a:r>
            <a:r>
              <a:rPr lang="en-US" dirty="0" err="1"/>
              <a:t>GridFS</a:t>
            </a:r>
            <a:r>
              <a:rPr lang="en-US" dirty="0"/>
              <a:t> limits chunk size to ______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smtClean="0"/>
              <a:t>225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255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smtClean="0"/>
              <a:t>256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16 </a:t>
            </a:r>
            <a:r>
              <a:rPr lang="en-US" dirty="0" err="1" smtClean="0"/>
              <a:t>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6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 </a:t>
            </a:r>
            <a:r>
              <a:rPr lang="en-US" dirty="0" err="1"/>
              <a:t>GridFS</a:t>
            </a:r>
            <a:r>
              <a:rPr lang="en-US" dirty="0"/>
              <a:t> limits chunk size to ______ 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a) </a:t>
            </a:r>
            <a:r>
              <a:rPr lang="en-US" dirty="0" smtClean="0"/>
              <a:t>225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>
                <a:solidFill>
                  <a:srgbClr val="FF0000"/>
                </a:solidFill>
              </a:rPr>
              <a:t>255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smtClean="0"/>
              <a:t>256 kb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16 </a:t>
            </a:r>
            <a:r>
              <a:rPr lang="en-US" dirty="0" err="1" smtClean="0"/>
              <a:t>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1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</a:t>
            </a:r>
            <a:r>
              <a:rPr lang="en-IN" dirty="0" smtClean="0"/>
              <a:t>using _______as a Default port.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27077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27017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27071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27707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</a:t>
            </a:r>
            <a:r>
              <a:rPr lang="en-IN" dirty="0" smtClean="0"/>
              <a:t>using _______as a Default port.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27077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solidFill>
                  <a:srgbClr val="FF0000"/>
                </a:solidFill>
              </a:rPr>
              <a:t>27017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27071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27707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8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- </a:t>
            </a:r>
            <a:r>
              <a:rPr lang="en-IN" dirty="0"/>
              <a:t>27017</a:t>
            </a:r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- 3306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- 6379</a:t>
            </a:r>
          </a:p>
          <a:p>
            <a:r>
              <a:rPr lang="en-US" dirty="0" smtClean="0"/>
              <a:t>Cassandra </a:t>
            </a:r>
            <a:r>
              <a:rPr lang="en-US" smtClean="0"/>
              <a:t>-9042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Open Sans"/>
              </a:rPr>
              <a:t>When you query a collection, MongoDB returns a ________ object that contains the results of the query</a:t>
            </a:r>
            <a:r>
              <a:rPr lang="en-US" dirty="0" smtClean="0">
                <a:solidFill>
                  <a:srgbClr val="222222"/>
                </a:solidFill>
                <a:latin typeface="Open Sans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A: </a:t>
            </a:r>
            <a:r>
              <a:rPr lang="en-IN" dirty="0" smtClean="0">
                <a:solidFill>
                  <a:srgbClr val="222222"/>
                </a:solidFill>
                <a:latin typeface="Open Sans"/>
              </a:rPr>
              <a:t>row</a:t>
            </a:r>
            <a:endParaRPr lang="en-US" dirty="0" smtClean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Open Sans"/>
              </a:rPr>
              <a:t>B: </a:t>
            </a:r>
            <a:r>
              <a:rPr lang="en-IN" dirty="0" smtClean="0">
                <a:solidFill>
                  <a:srgbClr val="FF0000"/>
                </a:solidFill>
                <a:latin typeface="Open Sans"/>
              </a:rPr>
              <a:t>cursor</a:t>
            </a: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C: </a:t>
            </a:r>
            <a:r>
              <a:rPr lang="en-IN" dirty="0" err="1" smtClean="0">
                <a:solidFill>
                  <a:srgbClr val="222222"/>
                </a:solidFill>
                <a:latin typeface="Open Sans"/>
              </a:rPr>
              <a:t>colums</a:t>
            </a:r>
            <a:endParaRPr lang="en-US" dirty="0" smtClean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Open Sans"/>
              </a:rPr>
              <a:t>D: collection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4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operation adds a new document to the users collection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add</a:t>
            </a:r>
          </a:p>
          <a:p>
            <a:r>
              <a:rPr lang="en-US" dirty="0" smtClean="0"/>
              <a:t>B: insert</a:t>
            </a:r>
          </a:p>
          <a:p>
            <a:r>
              <a:rPr lang="en-US" dirty="0" smtClean="0"/>
              <a:t>C:push</a:t>
            </a:r>
          </a:p>
          <a:p>
            <a:r>
              <a:rPr lang="en-US" dirty="0" smtClean="0"/>
              <a:t>D:addDocuments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operation adds a new document to the users collection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A: add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B: insert</a:t>
            </a:r>
          </a:p>
          <a:p>
            <a:r>
              <a:rPr lang="en-US" dirty="0" smtClean="0"/>
              <a:t>C:push</a:t>
            </a:r>
          </a:p>
          <a:p>
            <a:r>
              <a:rPr lang="en-US" dirty="0" smtClean="0"/>
              <a:t>D:addDocuments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9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 is used to view statistics about the query plan for a given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A:</a:t>
            </a:r>
            <a:r>
              <a:rPr lang="en-IN" dirty="0" err="1" smtClean="0"/>
              <a:t>explainPlan</a:t>
            </a:r>
            <a:r>
              <a:rPr lang="en-IN" dirty="0" smtClean="0"/>
              <a:t>()</a:t>
            </a:r>
            <a:endParaRPr lang="en-US" dirty="0" smtClean="0"/>
          </a:p>
          <a:p>
            <a:r>
              <a:rPr lang="en-US" dirty="0" smtClean="0"/>
              <a:t>B:</a:t>
            </a:r>
            <a:r>
              <a:rPr lang="en-IN" dirty="0"/>
              <a:t>explain()</a:t>
            </a:r>
            <a:endParaRPr lang="en-US" dirty="0" smtClean="0"/>
          </a:p>
          <a:p>
            <a:r>
              <a:rPr lang="en-US" dirty="0" smtClean="0"/>
              <a:t>C:exec()</a:t>
            </a:r>
          </a:p>
          <a:p>
            <a:r>
              <a:rPr lang="en-US" dirty="0" smtClean="0"/>
              <a:t>D:</a:t>
            </a:r>
            <a:r>
              <a:rPr lang="en-IN" dirty="0" err="1"/>
              <a:t>explainstats</a:t>
            </a:r>
            <a:r>
              <a:rPr lang="en-IN" dirty="0"/>
              <a:t>()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7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 is used to view statistics about the query plan for a given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A:</a:t>
            </a:r>
            <a:r>
              <a:rPr lang="en-IN" dirty="0" err="1" smtClean="0"/>
              <a:t>explainPlan</a:t>
            </a:r>
            <a:r>
              <a:rPr lang="en-IN" dirty="0" smtClean="0"/>
              <a:t>()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B:</a:t>
            </a:r>
            <a:r>
              <a:rPr lang="en-IN" dirty="0">
                <a:solidFill>
                  <a:srgbClr val="FF0000"/>
                </a:solidFill>
              </a:rPr>
              <a:t>explain()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C:exec()</a:t>
            </a:r>
          </a:p>
          <a:p>
            <a:r>
              <a:rPr lang="en-US" dirty="0" smtClean="0"/>
              <a:t>D:</a:t>
            </a:r>
            <a:r>
              <a:rPr lang="en-IN" dirty="0" err="1"/>
              <a:t>explainstats</a:t>
            </a:r>
            <a:r>
              <a:rPr lang="en-IN" dirty="0"/>
              <a:t>()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err="1"/>
              <a:t>nosql</a:t>
            </a:r>
            <a:r>
              <a:rPr lang="en-US" dirty="0"/>
              <a:t> database type? 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SQL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JSON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XML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Key-Value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2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</a:t>
            </a:r>
            <a:r>
              <a:rPr lang="en-US" dirty="0" err="1"/>
              <a:t>nosql</a:t>
            </a:r>
            <a:r>
              <a:rPr lang="en-US" dirty="0"/>
              <a:t> database type? 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SQL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JSON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XML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solidFill>
                  <a:srgbClr val="FF0000"/>
                </a:solidFill>
              </a:rPr>
              <a:t>Key-Value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9864</TotalTime>
  <Words>386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Value Database</vt:lpstr>
      <vt:lpstr>Document DB</vt:lpstr>
      <vt:lpstr>Column Based DB</vt:lpstr>
      <vt:lpstr>Graph 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sunbeam</cp:lastModifiedBy>
  <cp:revision>395</cp:revision>
  <dcterms:created xsi:type="dcterms:W3CDTF">2019-09-13T13:56:25Z</dcterms:created>
  <dcterms:modified xsi:type="dcterms:W3CDTF">2023-01-05T05:36:53Z</dcterms:modified>
</cp:coreProperties>
</file>