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2" r:id="rId15"/>
    <p:sldId id="273" r:id="rId16"/>
    <p:sldId id="274" r:id="rId17"/>
    <p:sldId id="267" r:id="rId18"/>
    <p:sldId id="268"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3905" cy="4411980"/>
          </a:xfrm>
          <a:custGeom>
            <a:avLst/>
            <a:gdLst/>
            <a:ahLst/>
            <a:cxnLst/>
            <a:rect l="l" t="t" r="r" b="b"/>
            <a:pathLst>
              <a:path w="12193905" h="4411980">
                <a:moveTo>
                  <a:pt x="12193524" y="0"/>
                </a:moveTo>
                <a:lnTo>
                  <a:pt x="0" y="0"/>
                </a:lnTo>
                <a:lnTo>
                  <a:pt x="0" y="4411599"/>
                </a:lnTo>
                <a:lnTo>
                  <a:pt x="12193524" y="4411599"/>
                </a:lnTo>
                <a:lnTo>
                  <a:pt x="12193524" y="0"/>
                </a:lnTo>
                <a:close/>
              </a:path>
            </a:pathLst>
          </a:custGeom>
          <a:solidFill>
            <a:srgbClr val="FFC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52627" y="534923"/>
            <a:ext cx="11274552" cy="4896612"/>
          </a:xfrm>
          <a:prstGeom prst="rect">
            <a:avLst/>
          </a:prstGeom>
        </p:spPr>
      </p:pic>
      <p:sp>
        <p:nvSpPr>
          <p:cNvPr id="18" name="bg object 18"/>
          <p:cNvSpPr/>
          <p:nvPr/>
        </p:nvSpPr>
        <p:spPr>
          <a:xfrm>
            <a:off x="598931" y="553211"/>
            <a:ext cx="10995660" cy="4617720"/>
          </a:xfrm>
          <a:custGeom>
            <a:avLst/>
            <a:gdLst/>
            <a:ahLst/>
            <a:cxnLst/>
            <a:rect l="l" t="t" r="r" b="b"/>
            <a:pathLst>
              <a:path w="10995660" h="4617720">
                <a:moveTo>
                  <a:pt x="10995279" y="0"/>
                </a:moveTo>
                <a:lnTo>
                  <a:pt x="0" y="0"/>
                </a:lnTo>
                <a:lnTo>
                  <a:pt x="0" y="4617720"/>
                </a:lnTo>
                <a:lnTo>
                  <a:pt x="10995279" y="4617720"/>
                </a:lnTo>
                <a:lnTo>
                  <a:pt x="10995279"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3906139" y="2199792"/>
            <a:ext cx="4373245" cy="1123950"/>
          </a:xfrm>
          <a:prstGeom prst="rect">
            <a:avLst/>
          </a:prstGeom>
        </p:spPr>
        <p:txBody>
          <a:bodyPr wrap="square" lIns="0" tIns="0" rIns="0" bIns="0">
            <a:spAutoFit/>
          </a:bodyPr>
          <a:lstStyle>
            <a:lvl1pPr>
              <a:defRPr sz="37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4413885"/>
          </a:xfrm>
          <a:custGeom>
            <a:avLst/>
            <a:gdLst/>
            <a:ahLst/>
            <a:cxnLst/>
            <a:rect l="l" t="t" r="r" b="b"/>
            <a:pathLst>
              <a:path w="12192000" h="4413885">
                <a:moveTo>
                  <a:pt x="12192000" y="0"/>
                </a:moveTo>
                <a:lnTo>
                  <a:pt x="0" y="0"/>
                </a:lnTo>
                <a:lnTo>
                  <a:pt x="0" y="4413504"/>
                </a:lnTo>
                <a:lnTo>
                  <a:pt x="12192000" y="4413504"/>
                </a:lnTo>
                <a:lnTo>
                  <a:pt x="12192000" y="0"/>
                </a:lnTo>
                <a:close/>
              </a:path>
            </a:pathLst>
          </a:custGeom>
          <a:solidFill>
            <a:srgbClr val="FFC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54151" y="536448"/>
            <a:ext cx="11274171" cy="4894707"/>
          </a:xfrm>
          <a:prstGeom prst="rect">
            <a:avLst/>
          </a:prstGeom>
        </p:spPr>
      </p:pic>
      <p:sp>
        <p:nvSpPr>
          <p:cNvPr id="18" name="bg object 18"/>
          <p:cNvSpPr/>
          <p:nvPr/>
        </p:nvSpPr>
        <p:spPr>
          <a:xfrm>
            <a:off x="597407" y="551688"/>
            <a:ext cx="10997565" cy="4617720"/>
          </a:xfrm>
          <a:custGeom>
            <a:avLst/>
            <a:gdLst/>
            <a:ahLst/>
            <a:cxnLst/>
            <a:rect l="l" t="t" r="r" b="b"/>
            <a:pathLst>
              <a:path w="10997565" h="4617720">
                <a:moveTo>
                  <a:pt x="10997184" y="0"/>
                </a:moveTo>
                <a:lnTo>
                  <a:pt x="0" y="0"/>
                </a:lnTo>
                <a:lnTo>
                  <a:pt x="0" y="4617720"/>
                </a:lnTo>
                <a:lnTo>
                  <a:pt x="10997184" y="4617720"/>
                </a:lnTo>
                <a:lnTo>
                  <a:pt x="10997184"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6816" y="814781"/>
            <a:ext cx="4346575" cy="1096010"/>
          </a:xfrm>
          <a:prstGeom prst="rect">
            <a:avLst/>
          </a:prstGeom>
        </p:spPr>
        <p:txBody>
          <a:bodyPr wrap="square" lIns="0" tIns="0" rIns="0" bIns="0">
            <a:spAutoFit/>
          </a:bodyPr>
          <a:lstStyle>
            <a:lvl1pPr>
              <a:defRPr sz="37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9654" y="2232786"/>
            <a:ext cx="5450205" cy="4152900"/>
          </a:xfrm>
          <a:prstGeom prst="rect">
            <a:avLst/>
          </a:prstGeom>
        </p:spPr>
        <p:txBody>
          <a:bodyPr wrap="square" lIns="0" tIns="0" rIns="0" bIns="0">
            <a:spAutoFit/>
          </a:bodyPr>
          <a:lstStyle>
            <a:lvl1pPr>
              <a:defRPr sz="13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devendra971/DPA-Csp-571.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3905" cy="4411980"/>
          </a:xfrm>
          <a:custGeom>
            <a:avLst/>
            <a:gdLst/>
            <a:ahLst/>
            <a:cxnLst/>
            <a:rect l="l" t="t" r="r" b="b"/>
            <a:pathLst>
              <a:path w="12193905" h="4411980">
                <a:moveTo>
                  <a:pt x="12193524" y="0"/>
                </a:moveTo>
                <a:lnTo>
                  <a:pt x="0" y="0"/>
                </a:lnTo>
                <a:lnTo>
                  <a:pt x="0" y="4411599"/>
                </a:lnTo>
                <a:lnTo>
                  <a:pt x="12193524" y="4411599"/>
                </a:lnTo>
                <a:lnTo>
                  <a:pt x="12193524" y="0"/>
                </a:lnTo>
                <a:close/>
              </a:path>
            </a:pathLst>
          </a:custGeom>
          <a:solidFill>
            <a:srgbClr val="FFC000"/>
          </a:solidFill>
        </p:spPr>
        <p:txBody>
          <a:bodyPr wrap="square" lIns="0" tIns="0" rIns="0" bIns="0" rtlCol="0"/>
          <a:lstStyle/>
          <a:p>
            <a:endParaRPr/>
          </a:p>
        </p:txBody>
      </p:sp>
      <p:grpSp>
        <p:nvGrpSpPr>
          <p:cNvPr id="3" name="object 3"/>
          <p:cNvGrpSpPr/>
          <p:nvPr/>
        </p:nvGrpSpPr>
        <p:grpSpPr>
          <a:xfrm>
            <a:off x="452627" y="534923"/>
            <a:ext cx="11275060" cy="4897120"/>
            <a:chOff x="452627" y="534923"/>
            <a:chExt cx="11275060" cy="4897120"/>
          </a:xfrm>
        </p:grpSpPr>
        <p:pic>
          <p:nvPicPr>
            <p:cNvPr id="4" name="object 4"/>
            <p:cNvPicPr/>
            <p:nvPr/>
          </p:nvPicPr>
          <p:blipFill>
            <a:blip r:embed="rId2" cstate="print"/>
            <a:stretch>
              <a:fillRect/>
            </a:stretch>
          </p:blipFill>
          <p:spPr>
            <a:xfrm>
              <a:off x="452627" y="534923"/>
              <a:ext cx="11274552" cy="4896612"/>
            </a:xfrm>
            <a:prstGeom prst="rect">
              <a:avLst/>
            </a:prstGeom>
          </p:spPr>
        </p:pic>
        <p:sp>
          <p:nvSpPr>
            <p:cNvPr id="5" name="object 5"/>
            <p:cNvSpPr/>
            <p:nvPr/>
          </p:nvSpPr>
          <p:spPr>
            <a:xfrm>
              <a:off x="598931" y="553211"/>
              <a:ext cx="10995660" cy="4617720"/>
            </a:xfrm>
            <a:custGeom>
              <a:avLst/>
              <a:gdLst/>
              <a:ahLst/>
              <a:cxnLst/>
              <a:rect l="l" t="t" r="r" b="b"/>
              <a:pathLst>
                <a:path w="10995660" h="4617720">
                  <a:moveTo>
                    <a:pt x="10995279" y="0"/>
                  </a:moveTo>
                  <a:lnTo>
                    <a:pt x="0" y="0"/>
                  </a:lnTo>
                  <a:lnTo>
                    <a:pt x="0" y="4617720"/>
                  </a:lnTo>
                  <a:lnTo>
                    <a:pt x="10995279" y="4617720"/>
                  </a:lnTo>
                  <a:lnTo>
                    <a:pt x="10995279" y="0"/>
                  </a:lnTo>
                  <a:close/>
                </a:path>
              </a:pathLst>
            </a:custGeom>
            <a:solidFill>
              <a:srgbClr val="FFFFFF"/>
            </a:solidFill>
          </p:spPr>
          <p:txBody>
            <a:bodyPr wrap="square" lIns="0" tIns="0" rIns="0" bIns="0" rtlCol="0"/>
            <a:lstStyle/>
            <a:p>
              <a:endParaRPr/>
            </a:p>
          </p:txBody>
        </p:sp>
      </p:grpSp>
      <p:sp>
        <p:nvSpPr>
          <p:cNvPr id="6" name="object 6"/>
          <p:cNvSpPr/>
          <p:nvPr/>
        </p:nvSpPr>
        <p:spPr>
          <a:xfrm>
            <a:off x="598931" y="6355079"/>
            <a:ext cx="11000105" cy="0"/>
          </a:xfrm>
          <a:custGeom>
            <a:avLst/>
            <a:gdLst/>
            <a:ahLst/>
            <a:cxnLst/>
            <a:rect l="l" t="t" r="r" b="b"/>
            <a:pathLst>
              <a:path w="11000105">
                <a:moveTo>
                  <a:pt x="10999724" y="0"/>
                </a:moveTo>
                <a:lnTo>
                  <a:pt x="0" y="0"/>
                </a:lnTo>
              </a:path>
            </a:pathLst>
          </a:custGeom>
          <a:ln w="100584">
            <a:solidFill>
              <a:srgbClr val="FFC000"/>
            </a:solidFill>
          </a:ln>
        </p:spPr>
        <p:txBody>
          <a:bodyPr wrap="square" lIns="0" tIns="0" rIns="0" bIns="0" rtlCol="0"/>
          <a:lstStyle/>
          <a:p>
            <a:endParaRPr/>
          </a:p>
        </p:txBody>
      </p:sp>
      <p:sp>
        <p:nvSpPr>
          <p:cNvPr id="7" name="object 7"/>
          <p:cNvSpPr txBox="1"/>
          <p:nvPr/>
        </p:nvSpPr>
        <p:spPr>
          <a:xfrm>
            <a:off x="4354195" y="3172206"/>
            <a:ext cx="3492500" cy="1442720"/>
          </a:xfrm>
          <a:prstGeom prst="rect">
            <a:avLst/>
          </a:prstGeom>
        </p:spPr>
        <p:txBody>
          <a:bodyPr vert="horz" wrap="square" lIns="0" tIns="13335" rIns="0" bIns="0" rtlCol="0">
            <a:spAutoFit/>
          </a:bodyPr>
          <a:lstStyle/>
          <a:p>
            <a:pPr marR="1905" algn="ctr">
              <a:lnSpc>
                <a:spcPct val="100000"/>
              </a:lnSpc>
              <a:spcBef>
                <a:spcPts val="105"/>
              </a:spcBef>
            </a:pPr>
            <a:r>
              <a:rPr sz="1400" spc="-10" dirty="0">
                <a:solidFill>
                  <a:srgbClr val="242D41"/>
                </a:solidFill>
                <a:latin typeface="Times New Roman"/>
                <a:cs typeface="Times New Roman"/>
              </a:rPr>
              <a:t>Contributors</a:t>
            </a:r>
            <a:r>
              <a:rPr sz="1400" spc="-40" dirty="0">
                <a:solidFill>
                  <a:srgbClr val="242D41"/>
                </a:solidFill>
                <a:latin typeface="Times New Roman"/>
                <a:cs typeface="Times New Roman"/>
              </a:rPr>
              <a:t> </a:t>
            </a:r>
            <a:r>
              <a:rPr sz="1400" spc="-50" dirty="0">
                <a:solidFill>
                  <a:srgbClr val="242D41"/>
                </a:solidFill>
                <a:latin typeface="Times New Roman"/>
                <a:cs typeface="Times New Roman"/>
              </a:rPr>
              <a:t>:</a:t>
            </a:r>
            <a:endParaRPr sz="1400">
              <a:latin typeface="Times New Roman"/>
              <a:cs typeface="Times New Roman"/>
            </a:endParaRPr>
          </a:p>
          <a:p>
            <a:pPr marR="24130" algn="ctr">
              <a:lnSpc>
                <a:spcPct val="100000"/>
              </a:lnSpc>
              <a:spcBef>
                <a:spcPts val="85"/>
              </a:spcBef>
            </a:pPr>
            <a:r>
              <a:rPr sz="1400" spc="-10" dirty="0">
                <a:solidFill>
                  <a:srgbClr val="242D41"/>
                </a:solidFill>
                <a:latin typeface="Times New Roman"/>
                <a:cs typeface="Times New Roman"/>
              </a:rPr>
              <a:t>Devendra</a:t>
            </a:r>
            <a:r>
              <a:rPr sz="1400" spc="-110" dirty="0">
                <a:solidFill>
                  <a:srgbClr val="242D41"/>
                </a:solidFill>
                <a:latin typeface="Times New Roman"/>
                <a:cs typeface="Times New Roman"/>
              </a:rPr>
              <a:t> </a:t>
            </a:r>
            <a:r>
              <a:rPr sz="1400" spc="-20" dirty="0">
                <a:solidFill>
                  <a:srgbClr val="242D41"/>
                </a:solidFill>
                <a:latin typeface="Times New Roman"/>
                <a:cs typeface="Times New Roman"/>
              </a:rPr>
              <a:t>singh</a:t>
            </a:r>
            <a:r>
              <a:rPr sz="1400" spc="-10" dirty="0">
                <a:solidFill>
                  <a:srgbClr val="242D41"/>
                </a:solidFill>
                <a:latin typeface="Times New Roman"/>
                <a:cs typeface="Times New Roman"/>
              </a:rPr>
              <a:t> portey</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(A20538603)</a:t>
            </a:r>
            <a:endParaRPr sz="1400">
              <a:latin typeface="Times New Roman"/>
              <a:cs typeface="Times New Roman"/>
            </a:endParaRPr>
          </a:p>
          <a:p>
            <a:pPr marL="12700" marR="5080" algn="ctr">
              <a:lnSpc>
                <a:spcPts val="1910"/>
              </a:lnSpc>
              <a:spcBef>
                <a:spcPts val="100"/>
              </a:spcBef>
            </a:pPr>
            <a:r>
              <a:rPr sz="1400" spc="-20" dirty="0">
                <a:solidFill>
                  <a:srgbClr val="242D41"/>
                </a:solidFill>
                <a:latin typeface="Times New Roman"/>
                <a:cs typeface="Times New Roman"/>
              </a:rPr>
              <a:t>Haritha</a:t>
            </a:r>
            <a:r>
              <a:rPr sz="1400" spc="135" dirty="0">
                <a:solidFill>
                  <a:srgbClr val="242D41"/>
                </a:solidFill>
                <a:latin typeface="Times New Roman"/>
                <a:cs typeface="Times New Roman"/>
              </a:rPr>
              <a:t> </a:t>
            </a:r>
            <a:r>
              <a:rPr sz="1400" spc="-10" dirty="0">
                <a:solidFill>
                  <a:srgbClr val="242D41"/>
                </a:solidFill>
                <a:latin typeface="Times New Roman"/>
                <a:cs typeface="Times New Roman"/>
              </a:rPr>
              <a:t>chennuru</a:t>
            </a:r>
            <a:r>
              <a:rPr sz="1400" spc="-80" dirty="0">
                <a:solidFill>
                  <a:srgbClr val="242D41"/>
                </a:solidFill>
                <a:latin typeface="Times New Roman"/>
                <a:cs typeface="Times New Roman"/>
              </a:rPr>
              <a:t> </a:t>
            </a:r>
            <a:r>
              <a:rPr sz="1400" dirty="0">
                <a:solidFill>
                  <a:srgbClr val="242D41"/>
                </a:solidFill>
                <a:latin typeface="Times New Roman"/>
                <a:cs typeface="Times New Roman"/>
              </a:rPr>
              <a:t>venugopal reddy</a:t>
            </a:r>
            <a:r>
              <a:rPr sz="1400" spc="-80" dirty="0">
                <a:solidFill>
                  <a:srgbClr val="242D41"/>
                </a:solidFill>
                <a:latin typeface="Times New Roman"/>
                <a:cs typeface="Times New Roman"/>
              </a:rPr>
              <a:t> </a:t>
            </a:r>
            <a:r>
              <a:rPr sz="1400" spc="-10" dirty="0">
                <a:solidFill>
                  <a:srgbClr val="242D41"/>
                </a:solidFill>
                <a:latin typeface="Times New Roman"/>
                <a:cs typeface="Times New Roman"/>
              </a:rPr>
              <a:t>(A20531012) </a:t>
            </a:r>
            <a:r>
              <a:rPr sz="1400" dirty="0">
                <a:solidFill>
                  <a:srgbClr val="242D41"/>
                </a:solidFill>
                <a:latin typeface="Times New Roman"/>
                <a:cs typeface="Times New Roman"/>
              </a:rPr>
              <a:t>Satya</a:t>
            </a:r>
            <a:r>
              <a:rPr sz="1400" spc="-90" dirty="0">
                <a:solidFill>
                  <a:srgbClr val="242D41"/>
                </a:solidFill>
                <a:latin typeface="Times New Roman"/>
                <a:cs typeface="Times New Roman"/>
              </a:rPr>
              <a:t> </a:t>
            </a:r>
            <a:r>
              <a:rPr sz="1400" dirty="0">
                <a:solidFill>
                  <a:srgbClr val="242D41"/>
                </a:solidFill>
                <a:latin typeface="Times New Roman"/>
                <a:cs typeface="Times New Roman"/>
              </a:rPr>
              <a:t>mani</a:t>
            </a:r>
            <a:r>
              <a:rPr sz="1400" spc="-5" dirty="0">
                <a:solidFill>
                  <a:srgbClr val="242D41"/>
                </a:solidFill>
                <a:latin typeface="Times New Roman"/>
                <a:cs typeface="Times New Roman"/>
              </a:rPr>
              <a:t> </a:t>
            </a:r>
            <a:r>
              <a:rPr sz="1400" dirty="0">
                <a:solidFill>
                  <a:srgbClr val="242D41"/>
                </a:solidFill>
                <a:latin typeface="Times New Roman"/>
                <a:cs typeface="Times New Roman"/>
              </a:rPr>
              <a:t>srujan</a:t>
            </a:r>
            <a:r>
              <a:rPr sz="1400" spc="-90" dirty="0">
                <a:solidFill>
                  <a:srgbClr val="242D41"/>
                </a:solidFill>
                <a:latin typeface="Times New Roman"/>
                <a:cs typeface="Times New Roman"/>
              </a:rPr>
              <a:t> </a:t>
            </a:r>
            <a:r>
              <a:rPr sz="1400" spc="-10" dirty="0">
                <a:solidFill>
                  <a:srgbClr val="242D41"/>
                </a:solidFill>
                <a:latin typeface="Times New Roman"/>
                <a:cs typeface="Times New Roman"/>
              </a:rPr>
              <a:t>dommeti(A20594429)</a:t>
            </a:r>
            <a:endParaRPr sz="1400">
              <a:latin typeface="Times New Roman"/>
              <a:cs typeface="Times New Roman"/>
            </a:endParaRPr>
          </a:p>
          <a:p>
            <a:pPr marL="524510">
              <a:lnSpc>
                <a:spcPct val="100000"/>
              </a:lnSpc>
              <a:spcBef>
                <a:spcPts val="160"/>
              </a:spcBef>
            </a:pPr>
            <a:r>
              <a:rPr sz="1400" dirty="0">
                <a:solidFill>
                  <a:srgbClr val="242D41"/>
                </a:solidFill>
                <a:latin typeface="Times New Roman"/>
                <a:cs typeface="Times New Roman"/>
              </a:rPr>
              <a:t>Sivakrishna</a:t>
            </a:r>
            <a:r>
              <a:rPr sz="1400" spc="80" dirty="0">
                <a:solidFill>
                  <a:srgbClr val="242D41"/>
                </a:solidFill>
                <a:latin typeface="Times New Roman"/>
                <a:cs typeface="Times New Roman"/>
              </a:rPr>
              <a:t> </a:t>
            </a:r>
            <a:r>
              <a:rPr sz="1400" dirty="0">
                <a:solidFill>
                  <a:srgbClr val="242D41"/>
                </a:solidFill>
                <a:latin typeface="Times New Roman"/>
                <a:cs typeface="Times New Roman"/>
              </a:rPr>
              <a:t>golla</a:t>
            </a:r>
            <a:r>
              <a:rPr sz="1400" spc="160" dirty="0">
                <a:solidFill>
                  <a:srgbClr val="242D41"/>
                </a:solidFill>
                <a:latin typeface="Times New Roman"/>
                <a:cs typeface="Times New Roman"/>
              </a:rPr>
              <a:t> </a:t>
            </a:r>
            <a:r>
              <a:rPr sz="1400" spc="-10" dirty="0">
                <a:solidFill>
                  <a:srgbClr val="242D41"/>
                </a:solidFill>
                <a:latin typeface="Times New Roman"/>
                <a:cs typeface="Times New Roman"/>
              </a:rPr>
              <a:t>(A20563027)</a:t>
            </a:r>
            <a:endParaRPr sz="1400">
              <a:latin typeface="Times New Roman"/>
              <a:cs typeface="Times New Roman"/>
            </a:endParaRPr>
          </a:p>
          <a:p>
            <a:pPr marL="524510">
              <a:lnSpc>
                <a:spcPct val="100000"/>
              </a:lnSpc>
              <a:spcBef>
                <a:spcPts val="265"/>
              </a:spcBef>
            </a:pPr>
            <a:r>
              <a:rPr sz="1400" dirty="0">
                <a:solidFill>
                  <a:srgbClr val="242D41"/>
                </a:solidFill>
                <a:latin typeface="Times New Roman"/>
                <a:cs typeface="Times New Roman"/>
              </a:rPr>
              <a:t>Sneha</a:t>
            </a:r>
            <a:r>
              <a:rPr sz="1400" spc="-20" dirty="0">
                <a:solidFill>
                  <a:srgbClr val="242D41"/>
                </a:solidFill>
                <a:latin typeface="Times New Roman"/>
                <a:cs typeface="Times New Roman"/>
              </a:rPr>
              <a:t> </a:t>
            </a:r>
            <a:r>
              <a:rPr sz="1400" dirty="0">
                <a:solidFill>
                  <a:srgbClr val="242D41"/>
                </a:solidFill>
                <a:latin typeface="Times New Roman"/>
                <a:cs typeface="Times New Roman"/>
              </a:rPr>
              <a:t>poojitha</a:t>
            </a:r>
            <a:r>
              <a:rPr sz="1400" spc="-90" dirty="0">
                <a:solidFill>
                  <a:srgbClr val="242D41"/>
                </a:solidFill>
                <a:latin typeface="Times New Roman"/>
                <a:cs typeface="Times New Roman"/>
              </a:rPr>
              <a:t> </a:t>
            </a:r>
            <a:r>
              <a:rPr sz="1400" dirty="0">
                <a:solidFill>
                  <a:srgbClr val="242D41"/>
                </a:solidFill>
                <a:latin typeface="Times New Roman"/>
                <a:cs typeface="Times New Roman"/>
              </a:rPr>
              <a:t>gade</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(A20558333)</a:t>
            </a:r>
            <a:endParaRPr sz="1400">
              <a:latin typeface="Times New Roman"/>
              <a:cs typeface="Times New Roman"/>
            </a:endParaRPr>
          </a:p>
        </p:txBody>
      </p:sp>
      <p:sp>
        <p:nvSpPr>
          <p:cNvPr id="8" name="object 8"/>
          <p:cNvSpPr txBox="1">
            <a:spLocks noGrp="1"/>
          </p:cNvSpPr>
          <p:nvPr>
            <p:ph type="title"/>
          </p:nvPr>
        </p:nvSpPr>
        <p:spPr>
          <a:xfrm>
            <a:off x="800201" y="841375"/>
            <a:ext cx="10603865" cy="2181225"/>
          </a:xfrm>
          <a:prstGeom prst="rect">
            <a:avLst/>
          </a:prstGeom>
        </p:spPr>
        <p:txBody>
          <a:bodyPr vert="horz" wrap="square" lIns="0" tIns="12700" rIns="0" bIns="0" rtlCol="0">
            <a:spAutoFit/>
          </a:bodyPr>
          <a:lstStyle/>
          <a:p>
            <a:pPr algn="ctr">
              <a:lnSpc>
                <a:spcPts val="2150"/>
              </a:lnSpc>
              <a:spcBef>
                <a:spcPts val="100"/>
              </a:spcBef>
              <a:tabLst>
                <a:tab pos="7834630" algn="l"/>
              </a:tabLst>
            </a:pPr>
            <a:r>
              <a:rPr sz="2700" spc="-15" baseline="1543" dirty="0">
                <a:latin typeface="Calibri"/>
                <a:cs typeface="Calibri"/>
              </a:rPr>
              <a:t>CSP-</a:t>
            </a:r>
            <a:r>
              <a:rPr sz="2700" spc="-44" baseline="1543" dirty="0">
                <a:latin typeface="Calibri"/>
                <a:cs typeface="Calibri"/>
              </a:rPr>
              <a:t>571-</a:t>
            </a:r>
            <a:r>
              <a:rPr sz="2700" baseline="1543" dirty="0">
                <a:latin typeface="Calibri"/>
                <a:cs typeface="Calibri"/>
              </a:rPr>
              <a:t>DATA</a:t>
            </a:r>
            <a:r>
              <a:rPr sz="2700" spc="97" baseline="1543" dirty="0">
                <a:latin typeface="Calibri"/>
                <a:cs typeface="Calibri"/>
              </a:rPr>
              <a:t> </a:t>
            </a:r>
            <a:r>
              <a:rPr sz="2700" spc="-15" baseline="1543" dirty="0">
                <a:latin typeface="Calibri"/>
                <a:cs typeface="Calibri"/>
              </a:rPr>
              <a:t>PREPARATION</a:t>
            </a:r>
            <a:r>
              <a:rPr sz="2700" spc="-60" baseline="1543" dirty="0">
                <a:latin typeface="Calibri"/>
                <a:cs typeface="Calibri"/>
              </a:rPr>
              <a:t> </a:t>
            </a:r>
            <a:r>
              <a:rPr sz="2700" spc="-15" baseline="1543" dirty="0">
                <a:latin typeface="Calibri"/>
                <a:cs typeface="Calibri"/>
              </a:rPr>
              <a:t>ANALYSIS</a:t>
            </a:r>
            <a:r>
              <a:rPr sz="2700" baseline="1543" dirty="0">
                <a:latin typeface="Calibri"/>
                <a:cs typeface="Calibri"/>
              </a:rPr>
              <a:t>	</a:t>
            </a:r>
            <a:r>
              <a:rPr sz="1800" spc="-10" dirty="0">
                <a:latin typeface="Calibri"/>
                <a:cs typeface="Calibri"/>
              </a:rPr>
              <a:t>Professor:</a:t>
            </a:r>
            <a:r>
              <a:rPr sz="1800" spc="-85" dirty="0">
                <a:latin typeface="Calibri"/>
                <a:cs typeface="Calibri"/>
              </a:rPr>
              <a:t> </a:t>
            </a:r>
            <a:r>
              <a:rPr sz="1800" dirty="0">
                <a:latin typeface="Calibri"/>
                <a:cs typeface="Calibri"/>
              </a:rPr>
              <a:t>Oleksandr</a:t>
            </a:r>
            <a:r>
              <a:rPr sz="1800" spc="-20" dirty="0">
                <a:latin typeface="Calibri"/>
                <a:cs typeface="Calibri"/>
              </a:rPr>
              <a:t> </a:t>
            </a:r>
            <a:r>
              <a:rPr sz="1800" spc="-10" dirty="0">
                <a:latin typeface="Calibri"/>
                <a:cs typeface="Calibri"/>
              </a:rPr>
              <a:t>Narykov</a:t>
            </a:r>
            <a:endParaRPr sz="1800">
              <a:latin typeface="Calibri"/>
              <a:cs typeface="Calibri"/>
            </a:endParaRPr>
          </a:p>
          <a:p>
            <a:pPr marL="2422525" marR="2407920" algn="ctr">
              <a:lnSpc>
                <a:spcPts val="7030"/>
              </a:lnSpc>
              <a:spcBef>
                <a:spcPts val="860"/>
              </a:spcBef>
            </a:pPr>
            <a:r>
              <a:rPr sz="6500" dirty="0">
                <a:latin typeface="Calibri"/>
                <a:cs typeface="Calibri"/>
              </a:rPr>
              <a:t>Chicago</a:t>
            </a:r>
            <a:r>
              <a:rPr sz="6500" spc="-200" dirty="0">
                <a:latin typeface="Calibri"/>
                <a:cs typeface="Calibri"/>
              </a:rPr>
              <a:t> </a:t>
            </a:r>
            <a:r>
              <a:rPr sz="6500" spc="-10" dirty="0">
                <a:latin typeface="Calibri"/>
                <a:cs typeface="Calibri"/>
              </a:rPr>
              <a:t>Weather Prediction</a:t>
            </a:r>
            <a:endParaRPr sz="65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3" name="object 3"/>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grpSp>
        <p:nvGrpSpPr>
          <p:cNvPr id="4" name="object 4"/>
          <p:cNvGrpSpPr/>
          <p:nvPr/>
        </p:nvGrpSpPr>
        <p:grpSpPr>
          <a:xfrm>
            <a:off x="5536691" y="0"/>
            <a:ext cx="6657340" cy="6858000"/>
            <a:chOff x="5536691" y="0"/>
            <a:chExt cx="6657340" cy="6858000"/>
          </a:xfrm>
        </p:grpSpPr>
        <p:sp>
          <p:nvSpPr>
            <p:cNvPr id="5" name="object 5"/>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6" name="object 6"/>
            <p:cNvPicPr/>
            <p:nvPr/>
          </p:nvPicPr>
          <p:blipFill>
            <a:blip r:embed="rId2" cstate="print"/>
            <a:stretch>
              <a:fillRect/>
            </a:stretch>
          </p:blipFill>
          <p:spPr>
            <a:xfrm>
              <a:off x="5541263" y="498348"/>
              <a:ext cx="6286499" cy="6112764"/>
            </a:xfrm>
            <a:prstGeom prst="rect">
              <a:avLst/>
            </a:prstGeom>
          </p:spPr>
        </p:pic>
        <p:sp>
          <p:nvSpPr>
            <p:cNvPr id="7" name="object 7"/>
            <p:cNvSpPr/>
            <p:nvPr/>
          </p:nvSpPr>
          <p:spPr>
            <a:xfrm>
              <a:off x="5682995" y="516636"/>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5536691" y="777240"/>
              <a:ext cx="6519671" cy="5833872"/>
            </a:xfrm>
            <a:prstGeom prst="rect">
              <a:avLst/>
            </a:prstGeom>
          </p:spPr>
        </p:pic>
      </p:grpSp>
      <p:sp>
        <p:nvSpPr>
          <p:cNvPr id="9" name="object 9"/>
          <p:cNvSpPr txBox="1">
            <a:spLocks noGrp="1"/>
          </p:cNvSpPr>
          <p:nvPr>
            <p:ph type="title"/>
          </p:nvPr>
        </p:nvSpPr>
        <p:spPr>
          <a:xfrm>
            <a:off x="425602" y="826084"/>
            <a:ext cx="3865879" cy="870585"/>
          </a:xfrm>
          <a:prstGeom prst="rect">
            <a:avLst/>
          </a:prstGeom>
        </p:spPr>
        <p:txBody>
          <a:bodyPr vert="horz" wrap="square" lIns="0" tIns="36195" rIns="0" bIns="0" rtlCol="0">
            <a:spAutoFit/>
          </a:bodyPr>
          <a:lstStyle/>
          <a:p>
            <a:pPr marL="12700" marR="5080">
              <a:lnSpc>
                <a:spcPts val="3279"/>
              </a:lnSpc>
              <a:spcBef>
                <a:spcPts val="285"/>
              </a:spcBef>
            </a:pPr>
            <a:r>
              <a:rPr sz="2800" b="1" dirty="0">
                <a:latin typeface="Arial"/>
                <a:cs typeface="Arial"/>
              </a:rPr>
              <a:t>Unsupervised</a:t>
            </a:r>
            <a:r>
              <a:rPr sz="2800" b="1" spc="-80" dirty="0">
                <a:latin typeface="Arial"/>
                <a:cs typeface="Arial"/>
              </a:rPr>
              <a:t> </a:t>
            </a:r>
            <a:r>
              <a:rPr sz="2800" b="1" spc="-10" dirty="0">
                <a:latin typeface="Arial"/>
                <a:cs typeface="Arial"/>
              </a:rPr>
              <a:t>learning techniques</a:t>
            </a:r>
            <a:endParaRPr sz="2800" dirty="0">
              <a:latin typeface="Arial"/>
              <a:cs typeface="Arial"/>
            </a:endParaRPr>
          </a:p>
        </p:txBody>
      </p:sp>
      <p:sp>
        <p:nvSpPr>
          <p:cNvPr id="10" name="object 10"/>
          <p:cNvSpPr txBox="1"/>
          <p:nvPr/>
        </p:nvSpPr>
        <p:spPr>
          <a:xfrm>
            <a:off x="237236" y="1943176"/>
            <a:ext cx="5175250" cy="3808729"/>
          </a:xfrm>
          <a:prstGeom prst="rect">
            <a:avLst/>
          </a:prstGeom>
        </p:spPr>
        <p:txBody>
          <a:bodyPr vert="horz" wrap="square" lIns="0" tIns="12700" rIns="0" bIns="0" rtlCol="0">
            <a:spAutoFit/>
          </a:bodyPr>
          <a:lstStyle/>
          <a:p>
            <a:pPr marL="217170">
              <a:lnSpc>
                <a:spcPct val="100000"/>
              </a:lnSpc>
              <a:spcBef>
                <a:spcPts val="100"/>
              </a:spcBef>
            </a:pPr>
            <a:r>
              <a:rPr sz="1800" b="1" spc="-220" dirty="0">
                <a:latin typeface="Trebuchet MS"/>
                <a:cs typeface="Trebuchet MS"/>
              </a:rPr>
              <a:t>Anomaly</a:t>
            </a:r>
            <a:r>
              <a:rPr sz="1800" b="1" spc="-265" dirty="0">
                <a:latin typeface="Trebuchet MS"/>
                <a:cs typeface="Trebuchet MS"/>
              </a:rPr>
              <a:t> </a:t>
            </a:r>
            <a:r>
              <a:rPr sz="1800" b="1" spc="-204" dirty="0">
                <a:latin typeface="Trebuchet MS"/>
                <a:cs typeface="Trebuchet MS"/>
              </a:rPr>
              <a:t>Detection</a:t>
            </a:r>
            <a:r>
              <a:rPr sz="1800" b="1" spc="-275" dirty="0">
                <a:latin typeface="Trebuchet MS"/>
                <a:cs typeface="Trebuchet MS"/>
              </a:rPr>
              <a:t> </a:t>
            </a:r>
            <a:r>
              <a:rPr sz="1800" b="1" spc="-150" dirty="0">
                <a:latin typeface="Trebuchet MS"/>
                <a:cs typeface="Trebuchet MS"/>
              </a:rPr>
              <a:t>Using</a:t>
            </a:r>
            <a:r>
              <a:rPr sz="1800" b="1" spc="-235" dirty="0">
                <a:latin typeface="Trebuchet MS"/>
                <a:cs typeface="Trebuchet MS"/>
              </a:rPr>
              <a:t> </a:t>
            </a:r>
            <a:r>
              <a:rPr sz="1800" b="1" spc="-195" dirty="0">
                <a:latin typeface="Trebuchet MS"/>
                <a:cs typeface="Trebuchet MS"/>
              </a:rPr>
              <a:t>One-</a:t>
            </a:r>
            <a:r>
              <a:rPr sz="1800" b="1" spc="-125" dirty="0">
                <a:latin typeface="Trebuchet MS"/>
                <a:cs typeface="Trebuchet MS"/>
              </a:rPr>
              <a:t>Class</a:t>
            </a:r>
            <a:r>
              <a:rPr sz="1800" b="1" spc="-254" dirty="0">
                <a:latin typeface="Trebuchet MS"/>
                <a:cs typeface="Trebuchet MS"/>
              </a:rPr>
              <a:t> </a:t>
            </a:r>
            <a:r>
              <a:rPr sz="1800" b="1" spc="-25" dirty="0">
                <a:latin typeface="Trebuchet MS"/>
                <a:cs typeface="Trebuchet MS"/>
              </a:rPr>
              <a:t>SVM</a:t>
            </a:r>
            <a:endParaRPr sz="1800" dirty="0">
              <a:latin typeface="Trebuchet MS"/>
              <a:cs typeface="Trebuchet MS"/>
            </a:endParaRPr>
          </a:p>
          <a:p>
            <a:pPr marL="12700" marR="5080">
              <a:lnSpc>
                <a:spcPct val="100000"/>
              </a:lnSpc>
              <a:spcBef>
                <a:spcPts val="1695"/>
              </a:spcBef>
            </a:pPr>
            <a:r>
              <a:rPr sz="1800" dirty="0">
                <a:latin typeface="Arial MT"/>
                <a:cs typeface="Arial MT"/>
              </a:rPr>
              <a:t>One-class</a:t>
            </a:r>
            <a:r>
              <a:rPr sz="1800" spc="-65" dirty="0">
                <a:latin typeface="Arial MT"/>
                <a:cs typeface="Arial MT"/>
              </a:rPr>
              <a:t> </a:t>
            </a:r>
            <a:r>
              <a:rPr sz="1800" dirty="0">
                <a:latin typeface="Arial MT"/>
                <a:cs typeface="Arial MT"/>
              </a:rPr>
              <a:t>SVM</a:t>
            </a:r>
            <a:r>
              <a:rPr sz="1800" spc="20" dirty="0">
                <a:latin typeface="Arial MT"/>
                <a:cs typeface="Arial MT"/>
              </a:rPr>
              <a:t> </a:t>
            </a:r>
            <a:r>
              <a:rPr sz="1800" dirty="0">
                <a:latin typeface="Arial MT"/>
                <a:cs typeface="Arial MT"/>
              </a:rPr>
              <a:t>is</a:t>
            </a:r>
            <a:r>
              <a:rPr sz="1800" spc="-25" dirty="0">
                <a:latin typeface="Arial MT"/>
                <a:cs typeface="Arial MT"/>
              </a:rPr>
              <a:t> </a:t>
            </a:r>
            <a:r>
              <a:rPr sz="1800" dirty="0">
                <a:latin typeface="Arial MT"/>
                <a:cs typeface="Arial MT"/>
              </a:rPr>
              <a:t>a</a:t>
            </a:r>
            <a:r>
              <a:rPr sz="1800" spc="15" dirty="0">
                <a:latin typeface="Arial MT"/>
                <a:cs typeface="Arial MT"/>
              </a:rPr>
              <a:t> </a:t>
            </a:r>
            <a:r>
              <a:rPr sz="1800" dirty="0">
                <a:latin typeface="Arial MT"/>
                <a:cs typeface="Arial MT"/>
              </a:rPr>
              <a:t>machine</a:t>
            </a:r>
            <a:r>
              <a:rPr sz="1800" spc="15" dirty="0">
                <a:latin typeface="Arial MT"/>
                <a:cs typeface="Arial MT"/>
              </a:rPr>
              <a:t> </a:t>
            </a:r>
            <a:r>
              <a:rPr sz="1800" dirty="0">
                <a:latin typeface="Arial MT"/>
                <a:cs typeface="Arial MT"/>
              </a:rPr>
              <a:t>learning</a:t>
            </a:r>
            <a:r>
              <a:rPr sz="1800" spc="-130" dirty="0">
                <a:latin typeface="Arial MT"/>
                <a:cs typeface="Arial MT"/>
              </a:rPr>
              <a:t> </a:t>
            </a:r>
            <a:r>
              <a:rPr sz="1800" spc="-10" dirty="0">
                <a:latin typeface="Arial MT"/>
                <a:cs typeface="Arial MT"/>
              </a:rPr>
              <a:t>technique </a:t>
            </a:r>
            <a:r>
              <a:rPr sz="1800" dirty="0">
                <a:latin typeface="Arial MT"/>
                <a:cs typeface="Arial MT"/>
              </a:rPr>
              <a:t>that identifies</a:t>
            </a:r>
            <a:r>
              <a:rPr sz="1800" spc="-85" dirty="0">
                <a:latin typeface="Arial MT"/>
                <a:cs typeface="Arial MT"/>
              </a:rPr>
              <a:t> </a:t>
            </a:r>
            <a:r>
              <a:rPr sz="1800" dirty="0">
                <a:latin typeface="Arial MT"/>
                <a:cs typeface="Arial MT"/>
              </a:rPr>
              <a:t>outliers</a:t>
            </a:r>
            <a:r>
              <a:rPr sz="1800" spc="-80" dirty="0">
                <a:latin typeface="Arial MT"/>
                <a:cs typeface="Arial MT"/>
              </a:rPr>
              <a:t> </a:t>
            </a:r>
            <a:r>
              <a:rPr sz="1800" dirty="0">
                <a:latin typeface="Arial MT"/>
                <a:cs typeface="Arial MT"/>
              </a:rPr>
              <a:t>by</a:t>
            </a:r>
            <a:r>
              <a:rPr sz="1800" spc="35" dirty="0">
                <a:latin typeface="Arial MT"/>
                <a:cs typeface="Arial MT"/>
              </a:rPr>
              <a:t> </a:t>
            </a:r>
            <a:r>
              <a:rPr sz="1800" dirty="0">
                <a:latin typeface="Arial MT"/>
                <a:cs typeface="Arial MT"/>
              </a:rPr>
              <a:t>learning</a:t>
            </a:r>
            <a:r>
              <a:rPr sz="1800" spc="-80" dirty="0">
                <a:latin typeface="Arial MT"/>
                <a:cs typeface="Arial MT"/>
              </a:rPr>
              <a:t> </a:t>
            </a:r>
            <a:r>
              <a:rPr sz="1800" dirty="0">
                <a:latin typeface="Arial MT"/>
                <a:cs typeface="Arial MT"/>
              </a:rPr>
              <a:t>a</a:t>
            </a:r>
            <a:r>
              <a:rPr sz="1800" spc="5" dirty="0">
                <a:latin typeface="Arial MT"/>
                <a:cs typeface="Arial MT"/>
              </a:rPr>
              <a:t> </a:t>
            </a:r>
            <a:r>
              <a:rPr sz="1800" spc="-10" dirty="0">
                <a:latin typeface="Arial MT"/>
                <a:cs typeface="Arial MT"/>
              </a:rPr>
              <a:t>boundary </a:t>
            </a:r>
            <a:r>
              <a:rPr sz="1800" dirty="0">
                <a:latin typeface="Arial MT"/>
                <a:cs typeface="Arial MT"/>
              </a:rPr>
              <a:t>around</a:t>
            </a:r>
            <a:r>
              <a:rPr sz="1800" spc="-60" dirty="0">
                <a:latin typeface="Arial MT"/>
                <a:cs typeface="Arial MT"/>
              </a:rPr>
              <a:t> </a:t>
            </a:r>
            <a:r>
              <a:rPr sz="1800" dirty="0">
                <a:latin typeface="Arial MT"/>
                <a:cs typeface="Arial MT"/>
              </a:rPr>
              <a:t>most</a:t>
            </a:r>
            <a:r>
              <a:rPr sz="1800" spc="85" dirty="0">
                <a:latin typeface="Arial MT"/>
                <a:cs typeface="Arial MT"/>
              </a:rPr>
              <a:t> </a:t>
            </a:r>
            <a:r>
              <a:rPr sz="1800" dirty="0">
                <a:latin typeface="Arial MT"/>
                <a:cs typeface="Arial MT"/>
              </a:rPr>
              <a:t>data</a:t>
            </a:r>
            <a:r>
              <a:rPr sz="1800" spc="-20" dirty="0">
                <a:latin typeface="Arial MT"/>
                <a:cs typeface="Arial MT"/>
              </a:rPr>
              <a:t> </a:t>
            </a:r>
            <a:r>
              <a:rPr sz="1800" dirty="0">
                <a:latin typeface="Arial MT"/>
                <a:cs typeface="Arial MT"/>
              </a:rPr>
              <a:t>points.</a:t>
            </a:r>
            <a:r>
              <a:rPr sz="1800" spc="-55" dirty="0">
                <a:latin typeface="Arial MT"/>
                <a:cs typeface="Arial MT"/>
              </a:rPr>
              <a:t> </a:t>
            </a:r>
            <a:r>
              <a:rPr sz="1800" dirty="0">
                <a:latin typeface="Arial MT"/>
                <a:cs typeface="Arial MT"/>
              </a:rPr>
              <a:t>It</a:t>
            </a:r>
            <a:r>
              <a:rPr sz="1800" spc="10" dirty="0">
                <a:latin typeface="Arial MT"/>
                <a:cs typeface="Arial MT"/>
              </a:rPr>
              <a:t> </a:t>
            </a:r>
            <a:r>
              <a:rPr sz="1800" dirty="0">
                <a:latin typeface="Arial MT"/>
                <a:cs typeface="Arial MT"/>
              </a:rPr>
              <a:t>is</a:t>
            </a:r>
            <a:r>
              <a:rPr sz="1800" spc="-25" dirty="0">
                <a:latin typeface="Arial MT"/>
                <a:cs typeface="Arial MT"/>
              </a:rPr>
              <a:t> </a:t>
            </a:r>
            <a:r>
              <a:rPr sz="1800" dirty="0">
                <a:latin typeface="Arial MT"/>
                <a:cs typeface="Arial MT"/>
              </a:rPr>
              <a:t>particularly</a:t>
            </a:r>
            <a:r>
              <a:rPr sz="1800" spc="-110" dirty="0">
                <a:latin typeface="Arial MT"/>
                <a:cs typeface="Arial MT"/>
              </a:rPr>
              <a:t> </a:t>
            </a:r>
            <a:r>
              <a:rPr sz="1800" spc="-10" dirty="0">
                <a:latin typeface="Arial MT"/>
                <a:cs typeface="Arial MT"/>
              </a:rPr>
              <a:t>effective </a:t>
            </a:r>
            <a:r>
              <a:rPr sz="1800" dirty="0">
                <a:latin typeface="Arial MT"/>
                <a:cs typeface="Arial MT"/>
              </a:rPr>
              <a:t>in</a:t>
            </a:r>
            <a:r>
              <a:rPr sz="1800" spc="-15" dirty="0">
                <a:latin typeface="Arial MT"/>
                <a:cs typeface="Arial MT"/>
              </a:rPr>
              <a:t> </a:t>
            </a:r>
            <a:r>
              <a:rPr sz="1800" dirty="0">
                <a:latin typeface="Arial MT"/>
                <a:cs typeface="Arial MT"/>
              </a:rPr>
              <a:t>unsupervised</a:t>
            </a:r>
            <a:r>
              <a:rPr sz="1800" spc="-80" dirty="0">
                <a:latin typeface="Arial MT"/>
                <a:cs typeface="Arial MT"/>
              </a:rPr>
              <a:t> </a:t>
            </a:r>
            <a:r>
              <a:rPr sz="1800" dirty="0">
                <a:latin typeface="Arial MT"/>
                <a:cs typeface="Arial MT"/>
              </a:rPr>
              <a:t>settings</a:t>
            </a:r>
            <a:r>
              <a:rPr sz="1800" spc="-55" dirty="0">
                <a:latin typeface="Arial MT"/>
                <a:cs typeface="Arial MT"/>
              </a:rPr>
              <a:t> </a:t>
            </a:r>
            <a:r>
              <a:rPr sz="1800" dirty="0">
                <a:latin typeface="Arial MT"/>
                <a:cs typeface="Arial MT"/>
              </a:rPr>
              <a:t>for</a:t>
            </a:r>
            <a:r>
              <a:rPr sz="1800" spc="-10" dirty="0">
                <a:latin typeface="Arial MT"/>
                <a:cs typeface="Arial MT"/>
              </a:rPr>
              <a:t> </a:t>
            </a:r>
            <a:r>
              <a:rPr sz="1800" dirty="0">
                <a:latin typeface="Arial MT"/>
                <a:cs typeface="Arial MT"/>
              </a:rPr>
              <a:t>detecting</a:t>
            </a:r>
            <a:r>
              <a:rPr sz="1800" spc="-50" dirty="0">
                <a:latin typeface="Arial MT"/>
                <a:cs typeface="Arial MT"/>
              </a:rPr>
              <a:t> </a:t>
            </a:r>
            <a:r>
              <a:rPr sz="1800" dirty="0">
                <a:latin typeface="Arial MT"/>
                <a:cs typeface="Arial MT"/>
              </a:rPr>
              <a:t>anomalies</a:t>
            </a:r>
            <a:r>
              <a:rPr sz="1800" spc="-15" dirty="0">
                <a:latin typeface="Arial MT"/>
                <a:cs typeface="Arial MT"/>
              </a:rPr>
              <a:t> </a:t>
            </a:r>
            <a:r>
              <a:rPr sz="1800" spc="-25" dirty="0">
                <a:latin typeface="Arial MT"/>
                <a:cs typeface="Arial MT"/>
              </a:rPr>
              <a:t>or </a:t>
            </a:r>
            <a:r>
              <a:rPr sz="1800" dirty="0">
                <a:latin typeface="Arial MT"/>
                <a:cs typeface="Arial MT"/>
              </a:rPr>
              <a:t>rare</a:t>
            </a:r>
            <a:r>
              <a:rPr sz="1800" spc="-15" dirty="0">
                <a:latin typeface="Arial MT"/>
                <a:cs typeface="Arial MT"/>
              </a:rPr>
              <a:t> </a:t>
            </a:r>
            <a:r>
              <a:rPr sz="1800" dirty="0">
                <a:latin typeface="Arial MT"/>
                <a:cs typeface="Arial MT"/>
              </a:rPr>
              <a:t>events.</a:t>
            </a:r>
            <a:r>
              <a:rPr sz="1800" spc="-50" dirty="0">
                <a:latin typeface="Arial MT"/>
                <a:cs typeface="Arial MT"/>
              </a:rPr>
              <a:t> </a:t>
            </a:r>
            <a:r>
              <a:rPr sz="1800" dirty="0">
                <a:latin typeface="Arial MT"/>
                <a:cs typeface="Arial MT"/>
              </a:rPr>
              <a:t>The</a:t>
            </a:r>
            <a:r>
              <a:rPr sz="1800" spc="-15" dirty="0">
                <a:latin typeface="Arial MT"/>
                <a:cs typeface="Arial MT"/>
              </a:rPr>
              <a:t> </a:t>
            </a:r>
            <a:r>
              <a:rPr sz="1800" dirty="0">
                <a:latin typeface="Arial MT"/>
                <a:cs typeface="Arial MT"/>
              </a:rPr>
              <a:t>RBF</a:t>
            </a:r>
            <a:r>
              <a:rPr sz="1800" spc="35" dirty="0">
                <a:latin typeface="Arial MT"/>
                <a:cs typeface="Arial MT"/>
              </a:rPr>
              <a:t> </a:t>
            </a:r>
            <a:r>
              <a:rPr sz="1800" dirty="0">
                <a:latin typeface="Arial MT"/>
                <a:cs typeface="Arial MT"/>
              </a:rPr>
              <a:t>kernel</a:t>
            </a:r>
            <a:r>
              <a:rPr sz="1800" spc="-25" dirty="0">
                <a:latin typeface="Arial MT"/>
                <a:cs typeface="Arial MT"/>
              </a:rPr>
              <a:t> </a:t>
            </a:r>
            <a:r>
              <a:rPr sz="1800" dirty="0">
                <a:latin typeface="Arial MT"/>
                <a:cs typeface="Arial MT"/>
              </a:rPr>
              <a:t>captures</a:t>
            </a:r>
            <a:r>
              <a:rPr sz="1800" spc="-55" dirty="0">
                <a:latin typeface="Arial MT"/>
                <a:cs typeface="Arial MT"/>
              </a:rPr>
              <a:t> </a:t>
            </a:r>
            <a:r>
              <a:rPr sz="1800" dirty="0">
                <a:latin typeface="Arial MT"/>
                <a:cs typeface="Arial MT"/>
              </a:rPr>
              <a:t>non-</a:t>
            </a:r>
            <a:r>
              <a:rPr sz="1800" spc="-10" dirty="0">
                <a:latin typeface="Arial MT"/>
                <a:cs typeface="Arial MT"/>
              </a:rPr>
              <a:t>linear </a:t>
            </a:r>
            <a:r>
              <a:rPr sz="1800" dirty="0">
                <a:latin typeface="Arial MT"/>
                <a:cs typeface="Arial MT"/>
              </a:rPr>
              <a:t>relationships,</a:t>
            </a:r>
            <a:r>
              <a:rPr sz="1800" spc="-125" dirty="0">
                <a:latin typeface="Arial MT"/>
                <a:cs typeface="Arial MT"/>
              </a:rPr>
              <a:t> </a:t>
            </a:r>
            <a:r>
              <a:rPr sz="1800" dirty="0">
                <a:latin typeface="Arial MT"/>
                <a:cs typeface="Arial MT"/>
              </a:rPr>
              <a:t>improving</a:t>
            </a:r>
            <a:r>
              <a:rPr sz="1800" spc="-10" dirty="0">
                <a:latin typeface="Arial MT"/>
                <a:cs typeface="Arial MT"/>
              </a:rPr>
              <a:t> </a:t>
            </a:r>
            <a:r>
              <a:rPr sz="1800" dirty="0">
                <a:latin typeface="Arial MT"/>
                <a:cs typeface="Arial MT"/>
              </a:rPr>
              <a:t>anomaly</a:t>
            </a:r>
            <a:r>
              <a:rPr sz="1800" spc="15" dirty="0">
                <a:latin typeface="Arial MT"/>
                <a:cs typeface="Arial MT"/>
              </a:rPr>
              <a:t> </a:t>
            </a:r>
            <a:r>
              <a:rPr sz="1800" dirty="0">
                <a:latin typeface="Arial MT"/>
                <a:cs typeface="Arial MT"/>
              </a:rPr>
              <a:t>detection</a:t>
            </a:r>
            <a:r>
              <a:rPr sz="1800" spc="-85" dirty="0">
                <a:latin typeface="Arial MT"/>
                <a:cs typeface="Arial MT"/>
              </a:rPr>
              <a:t> </a:t>
            </a:r>
            <a:r>
              <a:rPr sz="1800" spc="-25" dirty="0">
                <a:latin typeface="Arial MT"/>
                <a:cs typeface="Arial MT"/>
              </a:rPr>
              <a:t>in </a:t>
            </a:r>
            <a:r>
              <a:rPr sz="1800" dirty="0">
                <a:latin typeface="Arial MT"/>
                <a:cs typeface="Arial MT"/>
              </a:rPr>
              <a:t>complex</a:t>
            </a:r>
            <a:r>
              <a:rPr sz="1800" spc="-10" dirty="0">
                <a:latin typeface="Arial MT"/>
                <a:cs typeface="Arial MT"/>
              </a:rPr>
              <a:t> </a:t>
            </a:r>
            <a:r>
              <a:rPr sz="1800" dirty="0">
                <a:latin typeface="Arial MT"/>
                <a:cs typeface="Arial MT"/>
              </a:rPr>
              <a:t>datasets.</a:t>
            </a:r>
            <a:r>
              <a:rPr sz="1800" spc="-35" dirty="0">
                <a:latin typeface="Arial MT"/>
                <a:cs typeface="Arial MT"/>
              </a:rPr>
              <a:t> </a:t>
            </a:r>
            <a:r>
              <a:rPr sz="1800" dirty="0">
                <a:latin typeface="Arial MT"/>
                <a:cs typeface="Arial MT"/>
              </a:rPr>
              <a:t>It</a:t>
            </a:r>
            <a:r>
              <a:rPr sz="1800" spc="-35" dirty="0">
                <a:latin typeface="Arial MT"/>
                <a:cs typeface="Arial MT"/>
              </a:rPr>
              <a:t> </a:t>
            </a:r>
            <a:r>
              <a:rPr sz="1800" dirty="0">
                <a:latin typeface="Arial MT"/>
                <a:cs typeface="Arial MT"/>
              </a:rPr>
              <a:t>is</a:t>
            </a:r>
            <a:r>
              <a:rPr sz="1800" spc="-40" dirty="0">
                <a:latin typeface="Arial MT"/>
                <a:cs typeface="Arial MT"/>
              </a:rPr>
              <a:t> </a:t>
            </a:r>
            <a:r>
              <a:rPr sz="1800" dirty="0">
                <a:latin typeface="Arial MT"/>
                <a:cs typeface="Arial MT"/>
              </a:rPr>
              <a:t>useful</a:t>
            </a:r>
            <a:r>
              <a:rPr sz="1800" spc="-10" dirty="0">
                <a:latin typeface="Arial MT"/>
                <a:cs typeface="Arial MT"/>
              </a:rPr>
              <a:t> </a:t>
            </a:r>
            <a:r>
              <a:rPr sz="1800" dirty="0">
                <a:latin typeface="Arial MT"/>
                <a:cs typeface="Arial MT"/>
              </a:rPr>
              <a:t>in</a:t>
            </a:r>
            <a:r>
              <a:rPr sz="1800" spc="-70" dirty="0">
                <a:latin typeface="Arial MT"/>
                <a:cs typeface="Arial MT"/>
              </a:rPr>
              <a:t> </a:t>
            </a:r>
            <a:r>
              <a:rPr sz="1800" spc="-30" dirty="0">
                <a:latin typeface="Arial MT"/>
                <a:cs typeface="Arial MT"/>
              </a:rPr>
              <a:t>IoT,</a:t>
            </a:r>
            <a:r>
              <a:rPr sz="1800" spc="-5" dirty="0">
                <a:latin typeface="Arial MT"/>
                <a:cs typeface="Arial MT"/>
              </a:rPr>
              <a:t> </a:t>
            </a:r>
            <a:r>
              <a:rPr sz="1800" spc="-10" dirty="0">
                <a:latin typeface="Arial MT"/>
                <a:cs typeface="Arial MT"/>
              </a:rPr>
              <a:t>sensors, </a:t>
            </a:r>
            <a:r>
              <a:rPr sz="1800" dirty="0">
                <a:latin typeface="Arial MT"/>
                <a:cs typeface="Arial MT"/>
              </a:rPr>
              <a:t>environmental</a:t>
            </a:r>
            <a:r>
              <a:rPr sz="1800" spc="-50" dirty="0">
                <a:latin typeface="Arial MT"/>
                <a:cs typeface="Arial MT"/>
              </a:rPr>
              <a:t> </a:t>
            </a:r>
            <a:r>
              <a:rPr sz="1800" dirty="0">
                <a:latin typeface="Arial MT"/>
                <a:cs typeface="Arial MT"/>
              </a:rPr>
              <a:t>monitoring,</a:t>
            </a:r>
            <a:r>
              <a:rPr sz="1800" spc="-70" dirty="0">
                <a:latin typeface="Arial MT"/>
                <a:cs typeface="Arial MT"/>
              </a:rPr>
              <a:t> </a:t>
            </a:r>
            <a:r>
              <a:rPr sz="1800" dirty="0">
                <a:latin typeface="Arial MT"/>
                <a:cs typeface="Arial MT"/>
              </a:rPr>
              <a:t>and</a:t>
            </a:r>
            <a:r>
              <a:rPr sz="1800" spc="-40" dirty="0">
                <a:latin typeface="Arial MT"/>
                <a:cs typeface="Arial MT"/>
              </a:rPr>
              <a:t> </a:t>
            </a:r>
            <a:r>
              <a:rPr sz="1800" spc="-10" dirty="0">
                <a:latin typeface="Arial MT"/>
                <a:cs typeface="Arial MT"/>
              </a:rPr>
              <a:t>financial </a:t>
            </a:r>
            <a:r>
              <a:rPr sz="1800" dirty="0">
                <a:latin typeface="Arial MT"/>
                <a:cs typeface="Arial MT"/>
              </a:rPr>
              <a:t>transactions.</a:t>
            </a:r>
            <a:r>
              <a:rPr sz="1800" spc="-95" dirty="0">
                <a:latin typeface="Arial MT"/>
                <a:cs typeface="Arial MT"/>
              </a:rPr>
              <a:t> </a:t>
            </a:r>
            <a:r>
              <a:rPr sz="1800" dirty="0">
                <a:latin typeface="Arial MT"/>
                <a:cs typeface="Arial MT"/>
              </a:rPr>
              <a:t>Compared</a:t>
            </a:r>
            <a:r>
              <a:rPr sz="1800" spc="15" dirty="0">
                <a:latin typeface="Arial MT"/>
                <a:cs typeface="Arial MT"/>
              </a:rPr>
              <a:t> </a:t>
            </a:r>
            <a:r>
              <a:rPr sz="1800" dirty="0">
                <a:latin typeface="Arial MT"/>
                <a:cs typeface="Arial MT"/>
              </a:rPr>
              <a:t>to</a:t>
            </a:r>
            <a:r>
              <a:rPr sz="1800" spc="15" dirty="0">
                <a:latin typeface="Arial MT"/>
                <a:cs typeface="Arial MT"/>
              </a:rPr>
              <a:t> </a:t>
            </a:r>
            <a:r>
              <a:rPr sz="1800" dirty="0">
                <a:latin typeface="Arial MT"/>
                <a:cs typeface="Arial MT"/>
              </a:rPr>
              <a:t>Isolation</a:t>
            </a:r>
            <a:r>
              <a:rPr sz="1800" spc="-95" dirty="0">
                <a:latin typeface="Arial MT"/>
                <a:cs typeface="Arial MT"/>
              </a:rPr>
              <a:t> </a:t>
            </a:r>
            <a:r>
              <a:rPr sz="1800" dirty="0">
                <a:latin typeface="Arial MT"/>
                <a:cs typeface="Arial MT"/>
              </a:rPr>
              <a:t>Forest,</a:t>
            </a:r>
            <a:r>
              <a:rPr sz="1800" spc="-50" dirty="0">
                <a:latin typeface="Arial MT"/>
                <a:cs typeface="Arial MT"/>
              </a:rPr>
              <a:t> </a:t>
            </a:r>
            <a:r>
              <a:rPr sz="1800" spc="-20" dirty="0">
                <a:latin typeface="Arial MT"/>
                <a:cs typeface="Arial MT"/>
              </a:rPr>
              <a:t>One- </a:t>
            </a:r>
            <a:r>
              <a:rPr sz="1800" dirty="0">
                <a:latin typeface="Arial MT"/>
                <a:cs typeface="Arial MT"/>
              </a:rPr>
              <a:t>Class</a:t>
            </a:r>
            <a:r>
              <a:rPr sz="1800" spc="-35" dirty="0">
                <a:latin typeface="Arial MT"/>
                <a:cs typeface="Arial MT"/>
              </a:rPr>
              <a:t> </a:t>
            </a:r>
            <a:r>
              <a:rPr sz="1800" dirty="0">
                <a:latin typeface="Arial MT"/>
                <a:cs typeface="Arial MT"/>
              </a:rPr>
              <a:t>SVM</a:t>
            </a:r>
            <a:r>
              <a:rPr sz="1800" spc="15" dirty="0">
                <a:latin typeface="Arial MT"/>
                <a:cs typeface="Arial MT"/>
              </a:rPr>
              <a:t> </a:t>
            </a:r>
            <a:r>
              <a:rPr sz="1800" dirty="0">
                <a:latin typeface="Arial MT"/>
                <a:cs typeface="Arial MT"/>
              </a:rPr>
              <a:t>focuses</a:t>
            </a:r>
            <a:r>
              <a:rPr sz="1800" spc="-35" dirty="0">
                <a:latin typeface="Arial MT"/>
                <a:cs typeface="Arial MT"/>
              </a:rPr>
              <a:t> </a:t>
            </a:r>
            <a:r>
              <a:rPr sz="1800" dirty="0">
                <a:latin typeface="Arial MT"/>
                <a:cs typeface="Arial MT"/>
              </a:rPr>
              <a:t>on</a:t>
            </a:r>
            <a:r>
              <a:rPr sz="1800" spc="10" dirty="0">
                <a:latin typeface="Arial MT"/>
                <a:cs typeface="Arial MT"/>
              </a:rPr>
              <a:t> </a:t>
            </a:r>
            <a:r>
              <a:rPr sz="1800" dirty="0">
                <a:latin typeface="Arial MT"/>
                <a:cs typeface="Arial MT"/>
              </a:rPr>
              <a:t>decision</a:t>
            </a:r>
            <a:r>
              <a:rPr sz="1800" spc="-100" dirty="0">
                <a:latin typeface="Arial MT"/>
                <a:cs typeface="Arial MT"/>
              </a:rPr>
              <a:t> </a:t>
            </a:r>
            <a:r>
              <a:rPr sz="1800" spc="-10" dirty="0">
                <a:latin typeface="Arial MT"/>
                <a:cs typeface="Arial MT"/>
              </a:rPr>
              <a:t>boundary </a:t>
            </a:r>
            <a:r>
              <a:rPr sz="1800" dirty="0">
                <a:latin typeface="Arial MT"/>
                <a:cs typeface="Arial MT"/>
              </a:rPr>
              <a:t>approaches,</a:t>
            </a:r>
            <a:r>
              <a:rPr sz="1800" spc="-60" dirty="0">
                <a:latin typeface="Arial MT"/>
                <a:cs typeface="Arial MT"/>
              </a:rPr>
              <a:t> </a:t>
            </a:r>
            <a:r>
              <a:rPr sz="1800" dirty="0">
                <a:latin typeface="Arial MT"/>
                <a:cs typeface="Arial MT"/>
              </a:rPr>
              <a:t>making</a:t>
            </a:r>
            <a:r>
              <a:rPr sz="1800" spc="15" dirty="0">
                <a:latin typeface="Arial MT"/>
                <a:cs typeface="Arial MT"/>
              </a:rPr>
              <a:t> </a:t>
            </a:r>
            <a:r>
              <a:rPr sz="1800" dirty="0">
                <a:latin typeface="Arial MT"/>
                <a:cs typeface="Arial MT"/>
              </a:rPr>
              <a:t>it</a:t>
            </a:r>
            <a:r>
              <a:rPr sz="1800" spc="-25" dirty="0">
                <a:latin typeface="Arial MT"/>
                <a:cs typeface="Arial MT"/>
              </a:rPr>
              <a:t> </a:t>
            </a:r>
            <a:r>
              <a:rPr sz="1800" dirty="0">
                <a:latin typeface="Arial MT"/>
                <a:cs typeface="Arial MT"/>
              </a:rPr>
              <a:t>data</a:t>
            </a:r>
            <a:r>
              <a:rPr sz="1800" spc="-15" dirty="0">
                <a:latin typeface="Arial MT"/>
                <a:cs typeface="Arial MT"/>
              </a:rPr>
              <a:t> </a:t>
            </a:r>
            <a:r>
              <a:rPr sz="1800" dirty="0">
                <a:latin typeface="Arial MT"/>
                <a:cs typeface="Arial MT"/>
              </a:rPr>
              <a:t>density</a:t>
            </a:r>
            <a:r>
              <a:rPr sz="1800" spc="-55" dirty="0">
                <a:latin typeface="Arial MT"/>
                <a:cs typeface="Arial MT"/>
              </a:rPr>
              <a:t> </a:t>
            </a:r>
            <a:r>
              <a:rPr sz="1800" dirty="0">
                <a:latin typeface="Arial MT"/>
                <a:cs typeface="Arial MT"/>
              </a:rPr>
              <a:t>and</a:t>
            </a:r>
            <a:r>
              <a:rPr sz="1800" spc="-25" dirty="0">
                <a:latin typeface="Arial MT"/>
                <a:cs typeface="Arial MT"/>
              </a:rPr>
              <a:t> </a:t>
            </a:r>
            <a:r>
              <a:rPr sz="1800" spc="-10" dirty="0">
                <a:latin typeface="Arial MT"/>
                <a:cs typeface="Arial MT"/>
              </a:rPr>
              <a:t>distribution </a:t>
            </a:r>
            <a:r>
              <a:rPr sz="1800" dirty="0">
                <a:latin typeface="Arial MT"/>
                <a:cs typeface="Arial MT"/>
              </a:rPr>
              <a:t>sensitive.</a:t>
            </a:r>
            <a:r>
              <a:rPr sz="1800" spc="-95" dirty="0">
                <a:latin typeface="Arial MT"/>
                <a:cs typeface="Arial MT"/>
              </a:rPr>
              <a:t> </a:t>
            </a:r>
            <a:r>
              <a:rPr sz="1800" dirty="0">
                <a:latin typeface="Arial MT"/>
                <a:cs typeface="Arial MT"/>
              </a:rPr>
              <a:t>It</a:t>
            </a:r>
            <a:r>
              <a:rPr sz="1800" spc="20" dirty="0">
                <a:latin typeface="Arial MT"/>
                <a:cs typeface="Arial MT"/>
              </a:rPr>
              <a:t> </a:t>
            </a:r>
            <a:r>
              <a:rPr sz="1800" dirty="0">
                <a:latin typeface="Arial MT"/>
                <a:cs typeface="Arial MT"/>
              </a:rPr>
              <a:t>is</a:t>
            </a:r>
            <a:r>
              <a:rPr sz="1800" spc="-10" dirty="0">
                <a:latin typeface="Arial MT"/>
                <a:cs typeface="Arial MT"/>
              </a:rPr>
              <a:t> </a:t>
            </a:r>
            <a:r>
              <a:rPr sz="1800" dirty="0">
                <a:latin typeface="Arial MT"/>
                <a:cs typeface="Arial MT"/>
              </a:rPr>
              <a:t>ideal</a:t>
            </a:r>
            <a:r>
              <a:rPr sz="1800" spc="-60" dirty="0">
                <a:latin typeface="Arial MT"/>
                <a:cs typeface="Arial MT"/>
              </a:rPr>
              <a:t> </a:t>
            </a:r>
            <a:r>
              <a:rPr sz="1800" dirty="0">
                <a:latin typeface="Arial MT"/>
                <a:cs typeface="Arial MT"/>
              </a:rPr>
              <a:t>for</a:t>
            </a:r>
            <a:r>
              <a:rPr sz="1800" spc="35" dirty="0">
                <a:latin typeface="Arial MT"/>
                <a:cs typeface="Arial MT"/>
              </a:rPr>
              <a:t> </a:t>
            </a:r>
            <a:r>
              <a:rPr sz="1800" dirty="0">
                <a:latin typeface="Arial MT"/>
                <a:cs typeface="Arial MT"/>
              </a:rPr>
              <a:t>unsupervised</a:t>
            </a:r>
            <a:r>
              <a:rPr sz="1800" spc="-75" dirty="0">
                <a:latin typeface="Arial MT"/>
                <a:cs typeface="Arial MT"/>
              </a:rPr>
              <a:t> </a:t>
            </a:r>
            <a:r>
              <a:rPr sz="1800" spc="-10" dirty="0">
                <a:latin typeface="Arial MT"/>
                <a:cs typeface="Arial MT"/>
              </a:rPr>
              <a:t>scenarios.</a:t>
            </a:r>
            <a:endParaRPr sz="1800" dirty="0">
              <a:latin typeface="Arial MT"/>
              <a:cs typeface="Arial MT"/>
            </a:endParaRPr>
          </a:p>
        </p:txBody>
      </p:sp>
      <p:sp>
        <p:nvSpPr>
          <p:cNvPr id="11" name="object 7">
            <a:extLst>
              <a:ext uri="{FF2B5EF4-FFF2-40B4-BE49-F238E27FC236}">
                <a16:creationId xmlns:a16="http://schemas.microsoft.com/office/drawing/2014/main" id="{2E07B101-4B8F-F84B-9EC4-8C9C6F2FF4B2}"/>
              </a:ext>
            </a:extLst>
          </p:cNvPr>
          <p:cNvSpPr/>
          <p:nvPr/>
        </p:nvSpPr>
        <p:spPr>
          <a:xfrm flipV="1">
            <a:off x="496825" y="1696670"/>
            <a:ext cx="3918861" cy="59358"/>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6304915" cy="6858000"/>
            <a:chOff x="0" y="0"/>
            <a:chExt cx="6304915" cy="6858000"/>
          </a:xfrm>
        </p:grpSpPr>
        <p:sp>
          <p:nvSpPr>
            <p:cNvPr id="3" name="object 3"/>
            <p:cNvSpPr/>
            <p:nvPr/>
          </p:nvSpPr>
          <p:spPr>
            <a:xfrm>
              <a:off x="0" y="0"/>
              <a:ext cx="1417320" cy="6858000"/>
            </a:xfrm>
            <a:custGeom>
              <a:avLst/>
              <a:gdLst/>
              <a:ahLst/>
              <a:cxnLst/>
              <a:rect l="l" t="t" r="r" b="b"/>
              <a:pathLst>
                <a:path w="1417320" h="6858000">
                  <a:moveTo>
                    <a:pt x="1417320" y="0"/>
                  </a:moveTo>
                  <a:lnTo>
                    <a:pt x="0" y="0"/>
                  </a:lnTo>
                  <a:lnTo>
                    <a:pt x="0" y="6858000"/>
                  </a:lnTo>
                  <a:lnTo>
                    <a:pt x="1417320" y="6858000"/>
                  </a:lnTo>
                  <a:lnTo>
                    <a:pt x="1417320"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333756" y="379475"/>
              <a:ext cx="5971032" cy="6291072"/>
            </a:xfrm>
            <a:prstGeom prst="rect">
              <a:avLst/>
            </a:prstGeom>
          </p:spPr>
        </p:pic>
        <p:sp>
          <p:nvSpPr>
            <p:cNvPr id="5" name="object 5"/>
            <p:cNvSpPr/>
            <p:nvPr/>
          </p:nvSpPr>
          <p:spPr>
            <a:xfrm>
              <a:off x="470916" y="393191"/>
              <a:ext cx="5710555" cy="6016625"/>
            </a:xfrm>
            <a:custGeom>
              <a:avLst/>
              <a:gdLst/>
              <a:ahLst/>
              <a:cxnLst/>
              <a:rect l="l" t="t" r="r" b="b"/>
              <a:pathLst>
                <a:path w="5710555" h="6016625">
                  <a:moveTo>
                    <a:pt x="5710174" y="0"/>
                  </a:moveTo>
                  <a:lnTo>
                    <a:pt x="0" y="0"/>
                  </a:lnTo>
                  <a:lnTo>
                    <a:pt x="0" y="6016244"/>
                  </a:lnTo>
                  <a:lnTo>
                    <a:pt x="5710174" y="6016244"/>
                  </a:lnTo>
                  <a:lnTo>
                    <a:pt x="5710174" y="0"/>
                  </a:lnTo>
                  <a:close/>
                </a:path>
              </a:pathLst>
            </a:custGeom>
            <a:solidFill>
              <a:srgbClr val="FFFFFF"/>
            </a:solidFill>
          </p:spPr>
          <p:txBody>
            <a:bodyPr wrap="square" lIns="0" tIns="0" rIns="0" bIns="0" rtlCol="0"/>
            <a:lstStyle/>
            <a:p>
              <a:endParaRPr/>
            </a:p>
          </p:txBody>
        </p:sp>
      </p:grpSp>
      <p:sp>
        <p:nvSpPr>
          <p:cNvPr id="6" name="object 6"/>
          <p:cNvSpPr/>
          <p:nvPr/>
        </p:nvSpPr>
        <p:spPr>
          <a:xfrm>
            <a:off x="11462004" y="2985516"/>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7" name="object 7"/>
          <p:cNvSpPr/>
          <p:nvPr/>
        </p:nvSpPr>
        <p:spPr>
          <a:xfrm>
            <a:off x="11727180" y="2985516"/>
            <a:ext cx="196215" cy="672465"/>
          </a:xfrm>
          <a:custGeom>
            <a:avLst/>
            <a:gdLst/>
            <a:ahLst/>
            <a:cxnLst/>
            <a:rect l="l" t="t" r="r" b="b"/>
            <a:pathLst>
              <a:path w="196215" h="672464">
                <a:moveTo>
                  <a:pt x="196088" y="0"/>
                </a:moveTo>
                <a:lnTo>
                  <a:pt x="0" y="0"/>
                </a:lnTo>
                <a:lnTo>
                  <a:pt x="0" y="671956"/>
                </a:lnTo>
                <a:lnTo>
                  <a:pt x="196088" y="671956"/>
                </a:lnTo>
                <a:lnTo>
                  <a:pt x="196088" y="0"/>
                </a:lnTo>
                <a:close/>
              </a:path>
            </a:pathLst>
          </a:custGeom>
          <a:solidFill>
            <a:srgbClr val="FFC000"/>
          </a:solidFill>
        </p:spPr>
        <p:txBody>
          <a:bodyPr wrap="square" lIns="0" tIns="0" rIns="0" bIns="0" rtlCol="0"/>
          <a:lstStyle/>
          <a:p>
            <a:endParaRPr/>
          </a:p>
        </p:txBody>
      </p:sp>
      <p:sp>
        <p:nvSpPr>
          <p:cNvPr id="8" name="object 8"/>
          <p:cNvSpPr/>
          <p:nvPr/>
        </p:nvSpPr>
        <p:spPr>
          <a:xfrm>
            <a:off x="11996928" y="2985516"/>
            <a:ext cx="196215" cy="672465"/>
          </a:xfrm>
          <a:custGeom>
            <a:avLst/>
            <a:gdLst/>
            <a:ahLst/>
            <a:cxnLst/>
            <a:rect l="l" t="t" r="r" b="b"/>
            <a:pathLst>
              <a:path w="196215" h="672464">
                <a:moveTo>
                  <a:pt x="196088" y="0"/>
                </a:moveTo>
                <a:lnTo>
                  <a:pt x="0" y="0"/>
                </a:lnTo>
                <a:lnTo>
                  <a:pt x="0" y="671956"/>
                </a:lnTo>
                <a:lnTo>
                  <a:pt x="196088" y="671956"/>
                </a:lnTo>
                <a:lnTo>
                  <a:pt x="196088" y="0"/>
                </a:lnTo>
                <a:close/>
              </a:path>
            </a:pathLst>
          </a:custGeom>
          <a:solidFill>
            <a:srgbClr val="FFC000"/>
          </a:solidFill>
        </p:spPr>
        <p:txBody>
          <a:bodyPr wrap="square" lIns="0" tIns="0" rIns="0" bIns="0" rtlCol="0"/>
          <a:lstStyle/>
          <a:p>
            <a:endParaRPr/>
          </a:p>
        </p:txBody>
      </p:sp>
      <p:sp>
        <p:nvSpPr>
          <p:cNvPr id="9" name="object 9"/>
          <p:cNvSpPr txBox="1">
            <a:spLocks noGrp="1"/>
          </p:cNvSpPr>
          <p:nvPr>
            <p:ph type="title"/>
          </p:nvPr>
        </p:nvSpPr>
        <p:spPr>
          <a:xfrm>
            <a:off x="6722744" y="633806"/>
            <a:ext cx="3395979" cy="870585"/>
          </a:xfrm>
          <a:prstGeom prst="rect">
            <a:avLst/>
          </a:prstGeom>
        </p:spPr>
        <p:txBody>
          <a:bodyPr vert="horz" wrap="square" lIns="0" tIns="36195" rIns="0" bIns="0" rtlCol="0">
            <a:spAutoFit/>
          </a:bodyPr>
          <a:lstStyle/>
          <a:p>
            <a:pPr marL="12700" marR="5080">
              <a:lnSpc>
                <a:spcPts val="3279"/>
              </a:lnSpc>
              <a:spcBef>
                <a:spcPts val="285"/>
              </a:spcBef>
            </a:pPr>
            <a:r>
              <a:rPr sz="2800" b="1" spc="-10" dirty="0">
                <a:latin typeface="Arial"/>
                <a:cs typeface="Arial"/>
              </a:rPr>
              <a:t>Unsupervised </a:t>
            </a:r>
            <a:r>
              <a:rPr sz="2800" b="1" dirty="0">
                <a:latin typeface="Arial"/>
                <a:cs typeface="Arial"/>
              </a:rPr>
              <a:t>learning</a:t>
            </a:r>
            <a:r>
              <a:rPr sz="2800" b="1" spc="-50" dirty="0">
                <a:latin typeface="Arial"/>
                <a:cs typeface="Arial"/>
              </a:rPr>
              <a:t> </a:t>
            </a:r>
            <a:r>
              <a:rPr sz="2800" b="1" spc="-10" dirty="0">
                <a:latin typeface="Arial"/>
                <a:cs typeface="Arial"/>
              </a:rPr>
              <a:t>techniques</a:t>
            </a:r>
            <a:endParaRPr sz="2800">
              <a:latin typeface="Arial"/>
              <a:cs typeface="Arial"/>
            </a:endParaRPr>
          </a:p>
        </p:txBody>
      </p:sp>
      <p:sp>
        <p:nvSpPr>
          <p:cNvPr id="10" name="object 10"/>
          <p:cNvSpPr txBox="1"/>
          <p:nvPr/>
        </p:nvSpPr>
        <p:spPr>
          <a:xfrm>
            <a:off x="6722744" y="1583893"/>
            <a:ext cx="4650105" cy="4382135"/>
          </a:xfrm>
          <a:prstGeom prst="rect">
            <a:avLst/>
          </a:prstGeom>
        </p:spPr>
        <p:txBody>
          <a:bodyPr vert="horz" wrap="square" lIns="0" tIns="12700" rIns="0" bIns="0" rtlCol="0">
            <a:spAutoFit/>
          </a:bodyPr>
          <a:lstStyle/>
          <a:p>
            <a:pPr marL="12700">
              <a:lnSpc>
                <a:spcPct val="100000"/>
              </a:lnSpc>
              <a:spcBef>
                <a:spcPts val="100"/>
              </a:spcBef>
            </a:pPr>
            <a:r>
              <a:rPr sz="1800" b="1" spc="-235" dirty="0">
                <a:latin typeface="Trebuchet MS"/>
                <a:cs typeface="Trebuchet MS"/>
              </a:rPr>
              <a:t>Feature</a:t>
            </a:r>
            <a:r>
              <a:rPr sz="1800" b="1" spc="-240" dirty="0">
                <a:latin typeface="Trebuchet MS"/>
                <a:cs typeface="Trebuchet MS"/>
              </a:rPr>
              <a:t> </a:t>
            </a:r>
            <a:r>
              <a:rPr sz="1800" b="1" spc="-225" dirty="0">
                <a:latin typeface="Trebuchet MS"/>
                <a:cs typeface="Trebuchet MS"/>
              </a:rPr>
              <a:t>Transformation</a:t>
            </a:r>
            <a:r>
              <a:rPr sz="1800" b="1" spc="-275" dirty="0">
                <a:latin typeface="Trebuchet MS"/>
                <a:cs typeface="Trebuchet MS"/>
              </a:rPr>
              <a:t> </a:t>
            </a:r>
            <a:r>
              <a:rPr sz="1800" b="1" spc="-140" dirty="0">
                <a:latin typeface="Trebuchet MS"/>
                <a:cs typeface="Trebuchet MS"/>
              </a:rPr>
              <a:t>Using</a:t>
            </a:r>
            <a:r>
              <a:rPr sz="1800" b="1" spc="-280" dirty="0">
                <a:latin typeface="Trebuchet MS"/>
                <a:cs typeface="Trebuchet MS"/>
              </a:rPr>
              <a:t> </a:t>
            </a:r>
            <a:r>
              <a:rPr sz="1800" b="1" spc="-215" dirty="0">
                <a:latin typeface="Trebuchet MS"/>
                <a:cs typeface="Trebuchet MS"/>
              </a:rPr>
              <a:t>Kernel</a:t>
            </a:r>
            <a:r>
              <a:rPr sz="1800" b="1" spc="-235" dirty="0">
                <a:latin typeface="Trebuchet MS"/>
                <a:cs typeface="Trebuchet MS"/>
              </a:rPr>
              <a:t> </a:t>
            </a:r>
            <a:r>
              <a:rPr sz="1800" b="1" spc="-25" dirty="0">
                <a:latin typeface="Trebuchet MS"/>
                <a:cs typeface="Trebuchet MS"/>
              </a:rPr>
              <a:t>PCA</a:t>
            </a:r>
            <a:endParaRPr sz="1800" dirty="0">
              <a:latin typeface="Trebuchet MS"/>
              <a:cs typeface="Trebuchet MS"/>
            </a:endParaRPr>
          </a:p>
          <a:p>
            <a:pPr>
              <a:lnSpc>
                <a:spcPct val="100000"/>
              </a:lnSpc>
              <a:spcBef>
                <a:spcPts val="1950"/>
              </a:spcBef>
            </a:pPr>
            <a:endParaRPr sz="1800" dirty="0">
              <a:latin typeface="Trebuchet MS"/>
              <a:cs typeface="Trebuchet MS"/>
            </a:endParaRPr>
          </a:p>
          <a:p>
            <a:pPr marL="12700" marR="8255">
              <a:lnSpc>
                <a:spcPct val="100000"/>
              </a:lnSpc>
            </a:pPr>
            <a:r>
              <a:rPr sz="1800" dirty="0">
                <a:latin typeface="Arial MT"/>
                <a:cs typeface="Arial MT"/>
              </a:rPr>
              <a:t>Kernel</a:t>
            </a:r>
            <a:r>
              <a:rPr sz="1800" spc="-30" dirty="0">
                <a:latin typeface="Arial MT"/>
                <a:cs typeface="Arial MT"/>
              </a:rPr>
              <a:t> </a:t>
            </a:r>
            <a:r>
              <a:rPr sz="1800" dirty="0">
                <a:latin typeface="Arial MT"/>
                <a:cs typeface="Arial MT"/>
              </a:rPr>
              <a:t>PCA</a:t>
            </a:r>
            <a:r>
              <a:rPr sz="1800" spc="-75" dirty="0">
                <a:latin typeface="Arial MT"/>
                <a:cs typeface="Arial MT"/>
              </a:rPr>
              <a:t> </a:t>
            </a:r>
            <a:r>
              <a:rPr sz="1800" dirty="0">
                <a:latin typeface="Arial MT"/>
                <a:cs typeface="Arial MT"/>
              </a:rPr>
              <a:t>is</a:t>
            </a:r>
            <a:r>
              <a:rPr sz="1800" spc="-25" dirty="0">
                <a:latin typeface="Arial MT"/>
                <a:cs typeface="Arial MT"/>
              </a:rPr>
              <a:t> </a:t>
            </a:r>
            <a:r>
              <a:rPr sz="1800" dirty="0">
                <a:latin typeface="Arial MT"/>
                <a:cs typeface="Arial MT"/>
              </a:rPr>
              <a:t>a</a:t>
            </a:r>
            <a:r>
              <a:rPr sz="1800" spc="20" dirty="0">
                <a:latin typeface="Arial MT"/>
                <a:cs typeface="Arial MT"/>
              </a:rPr>
              <a:t> </a:t>
            </a:r>
            <a:r>
              <a:rPr sz="1800" dirty="0">
                <a:latin typeface="Arial MT"/>
                <a:cs typeface="Arial MT"/>
              </a:rPr>
              <a:t>technique</a:t>
            </a:r>
            <a:r>
              <a:rPr sz="1800" spc="-90" dirty="0">
                <a:latin typeface="Arial MT"/>
                <a:cs typeface="Arial MT"/>
              </a:rPr>
              <a:t> </a:t>
            </a:r>
            <a:r>
              <a:rPr sz="1800" dirty="0">
                <a:latin typeface="Arial MT"/>
                <a:cs typeface="Arial MT"/>
              </a:rPr>
              <a:t>used</a:t>
            </a:r>
            <a:r>
              <a:rPr sz="1800" spc="15" dirty="0">
                <a:latin typeface="Arial MT"/>
                <a:cs typeface="Arial MT"/>
              </a:rPr>
              <a:t> </a:t>
            </a:r>
            <a:r>
              <a:rPr sz="1800" dirty="0">
                <a:latin typeface="Arial MT"/>
                <a:cs typeface="Arial MT"/>
              </a:rPr>
              <a:t>to</a:t>
            </a:r>
            <a:r>
              <a:rPr sz="1800" spc="-10" dirty="0">
                <a:latin typeface="Arial MT"/>
                <a:cs typeface="Arial MT"/>
              </a:rPr>
              <a:t> uncover </a:t>
            </a:r>
            <a:r>
              <a:rPr sz="1800" dirty="0">
                <a:latin typeface="Arial MT"/>
                <a:cs typeface="Arial MT"/>
              </a:rPr>
              <a:t>hidden</a:t>
            </a:r>
            <a:r>
              <a:rPr sz="1800" spc="-35" dirty="0">
                <a:latin typeface="Arial MT"/>
                <a:cs typeface="Arial MT"/>
              </a:rPr>
              <a:t> </a:t>
            </a:r>
            <a:r>
              <a:rPr sz="1800" dirty="0">
                <a:latin typeface="Arial MT"/>
                <a:cs typeface="Arial MT"/>
              </a:rPr>
              <a:t>non-linear</a:t>
            </a:r>
            <a:r>
              <a:rPr sz="1800" spc="-60" dirty="0">
                <a:latin typeface="Arial MT"/>
                <a:cs typeface="Arial MT"/>
              </a:rPr>
              <a:t> </a:t>
            </a:r>
            <a:r>
              <a:rPr sz="1800" dirty="0">
                <a:latin typeface="Arial MT"/>
                <a:cs typeface="Arial MT"/>
              </a:rPr>
              <a:t>patterns</a:t>
            </a:r>
            <a:r>
              <a:rPr sz="1800" spc="-40" dirty="0">
                <a:latin typeface="Arial MT"/>
                <a:cs typeface="Arial MT"/>
              </a:rPr>
              <a:t> </a:t>
            </a:r>
            <a:r>
              <a:rPr sz="1800" dirty="0">
                <a:latin typeface="Arial MT"/>
                <a:cs typeface="Arial MT"/>
              </a:rPr>
              <a:t>in</a:t>
            </a:r>
            <a:r>
              <a:rPr sz="1800" spc="10" dirty="0">
                <a:latin typeface="Arial MT"/>
                <a:cs typeface="Arial MT"/>
              </a:rPr>
              <a:t> </a:t>
            </a:r>
            <a:r>
              <a:rPr sz="1800" spc="-10" dirty="0">
                <a:latin typeface="Arial MT"/>
                <a:cs typeface="Arial MT"/>
              </a:rPr>
              <a:t>datasets, </a:t>
            </a:r>
            <a:r>
              <a:rPr sz="1800" dirty="0">
                <a:latin typeface="Arial MT"/>
                <a:cs typeface="Arial MT"/>
              </a:rPr>
              <a:t>reducing</a:t>
            </a:r>
            <a:r>
              <a:rPr sz="1800" spc="-40" dirty="0">
                <a:latin typeface="Arial MT"/>
                <a:cs typeface="Arial MT"/>
              </a:rPr>
              <a:t> </a:t>
            </a:r>
            <a:r>
              <a:rPr sz="1800" dirty="0">
                <a:latin typeface="Arial MT"/>
                <a:cs typeface="Arial MT"/>
              </a:rPr>
              <a:t>their</a:t>
            </a:r>
            <a:r>
              <a:rPr sz="1800" spc="-35" dirty="0">
                <a:latin typeface="Arial MT"/>
                <a:cs typeface="Arial MT"/>
              </a:rPr>
              <a:t> </a:t>
            </a:r>
            <a:r>
              <a:rPr sz="1800" dirty="0">
                <a:latin typeface="Arial MT"/>
                <a:cs typeface="Arial MT"/>
              </a:rPr>
              <a:t>dimensionality</a:t>
            </a:r>
            <a:r>
              <a:rPr sz="1800" spc="-85" dirty="0">
                <a:latin typeface="Arial MT"/>
                <a:cs typeface="Arial MT"/>
              </a:rPr>
              <a:t> </a:t>
            </a:r>
            <a:r>
              <a:rPr sz="1800" dirty="0">
                <a:latin typeface="Arial MT"/>
                <a:cs typeface="Arial MT"/>
              </a:rPr>
              <a:t>while </a:t>
            </a:r>
            <a:r>
              <a:rPr sz="1800" spc="-10" dirty="0">
                <a:latin typeface="Arial MT"/>
                <a:cs typeface="Arial MT"/>
              </a:rPr>
              <a:t>preserving </a:t>
            </a:r>
            <a:r>
              <a:rPr sz="1800" dirty="0">
                <a:latin typeface="Arial MT"/>
                <a:cs typeface="Arial MT"/>
              </a:rPr>
              <a:t>meaningful</a:t>
            </a:r>
            <a:r>
              <a:rPr sz="1800" spc="-45" dirty="0">
                <a:latin typeface="Arial MT"/>
                <a:cs typeface="Arial MT"/>
              </a:rPr>
              <a:t> </a:t>
            </a:r>
            <a:r>
              <a:rPr sz="1800" dirty="0">
                <a:latin typeface="Arial MT"/>
                <a:cs typeface="Arial MT"/>
              </a:rPr>
              <a:t>structures</a:t>
            </a:r>
            <a:r>
              <a:rPr sz="1800" spc="-30" dirty="0">
                <a:latin typeface="Arial MT"/>
                <a:cs typeface="Arial MT"/>
              </a:rPr>
              <a:t> </a:t>
            </a:r>
            <a:r>
              <a:rPr sz="1800" dirty="0">
                <a:latin typeface="Arial MT"/>
                <a:cs typeface="Arial MT"/>
              </a:rPr>
              <a:t>for</a:t>
            </a:r>
            <a:r>
              <a:rPr sz="1800" spc="-10" dirty="0">
                <a:latin typeface="Arial MT"/>
                <a:cs typeface="Arial MT"/>
              </a:rPr>
              <a:t> </a:t>
            </a:r>
            <a:r>
              <a:rPr sz="1800" dirty="0">
                <a:latin typeface="Arial MT"/>
                <a:cs typeface="Arial MT"/>
              </a:rPr>
              <a:t>downstream</a:t>
            </a:r>
            <a:r>
              <a:rPr sz="1800" spc="-15" dirty="0">
                <a:latin typeface="Arial MT"/>
                <a:cs typeface="Arial MT"/>
              </a:rPr>
              <a:t> </a:t>
            </a:r>
            <a:r>
              <a:rPr sz="1800" spc="-10" dirty="0">
                <a:latin typeface="Arial MT"/>
                <a:cs typeface="Arial MT"/>
              </a:rPr>
              <a:t>tasks </a:t>
            </a:r>
            <a:r>
              <a:rPr sz="1800" dirty="0">
                <a:latin typeface="Arial MT"/>
                <a:cs typeface="Arial MT"/>
              </a:rPr>
              <a:t>like</a:t>
            </a:r>
            <a:r>
              <a:rPr sz="1800" spc="-35" dirty="0">
                <a:latin typeface="Arial MT"/>
                <a:cs typeface="Arial MT"/>
              </a:rPr>
              <a:t> </a:t>
            </a:r>
            <a:r>
              <a:rPr sz="1800" dirty="0">
                <a:latin typeface="Arial MT"/>
                <a:cs typeface="Arial MT"/>
              </a:rPr>
              <a:t>clustering</a:t>
            </a:r>
            <a:r>
              <a:rPr sz="1800" spc="-70" dirty="0">
                <a:latin typeface="Arial MT"/>
                <a:cs typeface="Arial MT"/>
              </a:rPr>
              <a:t> </a:t>
            </a:r>
            <a:r>
              <a:rPr sz="1800" dirty="0">
                <a:latin typeface="Arial MT"/>
                <a:cs typeface="Arial MT"/>
              </a:rPr>
              <a:t>or</a:t>
            </a:r>
            <a:r>
              <a:rPr sz="1800" spc="10" dirty="0">
                <a:latin typeface="Arial MT"/>
                <a:cs typeface="Arial MT"/>
              </a:rPr>
              <a:t> </a:t>
            </a:r>
            <a:r>
              <a:rPr sz="1800" dirty="0">
                <a:latin typeface="Arial MT"/>
                <a:cs typeface="Arial MT"/>
              </a:rPr>
              <a:t>classification.</a:t>
            </a:r>
            <a:r>
              <a:rPr sz="1800" spc="-114" dirty="0">
                <a:latin typeface="Arial MT"/>
                <a:cs typeface="Arial MT"/>
              </a:rPr>
              <a:t> </a:t>
            </a:r>
            <a:r>
              <a:rPr sz="1800" dirty="0">
                <a:latin typeface="Arial MT"/>
                <a:cs typeface="Arial MT"/>
              </a:rPr>
              <a:t>The </a:t>
            </a:r>
            <a:r>
              <a:rPr sz="1800" spc="-10" dirty="0">
                <a:latin typeface="Arial MT"/>
                <a:cs typeface="Arial MT"/>
              </a:rPr>
              <a:t>graph </a:t>
            </a:r>
            <a:r>
              <a:rPr sz="1800" dirty="0">
                <a:latin typeface="Arial MT"/>
                <a:cs typeface="Arial MT"/>
              </a:rPr>
              <a:t>shows</a:t>
            </a:r>
            <a:r>
              <a:rPr sz="1800" spc="55" dirty="0">
                <a:latin typeface="Arial MT"/>
                <a:cs typeface="Arial MT"/>
              </a:rPr>
              <a:t> </a:t>
            </a:r>
            <a:r>
              <a:rPr sz="1800" dirty="0">
                <a:latin typeface="Arial MT"/>
                <a:cs typeface="Arial MT"/>
              </a:rPr>
              <a:t>potential</a:t>
            </a:r>
            <a:r>
              <a:rPr sz="1800" spc="-90" dirty="0">
                <a:latin typeface="Arial MT"/>
                <a:cs typeface="Arial MT"/>
              </a:rPr>
              <a:t> </a:t>
            </a:r>
            <a:r>
              <a:rPr sz="1800" dirty="0">
                <a:latin typeface="Arial MT"/>
                <a:cs typeface="Arial MT"/>
              </a:rPr>
              <a:t>groupings</a:t>
            </a:r>
            <a:r>
              <a:rPr sz="1800" spc="-50" dirty="0">
                <a:latin typeface="Arial MT"/>
                <a:cs typeface="Arial MT"/>
              </a:rPr>
              <a:t> </a:t>
            </a:r>
            <a:r>
              <a:rPr sz="1800" dirty="0">
                <a:latin typeface="Arial MT"/>
                <a:cs typeface="Arial MT"/>
              </a:rPr>
              <a:t>or</a:t>
            </a:r>
            <a:r>
              <a:rPr sz="1800" spc="5" dirty="0">
                <a:latin typeface="Arial MT"/>
                <a:cs typeface="Arial MT"/>
              </a:rPr>
              <a:t> </a:t>
            </a:r>
            <a:r>
              <a:rPr sz="1800" spc="-10" dirty="0">
                <a:latin typeface="Arial MT"/>
                <a:cs typeface="Arial MT"/>
              </a:rPr>
              <a:t>separations, </a:t>
            </a:r>
            <a:r>
              <a:rPr sz="1800" dirty="0">
                <a:latin typeface="Arial MT"/>
                <a:cs typeface="Arial MT"/>
              </a:rPr>
              <a:t>suggesting</a:t>
            </a:r>
            <a:r>
              <a:rPr sz="1800" spc="-45" dirty="0">
                <a:latin typeface="Arial MT"/>
                <a:cs typeface="Arial MT"/>
              </a:rPr>
              <a:t> </a:t>
            </a:r>
            <a:r>
              <a:rPr sz="1800" dirty="0">
                <a:latin typeface="Arial MT"/>
                <a:cs typeface="Arial MT"/>
              </a:rPr>
              <a:t>underlying</a:t>
            </a:r>
            <a:r>
              <a:rPr sz="1800" spc="-70" dirty="0">
                <a:latin typeface="Arial MT"/>
                <a:cs typeface="Arial MT"/>
              </a:rPr>
              <a:t> </a:t>
            </a:r>
            <a:r>
              <a:rPr sz="1800" dirty="0">
                <a:latin typeface="Arial MT"/>
                <a:cs typeface="Arial MT"/>
              </a:rPr>
              <a:t>patterns</a:t>
            </a:r>
            <a:r>
              <a:rPr sz="1800" spc="-40" dirty="0">
                <a:latin typeface="Arial MT"/>
                <a:cs typeface="Arial MT"/>
              </a:rPr>
              <a:t> </a:t>
            </a:r>
            <a:r>
              <a:rPr sz="1800" dirty="0">
                <a:latin typeface="Arial MT"/>
                <a:cs typeface="Arial MT"/>
              </a:rPr>
              <a:t>or</a:t>
            </a:r>
            <a:r>
              <a:rPr sz="1800" spc="50" dirty="0">
                <a:latin typeface="Arial MT"/>
                <a:cs typeface="Arial MT"/>
              </a:rPr>
              <a:t> </a:t>
            </a:r>
            <a:r>
              <a:rPr sz="1800" spc="-10" dirty="0">
                <a:latin typeface="Arial MT"/>
                <a:cs typeface="Arial MT"/>
              </a:rPr>
              <a:t>clusters.</a:t>
            </a:r>
            <a:endParaRPr sz="1800" dirty="0">
              <a:latin typeface="Arial MT"/>
              <a:cs typeface="Arial MT"/>
            </a:endParaRPr>
          </a:p>
          <a:p>
            <a:pPr marL="12700" marR="5080">
              <a:lnSpc>
                <a:spcPct val="100000"/>
              </a:lnSpc>
              <a:spcBef>
                <a:spcPts val="15"/>
              </a:spcBef>
            </a:pPr>
            <a:r>
              <a:rPr sz="1800" dirty="0">
                <a:latin typeface="Arial MT"/>
                <a:cs typeface="Arial MT"/>
              </a:rPr>
              <a:t>Kernel</a:t>
            </a:r>
            <a:r>
              <a:rPr sz="1800" spc="-45" dirty="0">
                <a:latin typeface="Arial MT"/>
                <a:cs typeface="Arial MT"/>
              </a:rPr>
              <a:t> </a:t>
            </a:r>
            <a:r>
              <a:rPr sz="1800" dirty="0">
                <a:latin typeface="Arial MT"/>
                <a:cs typeface="Arial MT"/>
              </a:rPr>
              <a:t>PCA</a:t>
            </a:r>
            <a:r>
              <a:rPr sz="1800" spc="-90" dirty="0">
                <a:latin typeface="Arial MT"/>
                <a:cs typeface="Arial MT"/>
              </a:rPr>
              <a:t> </a:t>
            </a:r>
            <a:r>
              <a:rPr sz="1800" dirty="0">
                <a:latin typeface="Arial MT"/>
                <a:cs typeface="Arial MT"/>
              </a:rPr>
              <a:t>reduces</a:t>
            </a:r>
            <a:r>
              <a:rPr sz="1800" spc="-35" dirty="0">
                <a:latin typeface="Arial MT"/>
                <a:cs typeface="Arial MT"/>
              </a:rPr>
              <a:t> </a:t>
            </a:r>
            <a:r>
              <a:rPr sz="1800" dirty="0">
                <a:latin typeface="Arial MT"/>
                <a:cs typeface="Arial MT"/>
              </a:rPr>
              <a:t>the</a:t>
            </a:r>
            <a:r>
              <a:rPr sz="1800" spc="-35" dirty="0">
                <a:latin typeface="Arial MT"/>
                <a:cs typeface="Arial MT"/>
              </a:rPr>
              <a:t> </a:t>
            </a:r>
            <a:r>
              <a:rPr sz="1800" dirty="0">
                <a:latin typeface="Arial MT"/>
                <a:cs typeface="Arial MT"/>
              </a:rPr>
              <a:t>complexity</a:t>
            </a:r>
            <a:r>
              <a:rPr sz="1800" spc="-5" dirty="0">
                <a:latin typeface="Arial MT"/>
                <a:cs typeface="Arial MT"/>
              </a:rPr>
              <a:t> </a:t>
            </a:r>
            <a:r>
              <a:rPr sz="1800" dirty="0">
                <a:latin typeface="Arial MT"/>
                <a:cs typeface="Arial MT"/>
              </a:rPr>
              <a:t>of</a:t>
            </a:r>
            <a:r>
              <a:rPr sz="1800" spc="5" dirty="0">
                <a:latin typeface="Arial MT"/>
                <a:cs typeface="Arial MT"/>
              </a:rPr>
              <a:t> </a:t>
            </a:r>
            <a:r>
              <a:rPr sz="1800" spc="-10" dirty="0">
                <a:latin typeface="Arial MT"/>
                <a:cs typeface="Arial MT"/>
              </a:rPr>
              <a:t>high- </a:t>
            </a:r>
            <a:r>
              <a:rPr sz="1800" dirty="0">
                <a:latin typeface="Arial MT"/>
                <a:cs typeface="Arial MT"/>
              </a:rPr>
              <a:t>dimensional</a:t>
            </a:r>
            <a:r>
              <a:rPr sz="1800" spc="-40" dirty="0">
                <a:latin typeface="Arial MT"/>
                <a:cs typeface="Arial MT"/>
              </a:rPr>
              <a:t> </a:t>
            </a:r>
            <a:r>
              <a:rPr sz="1800" dirty="0">
                <a:latin typeface="Arial MT"/>
                <a:cs typeface="Arial MT"/>
              </a:rPr>
              <a:t>data,</a:t>
            </a:r>
            <a:r>
              <a:rPr sz="1800" spc="-20" dirty="0">
                <a:latin typeface="Arial MT"/>
                <a:cs typeface="Arial MT"/>
              </a:rPr>
              <a:t> </a:t>
            </a:r>
            <a:r>
              <a:rPr sz="1800" dirty="0">
                <a:latin typeface="Arial MT"/>
                <a:cs typeface="Arial MT"/>
              </a:rPr>
              <a:t>making</a:t>
            </a:r>
            <a:r>
              <a:rPr sz="1800" spc="20" dirty="0">
                <a:latin typeface="Arial MT"/>
                <a:cs typeface="Arial MT"/>
              </a:rPr>
              <a:t> </a:t>
            </a:r>
            <a:r>
              <a:rPr sz="1800" dirty="0">
                <a:latin typeface="Arial MT"/>
                <a:cs typeface="Arial MT"/>
              </a:rPr>
              <a:t>it</a:t>
            </a:r>
            <a:r>
              <a:rPr sz="1800" spc="-60" dirty="0">
                <a:latin typeface="Arial MT"/>
                <a:cs typeface="Arial MT"/>
              </a:rPr>
              <a:t> </a:t>
            </a:r>
            <a:r>
              <a:rPr sz="1800" dirty="0">
                <a:latin typeface="Arial MT"/>
                <a:cs typeface="Arial MT"/>
              </a:rPr>
              <a:t>easier</a:t>
            </a:r>
            <a:r>
              <a:rPr sz="1800" spc="-40" dirty="0">
                <a:latin typeface="Arial MT"/>
                <a:cs typeface="Arial MT"/>
              </a:rPr>
              <a:t> </a:t>
            </a:r>
            <a:r>
              <a:rPr sz="1800" dirty="0">
                <a:latin typeface="Arial MT"/>
                <a:cs typeface="Arial MT"/>
              </a:rPr>
              <a:t>to</a:t>
            </a:r>
            <a:r>
              <a:rPr sz="1800" spc="20" dirty="0">
                <a:latin typeface="Arial MT"/>
                <a:cs typeface="Arial MT"/>
              </a:rPr>
              <a:t> </a:t>
            </a:r>
            <a:r>
              <a:rPr sz="1800" spc="-10" dirty="0">
                <a:latin typeface="Arial MT"/>
                <a:cs typeface="Arial MT"/>
              </a:rPr>
              <a:t>interpret </a:t>
            </a:r>
            <a:r>
              <a:rPr sz="1800" dirty="0">
                <a:latin typeface="Arial MT"/>
                <a:cs typeface="Arial MT"/>
              </a:rPr>
              <a:t>while</a:t>
            </a:r>
            <a:r>
              <a:rPr sz="1800" spc="-5" dirty="0">
                <a:latin typeface="Arial MT"/>
                <a:cs typeface="Arial MT"/>
              </a:rPr>
              <a:t> </a:t>
            </a:r>
            <a:r>
              <a:rPr sz="1800" dirty="0">
                <a:latin typeface="Arial MT"/>
                <a:cs typeface="Arial MT"/>
              </a:rPr>
              <a:t>retaining</a:t>
            </a:r>
            <a:r>
              <a:rPr sz="1800" spc="-105" dirty="0">
                <a:latin typeface="Arial MT"/>
                <a:cs typeface="Arial MT"/>
              </a:rPr>
              <a:t> </a:t>
            </a:r>
            <a:r>
              <a:rPr sz="1800" dirty="0">
                <a:latin typeface="Arial MT"/>
                <a:cs typeface="Arial MT"/>
              </a:rPr>
              <a:t>essential</a:t>
            </a:r>
            <a:r>
              <a:rPr sz="1800" spc="-40" dirty="0">
                <a:latin typeface="Arial MT"/>
                <a:cs typeface="Arial MT"/>
              </a:rPr>
              <a:t> </a:t>
            </a:r>
            <a:r>
              <a:rPr sz="1800" dirty="0">
                <a:latin typeface="Arial MT"/>
                <a:cs typeface="Arial MT"/>
              </a:rPr>
              <a:t>variance.</a:t>
            </a:r>
            <a:r>
              <a:rPr sz="1800" spc="-70" dirty="0">
                <a:latin typeface="Arial MT"/>
                <a:cs typeface="Arial MT"/>
              </a:rPr>
              <a:t> </a:t>
            </a:r>
            <a:r>
              <a:rPr sz="1800" dirty="0">
                <a:latin typeface="Arial MT"/>
                <a:cs typeface="Arial MT"/>
              </a:rPr>
              <a:t>The</a:t>
            </a:r>
            <a:r>
              <a:rPr sz="1800" spc="10" dirty="0">
                <a:latin typeface="Arial MT"/>
                <a:cs typeface="Arial MT"/>
              </a:rPr>
              <a:t> </a:t>
            </a:r>
            <a:r>
              <a:rPr sz="1800" spc="-10" dirty="0">
                <a:latin typeface="Arial MT"/>
                <a:cs typeface="Arial MT"/>
              </a:rPr>
              <a:t>graph </a:t>
            </a:r>
            <a:r>
              <a:rPr sz="1800" dirty="0">
                <a:latin typeface="Arial MT"/>
                <a:cs typeface="Arial MT"/>
              </a:rPr>
              <a:t>helps</a:t>
            </a:r>
            <a:r>
              <a:rPr sz="1800" spc="-30" dirty="0">
                <a:latin typeface="Arial MT"/>
                <a:cs typeface="Arial MT"/>
              </a:rPr>
              <a:t> </a:t>
            </a:r>
            <a:r>
              <a:rPr sz="1800" dirty="0">
                <a:latin typeface="Arial MT"/>
                <a:cs typeface="Arial MT"/>
              </a:rPr>
              <a:t>identify</a:t>
            </a:r>
            <a:r>
              <a:rPr sz="1800" spc="-10" dirty="0">
                <a:latin typeface="Arial MT"/>
                <a:cs typeface="Arial MT"/>
              </a:rPr>
              <a:t> </a:t>
            </a:r>
            <a:r>
              <a:rPr sz="1800" dirty="0">
                <a:latin typeface="Arial MT"/>
                <a:cs typeface="Arial MT"/>
              </a:rPr>
              <a:t>non-linear</a:t>
            </a:r>
            <a:r>
              <a:rPr sz="1800" spc="-40" dirty="0">
                <a:latin typeface="Arial MT"/>
                <a:cs typeface="Arial MT"/>
              </a:rPr>
              <a:t> </a:t>
            </a:r>
            <a:r>
              <a:rPr sz="1800" spc="-10" dirty="0">
                <a:latin typeface="Arial MT"/>
                <a:cs typeface="Arial MT"/>
              </a:rPr>
              <a:t>dependencies, </a:t>
            </a:r>
            <a:r>
              <a:rPr sz="1800" dirty="0">
                <a:latin typeface="Arial MT"/>
                <a:cs typeface="Arial MT"/>
              </a:rPr>
              <a:t>improving</a:t>
            </a:r>
            <a:r>
              <a:rPr sz="1800" spc="25" dirty="0">
                <a:latin typeface="Arial MT"/>
                <a:cs typeface="Arial MT"/>
              </a:rPr>
              <a:t> </a:t>
            </a:r>
            <a:r>
              <a:rPr sz="1800" dirty="0">
                <a:latin typeface="Arial MT"/>
                <a:cs typeface="Arial MT"/>
              </a:rPr>
              <a:t>clustering,</a:t>
            </a:r>
            <a:r>
              <a:rPr sz="1800" spc="-60" dirty="0">
                <a:latin typeface="Arial MT"/>
                <a:cs typeface="Arial MT"/>
              </a:rPr>
              <a:t> </a:t>
            </a:r>
            <a:r>
              <a:rPr sz="1800" dirty="0">
                <a:latin typeface="Arial MT"/>
                <a:cs typeface="Arial MT"/>
              </a:rPr>
              <a:t>classification,</a:t>
            </a:r>
            <a:r>
              <a:rPr sz="1800" spc="-95" dirty="0">
                <a:latin typeface="Arial MT"/>
                <a:cs typeface="Arial MT"/>
              </a:rPr>
              <a:t> </a:t>
            </a:r>
            <a:r>
              <a:rPr sz="1800" spc="-25" dirty="0">
                <a:latin typeface="Arial MT"/>
                <a:cs typeface="Arial MT"/>
              </a:rPr>
              <a:t>or </a:t>
            </a:r>
            <a:r>
              <a:rPr sz="1800" dirty="0">
                <a:latin typeface="Arial MT"/>
                <a:cs typeface="Arial MT"/>
              </a:rPr>
              <a:t>anomaly</a:t>
            </a:r>
            <a:r>
              <a:rPr sz="1800" spc="5" dirty="0">
                <a:latin typeface="Arial MT"/>
                <a:cs typeface="Arial MT"/>
              </a:rPr>
              <a:t> </a:t>
            </a:r>
            <a:r>
              <a:rPr sz="1800" dirty="0">
                <a:latin typeface="Arial MT"/>
                <a:cs typeface="Arial MT"/>
              </a:rPr>
              <a:t>detection</a:t>
            </a:r>
            <a:r>
              <a:rPr sz="1800" spc="-90" dirty="0">
                <a:latin typeface="Arial MT"/>
                <a:cs typeface="Arial MT"/>
              </a:rPr>
              <a:t> </a:t>
            </a:r>
            <a:r>
              <a:rPr sz="1800" spc="-10" dirty="0">
                <a:latin typeface="Arial MT"/>
                <a:cs typeface="Arial MT"/>
              </a:rPr>
              <a:t>tasks.</a:t>
            </a:r>
            <a:endParaRPr sz="1800" dirty="0">
              <a:latin typeface="Arial MT"/>
              <a:cs typeface="Arial MT"/>
            </a:endParaRPr>
          </a:p>
        </p:txBody>
      </p:sp>
      <p:pic>
        <p:nvPicPr>
          <p:cNvPr id="11" name="object 11"/>
          <p:cNvPicPr/>
          <p:nvPr/>
        </p:nvPicPr>
        <p:blipFill>
          <a:blip r:embed="rId3" cstate="print"/>
          <a:stretch>
            <a:fillRect/>
          </a:stretch>
        </p:blipFill>
        <p:spPr>
          <a:xfrm>
            <a:off x="516636" y="1143000"/>
            <a:ext cx="6021323" cy="5266944"/>
          </a:xfrm>
          <a:prstGeom prst="rect">
            <a:avLst/>
          </a:prstGeom>
        </p:spPr>
      </p:pic>
      <p:sp>
        <p:nvSpPr>
          <p:cNvPr id="12" name="object 7">
            <a:extLst>
              <a:ext uri="{FF2B5EF4-FFF2-40B4-BE49-F238E27FC236}">
                <a16:creationId xmlns:a16="http://schemas.microsoft.com/office/drawing/2014/main" id="{8CD977A9-4BC6-CC47-AA1A-B0999C309DD1}"/>
              </a:ext>
            </a:extLst>
          </p:cNvPr>
          <p:cNvSpPr/>
          <p:nvPr/>
        </p:nvSpPr>
        <p:spPr>
          <a:xfrm>
            <a:off x="6725755" y="1504391"/>
            <a:ext cx="3577753" cy="45719"/>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416" y="814780"/>
            <a:ext cx="4346575" cy="1578944"/>
          </a:xfrm>
          <a:prstGeom prst="rect">
            <a:avLst/>
          </a:prstGeom>
        </p:spPr>
        <p:txBody>
          <a:bodyPr vert="horz" wrap="square" lIns="0" tIns="153974" rIns="0" bIns="0" rtlCol="0">
            <a:spAutoFit/>
          </a:bodyPr>
          <a:lstStyle/>
          <a:p>
            <a:pPr marL="12700" marR="5080" indent="112395">
              <a:lnSpc>
                <a:spcPts val="3670"/>
              </a:lnSpc>
              <a:spcBef>
                <a:spcPts val="355"/>
              </a:spcBef>
            </a:pPr>
            <a:r>
              <a:rPr lang="en-IN" sz="3200" b="1" dirty="0">
                <a:latin typeface="system-ui"/>
              </a:rPr>
              <a:t>C</a:t>
            </a:r>
            <a:r>
              <a:rPr lang="en-IN" sz="3200" b="1" i="0" dirty="0">
                <a:effectLst/>
                <a:latin typeface="system-ui"/>
              </a:rPr>
              <a:t>ross-Validation Strategie</a:t>
            </a:r>
            <a:r>
              <a:rPr lang="en-IN" sz="2800" b="1" i="0" dirty="0">
                <a:effectLst/>
                <a:latin typeface="system-ui"/>
              </a:rPr>
              <a:t>s</a:t>
            </a:r>
            <a:br>
              <a:rPr lang="en-IN" sz="1400" b="1" i="0" dirty="0">
                <a:effectLst/>
                <a:latin typeface="system-ui"/>
              </a:rPr>
            </a:br>
            <a:endParaRPr sz="3200" dirty="0"/>
          </a:p>
        </p:txBody>
      </p:sp>
      <p:sp>
        <p:nvSpPr>
          <p:cNvPr id="3" name="object 3"/>
          <p:cNvSpPr/>
          <p:nvPr/>
        </p:nvSpPr>
        <p:spPr>
          <a:xfrm>
            <a:off x="0" y="1082039"/>
            <a:ext cx="88900" cy="673735"/>
          </a:xfrm>
          <a:custGeom>
            <a:avLst/>
            <a:gdLst/>
            <a:ahLst/>
            <a:cxnLst/>
            <a:rect l="l" t="t" r="r" b="b"/>
            <a:pathLst>
              <a:path w="88900" h="673735">
                <a:moveTo>
                  <a:pt x="88392" y="0"/>
                </a:moveTo>
                <a:lnTo>
                  <a:pt x="0" y="0"/>
                </a:lnTo>
                <a:lnTo>
                  <a:pt x="0" y="673608"/>
                </a:lnTo>
                <a:lnTo>
                  <a:pt x="88392" y="673608"/>
                </a:lnTo>
                <a:lnTo>
                  <a:pt x="88392" y="0"/>
                </a:lnTo>
                <a:close/>
              </a:path>
            </a:pathLst>
          </a:custGeom>
          <a:solidFill>
            <a:srgbClr val="FFC000"/>
          </a:solidFill>
        </p:spPr>
        <p:txBody>
          <a:bodyPr wrap="square" lIns="0" tIns="0" rIns="0" bIns="0" rtlCol="0"/>
          <a:lstStyle/>
          <a:p>
            <a:endParaRPr/>
          </a:p>
        </p:txBody>
      </p:sp>
      <p:sp>
        <p:nvSpPr>
          <p:cNvPr id="4" name="object 4"/>
          <p:cNvSpPr/>
          <p:nvPr/>
        </p:nvSpPr>
        <p:spPr>
          <a:xfrm>
            <a:off x="158495" y="1082039"/>
            <a:ext cx="198120" cy="673735"/>
          </a:xfrm>
          <a:custGeom>
            <a:avLst/>
            <a:gdLst/>
            <a:ahLst/>
            <a:cxnLst/>
            <a:rect l="l" t="t" r="r" b="b"/>
            <a:pathLst>
              <a:path w="198120" h="673735">
                <a:moveTo>
                  <a:pt x="198119" y="0"/>
                </a:moveTo>
                <a:lnTo>
                  <a:pt x="0" y="0"/>
                </a:lnTo>
                <a:lnTo>
                  <a:pt x="0" y="673608"/>
                </a:lnTo>
                <a:lnTo>
                  <a:pt x="198119" y="673608"/>
                </a:lnTo>
                <a:lnTo>
                  <a:pt x="198119" y="0"/>
                </a:lnTo>
                <a:close/>
              </a:path>
            </a:pathLst>
          </a:custGeom>
          <a:solidFill>
            <a:srgbClr val="FFC000"/>
          </a:solidFill>
        </p:spPr>
        <p:txBody>
          <a:bodyPr wrap="square" lIns="0" tIns="0" rIns="0" bIns="0" rtlCol="0"/>
          <a:lstStyle/>
          <a:p>
            <a:endParaRPr/>
          </a:p>
        </p:txBody>
      </p:sp>
      <p:sp>
        <p:nvSpPr>
          <p:cNvPr id="5" name="object 5"/>
          <p:cNvSpPr/>
          <p:nvPr/>
        </p:nvSpPr>
        <p:spPr>
          <a:xfrm>
            <a:off x="664463" y="2090927"/>
            <a:ext cx="4297680" cy="27940"/>
          </a:xfrm>
          <a:custGeom>
            <a:avLst/>
            <a:gdLst/>
            <a:ahLst/>
            <a:cxnLst/>
            <a:rect l="l" t="t" r="r" b="b"/>
            <a:pathLst>
              <a:path w="4297680" h="27939">
                <a:moveTo>
                  <a:pt x="4297680" y="0"/>
                </a:moveTo>
                <a:lnTo>
                  <a:pt x="0" y="0"/>
                </a:lnTo>
                <a:lnTo>
                  <a:pt x="0" y="27432"/>
                </a:lnTo>
                <a:lnTo>
                  <a:pt x="4297680" y="27432"/>
                </a:lnTo>
                <a:lnTo>
                  <a:pt x="4297680" y="0"/>
                </a:lnTo>
                <a:close/>
              </a:path>
            </a:pathLst>
          </a:custGeom>
          <a:solidFill>
            <a:srgbClr val="FFC000"/>
          </a:solidFill>
        </p:spPr>
        <p:txBody>
          <a:bodyPr wrap="square" lIns="0" tIns="0" rIns="0" bIns="0" rtlCol="0"/>
          <a:lstStyle/>
          <a:p>
            <a:endParaRPr/>
          </a:p>
        </p:txBody>
      </p:sp>
      <p:sp>
        <p:nvSpPr>
          <p:cNvPr id="9" name="object 9"/>
          <p:cNvSpPr txBox="1"/>
          <p:nvPr/>
        </p:nvSpPr>
        <p:spPr>
          <a:xfrm>
            <a:off x="238150" y="2242769"/>
            <a:ext cx="5288915" cy="856645"/>
          </a:xfrm>
          <a:prstGeom prst="rect">
            <a:avLst/>
          </a:prstGeom>
        </p:spPr>
        <p:txBody>
          <a:bodyPr vert="horz" wrap="square" lIns="0" tIns="12700" rIns="0" bIns="0" rtlCol="0">
            <a:spAutoFit/>
          </a:bodyPr>
          <a:lstStyle/>
          <a:p>
            <a:pPr marL="12700" algn="l">
              <a:spcBef>
                <a:spcPts val="100"/>
              </a:spcBef>
            </a:pPr>
            <a:r>
              <a:rPr lang="en-US" b="1" i="0" dirty="0">
                <a:effectLst/>
                <a:latin typeface="system-ui"/>
              </a:rPr>
              <a:t>Stability-Based Cross-Validation for Dimensionality Reduction</a:t>
            </a:r>
          </a:p>
          <a:p>
            <a:pPr marL="12700">
              <a:lnSpc>
                <a:spcPct val="100000"/>
              </a:lnSpc>
              <a:spcBef>
                <a:spcPts val="100"/>
              </a:spcBef>
            </a:pPr>
            <a:endParaRPr sz="1800" dirty="0">
              <a:latin typeface="Calibri"/>
              <a:cs typeface="Calibri"/>
            </a:endParaRPr>
          </a:p>
        </p:txBody>
      </p:sp>
      <p:sp>
        <p:nvSpPr>
          <p:cNvPr id="10" name="object 10"/>
          <p:cNvSpPr txBox="1"/>
          <p:nvPr/>
        </p:nvSpPr>
        <p:spPr>
          <a:xfrm flipV="1">
            <a:off x="5715000" y="814780"/>
            <a:ext cx="4724400" cy="1687641"/>
          </a:xfrm>
          <a:prstGeom prst="rect">
            <a:avLst/>
          </a:prstGeom>
          <a:solidFill>
            <a:srgbClr val="FFFFFF"/>
          </a:solidFill>
        </p:spPr>
        <p:txBody>
          <a:bodyPr vert="horz" wrap="square" lIns="0" tIns="0" rIns="0" bIns="0" rtlCol="0">
            <a:spAutoFit/>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29"/>
              </a:spcBef>
            </a:pPr>
            <a:endParaRPr sz="1800" dirty="0">
              <a:latin typeface="Times New Roman"/>
              <a:cs typeface="Times New Roman"/>
            </a:endParaRPr>
          </a:p>
        </p:txBody>
      </p:sp>
      <p:sp>
        <p:nvSpPr>
          <p:cNvPr id="11" name="Rectangle 1">
            <a:extLst>
              <a:ext uri="{FF2B5EF4-FFF2-40B4-BE49-F238E27FC236}">
                <a16:creationId xmlns:a16="http://schemas.microsoft.com/office/drawing/2014/main" id="{65A5B775-1DAB-4F4D-4D8F-BD119D119A9C}"/>
              </a:ext>
            </a:extLst>
          </p:cNvPr>
          <p:cNvSpPr>
            <a:spLocks noChangeArrowheads="1"/>
          </p:cNvSpPr>
          <p:nvPr/>
        </p:nvSpPr>
        <p:spPr bwMode="auto">
          <a:xfrm>
            <a:off x="158495" y="3038501"/>
            <a:ext cx="586130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valuates the stability and robustness of dimensionality reduction techniques like Principal Component Analysis (PCA) by comparing results across two independent data splits. The dataset is randomly split into two halves, and PCA is applied separately to extract the top two principal components. The results show consistency, an outlier presence, and variance preservation. This validates the reliability of PCA for dimensionality reduction, confirming key patterns are intrinsic to the dataset as a whole, and ensuring their robustness for downstream tasks.</a:t>
            </a:r>
          </a:p>
        </p:txBody>
      </p:sp>
      <p:pic>
        <p:nvPicPr>
          <p:cNvPr id="13" name="Picture 12">
            <a:extLst>
              <a:ext uri="{FF2B5EF4-FFF2-40B4-BE49-F238E27FC236}">
                <a16:creationId xmlns:a16="http://schemas.microsoft.com/office/drawing/2014/main" id="{8331AC9C-43CE-476F-BB2B-AB448D5DA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1" y="1783714"/>
            <a:ext cx="5348476" cy="46653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814781"/>
            <a:ext cx="4346575" cy="1792721"/>
          </a:xfrm>
          <a:prstGeom prst="rect">
            <a:avLst/>
          </a:prstGeom>
        </p:spPr>
        <p:txBody>
          <a:bodyPr vert="horz" wrap="square" lIns="0" tIns="312343" rIns="0" bIns="0" rtlCol="0">
            <a:spAutoFit/>
          </a:bodyPr>
          <a:lstStyle/>
          <a:p>
            <a:pPr marL="12700">
              <a:lnSpc>
                <a:spcPct val="100000"/>
              </a:lnSpc>
              <a:spcBef>
                <a:spcPts val="90"/>
              </a:spcBef>
            </a:pPr>
            <a:r>
              <a:rPr lang="en-IN" sz="3200" b="1" dirty="0">
                <a:latin typeface="system-ui"/>
              </a:rPr>
              <a:t>C</a:t>
            </a:r>
            <a:r>
              <a:rPr lang="en-IN" sz="3200" b="1" i="0" dirty="0">
                <a:effectLst/>
                <a:latin typeface="system-ui"/>
              </a:rPr>
              <a:t>ross-Validation Strategies</a:t>
            </a:r>
            <a:br>
              <a:rPr lang="en-IN" sz="1600" b="1" i="0" dirty="0">
                <a:effectLst/>
                <a:latin typeface="system-ui"/>
              </a:rPr>
            </a:br>
            <a:endParaRPr sz="3200" dirty="0"/>
          </a:p>
        </p:txBody>
      </p:sp>
      <p:sp>
        <p:nvSpPr>
          <p:cNvPr id="3" name="object 3"/>
          <p:cNvSpPr/>
          <p:nvPr/>
        </p:nvSpPr>
        <p:spPr>
          <a:xfrm>
            <a:off x="0" y="1082039"/>
            <a:ext cx="88900" cy="673735"/>
          </a:xfrm>
          <a:custGeom>
            <a:avLst/>
            <a:gdLst/>
            <a:ahLst/>
            <a:cxnLst/>
            <a:rect l="l" t="t" r="r" b="b"/>
            <a:pathLst>
              <a:path w="88900" h="673735">
                <a:moveTo>
                  <a:pt x="88392" y="0"/>
                </a:moveTo>
                <a:lnTo>
                  <a:pt x="0" y="0"/>
                </a:lnTo>
                <a:lnTo>
                  <a:pt x="0" y="673608"/>
                </a:lnTo>
                <a:lnTo>
                  <a:pt x="88392" y="673608"/>
                </a:lnTo>
                <a:lnTo>
                  <a:pt x="88392" y="0"/>
                </a:lnTo>
                <a:close/>
              </a:path>
            </a:pathLst>
          </a:custGeom>
          <a:solidFill>
            <a:srgbClr val="FFC000"/>
          </a:solidFill>
        </p:spPr>
        <p:txBody>
          <a:bodyPr wrap="square" lIns="0" tIns="0" rIns="0" bIns="0" rtlCol="0"/>
          <a:lstStyle/>
          <a:p>
            <a:endParaRPr/>
          </a:p>
        </p:txBody>
      </p:sp>
      <p:sp>
        <p:nvSpPr>
          <p:cNvPr id="4" name="object 4"/>
          <p:cNvSpPr/>
          <p:nvPr/>
        </p:nvSpPr>
        <p:spPr>
          <a:xfrm>
            <a:off x="158495" y="1082039"/>
            <a:ext cx="198120" cy="673735"/>
          </a:xfrm>
          <a:custGeom>
            <a:avLst/>
            <a:gdLst/>
            <a:ahLst/>
            <a:cxnLst/>
            <a:rect l="l" t="t" r="r" b="b"/>
            <a:pathLst>
              <a:path w="198120" h="673735">
                <a:moveTo>
                  <a:pt x="198119" y="0"/>
                </a:moveTo>
                <a:lnTo>
                  <a:pt x="0" y="0"/>
                </a:lnTo>
                <a:lnTo>
                  <a:pt x="0" y="673608"/>
                </a:lnTo>
                <a:lnTo>
                  <a:pt x="198119" y="673608"/>
                </a:lnTo>
                <a:lnTo>
                  <a:pt x="198119" y="0"/>
                </a:lnTo>
                <a:close/>
              </a:path>
            </a:pathLst>
          </a:custGeom>
          <a:solidFill>
            <a:srgbClr val="FFC000"/>
          </a:solidFill>
        </p:spPr>
        <p:txBody>
          <a:bodyPr wrap="square" lIns="0" tIns="0" rIns="0" bIns="0" rtlCol="0"/>
          <a:lstStyle/>
          <a:p>
            <a:endParaRPr/>
          </a:p>
        </p:txBody>
      </p:sp>
      <p:sp>
        <p:nvSpPr>
          <p:cNvPr id="5" name="object 5"/>
          <p:cNvSpPr/>
          <p:nvPr/>
        </p:nvSpPr>
        <p:spPr>
          <a:xfrm>
            <a:off x="664463" y="2090927"/>
            <a:ext cx="4297680" cy="27940"/>
          </a:xfrm>
          <a:custGeom>
            <a:avLst/>
            <a:gdLst/>
            <a:ahLst/>
            <a:cxnLst/>
            <a:rect l="l" t="t" r="r" b="b"/>
            <a:pathLst>
              <a:path w="4297680" h="27939">
                <a:moveTo>
                  <a:pt x="4297680" y="0"/>
                </a:moveTo>
                <a:lnTo>
                  <a:pt x="0" y="0"/>
                </a:lnTo>
                <a:lnTo>
                  <a:pt x="0" y="27432"/>
                </a:lnTo>
                <a:lnTo>
                  <a:pt x="4297680" y="27432"/>
                </a:lnTo>
                <a:lnTo>
                  <a:pt x="4297680" y="0"/>
                </a:lnTo>
                <a:close/>
              </a:path>
            </a:pathLst>
          </a:custGeom>
          <a:solidFill>
            <a:srgbClr val="FFC000"/>
          </a:solidFill>
        </p:spPr>
        <p:txBody>
          <a:bodyPr wrap="square" lIns="0" tIns="0" rIns="0" bIns="0" rtlCol="0"/>
          <a:lstStyle/>
          <a:p>
            <a:endParaRPr/>
          </a:p>
        </p:txBody>
      </p:sp>
      <p:grpSp>
        <p:nvGrpSpPr>
          <p:cNvPr id="7" name="object 7"/>
          <p:cNvGrpSpPr/>
          <p:nvPr/>
        </p:nvGrpSpPr>
        <p:grpSpPr>
          <a:xfrm>
            <a:off x="5541264" y="0"/>
            <a:ext cx="6650735" cy="6858000"/>
            <a:chOff x="5541264" y="0"/>
            <a:chExt cx="6650735" cy="6858000"/>
          </a:xfrm>
        </p:grpSpPr>
        <p:sp>
          <p:nvSpPr>
            <p:cNvPr id="8" name="object 8"/>
            <p:cNvSpPr/>
            <p:nvPr/>
          </p:nvSpPr>
          <p:spPr>
            <a:xfrm>
              <a:off x="10698479" y="0"/>
              <a:ext cx="1493520" cy="6858000"/>
            </a:xfrm>
            <a:custGeom>
              <a:avLst/>
              <a:gdLst/>
              <a:ahLst/>
              <a:cxnLst/>
              <a:rect l="l" t="t" r="r" b="b"/>
              <a:pathLst>
                <a:path w="1493520" h="6858000">
                  <a:moveTo>
                    <a:pt x="1493520" y="0"/>
                  </a:moveTo>
                  <a:lnTo>
                    <a:pt x="0" y="0"/>
                  </a:lnTo>
                  <a:lnTo>
                    <a:pt x="0" y="6858000"/>
                  </a:lnTo>
                  <a:lnTo>
                    <a:pt x="1493520" y="6858000"/>
                  </a:lnTo>
                  <a:lnTo>
                    <a:pt x="1493520" y="0"/>
                  </a:lnTo>
                  <a:close/>
                </a:path>
              </a:pathLst>
            </a:custGeom>
            <a:solidFill>
              <a:srgbClr val="FFC000"/>
            </a:solidFill>
          </p:spPr>
          <p:txBody>
            <a:bodyPr wrap="square" lIns="0" tIns="0" rIns="0" bIns="0" rtlCol="0"/>
            <a:lstStyle/>
            <a:p>
              <a:endParaRPr/>
            </a:p>
          </p:txBody>
        </p:sp>
        <p:pic>
          <p:nvPicPr>
            <p:cNvPr id="9" name="object 9"/>
            <p:cNvPicPr/>
            <p:nvPr/>
          </p:nvPicPr>
          <p:blipFill>
            <a:blip r:embed="rId2" cstate="print"/>
            <a:stretch>
              <a:fillRect/>
            </a:stretch>
          </p:blipFill>
          <p:spPr>
            <a:xfrm>
              <a:off x="5541264" y="499859"/>
              <a:ext cx="6287643" cy="6110859"/>
            </a:xfrm>
            <a:prstGeom prst="rect">
              <a:avLst/>
            </a:prstGeom>
          </p:spPr>
        </p:pic>
        <p:sp>
          <p:nvSpPr>
            <p:cNvPr id="10" name="object 10"/>
            <p:cNvSpPr/>
            <p:nvPr/>
          </p:nvSpPr>
          <p:spPr>
            <a:xfrm>
              <a:off x="5684520" y="515112"/>
              <a:ext cx="6010910" cy="5834380"/>
            </a:xfrm>
            <a:custGeom>
              <a:avLst/>
              <a:gdLst/>
              <a:ahLst/>
              <a:cxnLst/>
              <a:rect l="l" t="t" r="r" b="b"/>
              <a:pathLst>
                <a:path w="6010909" h="5834380">
                  <a:moveTo>
                    <a:pt x="6010656" y="0"/>
                  </a:moveTo>
                  <a:lnTo>
                    <a:pt x="0" y="0"/>
                  </a:lnTo>
                  <a:lnTo>
                    <a:pt x="0" y="5833872"/>
                  </a:lnTo>
                  <a:lnTo>
                    <a:pt x="6010656" y="5833872"/>
                  </a:lnTo>
                  <a:lnTo>
                    <a:pt x="6010656" y="0"/>
                  </a:lnTo>
                  <a:close/>
                </a:path>
              </a:pathLst>
            </a:custGeom>
            <a:solidFill>
              <a:srgbClr val="FFFFFF"/>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79535045-D15C-4DB9-AEF6-1A1E61589498}"/>
              </a:ext>
            </a:extLst>
          </p:cNvPr>
          <p:cNvSpPr txBox="1"/>
          <p:nvPr/>
        </p:nvSpPr>
        <p:spPr>
          <a:xfrm>
            <a:off x="356616" y="2313940"/>
            <a:ext cx="5127118" cy="369332"/>
          </a:xfrm>
          <a:prstGeom prst="rect">
            <a:avLst/>
          </a:prstGeom>
          <a:noFill/>
        </p:spPr>
        <p:txBody>
          <a:bodyPr wrap="square">
            <a:spAutoFit/>
          </a:bodyPr>
          <a:lstStyle/>
          <a:p>
            <a:r>
              <a:rPr lang="en-US" b="1" dirty="0"/>
              <a:t>Cluster Stability Validation Using K-Means</a:t>
            </a:r>
            <a:endParaRPr lang="en-IN" b="1" dirty="0"/>
          </a:p>
        </p:txBody>
      </p:sp>
      <p:sp>
        <p:nvSpPr>
          <p:cNvPr id="14" name="Rectangle 1">
            <a:extLst>
              <a:ext uri="{FF2B5EF4-FFF2-40B4-BE49-F238E27FC236}">
                <a16:creationId xmlns:a16="http://schemas.microsoft.com/office/drawing/2014/main" id="{729CE983-C2FE-FB6F-7F24-8B714951B8C3}"/>
              </a:ext>
            </a:extLst>
          </p:cNvPr>
          <p:cNvSpPr>
            <a:spLocks noChangeArrowheads="1"/>
          </p:cNvSpPr>
          <p:nvPr/>
        </p:nvSpPr>
        <p:spPr bwMode="auto">
          <a:xfrm>
            <a:off x="420624" y="2990527"/>
            <a:ext cx="52638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K-Means clustering algorithm's stability and reliability by measuring the consistency of cluster assignments across multiple random splits of the dataset. The method involves splitting the dataset into training and testing data, performing K-Means clustering with 3 clusters for each training set, and using the Adjusted Rand Index (ARI) to evaluate the agreement between cluster assignments. The results show that K-Means provides reliable clustering results, suitable for segmentation and grouping tasks, and that the clusters represent intrinsic patterns in the data. </a:t>
            </a:r>
          </a:p>
        </p:txBody>
      </p:sp>
      <p:pic>
        <p:nvPicPr>
          <p:cNvPr id="16" name="Picture 15">
            <a:extLst>
              <a:ext uri="{FF2B5EF4-FFF2-40B4-BE49-F238E27FC236}">
                <a16:creationId xmlns:a16="http://schemas.microsoft.com/office/drawing/2014/main" id="{E2355CD0-5478-1442-8243-B617970FD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846" y="1447800"/>
            <a:ext cx="6215530" cy="4696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1115694"/>
            <a:ext cx="4347845" cy="996427"/>
          </a:xfrm>
          <a:prstGeom prst="rect">
            <a:avLst/>
          </a:prstGeom>
        </p:spPr>
        <p:txBody>
          <a:bodyPr vert="horz" wrap="square" lIns="0" tIns="11430" rIns="0" bIns="0" rtlCol="0">
            <a:spAutoFit/>
          </a:bodyPr>
          <a:lstStyle/>
          <a:p>
            <a:pPr marL="12700">
              <a:lnSpc>
                <a:spcPct val="100000"/>
              </a:lnSpc>
              <a:spcBef>
                <a:spcPts val="90"/>
              </a:spcBef>
            </a:pPr>
            <a:r>
              <a:rPr lang="en-IN" sz="3200" b="1" dirty="0">
                <a:latin typeface="system-ui"/>
              </a:rPr>
              <a:t>C</a:t>
            </a:r>
            <a:r>
              <a:rPr lang="en-IN" sz="3200" b="1" i="0" dirty="0">
                <a:effectLst/>
                <a:latin typeface="system-ui"/>
              </a:rPr>
              <a:t>ross-Validation Strategies</a:t>
            </a:r>
            <a:endParaRPr sz="3200" dirty="0"/>
          </a:p>
        </p:txBody>
      </p:sp>
      <p:sp>
        <p:nvSpPr>
          <p:cNvPr id="3" name="object 3"/>
          <p:cNvSpPr/>
          <p:nvPr/>
        </p:nvSpPr>
        <p:spPr>
          <a:xfrm>
            <a:off x="0" y="1082039"/>
            <a:ext cx="88900" cy="673735"/>
          </a:xfrm>
          <a:custGeom>
            <a:avLst/>
            <a:gdLst/>
            <a:ahLst/>
            <a:cxnLst/>
            <a:rect l="l" t="t" r="r" b="b"/>
            <a:pathLst>
              <a:path w="88900" h="673735">
                <a:moveTo>
                  <a:pt x="88392" y="0"/>
                </a:moveTo>
                <a:lnTo>
                  <a:pt x="0" y="0"/>
                </a:lnTo>
                <a:lnTo>
                  <a:pt x="0" y="673608"/>
                </a:lnTo>
                <a:lnTo>
                  <a:pt x="88392" y="673608"/>
                </a:lnTo>
                <a:lnTo>
                  <a:pt x="88392" y="0"/>
                </a:lnTo>
                <a:close/>
              </a:path>
            </a:pathLst>
          </a:custGeom>
          <a:solidFill>
            <a:srgbClr val="FFC000"/>
          </a:solidFill>
        </p:spPr>
        <p:txBody>
          <a:bodyPr wrap="square" lIns="0" tIns="0" rIns="0" bIns="0" rtlCol="0"/>
          <a:lstStyle/>
          <a:p>
            <a:endParaRPr/>
          </a:p>
        </p:txBody>
      </p:sp>
      <p:sp>
        <p:nvSpPr>
          <p:cNvPr id="4" name="object 4"/>
          <p:cNvSpPr/>
          <p:nvPr/>
        </p:nvSpPr>
        <p:spPr>
          <a:xfrm>
            <a:off x="158495" y="1082039"/>
            <a:ext cx="198120" cy="673735"/>
          </a:xfrm>
          <a:custGeom>
            <a:avLst/>
            <a:gdLst/>
            <a:ahLst/>
            <a:cxnLst/>
            <a:rect l="l" t="t" r="r" b="b"/>
            <a:pathLst>
              <a:path w="198120" h="673735">
                <a:moveTo>
                  <a:pt x="198119" y="0"/>
                </a:moveTo>
                <a:lnTo>
                  <a:pt x="0" y="0"/>
                </a:lnTo>
                <a:lnTo>
                  <a:pt x="0" y="673608"/>
                </a:lnTo>
                <a:lnTo>
                  <a:pt x="198119" y="673608"/>
                </a:lnTo>
                <a:lnTo>
                  <a:pt x="198119" y="0"/>
                </a:lnTo>
                <a:close/>
              </a:path>
            </a:pathLst>
          </a:custGeom>
          <a:solidFill>
            <a:srgbClr val="FFC000"/>
          </a:solidFill>
        </p:spPr>
        <p:txBody>
          <a:bodyPr wrap="square" lIns="0" tIns="0" rIns="0" bIns="0" rtlCol="0"/>
          <a:lstStyle/>
          <a:p>
            <a:endParaRPr/>
          </a:p>
        </p:txBody>
      </p:sp>
      <p:sp>
        <p:nvSpPr>
          <p:cNvPr id="5" name="object 5"/>
          <p:cNvSpPr/>
          <p:nvPr/>
        </p:nvSpPr>
        <p:spPr>
          <a:xfrm>
            <a:off x="664463" y="2090927"/>
            <a:ext cx="4297680" cy="27940"/>
          </a:xfrm>
          <a:custGeom>
            <a:avLst/>
            <a:gdLst/>
            <a:ahLst/>
            <a:cxnLst/>
            <a:rect l="l" t="t" r="r" b="b"/>
            <a:pathLst>
              <a:path w="4297680" h="27939">
                <a:moveTo>
                  <a:pt x="4297680" y="0"/>
                </a:moveTo>
                <a:lnTo>
                  <a:pt x="0" y="0"/>
                </a:lnTo>
                <a:lnTo>
                  <a:pt x="0" y="27432"/>
                </a:lnTo>
                <a:lnTo>
                  <a:pt x="4297680" y="27432"/>
                </a:lnTo>
                <a:lnTo>
                  <a:pt x="4297680" y="0"/>
                </a:lnTo>
                <a:close/>
              </a:path>
            </a:pathLst>
          </a:custGeom>
          <a:solidFill>
            <a:srgbClr val="FFC000"/>
          </a:solidFill>
        </p:spPr>
        <p:txBody>
          <a:bodyPr wrap="square" lIns="0" tIns="0" rIns="0" bIns="0" rtlCol="0"/>
          <a:lstStyle/>
          <a:p>
            <a:endParaRPr/>
          </a:p>
        </p:txBody>
      </p:sp>
      <p:sp>
        <p:nvSpPr>
          <p:cNvPr id="16" name="TextBox 15">
            <a:extLst>
              <a:ext uri="{FF2B5EF4-FFF2-40B4-BE49-F238E27FC236}">
                <a16:creationId xmlns:a16="http://schemas.microsoft.com/office/drawing/2014/main" id="{C7C27DDB-AE30-18D0-5848-6D2137468854}"/>
              </a:ext>
            </a:extLst>
          </p:cNvPr>
          <p:cNvSpPr txBox="1"/>
          <p:nvPr/>
        </p:nvSpPr>
        <p:spPr>
          <a:xfrm>
            <a:off x="158495" y="2339453"/>
            <a:ext cx="5175505" cy="645794"/>
          </a:xfrm>
          <a:prstGeom prst="rect">
            <a:avLst/>
          </a:prstGeom>
          <a:noFill/>
        </p:spPr>
        <p:txBody>
          <a:bodyPr wrap="square">
            <a:spAutoFit/>
          </a:bodyPr>
          <a:lstStyle/>
          <a:p>
            <a:r>
              <a:rPr lang="da-DK" b="1" dirty="0"/>
              <a:t>Hyperparameter Tuning and Model Performance Analysis</a:t>
            </a:r>
            <a:endParaRPr lang="en-IN" b="1" dirty="0"/>
          </a:p>
        </p:txBody>
      </p:sp>
      <p:sp>
        <p:nvSpPr>
          <p:cNvPr id="17" name="Rectangle 1">
            <a:extLst>
              <a:ext uri="{FF2B5EF4-FFF2-40B4-BE49-F238E27FC236}">
                <a16:creationId xmlns:a16="http://schemas.microsoft.com/office/drawing/2014/main" id="{B3289912-B81C-9EE9-3C30-4A02AE948B8D}"/>
              </a:ext>
            </a:extLst>
          </p:cNvPr>
          <p:cNvSpPr>
            <a:spLocks noChangeArrowheads="1"/>
          </p:cNvSpPr>
          <p:nvPr/>
        </p:nvSpPr>
        <p:spPr bwMode="auto">
          <a:xfrm>
            <a:off x="158496" y="2895811"/>
            <a:ext cx="539254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o identify the best hyperparameters for a Logistic Regression model using a validation set and analyze its performance using cross-validation and test set evaluation. The dataset was divided into training, validation, and test sets, and features were standardized for stability. Hyperparameter tuning was performed using </a:t>
            </a:r>
            <a:r>
              <a:rPr kumimoji="0" lang="en-US" altLang="en-US" sz="1800" b="0" i="0" u="none" strike="noStrike" cap="none" normalizeH="0" baseline="0" dirty="0" err="1">
                <a:ln>
                  <a:noFill/>
                </a:ln>
                <a:solidFill>
                  <a:schemeClr val="tx1"/>
                </a:solidFill>
                <a:effectLst/>
                <a:latin typeface="Arial" panose="020B0604020202020204" pitchFamily="34" charset="0"/>
              </a:rPr>
              <a:t>GridSearchCV</a:t>
            </a:r>
            <a:r>
              <a:rPr kumimoji="0" lang="en-US" altLang="en-US" sz="1800" b="0" i="0" u="none" strike="noStrike" cap="none" normalizeH="0" baseline="0" dirty="0">
                <a:ln>
                  <a:noFill/>
                </a:ln>
                <a:solidFill>
                  <a:schemeClr val="tx1"/>
                </a:solidFill>
                <a:effectLst/>
                <a:latin typeface="Arial" panose="020B0604020202020204" pitchFamily="34" charset="0"/>
              </a:rPr>
              <a:t>, resulting in the best hyperparameters being {'C': 10}. The results showed high mean cross-validation scores and test accuracy, indicating robustness and generalization to unseen data. </a:t>
            </a:r>
            <a:r>
              <a:rPr lang="en-US" b="0" i="0" dirty="0">
                <a:effectLst/>
                <a:latin typeface="Open Sans" panose="020B0606030504020204" pitchFamily="34" charset="0"/>
              </a:rPr>
              <a:t>The approach achieves a high test accuracy of 96.7%, validating its effectiveness.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916B4B59-0E08-97E9-B7A3-29F1F98C6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119" y="2667001"/>
            <a:ext cx="5011715" cy="1905000"/>
          </a:xfrm>
          <a:prstGeom prst="rect">
            <a:avLst/>
          </a:prstGeom>
        </p:spPr>
      </p:pic>
      <p:sp>
        <p:nvSpPr>
          <p:cNvPr id="6" name="object 7">
            <a:extLst>
              <a:ext uri="{FF2B5EF4-FFF2-40B4-BE49-F238E27FC236}">
                <a16:creationId xmlns:a16="http://schemas.microsoft.com/office/drawing/2014/main" id="{34AD3AC7-9772-FF2F-860F-E906A42E6BEE}"/>
              </a:ext>
            </a:extLst>
          </p:cNvPr>
          <p:cNvSpPr/>
          <p:nvPr/>
        </p:nvSpPr>
        <p:spPr>
          <a:xfrm>
            <a:off x="11828834" y="0"/>
            <a:ext cx="363166" cy="6858000"/>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7" name="object 7">
            <a:extLst>
              <a:ext uri="{FF2B5EF4-FFF2-40B4-BE49-F238E27FC236}">
                <a16:creationId xmlns:a16="http://schemas.microsoft.com/office/drawing/2014/main" id="{67B8191D-4F45-12A3-9721-F406B953D477}"/>
              </a:ext>
            </a:extLst>
          </p:cNvPr>
          <p:cNvSpPr/>
          <p:nvPr/>
        </p:nvSpPr>
        <p:spPr>
          <a:xfrm>
            <a:off x="10820400" y="6400800"/>
            <a:ext cx="1008434" cy="457199"/>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11460480" y="2983992"/>
            <a:ext cx="195580" cy="673735"/>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8" name="object 8"/>
          <p:cNvSpPr/>
          <p:nvPr/>
        </p:nvSpPr>
        <p:spPr>
          <a:xfrm>
            <a:off x="11728704" y="2983992"/>
            <a:ext cx="195580" cy="673735"/>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9" name="object 9"/>
          <p:cNvSpPr/>
          <p:nvPr/>
        </p:nvSpPr>
        <p:spPr>
          <a:xfrm>
            <a:off x="11996928" y="2983992"/>
            <a:ext cx="195580" cy="673735"/>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11" name="object 11"/>
          <p:cNvSpPr txBox="1">
            <a:spLocks noGrp="1"/>
          </p:cNvSpPr>
          <p:nvPr>
            <p:ph type="title"/>
          </p:nvPr>
        </p:nvSpPr>
        <p:spPr>
          <a:xfrm>
            <a:off x="228600" y="457200"/>
            <a:ext cx="5133339" cy="997709"/>
          </a:xfrm>
          <a:prstGeom prst="rect">
            <a:avLst/>
          </a:prstGeom>
        </p:spPr>
        <p:txBody>
          <a:bodyPr vert="horz" wrap="square" lIns="0" tIns="12700" rIns="0" bIns="0" rtlCol="0">
            <a:spAutoFit/>
          </a:bodyPr>
          <a:lstStyle/>
          <a:p>
            <a:pPr marL="12700">
              <a:lnSpc>
                <a:spcPct val="100000"/>
              </a:lnSpc>
              <a:spcBef>
                <a:spcPts val="100"/>
              </a:spcBef>
            </a:pPr>
            <a:r>
              <a:rPr lang="en-IN" sz="3200" b="1" dirty="0">
                <a:latin typeface="Calibri"/>
                <a:cs typeface="Calibri"/>
              </a:rPr>
              <a:t>Proposed</a:t>
            </a:r>
            <a:r>
              <a:rPr lang="en-IN" sz="1800" b="1" dirty="0">
                <a:latin typeface="Calibri"/>
                <a:cs typeface="Calibri"/>
              </a:rPr>
              <a:t> </a:t>
            </a:r>
            <a:r>
              <a:rPr lang="en-IN" sz="3200" b="1" dirty="0">
                <a:latin typeface="Calibri"/>
                <a:cs typeface="Calibri"/>
              </a:rPr>
              <a:t>Performance Improvements</a:t>
            </a:r>
            <a:endParaRPr sz="3200" b="1" dirty="0">
              <a:latin typeface="Calibri"/>
              <a:cs typeface="Calibri"/>
            </a:endParaRPr>
          </a:p>
        </p:txBody>
      </p:sp>
      <p:sp>
        <p:nvSpPr>
          <p:cNvPr id="14" name="TextBox 13">
            <a:extLst>
              <a:ext uri="{FF2B5EF4-FFF2-40B4-BE49-F238E27FC236}">
                <a16:creationId xmlns:a16="http://schemas.microsoft.com/office/drawing/2014/main" id="{DD949202-28A1-2A0B-CF79-077677CAE7BA}"/>
              </a:ext>
            </a:extLst>
          </p:cNvPr>
          <p:cNvSpPr txBox="1"/>
          <p:nvPr/>
        </p:nvSpPr>
        <p:spPr>
          <a:xfrm>
            <a:off x="381000" y="1676400"/>
            <a:ext cx="8757212" cy="369332"/>
          </a:xfrm>
          <a:prstGeom prst="rect">
            <a:avLst/>
          </a:prstGeom>
          <a:noFill/>
        </p:spPr>
        <p:txBody>
          <a:bodyPr wrap="square">
            <a:spAutoFit/>
          </a:bodyPr>
          <a:lstStyle/>
          <a:p>
            <a:r>
              <a:rPr lang="en-IN" b="1" dirty="0">
                <a:effectLst/>
              </a:rPr>
              <a:t>Experiments Conducted</a:t>
            </a:r>
            <a:endParaRPr lang="en-IN" b="1" dirty="0"/>
          </a:p>
        </p:txBody>
      </p:sp>
      <p:sp>
        <p:nvSpPr>
          <p:cNvPr id="16" name="TextBox 15">
            <a:extLst>
              <a:ext uri="{FF2B5EF4-FFF2-40B4-BE49-F238E27FC236}">
                <a16:creationId xmlns:a16="http://schemas.microsoft.com/office/drawing/2014/main" id="{6529C2F0-1D27-0580-8328-A812E319EE56}"/>
              </a:ext>
            </a:extLst>
          </p:cNvPr>
          <p:cNvSpPr txBox="1"/>
          <p:nvPr/>
        </p:nvSpPr>
        <p:spPr>
          <a:xfrm>
            <a:off x="685800" y="2133600"/>
            <a:ext cx="8452412" cy="369332"/>
          </a:xfrm>
          <a:prstGeom prst="rect">
            <a:avLst/>
          </a:prstGeom>
          <a:noFill/>
        </p:spPr>
        <p:txBody>
          <a:bodyPr wrap="square">
            <a:spAutoFit/>
          </a:bodyPr>
          <a:lstStyle/>
          <a:p>
            <a:pPr algn="l"/>
            <a:r>
              <a:rPr lang="en-US" b="1" i="0" dirty="0">
                <a:effectLst/>
                <a:latin typeface="system-ui"/>
              </a:rPr>
              <a:t>Experiment 1: Feature Selection and Regularization with Logistic Regression (L1 + L2)</a:t>
            </a:r>
          </a:p>
        </p:txBody>
      </p:sp>
      <p:sp>
        <p:nvSpPr>
          <p:cNvPr id="17" name="Rectangle 1">
            <a:extLst>
              <a:ext uri="{FF2B5EF4-FFF2-40B4-BE49-F238E27FC236}">
                <a16:creationId xmlns:a16="http://schemas.microsoft.com/office/drawing/2014/main" id="{FB6B291C-D60F-3412-128C-1BF02E666134}"/>
              </a:ext>
            </a:extLst>
          </p:cNvPr>
          <p:cNvSpPr>
            <a:spLocks noChangeArrowheads="1"/>
          </p:cNvSpPr>
          <p:nvPr/>
        </p:nvSpPr>
        <p:spPr bwMode="auto">
          <a:xfrm>
            <a:off x="914400" y="2635248"/>
            <a:ext cx="105460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Compares the performance of Logistic Regression models using L1 regularization (Lasso) and L2 regularization (Ridge) when combined with feature selection. The results show that L1 Regularization outperforms L2 Regularization in this context. The combination enhances model simplicity, generalization ability, and feature importance. The optimal approach is to implement L1 Regularization with RFE for better accuracy and interpretability. The next steps include hyperparameter tuning, feature selection variations, and comparison with other classification algorithms.</a:t>
            </a:r>
          </a:p>
        </p:txBody>
      </p:sp>
      <p:pic>
        <p:nvPicPr>
          <p:cNvPr id="19" name="Picture 18">
            <a:extLst>
              <a:ext uri="{FF2B5EF4-FFF2-40B4-BE49-F238E27FC236}">
                <a16:creationId xmlns:a16="http://schemas.microsoft.com/office/drawing/2014/main" id="{9C9FF9E8-3F1E-017A-6ECE-D35A7BA4D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01" y="4441186"/>
            <a:ext cx="10793331" cy="1295400"/>
          </a:xfrm>
          <a:prstGeom prst="rect">
            <a:avLst/>
          </a:prstGeom>
        </p:spPr>
      </p:pic>
      <p:sp>
        <p:nvSpPr>
          <p:cNvPr id="2" name="object 7">
            <a:extLst>
              <a:ext uri="{FF2B5EF4-FFF2-40B4-BE49-F238E27FC236}">
                <a16:creationId xmlns:a16="http://schemas.microsoft.com/office/drawing/2014/main" id="{3890A39B-2F6B-DF2A-F9ED-D904584C1CEB}"/>
              </a:ext>
            </a:extLst>
          </p:cNvPr>
          <p:cNvSpPr/>
          <p:nvPr/>
        </p:nvSpPr>
        <p:spPr>
          <a:xfrm>
            <a:off x="-1" y="-14748"/>
            <a:ext cx="203753" cy="6872748"/>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3" name="object 7">
            <a:extLst>
              <a:ext uri="{FF2B5EF4-FFF2-40B4-BE49-F238E27FC236}">
                <a16:creationId xmlns:a16="http://schemas.microsoft.com/office/drawing/2014/main" id="{CD6942D8-B9B5-9266-037C-F0A582523D96}"/>
              </a:ext>
            </a:extLst>
          </p:cNvPr>
          <p:cNvSpPr/>
          <p:nvPr/>
        </p:nvSpPr>
        <p:spPr>
          <a:xfrm flipV="1">
            <a:off x="228600" y="1443641"/>
            <a:ext cx="4038600" cy="45719"/>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A5BF-F797-996B-7024-D07E5B548E69}"/>
              </a:ext>
            </a:extLst>
          </p:cNvPr>
          <p:cNvSpPr>
            <a:spLocks noGrp="1"/>
          </p:cNvSpPr>
          <p:nvPr>
            <p:ph type="title"/>
          </p:nvPr>
        </p:nvSpPr>
        <p:spPr>
          <a:xfrm>
            <a:off x="304800" y="838199"/>
            <a:ext cx="4724401" cy="838355"/>
          </a:xfrm>
        </p:spPr>
        <p:txBody>
          <a:bodyPr/>
          <a:lstStyle/>
          <a:p>
            <a:r>
              <a:rPr lang="en-IN" sz="2800" b="1" dirty="0">
                <a:latin typeface="Calibri"/>
                <a:cs typeface="Calibri"/>
              </a:rPr>
              <a:t>Proposed Performance Improvements</a:t>
            </a:r>
            <a:endParaRPr lang="en-IN" sz="2800" dirty="0"/>
          </a:p>
        </p:txBody>
      </p:sp>
      <p:sp>
        <p:nvSpPr>
          <p:cNvPr id="3" name="Text Placeholder 2">
            <a:extLst>
              <a:ext uri="{FF2B5EF4-FFF2-40B4-BE49-F238E27FC236}">
                <a16:creationId xmlns:a16="http://schemas.microsoft.com/office/drawing/2014/main" id="{6CB47B0D-5F5A-BF97-BF09-20B47860DC69}"/>
              </a:ext>
            </a:extLst>
          </p:cNvPr>
          <p:cNvSpPr>
            <a:spLocks noGrp="1"/>
          </p:cNvSpPr>
          <p:nvPr>
            <p:ph type="body" idx="1"/>
          </p:nvPr>
        </p:nvSpPr>
        <p:spPr>
          <a:xfrm>
            <a:off x="79654" y="1960431"/>
            <a:ext cx="10664546" cy="477054"/>
          </a:xfrm>
        </p:spPr>
        <p:txBody>
          <a:bodyPr/>
          <a:lstStyle/>
          <a:p>
            <a:pPr algn="l"/>
            <a:r>
              <a:rPr lang="en-US" sz="1800" b="1" i="0" dirty="0">
                <a:effectLst/>
                <a:latin typeface="system-ui"/>
              </a:rPr>
              <a:t>      Experiment 2: Increasing Model Complexity with Random Forest</a:t>
            </a:r>
          </a:p>
          <a:p>
            <a:endParaRPr lang="en-IN" dirty="0"/>
          </a:p>
        </p:txBody>
      </p:sp>
      <p:sp>
        <p:nvSpPr>
          <p:cNvPr id="5" name="object 8">
            <a:extLst>
              <a:ext uri="{FF2B5EF4-FFF2-40B4-BE49-F238E27FC236}">
                <a16:creationId xmlns:a16="http://schemas.microsoft.com/office/drawing/2014/main" id="{29BD2E88-58D4-322C-36BC-534D75A52760}"/>
              </a:ext>
            </a:extLst>
          </p:cNvPr>
          <p:cNvSpPr/>
          <p:nvPr/>
        </p:nvSpPr>
        <p:spPr>
          <a:xfrm>
            <a:off x="11653774" y="0"/>
            <a:ext cx="538226" cy="6858000"/>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6" name="object 8">
            <a:extLst>
              <a:ext uri="{FF2B5EF4-FFF2-40B4-BE49-F238E27FC236}">
                <a16:creationId xmlns:a16="http://schemas.microsoft.com/office/drawing/2014/main" id="{4D5457A9-399D-6B6B-45E1-1B1B1C6C869C}"/>
              </a:ext>
            </a:extLst>
          </p:cNvPr>
          <p:cNvSpPr/>
          <p:nvPr/>
        </p:nvSpPr>
        <p:spPr>
          <a:xfrm>
            <a:off x="12000230" y="2985516"/>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8" name="object 8">
            <a:extLst>
              <a:ext uri="{FF2B5EF4-FFF2-40B4-BE49-F238E27FC236}">
                <a16:creationId xmlns:a16="http://schemas.microsoft.com/office/drawing/2014/main" id="{5581534B-B910-E287-BF7F-2F20A40DF5E9}"/>
              </a:ext>
            </a:extLst>
          </p:cNvPr>
          <p:cNvSpPr/>
          <p:nvPr/>
        </p:nvSpPr>
        <p:spPr>
          <a:xfrm>
            <a:off x="0" y="0"/>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9" name="object 8">
            <a:extLst>
              <a:ext uri="{FF2B5EF4-FFF2-40B4-BE49-F238E27FC236}">
                <a16:creationId xmlns:a16="http://schemas.microsoft.com/office/drawing/2014/main" id="{7F71830F-79AF-4A9C-8BBD-6C676F4414D7}"/>
              </a:ext>
            </a:extLst>
          </p:cNvPr>
          <p:cNvSpPr/>
          <p:nvPr/>
        </p:nvSpPr>
        <p:spPr>
          <a:xfrm>
            <a:off x="304800" y="0"/>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10" name="object 8">
            <a:extLst>
              <a:ext uri="{FF2B5EF4-FFF2-40B4-BE49-F238E27FC236}">
                <a16:creationId xmlns:a16="http://schemas.microsoft.com/office/drawing/2014/main" id="{D5D598F3-B238-4F03-A2D8-DF428EADB780}"/>
              </a:ext>
            </a:extLst>
          </p:cNvPr>
          <p:cNvSpPr/>
          <p:nvPr/>
        </p:nvSpPr>
        <p:spPr>
          <a:xfrm>
            <a:off x="590931" y="-18682"/>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11" name="object 7">
            <a:extLst>
              <a:ext uri="{FF2B5EF4-FFF2-40B4-BE49-F238E27FC236}">
                <a16:creationId xmlns:a16="http://schemas.microsoft.com/office/drawing/2014/main" id="{FBE40234-45EA-803A-440A-10449C19995E}"/>
              </a:ext>
            </a:extLst>
          </p:cNvPr>
          <p:cNvSpPr/>
          <p:nvPr/>
        </p:nvSpPr>
        <p:spPr>
          <a:xfrm flipH="1">
            <a:off x="191769" y="1676554"/>
            <a:ext cx="4724401" cy="45719"/>
          </a:xfrm>
          <a:custGeom>
            <a:avLst/>
            <a:gdLst/>
            <a:ahLst/>
            <a:cxnLst/>
            <a:rect l="l" t="t" r="r" b="b"/>
            <a:pathLst>
              <a:path w="195579" h="673735">
                <a:moveTo>
                  <a:pt x="195072" y="0"/>
                </a:moveTo>
                <a:lnTo>
                  <a:pt x="0" y="0"/>
                </a:lnTo>
                <a:lnTo>
                  <a:pt x="0" y="673608"/>
                </a:lnTo>
                <a:lnTo>
                  <a:pt x="195072" y="673608"/>
                </a:lnTo>
                <a:lnTo>
                  <a:pt x="195072" y="0"/>
                </a:lnTo>
                <a:close/>
              </a:path>
            </a:pathLst>
          </a:custGeom>
          <a:solidFill>
            <a:srgbClr val="FFC000"/>
          </a:solidFill>
        </p:spPr>
        <p:txBody>
          <a:bodyPr wrap="square" lIns="0" tIns="0" rIns="0" bIns="0" rtlCol="0"/>
          <a:lstStyle/>
          <a:p>
            <a:endParaRPr/>
          </a:p>
        </p:txBody>
      </p:sp>
      <p:sp>
        <p:nvSpPr>
          <p:cNvPr id="12" name="Rectangle 1">
            <a:extLst>
              <a:ext uri="{FF2B5EF4-FFF2-40B4-BE49-F238E27FC236}">
                <a16:creationId xmlns:a16="http://schemas.microsoft.com/office/drawing/2014/main" id="{9FC4863C-0893-BA20-70BD-9D546BA03801}"/>
              </a:ext>
            </a:extLst>
          </p:cNvPr>
          <p:cNvSpPr>
            <a:spLocks noChangeArrowheads="1"/>
          </p:cNvSpPr>
          <p:nvPr/>
        </p:nvSpPr>
        <p:spPr bwMode="auto">
          <a:xfrm>
            <a:off x="496570" y="2286000"/>
            <a:ext cx="10704830" cy="149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Random Forest model, optimized with </a:t>
            </a:r>
            <a:r>
              <a:rPr kumimoji="0" lang="en-US" altLang="en-US" sz="1800" b="0" i="0" u="none" strike="noStrike" cap="none" normalizeH="0" baseline="0" dirty="0" err="1">
                <a:ln>
                  <a:noFill/>
                </a:ln>
                <a:solidFill>
                  <a:schemeClr val="tx1"/>
                </a:solidFill>
                <a:effectLst/>
                <a:latin typeface="Arial" panose="020B0604020202020204" pitchFamily="34" charset="0"/>
              </a:rPr>
              <a:t>GridSearchCV</a:t>
            </a:r>
            <a:r>
              <a:rPr kumimoji="0" lang="en-US" altLang="en-US" sz="1800" b="0" i="0" u="none" strike="noStrike" cap="none" normalizeH="0" baseline="0" dirty="0">
                <a:ln>
                  <a:noFill/>
                </a:ln>
                <a:solidFill>
                  <a:schemeClr val="tx1"/>
                </a:solidFill>
                <a:effectLst/>
                <a:latin typeface="Arial" panose="020B0604020202020204" pitchFamily="34" charset="0"/>
              </a:rPr>
              <a:t>, demonstrates high accuracy and stability, achieving a mean cross-validation score of 93.3%. The model's robustness, minimal overfitting, and shallow tree depth make it suitable for classification problems with high-dimensional or noisy data. The optimized parameters, such as fewer estimators and shallow tree depth, balance performance, and computational efficiency, ensure reliability and efficiency.</a:t>
            </a:r>
          </a:p>
        </p:txBody>
      </p:sp>
      <p:pic>
        <p:nvPicPr>
          <p:cNvPr id="14" name="Picture 13">
            <a:extLst>
              <a:ext uri="{FF2B5EF4-FFF2-40B4-BE49-F238E27FC236}">
                <a16:creationId xmlns:a16="http://schemas.microsoft.com/office/drawing/2014/main" id="{E9DFE7C5-BF80-2DAD-2492-F8AF11E2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10" y="4191000"/>
            <a:ext cx="9450119" cy="1295400"/>
          </a:xfrm>
          <a:prstGeom prst="rect">
            <a:avLst/>
          </a:prstGeom>
        </p:spPr>
      </p:pic>
    </p:spTree>
    <p:extLst>
      <p:ext uri="{BB962C8B-B14F-4D97-AF65-F5344CB8AC3E}">
        <p14:creationId xmlns:p14="http://schemas.microsoft.com/office/powerpoint/2010/main" val="2420297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35" y="792556"/>
            <a:ext cx="4338320" cy="1099185"/>
          </a:xfrm>
          <a:prstGeom prst="rect">
            <a:avLst/>
          </a:prstGeom>
        </p:spPr>
        <p:txBody>
          <a:bodyPr vert="horz" wrap="square" lIns="0" tIns="77470" rIns="0" bIns="0" rtlCol="0">
            <a:spAutoFit/>
          </a:bodyPr>
          <a:lstStyle/>
          <a:p>
            <a:pPr marL="12700" marR="5080">
              <a:lnSpc>
                <a:spcPts val="4000"/>
              </a:lnSpc>
              <a:spcBef>
                <a:spcPts val="610"/>
              </a:spcBef>
            </a:pPr>
            <a:r>
              <a:rPr spc="-35" dirty="0"/>
              <a:t>Conclusions</a:t>
            </a:r>
            <a:r>
              <a:rPr spc="-300" dirty="0"/>
              <a:t> </a:t>
            </a:r>
            <a:r>
              <a:rPr spc="-10" dirty="0"/>
              <a:t>and</a:t>
            </a:r>
            <a:r>
              <a:rPr spc="-125" dirty="0"/>
              <a:t> </a:t>
            </a:r>
            <a:r>
              <a:rPr spc="-10" dirty="0"/>
              <a:t>Future </a:t>
            </a:r>
            <a:r>
              <a:rPr spc="-20" dirty="0"/>
              <a:t>Work</a:t>
            </a:r>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sp>
        <p:nvSpPr>
          <p:cNvPr id="6" name="object 6"/>
          <p:cNvSpPr txBox="1"/>
          <p:nvPr/>
        </p:nvSpPr>
        <p:spPr>
          <a:xfrm>
            <a:off x="357327" y="2171522"/>
            <a:ext cx="4696460" cy="3794125"/>
          </a:xfrm>
          <a:prstGeom prst="rect">
            <a:avLst/>
          </a:prstGeom>
        </p:spPr>
        <p:txBody>
          <a:bodyPr vert="horz" wrap="square" lIns="0" tIns="71755" rIns="0" bIns="0" rtlCol="0">
            <a:spAutoFit/>
          </a:bodyPr>
          <a:lstStyle/>
          <a:p>
            <a:pPr marL="241300" marR="5080" indent="-228600">
              <a:lnSpc>
                <a:spcPct val="80100"/>
              </a:lnSpc>
              <a:spcBef>
                <a:spcPts val="565"/>
              </a:spcBef>
              <a:buFont typeface="Arial MT"/>
              <a:buChar char="•"/>
              <a:tabLst>
                <a:tab pos="241300" algn="l"/>
              </a:tabLst>
            </a:pPr>
            <a:r>
              <a:rPr sz="1900" spc="-125" dirty="0">
                <a:latin typeface="Calibri"/>
                <a:cs typeface="Calibri"/>
              </a:rPr>
              <a:t>To</a:t>
            </a:r>
            <a:r>
              <a:rPr sz="1900" spc="-145" dirty="0">
                <a:latin typeface="Calibri"/>
                <a:cs typeface="Calibri"/>
              </a:rPr>
              <a:t> </a:t>
            </a:r>
            <a:r>
              <a:rPr sz="1900" dirty="0">
                <a:latin typeface="Calibri"/>
                <a:cs typeface="Calibri"/>
              </a:rPr>
              <a:t>enhance</a:t>
            </a:r>
            <a:r>
              <a:rPr sz="1900" spc="-65" dirty="0">
                <a:latin typeface="Calibri"/>
                <a:cs typeface="Calibri"/>
              </a:rPr>
              <a:t> </a:t>
            </a:r>
            <a:r>
              <a:rPr sz="1900" dirty="0">
                <a:latin typeface="Calibri"/>
                <a:cs typeface="Calibri"/>
              </a:rPr>
              <a:t>the</a:t>
            </a:r>
            <a:r>
              <a:rPr sz="1900" spc="-75" dirty="0">
                <a:latin typeface="Calibri"/>
                <a:cs typeface="Calibri"/>
              </a:rPr>
              <a:t> </a:t>
            </a:r>
            <a:r>
              <a:rPr sz="1900" spc="-10" dirty="0">
                <a:latin typeface="Calibri"/>
                <a:cs typeface="Calibri"/>
              </a:rPr>
              <a:t>project</a:t>
            </a:r>
            <a:r>
              <a:rPr sz="1900" spc="-100" dirty="0">
                <a:latin typeface="Calibri"/>
                <a:cs typeface="Calibri"/>
              </a:rPr>
              <a:t> </a:t>
            </a:r>
            <a:r>
              <a:rPr sz="1900" spc="-45" dirty="0">
                <a:latin typeface="Calibri"/>
                <a:cs typeface="Calibri"/>
              </a:rPr>
              <a:t>further,</a:t>
            </a:r>
            <a:r>
              <a:rPr sz="1900" spc="30" dirty="0">
                <a:latin typeface="Calibri"/>
                <a:cs typeface="Calibri"/>
              </a:rPr>
              <a:t> </a:t>
            </a:r>
            <a:r>
              <a:rPr sz="1900" dirty="0">
                <a:latin typeface="Calibri"/>
                <a:cs typeface="Calibri"/>
              </a:rPr>
              <a:t>we</a:t>
            </a:r>
            <a:r>
              <a:rPr sz="1900" spc="-45" dirty="0">
                <a:latin typeface="Calibri"/>
                <a:cs typeface="Calibri"/>
              </a:rPr>
              <a:t> </a:t>
            </a:r>
            <a:r>
              <a:rPr sz="1900" spc="-10" dirty="0">
                <a:latin typeface="Calibri"/>
                <a:cs typeface="Calibri"/>
              </a:rPr>
              <a:t>propose </a:t>
            </a:r>
            <a:r>
              <a:rPr sz="1900" spc="-20" dirty="0">
                <a:latin typeface="Calibri"/>
                <a:cs typeface="Calibri"/>
              </a:rPr>
              <a:t>integrating</a:t>
            </a:r>
            <a:r>
              <a:rPr sz="1900" spc="-75" dirty="0">
                <a:latin typeface="Calibri"/>
                <a:cs typeface="Calibri"/>
              </a:rPr>
              <a:t> </a:t>
            </a:r>
            <a:r>
              <a:rPr sz="1900" spc="-35" dirty="0">
                <a:latin typeface="Calibri"/>
                <a:cs typeface="Calibri"/>
              </a:rPr>
              <a:t>real-</a:t>
            </a:r>
            <a:r>
              <a:rPr sz="1900" dirty="0">
                <a:latin typeface="Calibri"/>
                <a:cs typeface="Calibri"/>
              </a:rPr>
              <a:t>time</a:t>
            </a:r>
            <a:r>
              <a:rPr sz="1900" spc="-10" dirty="0">
                <a:latin typeface="Calibri"/>
                <a:cs typeface="Calibri"/>
              </a:rPr>
              <a:t> weather</a:t>
            </a:r>
            <a:r>
              <a:rPr sz="1900" spc="-95" dirty="0">
                <a:latin typeface="Calibri"/>
                <a:cs typeface="Calibri"/>
              </a:rPr>
              <a:t> </a:t>
            </a:r>
            <a:r>
              <a:rPr sz="1900" spc="-10" dirty="0">
                <a:latin typeface="Calibri"/>
                <a:cs typeface="Calibri"/>
              </a:rPr>
              <a:t>data</a:t>
            </a:r>
            <a:r>
              <a:rPr sz="1900" spc="15" dirty="0">
                <a:latin typeface="Calibri"/>
                <a:cs typeface="Calibri"/>
              </a:rPr>
              <a:t> </a:t>
            </a:r>
            <a:r>
              <a:rPr sz="1900" dirty="0">
                <a:latin typeface="Calibri"/>
                <a:cs typeface="Calibri"/>
              </a:rPr>
              <a:t>using</a:t>
            </a:r>
            <a:r>
              <a:rPr sz="1900" spc="-75" dirty="0">
                <a:latin typeface="Calibri"/>
                <a:cs typeface="Calibri"/>
              </a:rPr>
              <a:t> </a:t>
            </a:r>
            <a:r>
              <a:rPr sz="1900" spc="-20" dirty="0">
                <a:latin typeface="Calibri"/>
                <a:cs typeface="Calibri"/>
              </a:rPr>
              <a:t>APIs </a:t>
            </a:r>
            <a:r>
              <a:rPr sz="1900" dirty="0">
                <a:latin typeface="Calibri"/>
                <a:cs typeface="Calibri"/>
              </a:rPr>
              <a:t>to</a:t>
            </a:r>
            <a:r>
              <a:rPr sz="1900" spc="-95" dirty="0">
                <a:latin typeface="Calibri"/>
                <a:cs typeface="Calibri"/>
              </a:rPr>
              <a:t> </a:t>
            </a:r>
            <a:r>
              <a:rPr sz="1900" dirty="0">
                <a:latin typeface="Calibri"/>
                <a:cs typeface="Calibri"/>
              </a:rPr>
              <a:t>ensure</a:t>
            </a:r>
            <a:r>
              <a:rPr sz="1900" spc="-105" dirty="0">
                <a:latin typeface="Calibri"/>
                <a:cs typeface="Calibri"/>
              </a:rPr>
              <a:t> </a:t>
            </a:r>
            <a:r>
              <a:rPr sz="1900" spc="-35" dirty="0">
                <a:latin typeface="Calibri"/>
                <a:cs typeface="Calibri"/>
              </a:rPr>
              <a:t>accurate</a:t>
            </a:r>
            <a:r>
              <a:rPr sz="1900" spc="80" dirty="0">
                <a:latin typeface="Calibri"/>
                <a:cs typeface="Calibri"/>
              </a:rPr>
              <a:t> </a:t>
            </a:r>
            <a:r>
              <a:rPr sz="1900" dirty="0">
                <a:latin typeface="Calibri"/>
                <a:cs typeface="Calibri"/>
              </a:rPr>
              <a:t>and</a:t>
            </a:r>
            <a:r>
              <a:rPr sz="1900" spc="-85" dirty="0">
                <a:latin typeface="Calibri"/>
                <a:cs typeface="Calibri"/>
              </a:rPr>
              <a:t> </a:t>
            </a:r>
            <a:r>
              <a:rPr sz="1900" dirty="0">
                <a:latin typeface="Calibri"/>
                <a:cs typeface="Calibri"/>
              </a:rPr>
              <a:t>timely</a:t>
            </a:r>
            <a:r>
              <a:rPr sz="1900" spc="-55" dirty="0">
                <a:latin typeface="Calibri"/>
                <a:cs typeface="Calibri"/>
              </a:rPr>
              <a:t> </a:t>
            </a:r>
            <a:r>
              <a:rPr sz="1900" spc="-10" dirty="0">
                <a:latin typeface="Calibri"/>
                <a:cs typeface="Calibri"/>
              </a:rPr>
              <a:t>predictions. Advanced</a:t>
            </a:r>
            <a:r>
              <a:rPr sz="1900" spc="-90" dirty="0">
                <a:latin typeface="Calibri"/>
                <a:cs typeface="Calibri"/>
              </a:rPr>
              <a:t> </a:t>
            </a:r>
            <a:r>
              <a:rPr sz="1900" dirty="0">
                <a:latin typeface="Calibri"/>
                <a:cs typeface="Calibri"/>
              </a:rPr>
              <a:t>modeling</a:t>
            </a:r>
            <a:r>
              <a:rPr sz="1900" spc="-5" dirty="0">
                <a:latin typeface="Calibri"/>
                <a:cs typeface="Calibri"/>
              </a:rPr>
              <a:t> </a:t>
            </a:r>
            <a:r>
              <a:rPr sz="1900" spc="-10" dirty="0">
                <a:latin typeface="Calibri"/>
                <a:cs typeface="Calibri"/>
              </a:rPr>
              <a:t>techniques,</a:t>
            </a:r>
            <a:r>
              <a:rPr sz="1900" spc="-105" dirty="0">
                <a:latin typeface="Calibri"/>
                <a:cs typeface="Calibri"/>
              </a:rPr>
              <a:t> </a:t>
            </a:r>
            <a:r>
              <a:rPr sz="1900" dirty="0">
                <a:latin typeface="Calibri"/>
                <a:cs typeface="Calibri"/>
              </a:rPr>
              <a:t>such</a:t>
            </a:r>
            <a:r>
              <a:rPr sz="1900" spc="-75" dirty="0">
                <a:latin typeface="Calibri"/>
                <a:cs typeface="Calibri"/>
              </a:rPr>
              <a:t> </a:t>
            </a:r>
            <a:r>
              <a:rPr sz="1900" spc="-25" dirty="0">
                <a:latin typeface="Calibri"/>
                <a:cs typeface="Calibri"/>
              </a:rPr>
              <a:t>as </a:t>
            </a:r>
            <a:r>
              <a:rPr sz="1900" dirty="0">
                <a:latin typeface="Calibri"/>
                <a:cs typeface="Calibri"/>
              </a:rPr>
              <a:t>ensemble</a:t>
            </a:r>
            <a:r>
              <a:rPr sz="1900" spc="-85" dirty="0">
                <a:latin typeface="Calibri"/>
                <a:cs typeface="Calibri"/>
              </a:rPr>
              <a:t> </a:t>
            </a:r>
            <a:r>
              <a:rPr sz="1900" dirty="0">
                <a:latin typeface="Calibri"/>
                <a:cs typeface="Calibri"/>
              </a:rPr>
              <a:t>and</a:t>
            </a:r>
            <a:r>
              <a:rPr sz="1900" spc="-20" dirty="0">
                <a:latin typeface="Calibri"/>
                <a:cs typeface="Calibri"/>
              </a:rPr>
              <a:t> </a:t>
            </a:r>
            <a:r>
              <a:rPr sz="1900" dirty="0">
                <a:latin typeface="Calibri"/>
                <a:cs typeface="Calibri"/>
              </a:rPr>
              <a:t>deep</a:t>
            </a:r>
            <a:r>
              <a:rPr sz="1900" spc="-55" dirty="0">
                <a:latin typeface="Calibri"/>
                <a:cs typeface="Calibri"/>
              </a:rPr>
              <a:t> </a:t>
            </a:r>
            <a:r>
              <a:rPr sz="1900" dirty="0">
                <a:latin typeface="Calibri"/>
                <a:cs typeface="Calibri"/>
              </a:rPr>
              <a:t>learning, can</a:t>
            </a:r>
            <a:r>
              <a:rPr sz="1900" spc="-90" dirty="0">
                <a:latin typeface="Calibri"/>
                <a:cs typeface="Calibri"/>
              </a:rPr>
              <a:t> </a:t>
            </a:r>
            <a:r>
              <a:rPr sz="1900" dirty="0">
                <a:latin typeface="Calibri"/>
                <a:cs typeface="Calibri"/>
              </a:rPr>
              <a:t>be</a:t>
            </a:r>
            <a:r>
              <a:rPr sz="1900" spc="-35" dirty="0">
                <a:latin typeface="Calibri"/>
                <a:cs typeface="Calibri"/>
              </a:rPr>
              <a:t> </a:t>
            </a:r>
            <a:r>
              <a:rPr sz="1900" spc="-10" dirty="0">
                <a:latin typeface="Calibri"/>
                <a:cs typeface="Calibri"/>
              </a:rPr>
              <a:t>explored </a:t>
            </a:r>
            <a:r>
              <a:rPr sz="1900" dirty="0">
                <a:latin typeface="Calibri"/>
                <a:cs typeface="Calibri"/>
              </a:rPr>
              <a:t>to</a:t>
            </a:r>
            <a:r>
              <a:rPr sz="1900" spc="-5" dirty="0">
                <a:latin typeface="Calibri"/>
                <a:cs typeface="Calibri"/>
              </a:rPr>
              <a:t> </a:t>
            </a:r>
            <a:r>
              <a:rPr sz="1900" spc="-20" dirty="0">
                <a:latin typeface="Calibri"/>
                <a:cs typeface="Calibri"/>
              </a:rPr>
              <a:t>improve</a:t>
            </a:r>
            <a:r>
              <a:rPr sz="1900" spc="-70" dirty="0">
                <a:latin typeface="Calibri"/>
                <a:cs typeface="Calibri"/>
              </a:rPr>
              <a:t> </a:t>
            </a:r>
            <a:r>
              <a:rPr sz="1900" spc="-20" dirty="0">
                <a:latin typeface="Calibri"/>
                <a:cs typeface="Calibri"/>
              </a:rPr>
              <a:t>forecasting</a:t>
            </a:r>
            <a:r>
              <a:rPr sz="1900" spc="-140" dirty="0">
                <a:latin typeface="Calibri"/>
                <a:cs typeface="Calibri"/>
              </a:rPr>
              <a:t> </a:t>
            </a:r>
            <a:r>
              <a:rPr sz="1900" spc="-20" dirty="0">
                <a:latin typeface="Calibri"/>
                <a:cs typeface="Calibri"/>
              </a:rPr>
              <a:t>performance.</a:t>
            </a:r>
            <a:r>
              <a:rPr sz="1900" spc="-50" dirty="0">
                <a:latin typeface="Calibri"/>
                <a:cs typeface="Calibri"/>
              </a:rPr>
              <a:t> </a:t>
            </a:r>
            <a:r>
              <a:rPr sz="1900" spc="-25" dirty="0">
                <a:latin typeface="Calibri"/>
                <a:cs typeface="Calibri"/>
              </a:rPr>
              <a:t>The </a:t>
            </a:r>
            <a:r>
              <a:rPr sz="1900" spc="-40" dirty="0">
                <a:latin typeface="Calibri"/>
                <a:cs typeface="Calibri"/>
              </a:rPr>
              <a:t>model’s</a:t>
            </a:r>
            <a:r>
              <a:rPr sz="1900" dirty="0">
                <a:latin typeface="Calibri"/>
                <a:cs typeface="Calibri"/>
              </a:rPr>
              <a:t> scope</a:t>
            </a:r>
            <a:r>
              <a:rPr sz="1900" spc="-110" dirty="0">
                <a:latin typeface="Calibri"/>
                <a:cs typeface="Calibri"/>
              </a:rPr>
              <a:t> </a:t>
            </a:r>
            <a:r>
              <a:rPr sz="1900" dirty="0">
                <a:latin typeface="Calibri"/>
                <a:cs typeface="Calibri"/>
              </a:rPr>
              <a:t>can</a:t>
            </a:r>
            <a:r>
              <a:rPr sz="1900" spc="-100" dirty="0">
                <a:latin typeface="Calibri"/>
                <a:cs typeface="Calibri"/>
              </a:rPr>
              <a:t> </a:t>
            </a:r>
            <a:r>
              <a:rPr sz="1900" dirty="0">
                <a:latin typeface="Calibri"/>
                <a:cs typeface="Calibri"/>
              </a:rPr>
              <a:t>be</a:t>
            </a:r>
            <a:r>
              <a:rPr sz="1900" spc="-50" dirty="0">
                <a:latin typeface="Calibri"/>
                <a:cs typeface="Calibri"/>
              </a:rPr>
              <a:t> </a:t>
            </a:r>
            <a:r>
              <a:rPr sz="1900" spc="-10" dirty="0">
                <a:latin typeface="Calibri"/>
                <a:cs typeface="Calibri"/>
              </a:rPr>
              <a:t>expanded</a:t>
            </a:r>
            <a:r>
              <a:rPr sz="1900" spc="-90" dirty="0">
                <a:latin typeface="Calibri"/>
                <a:cs typeface="Calibri"/>
              </a:rPr>
              <a:t> </a:t>
            </a:r>
            <a:r>
              <a:rPr sz="1900" dirty="0">
                <a:latin typeface="Calibri"/>
                <a:cs typeface="Calibri"/>
              </a:rPr>
              <a:t>to</a:t>
            </a:r>
            <a:r>
              <a:rPr sz="1900" spc="-40" dirty="0">
                <a:latin typeface="Calibri"/>
                <a:cs typeface="Calibri"/>
              </a:rPr>
              <a:t> </a:t>
            </a:r>
            <a:r>
              <a:rPr sz="1900" spc="-10" dirty="0">
                <a:latin typeface="Calibri"/>
                <a:cs typeface="Calibri"/>
              </a:rPr>
              <a:t>predict </a:t>
            </a:r>
            <a:r>
              <a:rPr sz="1900" spc="-20" dirty="0">
                <a:latin typeface="Calibri"/>
                <a:cs typeface="Calibri"/>
              </a:rPr>
              <a:t>extreme </a:t>
            </a:r>
            <a:r>
              <a:rPr sz="1900" spc="-10" dirty="0">
                <a:latin typeface="Calibri"/>
                <a:cs typeface="Calibri"/>
              </a:rPr>
              <a:t>weather</a:t>
            </a:r>
            <a:r>
              <a:rPr sz="1900" spc="-90" dirty="0">
                <a:latin typeface="Calibri"/>
                <a:cs typeface="Calibri"/>
              </a:rPr>
              <a:t> </a:t>
            </a:r>
            <a:r>
              <a:rPr sz="1900" spc="-20" dirty="0">
                <a:latin typeface="Calibri"/>
                <a:cs typeface="Calibri"/>
              </a:rPr>
              <a:t>events</a:t>
            </a:r>
            <a:r>
              <a:rPr sz="1900" spc="-95" dirty="0">
                <a:latin typeface="Calibri"/>
                <a:cs typeface="Calibri"/>
              </a:rPr>
              <a:t> </a:t>
            </a:r>
            <a:r>
              <a:rPr sz="1900" spc="-30" dirty="0">
                <a:latin typeface="Calibri"/>
                <a:cs typeface="Calibri"/>
              </a:rPr>
              <a:t>like</a:t>
            </a:r>
            <a:r>
              <a:rPr sz="1900" spc="25" dirty="0">
                <a:latin typeface="Calibri"/>
                <a:cs typeface="Calibri"/>
              </a:rPr>
              <a:t> </a:t>
            </a:r>
            <a:r>
              <a:rPr sz="1900" spc="-20" dirty="0">
                <a:latin typeface="Calibri"/>
                <a:cs typeface="Calibri"/>
              </a:rPr>
              <a:t>storms</a:t>
            </a:r>
            <a:r>
              <a:rPr sz="1900" spc="-100" dirty="0">
                <a:latin typeface="Calibri"/>
                <a:cs typeface="Calibri"/>
              </a:rPr>
              <a:t> </a:t>
            </a:r>
            <a:r>
              <a:rPr sz="1900" dirty="0">
                <a:latin typeface="Calibri"/>
                <a:cs typeface="Calibri"/>
              </a:rPr>
              <a:t>and</a:t>
            </a:r>
            <a:r>
              <a:rPr sz="1900" spc="5" dirty="0">
                <a:latin typeface="Calibri"/>
                <a:cs typeface="Calibri"/>
              </a:rPr>
              <a:t> </a:t>
            </a:r>
            <a:r>
              <a:rPr sz="1900" spc="-20" dirty="0">
                <a:latin typeface="Calibri"/>
                <a:cs typeface="Calibri"/>
              </a:rPr>
              <a:t>heat </a:t>
            </a:r>
            <a:r>
              <a:rPr sz="1900" spc="-25" dirty="0">
                <a:latin typeface="Calibri"/>
                <a:cs typeface="Calibri"/>
              </a:rPr>
              <a:t>waves,</a:t>
            </a:r>
            <a:r>
              <a:rPr sz="1900" spc="60" dirty="0">
                <a:latin typeface="Calibri"/>
                <a:cs typeface="Calibri"/>
              </a:rPr>
              <a:t> </a:t>
            </a:r>
            <a:r>
              <a:rPr sz="1900" dirty="0">
                <a:latin typeface="Calibri"/>
                <a:cs typeface="Calibri"/>
              </a:rPr>
              <a:t>which</a:t>
            </a:r>
            <a:r>
              <a:rPr sz="1900" spc="-105" dirty="0">
                <a:latin typeface="Calibri"/>
                <a:cs typeface="Calibri"/>
              </a:rPr>
              <a:t> </a:t>
            </a:r>
            <a:r>
              <a:rPr sz="1900" dirty="0">
                <a:latin typeface="Calibri"/>
                <a:cs typeface="Calibri"/>
              </a:rPr>
              <a:t>are</a:t>
            </a:r>
            <a:r>
              <a:rPr sz="1900" spc="-70" dirty="0">
                <a:latin typeface="Calibri"/>
                <a:cs typeface="Calibri"/>
              </a:rPr>
              <a:t> </a:t>
            </a:r>
            <a:r>
              <a:rPr sz="1900" spc="-10" dirty="0">
                <a:latin typeface="Calibri"/>
                <a:cs typeface="Calibri"/>
              </a:rPr>
              <a:t>critical</a:t>
            </a:r>
            <a:r>
              <a:rPr sz="1900" spc="-85" dirty="0">
                <a:latin typeface="Calibri"/>
                <a:cs typeface="Calibri"/>
              </a:rPr>
              <a:t> </a:t>
            </a:r>
            <a:r>
              <a:rPr sz="1900" spc="-20" dirty="0">
                <a:latin typeface="Calibri"/>
                <a:cs typeface="Calibri"/>
              </a:rPr>
              <a:t>for</a:t>
            </a:r>
            <a:r>
              <a:rPr sz="1900" spc="-70" dirty="0">
                <a:latin typeface="Calibri"/>
                <a:cs typeface="Calibri"/>
              </a:rPr>
              <a:t> </a:t>
            </a:r>
            <a:r>
              <a:rPr sz="1900" dirty="0">
                <a:latin typeface="Calibri"/>
                <a:cs typeface="Calibri"/>
              </a:rPr>
              <a:t>public</a:t>
            </a:r>
            <a:r>
              <a:rPr sz="1900" spc="-100" dirty="0">
                <a:latin typeface="Calibri"/>
                <a:cs typeface="Calibri"/>
              </a:rPr>
              <a:t> </a:t>
            </a:r>
            <a:r>
              <a:rPr sz="1900" spc="-10" dirty="0">
                <a:latin typeface="Calibri"/>
                <a:cs typeface="Calibri"/>
              </a:rPr>
              <a:t>safety. </a:t>
            </a:r>
            <a:r>
              <a:rPr sz="1900" spc="-20" dirty="0">
                <a:latin typeface="Calibri"/>
                <a:cs typeface="Calibri"/>
              </a:rPr>
              <a:t>Automated</a:t>
            </a:r>
            <a:r>
              <a:rPr sz="1900" spc="-100" dirty="0">
                <a:latin typeface="Calibri"/>
                <a:cs typeface="Calibri"/>
              </a:rPr>
              <a:t> </a:t>
            </a:r>
            <a:r>
              <a:rPr sz="1900" dirty="0">
                <a:latin typeface="Calibri"/>
                <a:cs typeface="Calibri"/>
              </a:rPr>
              <a:t>pipelines</a:t>
            </a:r>
            <a:r>
              <a:rPr sz="1900" spc="-70" dirty="0">
                <a:latin typeface="Calibri"/>
                <a:cs typeface="Calibri"/>
              </a:rPr>
              <a:t> </a:t>
            </a:r>
            <a:r>
              <a:rPr sz="1900" spc="-10" dirty="0">
                <a:latin typeface="Calibri"/>
                <a:cs typeface="Calibri"/>
              </a:rPr>
              <a:t>for</a:t>
            </a:r>
            <a:r>
              <a:rPr sz="1900" spc="-30" dirty="0">
                <a:latin typeface="Calibri"/>
                <a:cs typeface="Calibri"/>
              </a:rPr>
              <a:t> </a:t>
            </a:r>
            <a:r>
              <a:rPr sz="1900" dirty="0">
                <a:latin typeface="Calibri"/>
                <a:cs typeface="Calibri"/>
              </a:rPr>
              <a:t>model</a:t>
            </a:r>
            <a:r>
              <a:rPr sz="1900" spc="-55" dirty="0">
                <a:latin typeface="Calibri"/>
                <a:cs typeface="Calibri"/>
              </a:rPr>
              <a:t> </a:t>
            </a:r>
            <a:r>
              <a:rPr sz="1900" spc="-20" dirty="0">
                <a:latin typeface="Calibri"/>
                <a:cs typeface="Calibri"/>
              </a:rPr>
              <a:t>retraining</a:t>
            </a:r>
            <a:r>
              <a:rPr sz="1900" spc="-75" dirty="0">
                <a:latin typeface="Calibri"/>
                <a:cs typeface="Calibri"/>
              </a:rPr>
              <a:t> </a:t>
            </a:r>
            <a:r>
              <a:rPr sz="1900" spc="-20" dirty="0">
                <a:latin typeface="Calibri"/>
                <a:cs typeface="Calibri"/>
              </a:rPr>
              <a:t>will </a:t>
            </a:r>
            <a:r>
              <a:rPr sz="1900" spc="-10" dirty="0">
                <a:latin typeface="Calibri"/>
                <a:cs typeface="Calibri"/>
              </a:rPr>
              <a:t>ensure</a:t>
            </a:r>
            <a:r>
              <a:rPr sz="1900" spc="-75" dirty="0">
                <a:latin typeface="Calibri"/>
                <a:cs typeface="Calibri"/>
              </a:rPr>
              <a:t> </a:t>
            </a:r>
            <a:r>
              <a:rPr sz="1900" spc="-10" dirty="0">
                <a:latin typeface="Calibri"/>
                <a:cs typeface="Calibri"/>
              </a:rPr>
              <a:t>adaptability</a:t>
            </a:r>
            <a:r>
              <a:rPr sz="1900" spc="-45" dirty="0">
                <a:latin typeface="Calibri"/>
                <a:cs typeface="Calibri"/>
              </a:rPr>
              <a:t> </a:t>
            </a:r>
            <a:r>
              <a:rPr sz="1900" dirty="0">
                <a:latin typeface="Calibri"/>
                <a:cs typeface="Calibri"/>
              </a:rPr>
              <a:t>to</a:t>
            </a:r>
            <a:r>
              <a:rPr sz="1900" spc="-45" dirty="0">
                <a:latin typeface="Calibri"/>
                <a:cs typeface="Calibri"/>
              </a:rPr>
              <a:t> </a:t>
            </a:r>
            <a:r>
              <a:rPr sz="1900" dirty="0">
                <a:latin typeface="Calibri"/>
                <a:cs typeface="Calibri"/>
              </a:rPr>
              <a:t>new</a:t>
            </a:r>
            <a:r>
              <a:rPr sz="1900" spc="-45" dirty="0">
                <a:latin typeface="Calibri"/>
                <a:cs typeface="Calibri"/>
              </a:rPr>
              <a:t> </a:t>
            </a:r>
            <a:r>
              <a:rPr sz="1900" spc="-10" dirty="0">
                <a:latin typeface="Calibri"/>
                <a:cs typeface="Calibri"/>
              </a:rPr>
              <a:t>data,</a:t>
            </a:r>
            <a:r>
              <a:rPr sz="1900" spc="-90" dirty="0">
                <a:latin typeface="Calibri"/>
                <a:cs typeface="Calibri"/>
              </a:rPr>
              <a:t> </a:t>
            </a:r>
            <a:r>
              <a:rPr sz="1900" spc="-10" dirty="0">
                <a:latin typeface="Calibri"/>
                <a:cs typeface="Calibri"/>
              </a:rPr>
              <a:t>maintaining long-term</a:t>
            </a:r>
            <a:r>
              <a:rPr sz="1900" spc="-100" dirty="0">
                <a:latin typeface="Calibri"/>
                <a:cs typeface="Calibri"/>
              </a:rPr>
              <a:t> </a:t>
            </a:r>
            <a:r>
              <a:rPr sz="1900" spc="-45" dirty="0">
                <a:latin typeface="Calibri"/>
                <a:cs typeface="Calibri"/>
              </a:rPr>
              <a:t>accuracy.</a:t>
            </a:r>
            <a:r>
              <a:rPr sz="1900" spc="-10" dirty="0">
                <a:latin typeface="Calibri"/>
                <a:cs typeface="Calibri"/>
              </a:rPr>
              <a:t> </a:t>
            </a:r>
            <a:r>
              <a:rPr sz="1900" spc="-40" dirty="0">
                <a:latin typeface="Calibri"/>
                <a:cs typeface="Calibri"/>
              </a:rPr>
              <a:t>Finally,</a:t>
            </a:r>
            <a:r>
              <a:rPr sz="1900" spc="5" dirty="0">
                <a:latin typeface="Calibri"/>
                <a:cs typeface="Calibri"/>
              </a:rPr>
              <a:t> </a:t>
            </a:r>
            <a:r>
              <a:rPr sz="1900" dirty="0">
                <a:latin typeface="Calibri"/>
                <a:cs typeface="Calibri"/>
              </a:rPr>
              <a:t>deploying</a:t>
            </a:r>
            <a:r>
              <a:rPr sz="1900" spc="-105" dirty="0">
                <a:latin typeface="Calibri"/>
                <a:cs typeface="Calibri"/>
              </a:rPr>
              <a:t> </a:t>
            </a:r>
            <a:r>
              <a:rPr sz="1900" spc="-25" dirty="0">
                <a:latin typeface="Calibri"/>
                <a:cs typeface="Calibri"/>
              </a:rPr>
              <a:t>the </a:t>
            </a:r>
            <a:r>
              <a:rPr sz="1900" dirty="0">
                <a:latin typeface="Calibri"/>
                <a:cs typeface="Calibri"/>
              </a:rPr>
              <a:t>model</a:t>
            </a:r>
            <a:r>
              <a:rPr sz="1900" spc="-60" dirty="0">
                <a:latin typeface="Calibri"/>
                <a:cs typeface="Calibri"/>
              </a:rPr>
              <a:t> </a:t>
            </a:r>
            <a:r>
              <a:rPr sz="1900" dirty="0">
                <a:latin typeface="Calibri"/>
                <a:cs typeface="Calibri"/>
              </a:rPr>
              <a:t>on</a:t>
            </a:r>
            <a:r>
              <a:rPr sz="1900" spc="-40" dirty="0">
                <a:latin typeface="Calibri"/>
                <a:cs typeface="Calibri"/>
              </a:rPr>
              <a:t> </a:t>
            </a:r>
            <a:r>
              <a:rPr sz="1900" dirty="0">
                <a:latin typeface="Calibri"/>
                <a:cs typeface="Calibri"/>
              </a:rPr>
              <a:t>scalable</a:t>
            </a:r>
            <a:r>
              <a:rPr sz="1900" spc="-25" dirty="0">
                <a:latin typeface="Calibri"/>
                <a:cs typeface="Calibri"/>
              </a:rPr>
              <a:t> </a:t>
            </a:r>
            <a:r>
              <a:rPr sz="1900" dirty="0">
                <a:latin typeface="Calibri"/>
                <a:cs typeface="Calibri"/>
              </a:rPr>
              <a:t>cloud</a:t>
            </a:r>
            <a:r>
              <a:rPr sz="1900" spc="-75" dirty="0">
                <a:latin typeface="Calibri"/>
                <a:cs typeface="Calibri"/>
              </a:rPr>
              <a:t> </a:t>
            </a:r>
            <a:r>
              <a:rPr sz="1900" spc="-20" dirty="0">
                <a:latin typeface="Calibri"/>
                <a:cs typeface="Calibri"/>
              </a:rPr>
              <a:t>platforms</a:t>
            </a:r>
            <a:r>
              <a:rPr sz="1900" spc="-135" dirty="0">
                <a:latin typeface="Calibri"/>
                <a:cs typeface="Calibri"/>
              </a:rPr>
              <a:t> </a:t>
            </a:r>
            <a:r>
              <a:rPr sz="1900" spc="-20" dirty="0">
                <a:latin typeface="Calibri"/>
                <a:cs typeface="Calibri"/>
              </a:rPr>
              <a:t>will </a:t>
            </a:r>
            <a:r>
              <a:rPr sz="1900" dirty="0">
                <a:latin typeface="Calibri"/>
                <a:cs typeface="Calibri"/>
              </a:rPr>
              <a:t>enhance</a:t>
            </a:r>
            <a:r>
              <a:rPr sz="1900" spc="-55" dirty="0">
                <a:latin typeface="Calibri"/>
                <a:cs typeface="Calibri"/>
              </a:rPr>
              <a:t> </a:t>
            </a:r>
            <a:r>
              <a:rPr sz="1900" spc="-10" dirty="0">
                <a:latin typeface="Calibri"/>
                <a:cs typeface="Calibri"/>
              </a:rPr>
              <a:t>accessibility</a:t>
            </a:r>
            <a:r>
              <a:rPr sz="1900" spc="-130" dirty="0">
                <a:latin typeface="Calibri"/>
                <a:cs typeface="Calibri"/>
              </a:rPr>
              <a:t> </a:t>
            </a:r>
            <a:r>
              <a:rPr sz="1900" dirty="0">
                <a:latin typeface="Calibri"/>
                <a:cs typeface="Calibri"/>
              </a:rPr>
              <a:t>and</a:t>
            </a:r>
            <a:r>
              <a:rPr sz="1900" spc="-10" dirty="0">
                <a:latin typeface="Calibri"/>
                <a:cs typeface="Calibri"/>
              </a:rPr>
              <a:t> </a:t>
            </a:r>
            <a:r>
              <a:rPr sz="1900" dirty="0">
                <a:latin typeface="Calibri"/>
                <a:cs typeface="Calibri"/>
              </a:rPr>
              <a:t>support</a:t>
            </a:r>
            <a:r>
              <a:rPr sz="1900" spc="-25" dirty="0">
                <a:latin typeface="Calibri"/>
                <a:cs typeface="Calibri"/>
              </a:rPr>
              <a:t> </a:t>
            </a:r>
            <a:r>
              <a:rPr sz="1900" spc="-10" dirty="0">
                <a:latin typeface="Calibri"/>
                <a:cs typeface="Calibri"/>
              </a:rPr>
              <a:t>larger datasets,</a:t>
            </a:r>
            <a:r>
              <a:rPr sz="1900" spc="-145" dirty="0">
                <a:latin typeface="Calibri"/>
                <a:cs typeface="Calibri"/>
              </a:rPr>
              <a:t> </a:t>
            </a:r>
            <a:r>
              <a:rPr sz="1900" dirty="0">
                <a:latin typeface="Calibri"/>
                <a:cs typeface="Calibri"/>
              </a:rPr>
              <a:t>making</a:t>
            </a:r>
            <a:r>
              <a:rPr sz="1900" spc="-40" dirty="0">
                <a:latin typeface="Calibri"/>
                <a:cs typeface="Calibri"/>
              </a:rPr>
              <a:t> </a:t>
            </a:r>
            <a:r>
              <a:rPr sz="1900" dirty="0">
                <a:latin typeface="Calibri"/>
                <a:cs typeface="Calibri"/>
              </a:rPr>
              <a:t>the</a:t>
            </a:r>
            <a:r>
              <a:rPr sz="1900" spc="-60" dirty="0">
                <a:latin typeface="Calibri"/>
                <a:cs typeface="Calibri"/>
              </a:rPr>
              <a:t> </a:t>
            </a:r>
            <a:r>
              <a:rPr sz="1900" spc="-40" dirty="0">
                <a:latin typeface="Calibri"/>
                <a:cs typeface="Calibri"/>
              </a:rPr>
              <a:t>system</a:t>
            </a:r>
            <a:r>
              <a:rPr sz="1900" spc="-35" dirty="0">
                <a:latin typeface="Calibri"/>
                <a:cs typeface="Calibri"/>
              </a:rPr>
              <a:t> </a:t>
            </a:r>
            <a:r>
              <a:rPr sz="1900" dirty="0">
                <a:latin typeface="Calibri"/>
                <a:cs typeface="Calibri"/>
              </a:rPr>
              <a:t>more</a:t>
            </a:r>
            <a:r>
              <a:rPr sz="1900" spc="-45" dirty="0">
                <a:latin typeface="Calibri"/>
                <a:cs typeface="Calibri"/>
              </a:rPr>
              <a:t> </a:t>
            </a:r>
            <a:r>
              <a:rPr sz="1900" spc="-20" dirty="0">
                <a:latin typeface="Calibri"/>
                <a:cs typeface="Calibri"/>
              </a:rPr>
              <a:t>robust</a:t>
            </a:r>
            <a:r>
              <a:rPr sz="1900" spc="-95" dirty="0">
                <a:latin typeface="Calibri"/>
                <a:cs typeface="Calibri"/>
              </a:rPr>
              <a:t> </a:t>
            </a:r>
            <a:r>
              <a:rPr sz="1900" spc="-25" dirty="0">
                <a:latin typeface="Calibri"/>
                <a:cs typeface="Calibri"/>
              </a:rPr>
              <a:t>and </a:t>
            </a:r>
            <a:r>
              <a:rPr sz="1900" spc="-20" dirty="0">
                <a:latin typeface="Calibri"/>
                <a:cs typeface="Calibri"/>
              </a:rPr>
              <a:t>practical</a:t>
            </a:r>
            <a:r>
              <a:rPr sz="1900" spc="-110" dirty="0">
                <a:latin typeface="Calibri"/>
                <a:cs typeface="Calibri"/>
              </a:rPr>
              <a:t> </a:t>
            </a:r>
            <a:r>
              <a:rPr sz="1900" dirty="0">
                <a:latin typeface="Calibri"/>
                <a:cs typeface="Calibri"/>
              </a:rPr>
              <a:t>for</a:t>
            </a:r>
            <a:r>
              <a:rPr sz="1900" spc="-20" dirty="0">
                <a:latin typeface="Calibri"/>
                <a:cs typeface="Calibri"/>
              </a:rPr>
              <a:t> </a:t>
            </a:r>
            <a:r>
              <a:rPr sz="1900" spc="-30" dirty="0">
                <a:latin typeface="Calibri"/>
                <a:cs typeface="Calibri"/>
              </a:rPr>
              <a:t>real-</a:t>
            </a:r>
            <a:r>
              <a:rPr sz="1900" dirty="0">
                <a:latin typeface="Calibri"/>
                <a:cs typeface="Calibri"/>
              </a:rPr>
              <a:t>world</a:t>
            </a:r>
            <a:r>
              <a:rPr sz="1900" spc="-75" dirty="0">
                <a:latin typeface="Calibri"/>
                <a:cs typeface="Calibri"/>
              </a:rPr>
              <a:t> </a:t>
            </a:r>
            <a:r>
              <a:rPr sz="1900" spc="-10" dirty="0">
                <a:latin typeface="Calibri"/>
                <a:cs typeface="Calibri"/>
              </a:rPr>
              <a:t>applications.</a:t>
            </a:r>
            <a:endParaRPr sz="1900">
              <a:latin typeface="Calibri"/>
              <a:cs typeface="Calibri"/>
            </a:endParaRPr>
          </a:p>
        </p:txBody>
      </p:sp>
      <p:grpSp>
        <p:nvGrpSpPr>
          <p:cNvPr id="7" name="object 7"/>
          <p:cNvGrpSpPr/>
          <p:nvPr/>
        </p:nvGrpSpPr>
        <p:grpSpPr>
          <a:xfrm>
            <a:off x="5541264" y="0"/>
            <a:ext cx="6652259" cy="6858000"/>
            <a:chOff x="5541264" y="0"/>
            <a:chExt cx="6652259" cy="6858000"/>
          </a:xfrm>
        </p:grpSpPr>
        <p:sp>
          <p:nvSpPr>
            <p:cNvPr id="8" name="object 8"/>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9" name="object 9"/>
            <p:cNvPicPr/>
            <p:nvPr/>
          </p:nvPicPr>
          <p:blipFill>
            <a:blip r:embed="rId2" cstate="print"/>
            <a:stretch>
              <a:fillRect/>
            </a:stretch>
          </p:blipFill>
          <p:spPr>
            <a:xfrm>
              <a:off x="5541264" y="498348"/>
              <a:ext cx="6286499" cy="6112764"/>
            </a:xfrm>
            <a:prstGeom prst="rect">
              <a:avLst/>
            </a:prstGeom>
          </p:spPr>
        </p:pic>
        <p:sp>
          <p:nvSpPr>
            <p:cNvPr id="10" name="object 10"/>
            <p:cNvSpPr/>
            <p:nvPr/>
          </p:nvSpPr>
          <p:spPr>
            <a:xfrm>
              <a:off x="5682996" y="516636"/>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11" name="object 11"/>
            <p:cNvPicPr/>
            <p:nvPr/>
          </p:nvPicPr>
          <p:blipFill>
            <a:blip r:embed="rId3" cstate="print"/>
            <a:stretch>
              <a:fillRect/>
            </a:stretch>
          </p:blipFill>
          <p:spPr>
            <a:xfrm>
              <a:off x="5975604" y="800100"/>
              <a:ext cx="5426963" cy="525780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7200" dirty="0"/>
              <a:t>THANK</a:t>
            </a:r>
            <a:r>
              <a:rPr sz="7200" spc="-204" dirty="0"/>
              <a:t> </a:t>
            </a:r>
            <a:r>
              <a:rPr sz="7200" spc="-25" dirty="0"/>
              <a:t>YOU</a:t>
            </a:r>
            <a:endParaRPr sz="7200"/>
          </a:p>
        </p:txBody>
      </p:sp>
      <p:sp>
        <p:nvSpPr>
          <p:cNvPr id="3" name="object 3"/>
          <p:cNvSpPr/>
          <p:nvPr/>
        </p:nvSpPr>
        <p:spPr>
          <a:xfrm>
            <a:off x="598931" y="6355079"/>
            <a:ext cx="11000105" cy="0"/>
          </a:xfrm>
          <a:custGeom>
            <a:avLst/>
            <a:gdLst/>
            <a:ahLst/>
            <a:cxnLst/>
            <a:rect l="l" t="t" r="r" b="b"/>
            <a:pathLst>
              <a:path w="11000105">
                <a:moveTo>
                  <a:pt x="10999724" y="0"/>
                </a:moveTo>
                <a:lnTo>
                  <a:pt x="0" y="0"/>
                </a:lnTo>
              </a:path>
            </a:pathLst>
          </a:custGeom>
          <a:ln w="100584">
            <a:solidFill>
              <a:srgbClr val="FFC000"/>
            </a:solidFill>
          </a:ln>
        </p:spPr>
        <p:txBody>
          <a:bodyPr wrap="square" lIns="0" tIns="0" rIns="0" bIns="0" rtlCol="0"/>
          <a:lstStyle/>
          <a:p>
            <a:endParaRPr/>
          </a:p>
        </p:txBody>
      </p:sp>
      <p:sp>
        <p:nvSpPr>
          <p:cNvPr id="4" name="object 4"/>
          <p:cNvSpPr txBox="1"/>
          <p:nvPr/>
        </p:nvSpPr>
        <p:spPr>
          <a:xfrm>
            <a:off x="2975610" y="3755897"/>
            <a:ext cx="57118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Git</a:t>
            </a:r>
            <a:r>
              <a:rPr sz="1800" b="1" spc="90" dirty="0">
                <a:latin typeface="Calibri"/>
                <a:cs typeface="Calibri"/>
              </a:rPr>
              <a:t> </a:t>
            </a:r>
            <a:r>
              <a:rPr sz="1800" b="1" dirty="0">
                <a:latin typeface="Calibri"/>
                <a:cs typeface="Calibri"/>
              </a:rPr>
              <a:t>link</a:t>
            </a:r>
            <a:r>
              <a:rPr sz="1800" b="1" spc="65" dirty="0">
                <a:latin typeface="Calibri"/>
                <a:cs typeface="Calibri"/>
              </a:rPr>
              <a:t> </a:t>
            </a:r>
            <a:r>
              <a:rPr sz="1800" b="1" dirty="0">
                <a:latin typeface="Calibri"/>
                <a:cs typeface="Calibri"/>
              </a:rPr>
              <a:t>:-</a:t>
            </a:r>
            <a:r>
              <a:rPr sz="1800" b="1" spc="90" dirty="0">
                <a:latin typeface="Calibri"/>
                <a:cs typeface="Calibri"/>
              </a:rPr>
              <a:t> </a:t>
            </a:r>
            <a:r>
              <a:rPr sz="1800" b="1" u="sng" spc="-20" dirty="0">
                <a:solidFill>
                  <a:srgbClr val="0000FF"/>
                </a:solidFill>
                <a:uFill>
                  <a:solidFill>
                    <a:srgbClr val="0000FF"/>
                  </a:solidFill>
                </a:uFill>
                <a:latin typeface="Calibri"/>
                <a:cs typeface="Calibri"/>
                <a:hlinkClick r:id="rId2"/>
              </a:rPr>
              <a:t>https://github.com/devendra971/DPA-</a:t>
            </a:r>
            <a:r>
              <a:rPr sz="1800" b="1" u="sng" spc="-10" dirty="0">
                <a:solidFill>
                  <a:srgbClr val="0000FF"/>
                </a:solidFill>
                <a:uFill>
                  <a:solidFill>
                    <a:srgbClr val="0000FF"/>
                  </a:solidFill>
                </a:uFill>
                <a:latin typeface="Calibri"/>
                <a:cs typeface="Calibri"/>
                <a:hlinkClick r:id="rId2"/>
              </a:rPr>
              <a:t>Csp-571.git</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628" rIns="0" bIns="0" rtlCol="0">
            <a:spAutoFit/>
          </a:bodyPr>
          <a:lstStyle/>
          <a:p>
            <a:pPr marL="129539">
              <a:lnSpc>
                <a:spcPct val="100000"/>
              </a:lnSpc>
              <a:spcBef>
                <a:spcPts val="95"/>
              </a:spcBef>
            </a:pPr>
            <a:r>
              <a:rPr sz="4000" dirty="0">
                <a:latin typeface="Calibri"/>
                <a:cs typeface="Calibri"/>
              </a:rPr>
              <a:t>Problem</a:t>
            </a:r>
            <a:r>
              <a:rPr sz="4000" spc="-195" dirty="0">
                <a:latin typeface="Calibri"/>
                <a:cs typeface="Calibri"/>
              </a:rPr>
              <a:t> </a:t>
            </a:r>
            <a:r>
              <a:rPr sz="4000" spc="-10" dirty="0">
                <a:latin typeface="Calibri"/>
                <a:cs typeface="Calibri"/>
              </a:rPr>
              <a:t>Statement</a:t>
            </a:r>
            <a:endParaRPr sz="4000">
              <a:latin typeface="Calibri"/>
              <a:cs typeface="Calibri"/>
            </a:endParaRPr>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sp>
        <p:nvSpPr>
          <p:cNvPr id="6" name="object 6"/>
          <p:cNvSpPr txBox="1"/>
          <p:nvPr/>
        </p:nvSpPr>
        <p:spPr>
          <a:xfrm>
            <a:off x="771550" y="2614375"/>
            <a:ext cx="4213225" cy="3456304"/>
          </a:xfrm>
          <a:prstGeom prst="rect">
            <a:avLst/>
          </a:prstGeom>
        </p:spPr>
        <p:txBody>
          <a:bodyPr vert="horz" wrap="square" lIns="0" tIns="13335" rIns="0" bIns="0" rtlCol="0">
            <a:spAutoFit/>
          </a:bodyPr>
          <a:lstStyle/>
          <a:p>
            <a:pPr marL="369570" marR="104775" indent="-357505">
              <a:lnSpc>
                <a:spcPct val="115199"/>
              </a:lnSpc>
              <a:spcBef>
                <a:spcPts val="105"/>
              </a:spcBef>
              <a:buClr>
                <a:srgbClr val="000000"/>
              </a:buClr>
              <a:buSzPct val="142857"/>
              <a:buFont typeface="Arial MT"/>
              <a:buChar char="•"/>
              <a:tabLst>
                <a:tab pos="369570" algn="l"/>
              </a:tabLst>
            </a:pPr>
            <a:r>
              <a:rPr sz="1400" spc="-20" dirty="0">
                <a:solidFill>
                  <a:srgbClr val="242D41"/>
                </a:solidFill>
                <a:latin typeface="Times New Roman"/>
                <a:cs typeface="Times New Roman"/>
              </a:rPr>
              <a:t>Weather</a:t>
            </a:r>
            <a:r>
              <a:rPr sz="1400" spc="-45" dirty="0">
                <a:solidFill>
                  <a:srgbClr val="242D41"/>
                </a:solidFill>
                <a:latin typeface="Times New Roman"/>
                <a:cs typeface="Times New Roman"/>
              </a:rPr>
              <a:t> </a:t>
            </a:r>
            <a:r>
              <a:rPr sz="1400" spc="-10" dirty="0">
                <a:solidFill>
                  <a:srgbClr val="242D41"/>
                </a:solidFill>
                <a:latin typeface="Times New Roman"/>
                <a:cs typeface="Times New Roman"/>
              </a:rPr>
              <a:t>prediction</a:t>
            </a:r>
            <a:r>
              <a:rPr sz="1400" spc="-60" dirty="0">
                <a:solidFill>
                  <a:srgbClr val="242D41"/>
                </a:solidFill>
                <a:latin typeface="Times New Roman"/>
                <a:cs typeface="Times New Roman"/>
              </a:rPr>
              <a:t> </a:t>
            </a:r>
            <a:r>
              <a:rPr sz="1400" dirty="0">
                <a:solidFill>
                  <a:srgbClr val="242D41"/>
                </a:solidFill>
                <a:latin typeface="Times New Roman"/>
                <a:cs typeface="Times New Roman"/>
              </a:rPr>
              <a:t>plays</a:t>
            </a:r>
            <a:r>
              <a:rPr sz="1400" spc="40" dirty="0">
                <a:solidFill>
                  <a:srgbClr val="242D41"/>
                </a:solidFill>
                <a:latin typeface="Times New Roman"/>
                <a:cs typeface="Times New Roman"/>
              </a:rPr>
              <a:t> </a:t>
            </a:r>
            <a:r>
              <a:rPr sz="1400" dirty="0">
                <a:solidFill>
                  <a:srgbClr val="242D41"/>
                </a:solidFill>
                <a:latin typeface="Times New Roman"/>
                <a:cs typeface="Times New Roman"/>
              </a:rPr>
              <a:t>a</a:t>
            </a:r>
            <a:r>
              <a:rPr sz="1400" spc="-25" dirty="0">
                <a:solidFill>
                  <a:srgbClr val="242D41"/>
                </a:solidFill>
                <a:latin typeface="Times New Roman"/>
                <a:cs typeface="Times New Roman"/>
              </a:rPr>
              <a:t> </a:t>
            </a:r>
            <a:r>
              <a:rPr sz="1400" spc="-10" dirty="0">
                <a:solidFill>
                  <a:srgbClr val="242D41"/>
                </a:solidFill>
                <a:latin typeface="Times New Roman"/>
                <a:cs typeface="Times New Roman"/>
              </a:rPr>
              <a:t>crucial</a:t>
            </a:r>
            <a:r>
              <a:rPr sz="1400" spc="-70" dirty="0">
                <a:solidFill>
                  <a:srgbClr val="242D41"/>
                </a:solidFill>
                <a:latin typeface="Times New Roman"/>
                <a:cs typeface="Times New Roman"/>
              </a:rPr>
              <a:t> </a:t>
            </a:r>
            <a:r>
              <a:rPr sz="1400" dirty="0">
                <a:solidFill>
                  <a:srgbClr val="242D41"/>
                </a:solidFill>
                <a:latin typeface="Times New Roman"/>
                <a:cs typeface="Times New Roman"/>
              </a:rPr>
              <a:t>role</a:t>
            </a:r>
            <a:r>
              <a:rPr sz="1400" spc="-25" dirty="0">
                <a:solidFill>
                  <a:srgbClr val="242D41"/>
                </a:solidFill>
                <a:latin typeface="Times New Roman"/>
                <a:cs typeface="Times New Roman"/>
              </a:rPr>
              <a:t> </a:t>
            </a:r>
            <a:r>
              <a:rPr sz="1400" dirty="0">
                <a:solidFill>
                  <a:srgbClr val="242D41"/>
                </a:solidFill>
                <a:latin typeface="Times New Roman"/>
                <a:cs typeface="Times New Roman"/>
              </a:rPr>
              <a:t>in</a:t>
            </a:r>
            <a:r>
              <a:rPr sz="1400" spc="5" dirty="0">
                <a:solidFill>
                  <a:srgbClr val="242D41"/>
                </a:solidFill>
                <a:latin typeface="Times New Roman"/>
                <a:cs typeface="Times New Roman"/>
              </a:rPr>
              <a:t> </a:t>
            </a:r>
            <a:r>
              <a:rPr sz="1400" spc="-10" dirty="0">
                <a:solidFill>
                  <a:srgbClr val="242D41"/>
                </a:solidFill>
                <a:latin typeface="Times New Roman"/>
                <a:cs typeface="Times New Roman"/>
              </a:rPr>
              <a:t>various </a:t>
            </a:r>
            <a:r>
              <a:rPr sz="1400" spc="-20" dirty="0">
                <a:solidFill>
                  <a:srgbClr val="242D41"/>
                </a:solidFill>
                <a:latin typeface="Times New Roman"/>
                <a:cs typeface="Times New Roman"/>
              </a:rPr>
              <a:t>industries,</a:t>
            </a:r>
            <a:r>
              <a:rPr sz="1400" spc="-120" dirty="0">
                <a:solidFill>
                  <a:srgbClr val="242D41"/>
                </a:solidFill>
                <a:latin typeface="Times New Roman"/>
                <a:cs typeface="Times New Roman"/>
              </a:rPr>
              <a:t> </a:t>
            </a:r>
            <a:r>
              <a:rPr sz="1400" spc="-10" dirty="0">
                <a:solidFill>
                  <a:srgbClr val="242D41"/>
                </a:solidFill>
                <a:latin typeface="Times New Roman"/>
                <a:cs typeface="Times New Roman"/>
              </a:rPr>
              <a:t>including</a:t>
            </a:r>
            <a:r>
              <a:rPr sz="1400" spc="-155" dirty="0">
                <a:solidFill>
                  <a:srgbClr val="242D41"/>
                </a:solidFill>
                <a:latin typeface="Times New Roman"/>
                <a:cs typeface="Times New Roman"/>
              </a:rPr>
              <a:t> </a:t>
            </a:r>
            <a:r>
              <a:rPr sz="1400" spc="-10" dirty="0">
                <a:solidFill>
                  <a:srgbClr val="242D41"/>
                </a:solidFill>
                <a:latin typeface="Times New Roman"/>
                <a:cs typeface="Times New Roman"/>
              </a:rPr>
              <a:t>agriculture,</a:t>
            </a:r>
            <a:r>
              <a:rPr sz="1400" spc="-110" dirty="0">
                <a:solidFill>
                  <a:srgbClr val="242D41"/>
                </a:solidFill>
                <a:latin typeface="Times New Roman"/>
                <a:cs typeface="Times New Roman"/>
              </a:rPr>
              <a:t> </a:t>
            </a:r>
            <a:r>
              <a:rPr sz="1400" spc="-20" dirty="0">
                <a:solidFill>
                  <a:srgbClr val="242D41"/>
                </a:solidFill>
                <a:latin typeface="Times New Roman"/>
                <a:cs typeface="Times New Roman"/>
              </a:rPr>
              <a:t>aviation,</a:t>
            </a:r>
            <a:r>
              <a:rPr sz="1400" spc="375" dirty="0">
                <a:solidFill>
                  <a:srgbClr val="242D41"/>
                </a:solidFill>
                <a:latin typeface="Times New Roman"/>
                <a:cs typeface="Times New Roman"/>
              </a:rPr>
              <a:t> </a:t>
            </a:r>
            <a:r>
              <a:rPr sz="1400" spc="-10" dirty="0">
                <a:solidFill>
                  <a:srgbClr val="242D41"/>
                </a:solidFill>
                <a:latin typeface="Times New Roman"/>
                <a:cs typeface="Times New Roman"/>
              </a:rPr>
              <a:t>logistics, </a:t>
            </a:r>
            <a:r>
              <a:rPr sz="1400" dirty="0">
                <a:solidFill>
                  <a:srgbClr val="242D41"/>
                </a:solidFill>
                <a:latin typeface="Times New Roman"/>
                <a:cs typeface="Times New Roman"/>
              </a:rPr>
              <a:t>and</a:t>
            </a:r>
            <a:r>
              <a:rPr sz="1400" spc="-90" dirty="0">
                <a:solidFill>
                  <a:srgbClr val="242D41"/>
                </a:solidFill>
                <a:latin typeface="Times New Roman"/>
                <a:cs typeface="Times New Roman"/>
              </a:rPr>
              <a:t> </a:t>
            </a:r>
            <a:r>
              <a:rPr sz="1400" spc="-20" dirty="0">
                <a:solidFill>
                  <a:srgbClr val="242D41"/>
                </a:solidFill>
                <a:latin typeface="Times New Roman"/>
                <a:cs typeface="Times New Roman"/>
              </a:rPr>
              <a:t>public</a:t>
            </a:r>
            <a:r>
              <a:rPr sz="1400" spc="-5" dirty="0">
                <a:solidFill>
                  <a:srgbClr val="242D41"/>
                </a:solidFill>
                <a:latin typeface="Times New Roman"/>
                <a:cs typeface="Times New Roman"/>
              </a:rPr>
              <a:t> </a:t>
            </a:r>
            <a:r>
              <a:rPr sz="1400" spc="-35" dirty="0">
                <a:solidFill>
                  <a:srgbClr val="242D41"/>
                </a:solidFill>
                <a:latin typeface="Times New Roman"/>
                <a:cs typeface="Times New Roman"/>
              </a:rPr>
              <a:t>safety.</a:t>
            </a:r>
            <a:r>
              <a:rPr sz="1400" spc="-45" dirty="0">
                <a:solidFill>
                  <a:srgbClr val="242D41"/>
                </a:solidFill>
                <a:latin typeface="Times New Roman"/>
                <a:cs typeface="Times New Roman"/>
              </a:rPr>
              <a:t> </a:t>
            </a:r>
            <a:r>
              <a:rPr sz="1400" spc="-10" dirty="0">
                <a:solidFill>
                  <a:srgbClr val="242D41"/>
                </a:solidFill>
                <a:latin typeface="Times New Roman"/>
                <a:cs typeface="Times New Roman"/>
              </a:rPr>
              <a:t>The</a:t>
            </a:r>
            <a:r>
              <a:rPr sz="1400" spc="-25" dirty="0">
                <a:solidFill>
                  <a:srgbClr val="242D41"/>
                </a:solidFill>
                <a:latin typeface="Times New Roman"/>
                <a:cs typeface="Times New Roman"/>
              </a:rPr>
              <a:t> </a:t>
            </a:r>
            <a:r>
              <a:rPr sz="1400" spc="-20" dirty="0">
                <a:solidFill>
                  <a:srgbClr val="242D41"/>
                </a:solidFill>
                <a:latin typeface="Times New Roman"/>
                <a:cs typeface="Times New Roman"/>
              </a:rPr>
              <a:t>objective</a:t>
            </a:r>
            <a:r>
              <a:rPr sz="1400" spc="-55" dirty="0">
                <a:solidFill>
                  <a:srgbClr val="242D41"/>
                </a:solidFill>
                <a:latin typeface="Times New Roman"/>
                <a:cs typeface="Times New Roman"/>
              </a:rPr>
              <a:t> </a:t>
            </a:r>
            <a:r>
              <a:rPr sz="1400" dirty="0">
                <a:solidFill>
                  <a:srgbClr val="242D41"/>
                </a:solidFill>
                <a:latin typeface="Times New Roman"/>
                <a:cs typeface="Times New Roman"/>
              </a:rPr>
              <a:t>is</a:t>
            </a:r>
            <a:r>
              <a:rPr sz="1400" spc="-60" dirty="0">
                <a:solidFill>
                  <a:srgbClr val="242D41"/>
                </a:solidFill>
                <a:latin typeface="Times New Roman"/>
                <a:cs typeface="Times New Roman"/>
              </a:rPr>
              <a:t> </a:t>
            </a:r>
            <a:r>
              <a:rPr sz="1400" dirty="0">
                <a:solidFill>
                  <a:srgbClr val="242D41"/>
                </a:solidFill>
                <a:latin typeface="Times New Roman"/>
                <a:cs typeface="Times New Roman"/>
              </a:rPr>
              <a:t>to</a:t>
            </a:r>
            <a:r>
              <a:rPr sz="1400" spc="-65" dirty="0">
                <a:solidFill>
                  <a:srgbClr val="242D41"/>
                </a:solidFill>
                <a:latin typeface="Times New Roman"/>
                <a:cs typeface="Times New Roman"/>
              </a:rPr>
              <a:t> </a:t>
            </a:r>
            <a:r>
              <a:rPr sz="1400" spc="-10" dirty="0">
                <a:solidFill>
                  <a:srgbClr val="242D41"/>
                </a:solidFill>
                <a:latin typeface="Times New Roman"/>
                <a:cs typeface="Times New Roman"/>
              </a:rPr>
              <a:t>develop</a:t>
            </a:r>
            <a:r>
              <a:rPr sz="1400" spc="-65" dirty="0">
                <a:solidFill>
                  <a:srgbClr val="242D41"/>
                </a:solidFill>
                <a:latin typeface="Times New Roman"/>
                <a:cs typeface="Times New Roman"/>
              </a:rPr>
              <a:t> </a:t>
            </a:r>
            <a:r>
              <a:rPr sz="1400" dirty="0">
                <a:solidFill>
                  <a:srgbClr val="242D41"/>
                </a:solidFill>
                <a:latin typeface="Times New Roman"/>
                <a:cs typeface="Times New Roman"/>
              </a:rPr>
              <a:t>a</a:t>
            </a:r>
            <a:r>
              <a:rPr sz="1400" spc="-30" dirty="0">
                <a:solidFill>
                  <a:srgbClr val="242D41"/>
                </a:solidFill>
                <a:latin typeface="Times New Roman"/>
                <a:cs typeface="Times New Roman"/>
              </a:rPr>
              <a:t> </a:t>
            </a:r>
            <a:r>
              <a:rPr sz="1400" spc="-10" dirty="0">
                <a:solidFill>
                  <a:srgbClr val="242D41"/>
                </a:solidFill>
                <a:latin typeface="Times New Roman"/>
                <a:cs typeface="Times New Roman"/>
              </a:rPr>
              <a:t>model </a:t>
            </a:r>
            <a:r>
              <a:rPr sz="1400" dirty="0">
                <a:solidFill>
                  <a:srgbClr val="242D41"/>
                </a:solidFill>
                <a:latin typeface="Times New Roman"/>
                <a:cs typeface="Times New Roman"/>
              </a:rPr>
              <a:t>that</a:t>
            </a:r>
            <a:r>
              <a:rPr sz="1400" spc="-70" dirty="0">
                <a:solidFill>
                  <a:srgbClr val="242D41"/>
                </a:solidFill>
                <a:latin typeface="Times New Roman"/>
                <a:cs typeface="Times New Roman"/>
              </a:rPr>
              <a:t> </a:t>
            </a:r>
            <a:r>
              <a:rPr sz="1400" dirty="0">
                <a:solidFill>
                  <a:srgbClr val="242D41"/>
                </a:solidFill>
                <a:latin typeface="Times New Roman"/>
                <a:cs typeface="Times New Roman"/>
              </a:rPr>
              <a:t>can</a:t>
            </a:r>
            <a:r>
              <a:rPr sz="1400" spc="5" dirty="0">
                <a:solidFill>
                  <a:srgbClr val="242D41"/>
                </a:solidFill>
                <a:latin typeface="Times New Roman"/>
                <a:cs typeface="Times New Roman"/>
              </a:rPr>
              <a:t> </a:t>
            </a:r>
            <a:r>
              <a:rPr sz="1400" dirty="0">
                <a:solidFill>
                  <a:srgbClr val="242D41"/>
                </a:solidFill>
                <a:latin typeface="Times New Roman"/>
                <a:cs typeface="Times New Roman"/>
              </a:rPr>
              <a:t>accurately</a:t>
            </a:r>
            <a:r>
              <a:rPr sz="1400" spc="-40" dirty="0">
                <a:solidFill>
                  <a:srgbClr val="242D41"/>
                </a:solidFill>
                <a:latin typeface="Times New Roman"/>
                <a:cs typeface="Times New Roman"/>
              </a:rPr>
              <a:t> </a:t>
            </a:r>
            <a:r>
              <a:rPr sz="1400" spc="-10" dirty="0">
                <a:solidFill>
                  <a:srgbClr val="242D41"/>
                </a:solidFill>
                <a:latin typeface="Times New Roman"/>
                <a:cs typeface="Times New Roman"/>
              </a:rPr>
              <a:t>predict</a:t>
            </a:r>
            <a:r>
              <a:rPr sz="1400" spc="-80" dirty="0">
                <a:solidFill>
                  <a:srgbClr val="242D41"/>
                </a:solidFill>
                <a:latin typeface="Times New Roman"/>
                <a:cs typeface="Times New Roman"/>
              </a:rPr>
              <a:t> </a:t>
            </a:r>
            <a:r>
              <a:rPr sz="1400" dirty="0">
                <a:solidFill>
                  <a:srgbClr val="242D41"/>
                </a:solidFill>
                <a:latin typeface="Times New Roman"/>
                <a:cs typeface="Times New Roman"/>
              </a:rPr>
              <a:t>weather </a:t>
            </a:r>
            <a:r>
              <a:rPr sz="1400" spc="-10" dirty="0">
                <a:solidFill>
                  <a:srgbClr val="242D41"/>
                </a:solidFill>
                <a:latin typeface="Times New Roman"/>
                <a:cs typeface="Times New Roman"/>
              </a:rPr>
              <a:t>conditions</a:t>
            </a:r>
            <a:r>
              <a:rPr sz="1400" spc="-40" dirty="0">
                <a:solidFill>
                  <a:srgbClr val="242D41"/>
                </a:solidFill>
                <a:latin typeface="Times New Roman"/>
                <a:cs typeface="Times New Roman"/>
              </a:rPr>
              <a:t> </a:t>
            </a:r>
            <a:r>
              <a:rPr sz="1400" spc="-25" dirty="0">
                <a:solidFill>
                  <a:srgbClr val="242D41"/>
                </a:solidFill>
                <a:latin typeface="Times New Roman"/>
                <a:cs typeface="Times New Roman"/>
              </a:rPr>
              <a:t>in </a:t>
            </a:r>
            <a:r>
              <a:rPr sz="1400" spc="-10" dirty="0">
                <a:solidFill>
                  <a:srgbClr val="242D41"/>
                </a:solidFill>
                <a:latin typeface="Times New Roman"/>
                <a:cs typeface="Times New Roman"/>
              </a:rPr>
              <a:t>Chicago</a:t>
            </a:r>
            <a:r>
              <a:rPr sz="1400" spc="-110" dirty="0">
                <a:solidFill>
                  <a:srgbClr val="242D41"/>
                </a:solidFill>
                <a:latin typeface="Times New Roman"/>
                <a:cs typeface="Times New Roman"/>
              </a:rPr>
              <a:t> </a:t>
            </a:r>
            <a:r>
              <a:rPr sz="1400" dirty="0">
                <a:solidFill>
                  <a:srgbClr val="242D41"/>
                </a:solidFill>
                <a:latin typeface="Times New Roman"/>
                <a:cs typeface="Times New Roman"/>
              </a:rPr>
              <a:t>based</a:t>
            </a:r>
            <a:r>
              <a:rPr sz="1400" spc="-25" dirty="0">
                <a:solidFill>
                  <a:srgbClr val="242D41"/>
                </a:solidFill>
                <a:latin typeface="Times New Roman"/>
                <a:cs typeface="Times New Roman"/>
              </a:rPr>
              <a:t> </a:t>
            </a:r>
            <a:r>
              <a:rPr sz="1400" dirty="0">
                <a:solidFill>
                  <a:srgbClr val="242D41"/>
                </a:solidFill>
                <a:latin typeface="Times New Roman"/>
                <a:cs typeface="Times New Roman"/>
              </a:rPr>
              <a:t>on</a:t>
            </a:r>
            <a:r>
              <a:rPr sz="1400" spc="-20" dirty="0">
                <a:solidFill>
                  <a:srgbClr val="242D41"/>
                </a:solidFill>
                <a:latin typeface="Times New Roman"/>
                <a:cs typeface="Times New Roman"/>
              </a:rPr>
              <a:t> </a:t>
            </a:r>
            <a:r>
              <a:rPr sz="1400" spc="-10" dirty="0">
                <a:solidFill>
                  <a:srgbClr val="242D41"/>
                </a:solidFill>
                <a:latin typeface="Times New Roman"/>
                <a:cs typeface="Times New Roman"/>
              </a:rPr>
              <a:t>historical</a:t>
            </a:r>
            <a:r>
              <a:rPr sz="1400" spc="-120" dirty="0">
                <a:solidFill>
                  <a:srgbClr val="242D41"/>
                </a:solidFill>
                <a:latin typeface="Times New Roman"/>
                <a:cs typeface="Times New Roman"/>
              </a:rPr>
              <a:t> </a:t>
            </a:r>
            <a:r>
              <a:rPr sz="1400" spc="-10" dirty="0">
                <a:solidFill>
                  <a:srgbClr val="242D41"/>
                </a:solidFill>
                <a:latin typeface="Times New Roman"/>
                <a:cs typeface="Times New Roman"/>
              </a:rPr>
              <a:t>weather</a:t>
            </a:r>
            <a:r>
              <a:rPr sz="1400" spc="-75" dirty="0">
                <a:solidFill>
                  <a:srgbClr val="242D41"/>
                </a:solidFill>
                <a:latin typeface="Times New Roman"/>
                <a:cs typeface="Times New Roman"/>
              </a:rPr>
              <a:t> </a:t>
            </a:r>
            <a:r>
              <a:rPr sz="1400" dirty="0">
                <a:solidFill>
                  <a:srgbClr val="242D41"/>
                </a:solidFill>
                <a:latin typeface="Times New Roman"/>
                <a:cs typeface="Times New Roman"/>
              </a:rPr>
              <a:t>data.</a:t>
            </a:r>
            <a:r>
              <a:rPr sz="1400" spc="-65" dirty="0">
                <a:solidFill>
                  <a:srgbClr val="242D41"/>
                </a:solidFill>
                <a:latin typeface="Times New Roman"/>
                <a:cs typeface="Times New Roman"/>
              </a:rPr>
              <a:t> </a:t>
            </a:r>
            <a:r>
              <a:rPr sz="1400" spc="-25" dirty="0">
                <a:solidFill>
                  <a:srgbClr val="242D41"/>
                </a:solidFill>
                <a:latin typeface="Times New Roman"/>
                <a:cs typeface="Times New Roman"/>
              </a:rPr>
              <a:t>The </a:t>
            </a:r>
            <a:r>
              <a:rPr sz="1400" dirty="0">
                <a:solidFill>
                  <a:srgbClr val="242D41"/>
                </a:solidFill>
                <a:latin typeface="Times New Roman"/>
                <a:cs typeface="Times New Roman"/>
              </a:rPr>
              <a:t>prediction</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should</a:t>
            </a:r>
            <a:r>
              <a:rPr sz="1400" spc="20" dirty="0">
                <a:solidFill>
                  <a:srgbClr val="242D41"/>
                </a:solidFill>
                <a:latin typeface="Times New Roman"/>
                <a:cs typeface="Times New Roman"/>
              </a:rPr>
              <a:t> </a:t>
            </a:r>
            <a:r>
              <a:rPr sz="1400" spc="-10" dirty="0">
                <a:solidFill>
                  <a:srgbClr val="242D41"/>
                </a:solidFill>
                <a:latin typeface="Times New Roman"/>
                <a:cs typeface="Times New Roman"/>
              </a:rPr>
              <a:t>include</a:t>
            </a:r>
            <a:r>
              <a:rPr sz="1400" spc="60" dirty="0">
                <a:solidFill>
                  <a:srgbClr val="242D41"/>
                </a:solidFill>
                <a:latin typeface="Times New Roman"/>
                <a:cs typeface="Times New Roman"/>
              </a:rPr>
              <a:t> </a:t>
            </a:r>
            <a:r>
              <a:rPr sz="1400" dirty="0">
                <a:solidFill>
                  <a:srgbClr val="242D41"/>
                </a:solidFill>
                <a:latin typeface="Times New Roman"/>
                <a:cs typeface="Times New Roman"/>
              </a:rPr>
              <a:t>key</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variables</a:t>
            </a:r>
            <a:r>
              <a:rPr sz="1400" spc="-25" dirty="0">
                <a:solidFill>
                  <a:srgbClr val="242D41"/>
                </a:solidFill>
                <a:latin typeface="Times New Roman"/>
                <a:cs typeface="Times New Roman"/>
              </a:rPr>
              <a:t> </a:t>
            </a:r>
            <a:r>
              <a:rPr sz="1400" dirty="0">
                <a:solidFill>
                  <a:srgbClr val="242D41"/>
                </a:solidFill>
                <a:latin typeface="Times New Roman"/>
                <a:cs typeface="Times New Roman"/>
              </a:rPr>
              <a:t>such</a:t>
            </a:r>
            <a:r>
              <a:rPr sz="1400" spc="-70" dirty="0">
                <a:solidFill>
                  <a:srgbClr val="242D41"/>
                </a:solidFill>
                <a:latin typeface="Times New Roman"/>
                <a:cs typeface="Times New Roman"/>
              </a:rPr>
              <a:t> </a:t>
            </a:r>
            <a:r>
              <a:rPr sz="1400" spc="-25" dirty="0">
                <a:solidFill>
                  <a:srgbClr val="242D41"/>
                </a:solidFill>
                <a:latin typeface="Times New Roman"/>
                <a:cs typeface="Times New Roman"/>
              </a:rPr>
              <a:t>as </a:t>
            </a:r>
            <a:r>
              <a:rPr sz="1400" spc="-20" dirty="0">
                <a:solidFill>
                  <a:srgbClr val="242D41"/>
                </a:solidFill>
                <a:latin typeface="Times New Roman"/>
                <a:cs typeface="Times New Roman"/>
              </a:rPr>
              <a:t>temperature,</a:t>
            </a:r>
            <a:r>
              <a:rPr sz="1400" spc="-114" dirty="0">
                <a:solidFill>
                  <a:srgbClr val="242D41"/>
                </a:solidFill>
                <a:latin typeface="Times New Roman"/>
                <a:cs typeface="Times New Roman"/>
              </a:rPr>
              <a:t> </a:t>
            </a:r>
            <a:r>
              <a:rPr sz="1400" spc="-20" dirty="0">
                <a:solidFill>
                  <a:srgbClr val="242D41"/>
                </a:solidFill>
                <a:latin typeface="Times New Roman"/>
                <a:cs typeface="Times New Roman"/>
              </a:rPr>
              <a:t>precipitation,</a:t>
            </a:r>
            <a:r>
              <a:rPr sz="1400" spc="-105" dirty="0">
                <a:solidFill>
                  <a:srgbClr val="242D41"/>
                </a:solidFill>
                <a:latin typeface="Times New Roman"/>
                <a:cs typeface="Times New Roman"/>
              </a:rPr>
              <a:t> </a:t>
            </a:r>
            <a:r>
              <a:rPr sz="1400" spc="-40" dirty="0">
                <a:solidFill>
                  <a:srgbClr val="242D41"/>
                </a:solidFill>
                <a:latin typeface="Times New Roman"/>
                <a:cs typeface="Times New Roman"/>
              </a:rPr>
              <a:t>humidity,</a:t>
            </a:r>
            <a:r>
              <a:rPr sz="1400" spc="150" dirty="0">
                <a:solidFill>
                  <a:srgbClr val="242D41"/>
                </a:solidFill>
                <a:latin typeface="Times New Roman"/>
                <a:cs typeface="Times New Roman"/>
              </a:rPr>
              <a:t> </a:t>
            </a:r>
            <a:r>
              <a:rPr sz="1400" dirty="0">
                <a:solidFill>
                  <a:srgbClr val="242D41"/>
                </a:solidFill>
                <a:latin typeface="Times New Roman"/>
                <a:cs typeface="Times New Roman"/>
              </a:rPr>
              <a:t>and</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wind</a:t>
            </a:r>
            <a:r>
              <a:rPr sz="1400" spc="10" dirty="0">
                <a:solidFill>
                  <a:srgbClr val="242D41"/>
                </a:solidFill>
                <a:latin typeface="Times New Roman"/>
                <a:cs typeface="Times New Roman"/>
              </a:rPr>
              <a:t> </a:t>
            </a:r>
            <a:r>
              <a:rPr sz="1400" spc="-10" dirty="0">
                <a:solidFill>
                  <a:srgbClr val="242D41"/>
                </a:solidFill>
                <a:latin typeface="Times New Roman"/>
                <a:cs typeface="Times New Roman"/>
              </a:rPr>
              <a:t>speed </a:t>
            </a:r>
            <a:r>
              <a:rPr sz="1400" dirty="0">
                <a:solidFill>
                  <a:srgbClr val="242D41"/>
                </a:solidFill>
                <a:latin typeface="Times New Roman"/>
                <a:cs typeface="Times New Roman"/>
              </a:rPr>
              <a:t>for</a:t>
            </a:r>
            <a:r>
              <a:rPr sz="1400" spc="-75" dirty="0">
                <a:solidFill>
                  <a:srgbClr val="242D41"/>
                </a:solidFill>
                <a:latin typeface="Times New Roman"/>
                <a:cs typeface="Times New Roman"/>
              </a:rPr>
              <a:t> </a:t>
            </a:r>
            <a:r>
              <a:rPr sz="1400" dirty="0">
                <a:solidFill>
                  <a:srgbClr val="242D41"/>
                </a:solidFill>
                <a:latin typeface="Times New Roman"/>
                <a:cs typeface="Times New Roman"/>
              </a:rPr>
              <a:t>a</a:t>
            </a:r>
            <a:r>
              <a:rPr sz="1400" spc="-80" dirty="0">
                <a:solidFill>
                  <a:srgbClr val="242D41"/>
                </a:solidFill>
                <a:latin typeface="Times New Roman"/>
                <a:cs typeface="Times New Roman"/>
              </a:rPr>
              <a:t> </a:t>
            </a:r>
            <a:r>
              <a:rPr sz="1400" spc="-10" dirty="0">
                <a:solidFill>
                  <a:srgbClr val="242D41"/>
                </a:solidFill>
                <a:latin typeface="Times New Roman"/>
                <a:cs typeface="Times New Roman"/>
              </a:rPr>
              <a:t>given</a:t>
            </a:r>
            <a:r>
              <a:rPr sz="1400" spc="80" dirty="0">
                <a:solidFill>
                  <a:srgbClr val="242D41"/>
                </a:solidFill>
                <a:latin typeface="Times New Roman"/>
                <a:cs typeface="Times New Roman"/>
              </a:rPr>
              <a:t> </a:t>
            </a:r>
            <a:r>
              <a:rPr sz="1400" spc="-10" dirty="0">
                <a:solidFill>
                  <a:srgbClr val="242D41"/>
                </a:solidFill>
                <a:latin typeface="Times New Roman"/>
                <a:cs typeface="Times New Roman"/>
              </a:rPr>
              <a:t>time</a:t>
            </a:r>
            <a:r>
              <a:rPr sz="1400" spc="5" dirty="0">
                <a:solidFill>
                  <a:srgbClr val="242D41"/>
                </a:solidFill>
                <a:latin typeface="Times New Roman"/>
                <a:cs typeface="Times New Roman"/>
              </a:rPr>
              <a:t> </a:t>
            </a:r>
            <a:r>
              <a:rPr sz="1400" spc="-20" dirty="0">
                <a:solidFill>
                  <a:srgbClr val="242D41"/>
                </a:solidFill>
                <a:latin typeface="Times New Roman"/>
                <a:cs typeface="Times New Roman"/>
              </a:rPr>
              <a:t>frame</a:t>
            </a:r>
            <a:r>
              <a:rPr sz="1400" spc="85" dirty="0">
                <a:solidFill>
                  <a:srgbClr val="242D41"/>
                </a:solidFill>
                <a:latin typeface="Times New Roman"/>
                <a:cs typeface="Times New Roman"/>
              </a:rPr>
              <a:t> </a:t>
            </a:r>
            <a:r>
              <a:rPr sz="1400" spc="-35" dirty="0">
                <a:solidFill>
                  <a:srgbClr val="242D41"/>
                </a:solidFill>
                <a:latin typeface="Times New Roman"/>
                <a:cs typeface="Times New Roman"/>
              </a:rPr>
              <a:t>(hourly,</a:t>
            </a:r>
            <a:r>
              <a:rPr sz="1400" spc="75" dirty="0">
                <a:solidFill>
                  <a:srgbClr val="242D41"/>
                </a:solidFill>
                <a:latin typeface="Times New Roman"/>
                <a:cs typeface="Times New Roman"/>
              </a:rPr>
              <a:t> </a:t>
            </a:r>
            <a:r>
              <a:rPr sz="1400" spc="-30" dirty="0">
                <a:solidFill>
                  <a:srgbClr val="242D41"/>
                </a:solidFill>
                <a:latin typeface="Times New Roman"/>
                <a:cs typeface="Times New Roman"/>
              </a:rPr>
              <a:t>daily,</a:t>
            </a:r>
            <a:r>
              <a:rPr sz="1400" spc="65" dirty="0">
                <a:solidFill>
                  <a:srgbClr val="242D41"/>
                </a:solidFill>
                <a:latin typeface="Times New Roman"/>
                <a:cs typeface="Times New Roman"/>
              </a:rPr>
              <a:t> </a:t>
            </a:r>
            <a:r>
              <a:rPr sz="1400" dirty="0">
                <a:solidFill>
                  <a:srgbClr val="242D41"/>
                </a:solidFill>
                <a:latin typeface="Times New Roman"/>
                <a:cs typeface="Times New Roman"/>
              </a:rPr>
              <a:t>or</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weekly).</a:t>
            </a:r>
            <a:endParaRPr sz="1400">
              <a:latin typeface="Times New Roman"/>
              <a:cs typeface="Times New Roman"/>
            </a:endParaRPr>
          </a:p>
          <a:p>
            <a:pPr marL="369570" marR="5080" indent="-357505">
              <a:lnSpc>
                <a:spcPct val="113199"/>
              </a:lnSpc>
              <a:spcBef>
                <a:spcPts val="114"/>
              </a:spcBef>
              <a:buClr>
                <a:srgbClr val="000000"/>
              </a:buClr>
              <a:buSzPct val="142857"/>
              <a:buFont typeface="Arial MT"/>
              <a:buChar char="•"/>
              <a:tabLst>
                <a:tab pos="369570" algn="l"/>
              </a:tabLst>
            </a:pPr>
            <a:r>
              <a:rPr sz="1400" dirty="0">
                <a:solidFill>
                  <a:srgbClr val="242D41"/>
                </a:solidFill>
                <a:latin typeface="Times New Roman"/>
                <a:cs typeface="Times New Roman"/>
              </a:rPr>
              <a:t>The</a:t>
            </a:r>
            <a:r>
              <a:rPr sz="1400" spc="-55" dirty="0">
                <a:solidFill>
                  <a:srgbClr val="242D41"/>
                </a:solidFill>
                <a:latin typeface="Times New Roman"/>
                <a:cs typeface="Times New Roman"/>
              </a:rPr>
              <a:t> </a:t>
            </a:r>
            <a:r>
              <a:rPr sz="1400" spc="-20" dirty="0">
                <a:solidFill>
                  <a:srgbClr val="242D41"/>
                </a:solidFill>
                <a:latin typeface="Times New Roman"/>
                <a:cs typeface="Times New Roman"/>
              </a:rPr>
              <a:t>data-</a:t>
            </a:r>
            <a:r>
              <a:rPr sz="1400" dirty="0">
                <a:solidFill>
                  <a:srgbClr val="242D41"/>
                </a:solidFill>
                <a:latin typeface="Times New Roman"/>
                <a:cs typeface="Times New Roman"/>
              </a:rPr>
              <a:t>driven</a:t>
            </a:r>
            <a:r>
              <a:rPr sz="1400" spc="-55" dirty="0">
                <a:solidFill>
                  <a:srgbClr val="242D41"/>
                </a:solidFill>
                <a:latin typeface="Times New Roman"/>
                <a:cs typeface="Times New Roman"/>
              </a:rPr>
              <a:t> </a:t>
            </a:r>
            <a:r>
              <a:rPr sz="1400" dirty="0">
                <a:solidFill>
                  <a:srgbClr val="242D41"/>
                </a:solidFill>
                <a:latin typeface="Times New Roman"/>
                <a:cs typeface="Times New Roman"/>
              </a:rPr>
              <a:t>approach</a:t>
            </a:r>
            <a:r>
              <a:rPr sz="1400" spc="-30" dirty="0">
                <a:solidFill>
                  <a:srgbClr val="242D41"/>
                </a:solidFill>
                <a:latin typeface="Times New Roman"/>
                <a:cs typeface="Times New Roman"/>
              </a:rPr>
              <a:t> </a:t>
            </a:r>
            <a:r>
              <a:rPr sz="1400" spc="-10" dirty="0">
                <a:solidFill>
                  <a:srgbClr val="242D41"/>
                </a:solidFill>
                <a:latin typeface="Times New Roman"/>
                <a:cs typeface="Times New Roman"/>
              </a:rPr>
              <a:t>should</a:t>
            </a:r>
            <a:r>
              <a:rPr sz="1400" spc="-5" dirty="0">
                <a:solidFill>
                  <a:srgbClr val="242D41"/>
                </a:solidFill>
                <a:latin typeface="Times New Roman"/>
                <a:cs typeface="Times New Roman"/>
              </a:rPr>
              <a:t> </a:t>
            </a:r>
            <a:r>
              <a:rPr sz="1400" dirty="0">
                <a:solidFill>
                  <a:srgbClr val="242D41"/>
                </a:solidFill>
                <a:latin typeface="Times New Roman"/>
                <a:cs typeface="Times New Roman"/>
              </a:rPr>
              <a:t>leverage</a:t>
            </a:r>
            <a:r>
              <a:rPr sz="1400" spc="-25" dirty="0">
                <a:solidFill>
                  <a:srgbClr val="242D41"/>
                </a:solidFill>
                <a:latin typeface="Times New Roman"/>
                <a:cs typeface="Times New Roman"/>
              </a:rPr>
              <a:t> </a:t>
            </a:r>
            <a:r>
              <a:rPr sz="1400" dirty="0">
                <a:solidFill>
                  <a:srgbClr val="242D41"/>
                </a:solidFill>
                <a:latin typeface="Times New Roman"/>
                <a:cs typeface="Times New Roman"/>
              </a:rPr>
              <a:t>past</a:t>
            </a:r>
            <a:r>
              <a:rPr sz="1400" spc="-75" dirty="0">
                <a:solidFill>
                  <a:srgbClr val="242D41"/>
                </a:solidFill>
                <a:latin typeface="Times New Roman"/>
                <a:cs typeface="Times New Roman"/>
              </a:rPr>
              <a:t> </a:t>
            </a:r>
            <a:r>
              <a:rPr sz="1400" spc="-10" dirty="0">
                <a:solidFill>
                  <a:srgbClr val="242D41"/>
                </a:solidFill>
                <a:latin typeface="Times New Roman"/>
                <a:cs typeface="Times New Roman"/>
              </a:rPr>
              <a:t>trends, </a:t>
            </a:r>
            <a:r>
              <a:rPr sz="1400" dirty="0">
                <a:solidFill>
                  <a:srgbClr val="242D41"/>
                </a:solidFill>
                <a:latin typeface="Times New Roman"/>
                <a:cs typeface="Times New Roman"/>
              </a:rPr>
              <a:t>seasonal </a:t>
            </a:r>
            <a:r>
              <a:rPr sz="1400" spc="-10" dirty="0">
                <a:solidFill>
                  <a:srgbClr val="242D41"/>
                </a:solidFill>
                <a:latin typeface="Times New Roman"/>
                <a:cs typeface="Times New Roman"/>
              </a:rPr>
              <a:t>patterns,</a:t>
            </a:r>
            <a:r>
              <a:rPr sz="1400" spc="-65" dirty="0">
                <a:solidFill>
                  <a:srgbClr val="242D41"/>
                </a:solidFill>
                <a:latin typeface="Times New Roman"/>
                <a:cs typeface="Times New Roman"/>
              </a:rPr>
              <a:t> </a:t>
            </a:r>
            <a:r>
              <a:rPr sz="1400" dirty="0">
                <a:solidFill>
                  <a:srgbClr val="242D41"/>
                </a:solidFill>
                <a:latin typeface="Times New Roman"/>
                <a:cs typeface="Times New Roman"/>
              </a:rPr>
              <a:t>and</a:t>
            </a:r>
            <a:r>
              <a:rPr sz="1400" spc="-30" dirty="0">
                <a:solidFill>
                  <a:srgbClr val="242D41"/>
                </a:solidFill>
                <a:latin typeface="Times New Roman"/>
                <a:cs typeface="Times New Roman"/>
              </a:rPr>
              <a:t> </a:t>
            </a:r>
            <a:r>
              <a:rPr sz="1400" spc="-10" dirty="0">
                <a:solidFill>
                  <a:srgbClr val="242D41"/>
                </a:solidFill>
                <a:latin typeface="Times New Roman"/>
                <a:cs typeface="Times New Roman"/>
              </a:rPr>
              <a:t>external</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factors</a:t>
            </a:r>
            <a:r>
              <a:rPr sz="1400" spc="-25" dirty="0">
                <a:solidFill>
                  <a:srgbClr val="242D41"/>
                </a:solidFill>
                <a:latin typeface="Times New Roman"/>
                <a:cs typeface="Times New Roman"/>
              </a:rPr>
              <a:t> </a:t>
            </a:r>
            <a:r>
              <a:rPr sz="1400" spc="-20" dirty="0">
                <a:solidFill>
                  <a:srgbClr val="242D41"/>
                </a:solidFill>
                <a:latin typeface="Times New Roman"/>
                <a:cs typeface="Times New Roman"/>
              </a:rPr>
              <a:t>like geographical</a:t>
            </a:r>
            <a:r>
              <a:rPr sz="1400" spc="-100" dirty="0">
                <a:solidFill>
                  <a:srgbClr val="242D41"/>
                </a:solidFill>
                <a:latin typeface="Times New Roman"/>
                <a:cs typeface="Times New Roman"/>
              </a:rPr>
              <a:t> </a:t>
            </a:r>
            <a:r>
              <a:rPr sz="1400" dirty="0">
                <a:solidFill>
                  <a:srgbClr val="242D41"/>
                </a:solidFill>
                <a:latin typeface="Times New Roman"/>
                <a:cs typeface="Times New Roman"/>
              </a:rPr>
              <a:t>data</a:t>
            </a:r>
            <a:r>
              <a:rPr sz="1400" spc="5" dirty="0">
                <a:solidFill>
                  <a:srgbClr val="242D41"/>
                </a:solidFill>
                <a:latin typeface="Times New Roman"/>
                <a:cs typeface="Times New Roman"/>
              </a:rPr>
              <a:t> </a:t>
            </a:r>
            <a:r>
              <a:rPr sz="1400" dirty="0">
                <a:solidFill>
                  <a:srgbClr val="242D41"/>
                </a:solidFill>
                <a:latin typeface="Times New Roman"/>
                <a:cs typeface="Times New Roman"/>
              </a:rPr>
              <a:t>and</a:t>
            </a:r>
            <a:r>
              <a:rPr sz="1400" spc="-10" dirty="0">
                <a:solidFill>
                  <a:srgbClr val="242D41"/>
                </a:solidFill>
                <a:latin typeface="Times New Roman"/>
                <a:cs typeface="Times New Roman"/>
              </a:rPr>
              <a:t> </a:t>
            </a:r>
            <a:r>
              <a:rPr sz="1400" spc="-20" dirty="0">
                <a:solidFill>
                  <a:srgbClr val="242D41"/>
                </a:solidFill>
                <a:latin typeface="Times New Roman"/>
                <a:cs typeface="Times New Roman"/>
              </a:rPr>
              <a:t>atmospheric</a:t>
            </a:r>
            <a:r>
              <a:rPr sz="1400" spc="-70" dirty="0">
                <a:solidFill>
                  <a:srgbClr val="242D41"/>
                </a:solidFill>
                <a:latin typeface="Times New Roman"/>
                <a:cs typeface="Times New Roman"/>
              </a:rPr>
              <a:t> </a:t>
            </a:r>
            <a:r>
              <a:rPr sz="1400" spc="-10" dirty="0">
                <a:solidFill>
                  <a:srgbClr val="242D41"/>
                </a:solidFill>
                <a:latin typeface="Times New Roman"/>
                <a:cs typeface="Times New Roman"/>
              </a:rPr>
              <a:t>conditions</a:t>
            </a:r>
            <a:r>
              <a:rPr sz="1400" spc="-105" dirty="0">
                <a:solidFill>
                  <a:srgbClr val="242D41"/>
                </a:solidFill>
                <a:latin typeface="Times New Roman"/>
                <a:cs typeface="Times New Roman"/>
              </a:rPr>
              <a:t> </a:t>
            </a:r>
            <a:r>
              <a:rPr sz="1400" spc="-25" dirty="0">
                <a:solidFill>
                  <a:srgbClr val="242D41"/>
                </a:solidFill>
                <a:latin typeface="Times New Roman"/>
                <a:cs typeface="Times New Roman"/>
              </a:rPr>
              <a:t>to </a:t>
            </a:r>
            <a:r>
              <a:rPr sz="1400" dirty="0">
                <a:solidFill>
                  <a:srgbClr val="242D41"/>
                </a:solidFill>
                <a:latin typeface="Times New Roman"/>
                <a:cs typeface="Times New Roman"/>
              </a:rPr>
              <a:t>provide</a:t>
            </a:r>
            <a:r>
              <a:rPr sz="1400" spc="-45" dirty="0">
                <a:solidFill>
                  <a:srgbClr val="242D41"/>
                </a:solidFill>
                <a:latin typeface="Times New Roman"/>
                <a:cs typeface="Times New Roman"/>
              </a:rPr>
              <a:t> </a:t>
            </a:r>
            <a:r>
              <a:rPr sz="1400" dirty="0">
                <a:solidFill>
                  <a:srgbClr val="242D41"/>
                </a:solidFill>
                <a:latin typeface="Times New Roman"/>
                <a:cs typeface="Times New Roman"/>
              </a:rPr>
              <a:t>precise</a:t>
            </a:r>
            <a:r>
              <a:rPr sz="1400" spc="-80" dirty="0">
                <a:solidFill>
                  <a:srgbClr val="242D41"/>
                </a:solidFill>
                <a:latin typeface="Times New Roman"/>
                <a:cs typeface="Times New Roman"/>
              </a:rPr>
              <a:t> </a:t>
            </a:r>
            <a:r>
              <a:rPr sz="1400" spc="-10" dirty="0">
                <a:solidFill>
                  <a:srgbClr val="242D41"/>
                </a:solidFill>
                <a:latin typeface="Times New Roman"/>
                <a:cs typeface="Times New Roman"/>
              </a:rPr>
              <a:t>forecasts.</a:t>
            </a:r>
            <a:r>
              <a:rPr sz="1400" spc="-80" dirty="0">
                <a:solidFill>
                  <a:srgbClr val="242D41"/>
                </a:solidFill>
                <a:latin typeface="Times New Roman"/>
                <a:cs typeface="Times New Roman"/>
              </a:rPr>
              <a:t> </a:t>
            </a:r>
            <a:r>
              <a:rPr sz="1400" dirty="0">
                <a:solidFill>
                  <a:srgbClr val="242D41"/>
                </a:solidFill>
                <a:latin typeface="Times New Roman"/>
                <a:cs typeface="Times New Roman"/>
              </a:rPr>
              <a:t>The</a:t>
            </a:r>
            <a:r>
              <a:rPr sz="1400" spc="-10" dirty="0">
                <a:solidFill>
                  <a:srgbClr val="242D41"/>
                </a:solidFill>
                <a:latin typeface="Times New Roman"/>
                <a:cs typeface="Times New Roman"/>
              </a:rPr>
              <a:t> </a:t>
            </a:r>
            <a:r>
              <a:rPr sz="1400" spc="-20" dirty="0">
                <a:solidFill>
                  <a:srgbClr val="242D41"/>
                </a:solidFill>
                <a:latin typeface="Times New Roman"/>
                <a:cs typeface="Times New Roman"/>
              </a:rPr>
              <a:t>ultimate</a:t>
            </a:r>
            <a:r>
              <a:rPr sz="1400" spc="110" dirty="0">
                <a:solidFill>
                  <a:srgbClr val="242D41"/>
                </a:solidFill>
                <a:latin typeface="Times New Roman"/>
                <a:cs typeface="Times New Roman"/>
              </a:rPr>
              <a:t> </a:t>
            </a:r>
            <a:r>
              <a:rPr sz="1400" dirty="0">
                <a:solidFill>
                  <a:srgbClr val="242D41"/>
                </a:solidFill>
                <a:latin typeface="Times New Roman"/>
                <a:cs typeface="Times New Roman"/>
              </a:rPr>
              <a:t>goal</a:t>
            </a:r>
            <a:r>
              <a:rPr sz="1400" spc="-30" dirty="0">
                <a:solidFill>
                  <a:srgbClr val="242D41"/>
                </a:solidFill>
                <a:latin typeface="Times New Roman"/>
                <a:cs typeface="Times New Roman"/>
              </a:rPr>
              <a:t> </a:t>
            </a:r>
            <a:r>
              <a:rPr sz="1400" dirty="0">
                <a:solidFill>
                  <a:srgbClr val="242D41"/>
                </a:solidFill>
                <a:latin typeface="Times New Roman"/>
                <a:cs typeface="Times New Roman"/>
              </a:rPr>
              <a:t>is</a:t>
            </a:r>
            <a:r>
              <a:rPr sz="1400" spc="-65" dirty="0">
                <a:solidFill>
                  <a:srgbClr val="242D41"/>
                </a:solidFill>
                <a:latin typeface="Times New Roman"/>
                <a:cs typeface="Times New Roman"/>
              </a:rPr>
              <a:t> </a:t>
            </a:r>
            <a:r>
              <a:rPr sz="1400" spc="-25" dirty="0">
                <a:solidFill>
                  <a:srgbClr val="242D41"/>
                </a:solidFill>
                <a:latin typeface="Times New Roman"/>
                <a:cs typeface="Times New Roman"/>
              </a:rPr>
              <a:t>to </a:t>
            </a:r>
            <a:r>
              <a:rPr sz="1400" dirty="0">
                <a:solidFill>
                  <a:srgbClr val="242D41"/>
                </a:solidFill>
                <a:latin typeface="Times New Roman"/>
                <a:cs typeface="Times New Roman"/>
              </a:rPr>
              <a:t>create</a:t>
            </a:r>
            <a:r>
              <a:rPr sz="1400" spc="-70" dirty="0">
                <a:solidFill>
                  <a:srgbClr val="242D41"/>
                </a:solidFill>
                <a:latin typeface="Times New Roman"/>
                <a:cs typeface="Times New Roman"/>
              </a:rPr>
              <a:t> </a:t>
            </a:r>
            <a:r>
              <a:rPr sz="1400" dirty="0">
                <a:solidFill>
                  <a:srgbClr val="242D41"/>
                </a:solidFill>
                <a:latin typeface="Times New Roman"/>
                <a:cs typeface="Times New Roman"/>
              </a:rPr>
              <a:t>a</a:t>
            </a:r>
            <a:r>
              <a:rPr sz="1400" spc="-25" dirty="0">
                <a:solidFill>
                  <a:srgbClr val="242D41"/>
                </a:solidFill>
                <a:latin typeface="Times New Roman"/>
                <a:cs typeface="Times New Roman"/>
              </a:rPr>
              <a:t> </a:t>
            </a:r>
            <a:r>
              <a:rPr sz="1400" spc="-20" dirty="0">
                <a:solidFill>
                  <a:srgbClr val="242D41"/>
                </a:solidFill>
                <a:latin typeface="Times New Roman"/>
                <a:cs typeface="Times New Roman"/>
              </a:rPr>
              <a:t>reliable</a:t>
            </a:r>
            <a:r>
              <a:rPr sz="1400" spc="90" dirty="0">
                <a:solidFill>
                  <a:srgbClr val="242D41"/>
                </a:solidFill>
                <a:latin typeface="Times New Roman"/>
                <a:cs typeface="Times New Roman"/>
              </a:rPr>
              <a:t> </a:t>
            </a:r>
            <a:r>
              <a:rPr sz="1400" dirty="0">
                <a:solidFill>
                  <a:srgbClr val="242D41"/>
                </a:solidFill>
                <a:latin typeface="Times New Roman"/>
                <a:cs typeface="Times New Roman"/>
              </a:rPr>
              <a:t>system</a:t>
            </a:r>
            <a:r>
              <a:rPr sz="1400" spc="10" dirty="0">
                <a:solidFill>
                  <a:srgbClr val="242D41"/>
                </a:solidFill>
                <a:latin typeface="Times New Roman"/>
                <a:cs typeface="Times New Roman"/>
              </a:rPr>
              <a:t> </a:t>
            </a:r>
            <a:r>
              <a:rPr sz="1400" dirty="0">
                <a:solidFill>
                  <a:srgbClr val="242D41"/>
                </a:solidFill>
                <a:latin typeface="Times New Roman"/>
                <a:cs typeface="Times New Roman"/>
              </a:rPr>
              <a:t>that</a:t>
            </a:r>
            <a:r>
              <a:rPr sz="1400" spc="-65" dirty="0">
                <a:solidFill>
                  <a:srgbClr val="242D41"/>
                </a:solidFill>
                <a:latin typeface="Times New Roman"/>
                <a:cs typeface="Times New Roman"/>
              </a:rPr>
              <a:t> </a:t>
            </a:r>
            <a:r>
              <a:rPr sz="1400" dirty="0">
                <a:solidFill>
                  <a:srgbClr val="242D41"/>
                </a:solidFill>
                <a:latin typeface="Times New Roman"/>
                <a:cs typeface="Times New Roman"/>
              </a:rPr>
              <a:t>aids</a:t>
            </a:r>
            <a:r>
              <a:rPr sz="1400" spc="-90" dirty="0">
                <a:solidFill>
                  <a:srgbClr val="242D41"/>
                </a:solidFill>
                <a:latin typeface="Times New Roman"/>
                <a:cs typeface="Times New Roman"/>
              </a:rPr>
              <a:t> </a:t>
            </a:r>
            <a:r>
              <a:rPr sz="1400" spc="-10" dirty="0">
                <a:solidFill>
                  <a:srgbClr val="242D41"/>
                </a:solidFill>
                <a:latin typeface="Times New Roman"/>
                <a:cs typeface="Times New Roman"/>
              </a:rPr>
              <a:t>decision-</a:t>
            </a:r>
            <a:r>
              <a:rPr sz="1400" dirty="0">
                <a:solidFill>
                  <a:srgbClr val="242D41"/>
                </a:solidFill>
                <a:latin typeface="Times New Roman"/>
                <a:cs typeface="Times New Roman"/>
              </a:rPr>
              <a:t>making</a:t>
            </a:r>
            <a:r>
              <a:rPr sz="1400" spc="-30" dirty="0">
                <a:solidFill>
                  <a:srgbClr val="242D41"/>
                </a:solidFill>
                <a:latin typeface="Times New Roman"/>
                <a:cs typeface="Times New Roman"/>
              </a:rPr>
              <a:t> </a:t>
            </a:r>
            <a:r>
              <a:rPr sz="1400" spc="-25" dirty="0">
                <a:solidFill>
                  <a:srgbClr val="242D41"/>
                </a:solidFill>
                <a:latin typeface="Times New Roman"/>
                <a:cs typeface="Times New Roman"/>
              </a:rPr>
              <a:t>for </a:t>
            </a:r>
            <a:r>
              <a:rPr sz="1400" spc="-10" dirty="0">
                <a:solidFill>
                  <a:srgbClr val="242D41"/>
                </a:solidFill>
                <a:latin typeface="Times New Roman"/>
                <a:cs typeface="Times New Roman"/>
              </a:rPr>
              <a:t>stakeholders</a:t>
            </a:r>
            <a:r>
              <a:rPr sz="1400" spc="-25" dirty="0">
                <a:solidFill>
                  <a:srgbClr val="242D41"/>
                </a:solidFill>
                <a:latin typeface="Times New Roman"/>
                <a:cs typeface="Times New Roman"/>
              </a:rPr>
              <a:t> </a:t>
            </a:r>
            <a:r>
              <a:rPr sz="1400" dirty="0">
                <a:solidFill>
                  <a:srgbClr val="242D41"/>
                </a:solidFill>
                <a:latin typeface="Times New Roman"/>
                <a:cs typeface="Times New Roman"/>
              </a:rPr>
              <a:t>in</a:t>
            </a:r>
            <a:r>
              <a:rPr sz="1400" spc="30" dirty="0">
                <a:solidFill>
                  <a:srgbClr val="242D41"/>
                </a:solidFill>
                <a:latin typeface="Times New Roman"/>
                <a:cs typeface="Times New Roman"/>
              </a:rPr>
              <a:t> </a:t>
            </a:r>
            <a:r>
              <a:rPr sz="1400" spc="-25" dirty="0">
                <a:solidFill>
                  <a:srgbClr val="242D41"/>
                </a:solidFill>
                <a:latin typeface="Times New Roman"/>
                <a:cs typeface="Times New Roman"/>
              </a:rPr>
              <a:t>weather-</a:t>
            </a:r>
            <a:r>
              <a:rPr sz="1400" dirty="0">
                <a:solidFill>
                  <a:srgbClr val="242D41"/>
                </a:solidFill>
                <a:latin typeface="Times New Roman"/>
                <a:cs typeface="Times New Roman"/>
              </a:rPr>
              <a:t>dependent</a:t>
            </a:r>
            <a:r>
              <a:rPr sz="1400" spc="25" dirty="0">
                <a:solidFill>
                  <a:srgbClr val="242D41"/>
                </a:solidFill>
                <a:latin typeface="Times New Roman"/>
                <a:cs typeface="Times New Roman"/>
              </a:rPr>
              <a:t> </a:t>
            </a:r>
            <a:r>
              <a:rPr sz="1400" spc="-10" dirty="0">
                <a:solidFill>
                  <a:srgbClr val="242D41"/>
                </a:solidFill>
                <a:latin typeface="Times New Roman"/>
                <a:cs typeface="Times New Roman"/>
              </a:rPr>
              <a:t>sectors.</a:t>
            </a:r>
            <a:endParaRPr sz="1400">
              <a:latin typeface="Times New Roman"/>
              <a:cs typeface="Times New Roman"/>
            </a:endParaRPr>
          </a:p>
        </p:txBody>
      </p:sp>
      <p:grpSp>
        <p:nvGrpSpPr>
          <p:cNvPr id="7" name="object 7"/>
          <p:cNvGrpSpPr/>
          <p:nvPr/>
        </p:nvGrpSpPr>
        <p:grpSpPr>
          <a:xfrm>
            <a:off x="5541264" y="0"/>
            <a:ext cx="6652259" cy="6858000"/>
            <a:chOff x="5541264" y="0"/>
            <a:chExt cx="6652259" cy="6858000"/>
          </a:xfrm>
        </p:grpSpPr>
        <p:sp>
          <p:nvSpPr>
            <p:cNvPr id="8" name="object 8"/>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9" name="object 9"/>
            <p:cNvPicPr/>
            <p:nvPr/>
          </p:nvPicPr>
          <p:blipFill>
            <a:blip r:embed="rId2" cstate="print"/>
            <a:stretch>
              <a:fillRect/>
            </a:stretch>
          </p:blipFill>
          <p:spPr>
            <a:xfrm>
              <a:off x="5541264" y="498348"/>
              <a:ext cx="6286499" cy="6112764"/>
            </a:xfrm>
            <a:prstGeom prst="rect">
              <a:avLst/>
            </a:prstGeom>
          </p:spPr>
        </p:pic>
        <p:sp>
          <p:nvSpPr>
            <p:cNvPr id="10" name="object 10"/>
            <p:cNvSpPr/>
            <p:nvPr/>
          </p:nvSpPr>
          <p:spPr>
            <a:xfrm>
              <a:off x="5682996" y="516636"/>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11" name="object 11"/>
            <p:cNvPicPr/>
            <p:nvPr/>
          </p:nvPicPr>
          <p:blipFill>
            <a:blip r:embed="rId3" cstate="print"/>
            <a:stretch>
              <a:fillRect/>
            </a:stretch>
          </p:blipFill>
          <p:spPr>
            <a:xfrm>
              <a:off x="5975604" y="800100"/>
              <a:ext cx="5426963" cy="525780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2823108"/>
            <a:ext cx="3676015" cy="1821180"/>
          </a:xfrm>
          <a:prstGeom prst="rect">
            <a:avLst/>
          </a:prstGeom>
        </p:spPr>
        <p:txBody>
          <a:bodyPr vert="horz" wrap="square" lIns="0" tIns="118745" rIns="0" bIns="0" rtlCol="0">
            <a:spAutoFit/>
          </a:bodyPr>
          <a:lstStyle/>
          <a:p>
            <a:pPr marL="12700" marR="5080" indent="1385570">
              <a:lnSpc>
                <a:spcPts val="6700"/>
              </a:lnSpc>
              <a:spcBef>
                <a:spcPts val="935"/>
              </a:spcBef>
            </a:pPr>
            <a:r>
              <a:rPr sz="6200" spc="-25" dirty="0">
                <a:latin typeface="Calibri"/>
                <a:cs typeface="Calibri"/>
              </a:rPr>
              <a:t>Project </a:t>
            </a:r>
            <a:r>
              <a:rPr sz="6200" spc="-20" dirty="0">
                <a:latin typeface="Calibri"/>
                <a:cs typeface="Calibri"/>
              </a:rPr>
              <a:t>Description</a:t>
            </a:r>
            <a:endParaRPr sz="6200">
              <a:latin typeface="Calibri"/>
              <a:cs typeface="Calibri"/>
            </a:endParaRPr>
          </a:p>
        </p:txBody>
      </p:sp>
      <p:sp>
        <p:nvSpPr>
          <p:cNvPr id="3" name="object 3"/>
          <p:cNvSpPr/>
          <p:nvPr/>
        </p:nvSpPr>
        <p:spPr>
          <a:xfrm>
            <a:off x="4729734" y="1131569"/>
            <a:ext cx="0" cy="5719445"/>
          </a:xfrm>
          <a:custGeom>
            <a:avLst/>
            <a:gdLst/>
            <a:ahLst/>
            <a:cxnLst/>
            <a:rect l="l" t="t" r="r" b="b"/>
            <a:pathLst>
              <a:path h="5719445">
                <a:moveTo>
                  <a:pt x="0" y="0"/>
                </a:moveTo>
                <a:lnTo>
                  <a:pt x="0" y="5718969"/>
                </a:lnTo>
              </a:path>
            </a:pathLst>
          </a:custGeom>
          <a:ln w="22860">
            <a:solidFill>
              <a:srgbClr val="4470C4"/>
            </a:solidFill>
          </a:ln>
        </p:spPr>
        <p:txBody>
          <a:bodyPr wrap="square" lIns="0" tIns="0" rIns="0" bIns="0" rtlCol="0"/>
          <a:lstStyle/>
          <a:p>
            <a:endParaRPr/>
          </a:p>
        </p:txBody>
      </p:sp>
      <p:sp>
        <p:nvSpPr>
          <p:cNvPr id="4" name="object 4"/>
          <p:cNvSpPr/>
          <p:nvPr/>
        </p:nvSpPr>
        <p:spPr>
          <a:xfrm>
            <a:off x="5038344" y="9144"/>
            <a:ext cx="6245225" cy="1344295"/>
          </a:xfrm>
          <a:custGeom>
            <a:avLst/>
            <a:gdLst/>
            <a:ahLst/>
            <a:cxnLst/>
            <a:rect l="l" t="t" r="r" b="b"/>
            <a:pathLst>
              <a:path w="6245225" h="1344295">
                <a:moveTo>
                  <a:pt x="6020815" y="0"/>
                </a:moveTo>
                <a:lnTo>
                  <a:pt x="224027" y="0"/>
                </a:lnTo>
                <a:lnTo>
                  <a:pt x="178815" y="4572"/>
                </a:lnTo>
                <a:lnTo>
                  <a:pt x="136778" y="17652"/>
                </a:lnTo>
                <a:lnTo>
                  <a:pt x="98805" y="38226"/>
                </a:lnTo>
                <a:lnTo>
                  <a:pt x="65658" y="65658"/>
                </a:lnTo>
                <a:lnTo>
                  <a:pt x="38226" y="98805"/>
                </a:lnTo>
                <a:lnTo>
                  <a:pt x="17652" y="136778"/>
                </a:lnTo>
                <a:lnTo>
                  <a:pt x="4571" y="178815"/>
                </a:lnTo>
                <a:lnTo>
                  <a:pt x="0" y="224027"/>
                </a:lnTo>
                <a:lnTo>
                  <a:pt x="0" y="1120013"/>
                </a:lnTo>
                <a:lnTo>
                  <a:pt x="4571" y="1165225"/>
                </a:lnTo>
                <a:lnTo>
                  <a:pt x="17652" y="1207261"/>
                </a:lnTo>
                <a:lnTo>
                  <a:pt x="38226" y="1245234"/>
                </a:lnTo>
                <a:lnTo>
                  <a:pt x="65658" y="1278381"/>
                </a:lnTo>
                <a:lnTo>
                  <a:pt x="98805" y="1305814"/>
                </a:lnTo>
                <a:lnTo>
                  <a:pt x="136778" y="1326388"/>
                </a:lnTo>
                <a:lnTo>
                  <a:pt x="178815" y="1339468"/>
                </a:lnTo>
                <a:lnTo>
                  <a:pt x="224027" y="1344040"/>
                </a:lnTo>
                <a:lnTo>
                  <a:pt x="6020815" y="1344040"/>
                </a:lnTo>
                <a:lnTo>
                  <a:pt x="6066028" y="1339468"/>
                </a:lnTo>
                <a:lnTo>
                  <a:pt x="6108064" y="1326388"/>
                </a:lnTo>
                <a:lnTo>
                  <a:pt x="6146037" y="1305814"/>
                </a:lnTo>
                <a:lnTo>
                  <a:pt x="6179184" y="1278381"/>
                </a:lnTo>
                <a:lnTo>
                  <a:pt x="6206616" y="1245234"/>
                </a:lnTo>
                <a:lnTo>
                  <a:pt x="6227190" y="1207261"/>
                </a:lnTo>
                <a:lnTo>
                  <a:pt x="6240272" y="1165225"/>
                </a:lnTo>
                <a:lnTo>
                  <a:pt x="6244844" y="1120013"/>
                </a:lnTo>
                <a:lnTo>
                  <a:pt x="6244844" y="224027"/>
                </a:lnTo>
                <a:lnTo>
                  <a:pt x="6240272" y="178815"/>
                </a:lnTo>
                <a:lnTo>
                  <a:pt x="6227190" y="136778"/>
                </a:lnTo>
                <a:lnTo>
                  <a:pt x="6206616" y="98805"/>
                </a:lnTo>
                <a:lnTo>
                  <a:pt x="6179184" y="65658"/>
                </a:lnTo>
                <a:lnTo>
                  <a:pt x="6146037" y="38226"/>
                </a:lnTo>
                <a:lnTo>
                  <a:pt x="6108064" y="17652"/>
                </a:lnTo>
                <a:lnTo>
                  <a:pt x="6066028" y="4572"/>
                </a:lnTo>
                <a:lnTo>
                  <a:pt x="6020815" y="0"/>
                </a:lnTo>
                <a:close/>
              </a:path>
            </a:pathLst>
          </a:custGeom>
          <a:solidFill>
            <a:srgbClr val="579BD3"/>
          </a:solidFill>
        </p:spPr>
        <p:txBody>
          <a:bodyPr wrap="square" lIns="0" tIns="0" rIns="0" bIns="0" rtlCol="0"/>
          <a:lstStyle/>
          <a:p>
            <a:endParaRPr/>
          </a:p>
        </p:txBody>
      </p:sp>
      <p:sp>
        <p:nvSpPr>
          <p:cNvPr id="5" name="object 5"/>
          <p:cNvSpPr txBox="1">
            <a:spLocks noGrp="1"/>
          </p:cNvSpPr>
          <p:nvPr>
            <p:ph type="title"/>
          </p:nvPr>
        </p:nvSpPr>
        <p:spPr>
          <a:xfrm>
            <a:off x="5166740" y="218389"/>
            <a:ext cx="5872480" cy="838200"/>
          </a:xfrm>
          <a:prstGeom prst="rect">
            <a:avLst/>
          </a:prstGeom>
        </p:spPr>
        <p:txBody>
          <a:bodyPr vert="horz" wrap="square" lIns="0" tIns="42545" rIns="0" bIns="0" rtlCol="0">
            <a:spAutoFit/>
          </a:bodyPr>
          <a:lstStyle/>
          <a:p>
            <a:pPr marL="12700" marR="5080">
              <a:lnSpc>
                <a:spcPct val="90000"/>
              </a:lnSpc>
              <a:spcBef>
                <a:spcPts val="335"/>
              </a:spcBef>
            </a:pPr>
            <a:r>
              <a:rPr sz="1900" dirty="0">
                <a:solidFill>
                  <a:srgbClr val="FFFFFF"/>
                </a:solidFill>
                <a:latin typeface="Calibri"/>
                <a:cs typeface="Calibri"/>
              </a:rPr>
              <a:t>The</a:t>
            </a:r>
            <a:r>
              <a:rPr sz="1900" spc="-25" dirty="0">
                <a:solidFill>
                  <a:srgbClr val="FFFFFF"/>
                </a:solidFill>
                <a:latin typeface="Calibri"/>
                <a:cs typeface="Calibri"/>
              </a:rPr>
              <a:t> </a:t>
            </a:r>
            <a:r>
              <a:rPr sz="1900" spc="-10" dirty="0">
                <a:solidFill>
                  <a:srgbClr val="FFFFFF"/>
                </a:solidFill>
                <a:latin typeface="Calibri"/>
                <a:cs typeface="Calibri"/>
              </a:rPr>
              <a:t>Chicago</a:t>
            </a:r>
            <a:r>
              <a:rPr sz="1900" spc="-70" dirty="0">
                <a:solidFill>
                  <a:srgbClr val="FFFFFF"/>
                </a:solidFill>
                <a:latin typeface="Calibri"/>
                <a:cs typeface="Calibri"/>
              </a:rPr>
              <a:t> </a:t>
            </a:r>
            <a:r>
              <a:rPr sz="1900" spc="-20" dirty="0">
                <a:solidFill>
                  <a:srgbClr val="FFFFFF"/>
                </a:solidFill>
                <a:latin typeface="Calibri"/>
                <a:cs typeface="Calibri"/>
              </a:rPr>
              <a:t>Weather</a:t>
            </a:r>
            <a:r>
              <a:rPr sz="1900" spc="-50" dirty="0">
                <a:solidFill>
                  <a:srgbClr val="FFFFFF"/>
                </a:solidFill>
                <a:latin typeface="Calibri"/>
                <a:cs typeface="Calibri"/>
              </a:rPr>
              <a:t> </a:t>
            </a:r>
            <a:r>
              <a:rPr sz="1900" spc="-10" dirty="0">
                <a:solidFill>
                  <a:srgbClr val="FFFFFF"/>
                </a:solidFill>
                <a:latin typeface="Calibri"/>
                <a:cs typeface="Calibri"/>
              </a:rPr>
              <a:t>Prediction</a:t>
            </a:r>
            <a:r>
              <a:rPr sz="1900" spc="5" dirty="0">
                <a:solidFill>
                  <a:srgbClr val="FFFFFF"/>
                </a:solidFill>
                <a:latin typeface="Calibri"/>
                <a:cs typeface="Calibri"/>
              </a:rPr>
              <a:t> </a:t>
            </a:r>
            <a:r>
              <a:rPr sz="1900" dirty="0">
                <a:solidFill>
                  <a:srgbClr val="FFFFFF"/>
                </a:solidFill>
                <a:latin typeface="Calibri"/>
                <a:cs typeface="Calibri"/>
              </a:rPr>
              <a:t>project</a:t>
            </a:r>
            <a:r>
              <a:rPr sz="1900" spc="-35" dirty="0">
                <a:solidFill>
                  <a:srgbClr val="FFFFFF"/>
                </a:solidFill>
                <a:latin typeface="Calibri"/>
                <a:cs typeface="Calibri"/>
              </a:rPr>
              <a:t> </a:t>
            </a:r>
            <a:r>
              <a:rPr sz="1900" dirty="0">
                <a:solidFill>
                  <a:srgbClr val="FFFFFF"/>
                </a:solidFill>
                <a:latin typeface="Calibri"/>
                <a:cs typeface="Calibri"/>
              </a:rPr>
              <a:t>helps</a:t>
            </a:r>
            <a:r>
              <a:rPr sz="1900" spc="-35" dirty="0">
                <a:solidFill>
                  <a:srgbClr val="FFFFFF"/>
                </a:solidFill>
                <a:latin typeface="Calibri"/>
                <a:cs typeface="Calibri"/>
              </a:rPr>
              <a:t> </a:t>
            </a:r>
            <a:r>
              <a:rPr sz="1900" spc="-10" dirty="0">
                <a:solidFill>
                  <a:srgbClr val="FFFFFF"/>
                </a:solidFill>
                <a:latin typeface="Calibri"/>
                <a:cs typeface="Calibri"/>
              </a:rPr>
              <a:t>industries</a:t>
            </a:r>
            <a:r>
              <a:rPr sz="1900" spc="-95" dirty="0">
                <a:solidFill>
                  <a:srgbClr val="FFFFFF"/>
                </a:solidFill>
                <a:latin typeface="Calibri"/>
                <a:cs typeface="Calibri"/>
              </a:rPr>
              <a:t> </a:t>
            </a:r>
            <a:r>
              <a:rPr sz="1900" spc="-20" dirty="0">
                <a:solidFill>
                  <a:srgbClr val="FFFFFF"/>
                </a:solidFill>
                <a:latin typeface="Calibri"/>
                <a:cs typeface="Calibri"/>
              </a:rPr>
              <a:t>like </a:t>
            </a:r>
            <a:r>
              <a:rPr sz="1900" spc="-10" dirty="0">
                <a:solidFill>
                  <a:srgbClr val="FFFFFF"/>
                </a:solidFill>
                <a:latin typeface="Calibri"/>
                <a:cs typeface="Calibri"/>
              </a:rPr>
              <a:t>agriculture,</a:t>
            </a:r>
            <a:r>
              <a:rPr sz="1900" spc="5" dirty="0">
                <a:solidFill>
                  <a:srgbClr val="FFFFFF"/>
                </a:solidFill>
                <a:latin typeface="Calibri"/>
                <a:cs typeface="Calibri"/>
              </a:rPr>
              <a:t> </a:t>
            </a:r>
            <a:r>
              <a:rPr sz="1900" spc="-10" dirty="0">
                <a:solidFill>
                  <a:srgbClr val="FFFFFF"/>
                </a:solidFill>
                <a:latin typeface="Calibri"/>
                <a:cs typeface="Calibri"/>
              </a:rPr>
              <a:t>logistics,</a:t>
            </a:r>
            <a:r>
              <a:rPr sz="1900" spc="-85" dirty="0">
                <a:solidFill>
                  <a:srgbClr val="FFFFFF"/>
                </a:solidFill>
                <a:latin typeface="Calibri"/>
                <a:cs typeface="Calibri"/>
              </a:rPr>
              <a:t> </a:t>
            </a:r>
            <a:r>
              <a:rPr sz="1900" dirty="0">
                <a:solidFill>
                  <a:srgbClr val="FFFFFF"/>
                </a:solidFill>
                <a:latin typeface="Calibri"/>
                <a:cs typeface="Calibri"/>
              </a:rPr>
              <a:t>and</a:t>
            </a:r>
            <a:r>
              <a:rPr sz="1900" spc="-50" dirty="0">
                <a:solidFill>
                  <a:srgbClr val="FFFFFF"/>
                </a:solidFill>
                <a:latin typeface="Calibri"/>
                <a:cs typeface="Calibri"/>
              </a:rPr>
              <a:t> </a:t>
            </a:r>
            <a:r>
              <a:rPr sz="1900" dirty="0">
                <a:solidFill>
                  <a:srgbClr val="FFFFFF"/>
                </a:solidFill>
                <a:latin typeface="Calibri"/>
                <a:cs typeface="Calibri"/>
              </a:rPr>
              <a:t>event</a:t>
            </a:r>
            <a:r>
              <a:rPr sz="1900" spc="-15" dirty="0">
                <a:solidFill>
                  <a:srgbClr val="FFFFFF"/>
                </a:solidFill>
                <a:latin typeface="Calibri"/>
                <a:cs typeface="Calibri"/>
              </a:rPr>
              <a:t> </a:t>
            </a:r>
            <a:r>
              <a:rPr sz="1900" dirty="0">
                <a:solidFill>
                  <a:srgbClr val="FFFFFF"/>
                </a:solidFill>
                <a:latin typeface="Calibri"/>
                <a:cs typeface="Calibri"/>
              </a:rPr>
              <a:t>planning</a:t>
            </a:r>
            <a:r>
              <a:rPr sz="1900" spc="-40" dirty="0">
                <a:solidFill>
                  <a:srgbClr val="FFFFFF"/>
                </a:solidFill>
                <a:latin typeface="Calibri"/>
                <a:cs typeface="Calibri"/>
              </a:rPr>
              <a:t> </a:t>
            </a:r>
            <a:r>
              <a:rPr sz="1900" dirty="0">
                <a:solidFill>
                  <a:srgbClr val="FFFFFF"/>
                </a:solidFill>
                <a:latin typeface="Calibri"/>
                <a:cs typeface="Calibri"/>
              </a:rPr>
              <a:t>by</a:t>
            </a:r>
            <a:r>
              <a:rPr sz="1900" spc="-55" dirty="0">
                <a:solidFill>
                  <a:srgbClr val="FFFFFF"/>
                </a:solidFill>
                <a:latin typeface="Calibri"/>
                <a:cs typeface="Calibri"/>
              </a:rPr>
              <a:t> </a:t>
            </a:r>
            <a:r>
              <a:rPr sz="1900" spc="-10" dirty="0">
                <a:solidFill>
                  <a:srgbClr val="FFFFFF"/>
                </a:solidFill>
                <a:latin typeface="Calibri"/>
                <a:cs typeface="Calibri"/>
              </a:rPr>
              <a:t>forecasting </a:t>
            </a:r>
            <a:r>
              <a:rPr sz="1900" spc="-20" dirty="0">
                <a:solidFill>
                  <a:srgbClr val="FFFFFF"/>
                </a:solidFill>
                <a:latin typeface="Calibri"/>
                <a:cs typeface="Calibri"/>
              </a:rPr>
              <a:t>categorized</a:t>
            </a:r>
            <a:r>
              <a:rPr sz="1900" spc="-60" dirty="0">
                <a:solidFill>
                  <a:srgbClr val="FFFFFF"/>
                </a:solidFill>
                <a:latin typeface="Calibri"/>
                <a:cs typeface="Calibri"/>
              </a:rPr>
              <a:t> </a:t>
            </a:r>
            <a:r>
              <a:rPr sz="1900" dirty="0">
                <a:solidFill>
                  <a:srgbClr val="FFFFFF"/>
                </a:solidFill>
                <a:latin typeface="Calibri"/>
                <a:cs typeface="Calibri"/>
              </a:rPr>
              <a:t>weather</a:t>
            </a:r>
            <a:r>
              <a:rPr sz="1900" spc="-35" dirty="0">
                <a:solidFill>
                  <a:srgbClr val="FFFFFF"/>
                </a:solidFill>
                <a:latin typeface="Calibri"/>
                <a:cs typeface="Calibri"/>
              </a:rPr>
              <a:t> </a:t>
            </a:r>
            <a:r>
              <a:rPr sz="1900" spc="-10" dirty="0">
                <a:solidFill>
                  <a:srgbClr val="FFFFFF"/>
                </a:solidFill>
                <a:latin typeface="Calibri"/>
                <a:cs typeface="Calibri"/>
              </a:rPr>
              <a:t>conditions.</a:t>
            </a:r>
            <a:endParaRPr sz="1900">
              <a:latin typeface="Calibri"/>
              <a:cs typeface="Calibri"/>
            </a:endParaRPr>
          </a:p>
        </p:txBody>
      </p:sp>
      <p:sp>
        <p:nvSpPr>
          <p:cNvPr id="6" name="object 6"/>
          <p:cNvSpPr/>
          <p:nvPr/>
        </p:nvSpPr>
        <p:spPr>
          <a:xfrm>
            <a:off x="5038344" y="1408175"/>
            <a:ext cx="6245225" cy="1348740"/>
          </a:xfrm>
          <a:custGeom>
            <a:avLst/>
            <a:gdLst/>
            <a:ahLst/>
            <a:cxnLst/>
            <a:rect l="l" t="t" r="r" b="b"/>
            <a:pathLst>
              <a:path w="6245225" h="1348739">
                <a:moveTo>
                  <a:pt x="6020308" y="0"/>
                </a:moveTo>
                <a:lnTo>
                  <a:pt x="224535" y="0"/>
                </a:lnTo>
                <a:lnTo>
                  <a:pt x="179323" y="4572"/>
                </a:lnTo>
                <a:lnTo>
                  <a:pt x="137159" y="17652"/>
                </a:lnTo>
                <a:lnTo>
                  <a:pt x="99059" y="38353"/>
                </a:lnTo>
                <a:lnTo>
                  <a:pt x="65785" y="65786"/>
                </a:lnTo>
                <a:lnTo>
                  <a:pt x="38353" y="99060"/>
                </a:lnTo>
                <a:lnTo>
                  <a:pt x="17652" y="137287"/>
                </a:lnTo>
                <a:lnTo>
                  <a:pt x="4571" y="179450"/>
                </a:lnTo>
                <a:lnTo>
                  <a:pt x="0" y="224789"/>
                </a:lnTo>
                <a:lnTo>
                  <a:pt x="0" y="1123696"/>
                </a:lnTo>
                <a:lnTo>
                  <a:pt x="4571" y="1169035"/>
                </a:lnTo>
                <a:lnTo>
                  <a:pt x="17652" y="1211199"/>
                </a:lnTo>
                <a:lnTo>
                  <a:pt x="38353" y="1249426"/>
                </a:lnTo>
                <a:lnTo>
                  <a:pt x="65785" y="1282573"/>
                </a:lnTo>
                <a:lnTo>
                  <a:pt x="99059" y="1310132"/>
                </a:lnTo>
                <a:lnTo>
                  <a:pt x="137159" y="1330833"/>
                </a:lnTo>
                <a:lnTo>
                  <a:pt x="179323" y="1343914"/>
                </a:lnTo>
                <a:lnTo>
                  <a:pt x="224535" y="1348486"/>
                </a:lnTo>
                <a:lnTo>
                  <a:pt x="6020308" y="1348486"/>
                </a:lnTo>
                <a:lnTo>
                  <a:pt x="6065520" y="1343914"/>
                </a:lnTo>
                <a:lnTo>
                  <a:pt x="6107683" y="1330833"/>
                </a:lnTo>
                <a:lnTo>
                  <a:pt x="6145783" y="1310132"/>
                </a:lnTo>
                <a:lnTo>
                  <a:pt x="6179058" y="1282573"/>
                </a:lnTo>
                <a:lnTo>
                  <a:pt x="6206489" y="1249426"/>
                </a:lnTo>
                <a:lnTo>
                  <a:pt x="6227190" y="1211199"/>
                </a:lnTo>
                <a:lnTo>
                  <a:pt x="6240272" y="1169035"/>
                </a:lnTo>
                <a:lnTo>
                  <a:pt x="6244844" y="1123696"/>
                </a:lnTo>
                <a:lnTo>
                  <a:pt x="6244844" y="224789"/>
                </a:lnTo>
                <a:lnTo>
                  <a:pt x="6240272" y="179450"/>
                </a:lnTo>
                <a:lnTo>
                  <a:pt x="6227190" y="137287"/>
                </a:lnTo>
                <a:lnTo>
                  <a:pt x="6206489" y="99060"/>
                </a:lnTo>
                <a:lnTo>
                  <a:pt x="6179058" y="65786"/>
                </a:lnTo>
                <a:lnTo>
                  <a:pt x="6145783" y="38353"/>
                </a:lnTo>
                <a:lnTo>
                  <a:pt x="6107683" y="17652"/>
                </a:lnTo>
                <a:lnTo>
                  <a:pt x="6065520" y="4572"/>
                </a:lnTo>
                <a:lnTo>
                  <a:pt x="6020308" y="0"/>
                </a:lnTo>
                <a:close/>
              </a:path>
            </a:pathLst>
          </a:custGeom>
          <a:solidFill>
            <a:srgbClr val="50C7B6"/>
          </a:solidFill>
        </p:spPr>
        <p:txBody>
          <a:bodyPr wrap="square" lIns="0" tIns="0" rIns="0" bIns="0" rtlCol="0"/>
          <a:lstStyle/>
          <a:p>
            <a:endParaRPr/>
          </a:p>
        </p:txBody>
      </p:sp>
      <p:sp>
        <p:nvSpPr>
          <p:cNvPr id="7" name="object 7"/>
          <p:cNvSpPr/>
          <p:nvPr/>
        </p:nvSpPr>
        <p:spPr>
          <a:xfrm>
            <a:off x="5038344" y="2811779"/>
            <a:ext cx="6245225" cy="1344295"/>
          </a:xfrm>
          <a:custGeom>
            <a:avLst/>
            <a:gdLst/>
            <a:ahLst/>
            <a:cxnLst/>
            <a:rect l="l" t="t" r="r" b="b"/>
            <a:pathLst>
              <a:path w="6245225" h="1344295">
                <a:moveTo>
                  <a:pt x="6020308" y="0"/>
                </a:moveTo>
                <a:lnTo>
                  <a:pt x="224535" y="0"/>
                </a:lnTo>
                <a:lnTo>
                  <a:pt x="179323" y="4572"/>
                </a:lnTo>
                <a:lnTo>
                  <a:pt x="137159" y="17653"/>
                </a:lnTo>
                <a:lnTo>
                  <a:pt x="99059" y="38227"/>
                </a:lnTo>
                <a:lnTo>
                  <a:pt x="65785" y="65659"/>
                </a:lnTo>
                <a:lnTo>
                  <a:pt x="38353" y="98806"/>
                </a:lnTo>
                <a:lnTo>
                  <a:pt x="17652" y="136779"/>
                </a:lnTo>
                <a:lnTo>
                  <a:pt x="4571" y="178816"/>
                </a:lnTo>
                <a:lnTo>
                  <a:pt x="0" y="224028"/>
                </a:lnTo>
                <a:lnTo>
                  <a:pt x="0" y="1119886"/>
                </a:lnTo>
                <a:lnTo>
                  <a:pt x="4571" y="1165098"/>
                </a:lnTo>
                <a:lnTo>
                  <a:pt x="17652" y="1207135"/>
                </a:lnTo>
                <a:lnTo>
                  <a:pt x="38353" y="1245108"/>
                </a:lnTo>
                <a:lnTo>
                  <a:pt x="65785" y="1278255"/>
                </a:lnTo>
                <a:lnTo>
                  <a:pt x="99059" y="1305687"/>
                </a:lnTo>
                <a:lnTo>
                  <a:pt x="137159" y="1326261"/>
                </a:lnTo>
                <a:lnTo>
                  <a:pt x="179323" y="1339342"/>
                </a:lnTo>
                <a:lnTo>
                  <a:pt x="224535" y="1343914"/>
                </a:lnTo>
                <a:lnTo>
                  <a:pt x="6020308" y="1343914"/>
                </a:lnTo>
                <a:lnTo>
                  <a:pt x="6065520" y="1339342"/>
                </a:lnTo>
                <a:lnTo>
                  <a:pt x="6107683" y="1326261"/>
                </a:lnTo>
                <a:lnTo>
                  <a:pt x="6145783" y="1305687"/>
                </a:lnTo>
                <a:lnTo>
                  <a:pt x="6179058" y="1278255"/>
                </a:lnTo>
                <a:lnTo>
                  <a:pt x="6206489" y="1245108"/>
                </a:lnTo>
                <a:lnTo>
                  <a:pt x="6227190" y="1207135"/>
                </a:lnTo>
                <a:lnTo>
                  <a:pt x="6240272" y="1165098"/>
                </a:lnTo>
                <a:lnTo>
                  <a:pt x="6244844" y="1119886"/>
                </a:lnTo>
                <a:lnTo>
                  <a:pt x="6244844" y="224028"/>
                </a:lnTo>
                <a:lnTo>
                  <a:pt x="6240272" y="178816"/>
                </a:lnTo>
                <a:lnTo>
                  <a:pt x="6227190" y="136779"/>
                </a:lnTo>
                <a:lnTo>
                  <a:pt x="6206489" y="98806"/>
                </a:lnTo>
                <a:lnTo>
                  <a:pt x="6179058" y="65659"/>
                </a:lnTo>
                <a:lnTo>
                  <a:pt x="6145783" y="38227"/>
                </a:lnTo>
                <a:lnTo>
                  <a:pt x="6107683" y="17653"/>
                </a:lnTo>
                <a:lnTo>
                  <a:pt x="6065520" y="4572"/>
                </a:lnTo>
                <a:lnTo>
                  <a:pt x="6020308" y="0"/>
                </a:lnTo>
                <a:close/>
              </a:path>
            </a:pathLst>
          </a:custGeom>
          <a:solidFill>
            <a:srgbClr val="46BB60"/>
          </a:solidFill>
        </p:spPr>
        <p:txBody>
          <a:bodyPr wrap="square" lIns="0" tIns="0" rIns="0" bIns="0" rtlCol="0"/>
          <a:lstStyle/>
          <a:p>
            <a:endParaRPr/>
          </a:p>
        </p:txBody>
      </p:sp>
      <p:sp>
        <p:nvSpPr>
          <p:cNvPr id="8" name="object 8"/>
          <p:cNvSpPr/>
          <p:nvPr/>
        </p:nvSpPr>
        <p:spPr>
          <a:xfrm>
            <a:off x="5038344" y="4210811"/>
            <a:ext cx="6245225" cy="1344295"/>
          </a:xfrm>
          <a:custGeom>
            <a:avLst/>
            <a:gdLst/>
            <a:ahLst/>
            <a:cxnLst/>
            <a:rect l="l" t="t" r="r" b="b"/>
            <a:pathLst>
              <a:path w="6245225" h="1344295">
                <a:moveTo>
                  <a:pt x="6020815" y="0"/>
                </a:moveTo>
                <a:lnTo>
                  <a:pt x="224027" y="0"/>
                </a:lnTo>
                <a:lnTo>
                  <a:pt x="178815" y="4571"/>
                </a:lnTo>
                <a:lnTo>
                  <a:pt x="136778" y="17652"/>
                </a:lnTo>
                <a:lnTo>
                  <a:pt x="98805" y="38226"/>
                </a:lnTo>
                <a:lnTo>
                  <a:pt x="65658" y="65658"/>
                </a:lnTo>
                <a:lnTo>
                  <a:pt x="38226" y="98806"/>
                </a:lnTo>
                <a:lnTo>
                  <a:pt x="17652" y="136779"/>
                </a:lnTo>
                <a:lnTo>
                  <a:pt x="4571" y="178815"/>
                </a:lnTo>
                <a:lnTo>
                  <a:pt x="0" y="224027"/>
                </a:lnTo>
                <a:lnTo>
                  <a:pt x="0" y="1120013"/>
                </a:lnTo>
                <a:lnTo>
                  <a:pt x="4571" y="1165225"/>
                </a:lnTo>
                <a:lnTo>
                  <a:pt x="17652" y="1207262"/>
                </a:lnTo>
                <a:lnTo>
                  <a:pt x="38226" y="1245235"/>
                </a:lnTo>
                <a:lnTo>
                  <a:pt x="65658" y="1278382"/>
                </a:lnTo>
                <a:lnTo>
                  <a:pt x="98805" y="1305814"/>
                </a:lnTo>
                <a:lnTo>
                  <a:pt x="136778" y="1326388"/>
                </a:lnTo>
                <a:lnTo>
                  <a:pt x="178815" y="1339469"/>
                </a:lnTo>
                <a:lnTo>
                  <a:pt x="224027" y="1344041"/>
                </a:lnTo>
                <a:lnTo>
                  <a:pt x="6020815" y="1344041"/>
                </a:lnTo>
                <a:lnTo>
                  <a:pt x="6066028" y="1339469"/>
                </a:lnTo>
                <a:lnTo>
                  <a:pt x="6108064" y="1326388"/>
                </a:lnTo>
                <a:lnTo>
                  <a:pt x="6146037" y="1305814"/>
                </a:lnTo>
                <a:lnTo>
                  <a:pt x="6179184" y="1278382"/>
                </a:lnTo>
                <a:lnTo>
                  <a:pt x="6206616" y="1245235"/>
                </a:lnTo>
                <a:lnTo>
                  <a:pt x="6227190" y="1207262"/>
                </a:lnTo>
                <a:lnTo>
                  <a:pt x="6240272" y="1165225"/>
                </a:lnTo>
                <a:lnTo>
                  <a:pt x="6244844" y="1120013"/>
                </a:lnTo>
                <a:lnTo>
                  <a:pt x="6244844" y="224027"/>
                </a:lnTo>
                <a:lnTo>
                  <a:pt x="6240272" y="178815"/>
                </a:lnTo>
                <a:lnTo>
                  <a:pt x="6227190" y="136779"/>
                </a:lnTo>
                <a:lnTo>
                  <a:pt x="6206616" y="98806"/>
                </a:lnTo>
                <a:lnTo>
                  <a:pt x="6179184" y="65658"/>
                </a:lnTo>
                <a:lnTo>
                  <a:pt x="6146037" y="38226"/>
                </a:lnTo>
                <a:lnTo>
                  <a:pt x="6108064" y="17652"/>
                </a:lnTo>
                <a:lnTo>
                  <a:pt x="6066028" y="4571"/>
                </a:lnTo>
                <a:lnTo>
                  <a:pt x="6020815" y="0"/>
                </a:lnTo>
                <a:close/>
              </a:path>
            </a:pathLst>
          </a:custGeom>
          <a:solidFill>
            <a:srgbClr val="6DAB46"/>
          </a:solidFill>
        </p:spPr>
        <p:txBody>
          <a:bodyPr wrap="square" lIns="0" tIns="0" rIns="0" bIns="0" rtlCol="0"/>
          <a:lstStyle/>
          <a:p>
            <a:endParaRPr/>
          </a:p>
        </p:txBody>
      </p:sp>
      <p:grpSp>
        <p:nvGrpSpPr>
          <p:cNvPr id="9" name="object 9"/>
          <p:cNvGrpSpPr/>
          <p:nvPr/>
        </p:nvGrpSpPr>
        <p:grpSpPr>
          <a:xfrm>
            <a:off x="5033771" y="5609844"/>
            <a:ext cx="6249670" cy="1257300"/>
            <a:chOff x="5033771" y="5609844"/>
            <a:chExt cx="6249670" cy="1257300"/>
          </a:xfrm>
        </p:grpSpPr>
        <p:sp>
          <p:nvSpPr>
            <p:cNvPr id="10" name="object 10"/>
            <p:cNvSpPr/>
            <p:nvPr/>
          </p:nvSpPr>
          <p:spPr>
            <a:xfrm>
              <a:off x="5038343" y="5609844"/>
              <a:ext cx="6245225" cy="1247775"/>
            </a:xfrm>
            <a:custGeom>
              <a:avLst/>
              <a:gdLst/>
              <a:ahLst/>
              <a:cxnLst/>
              <a:rect l="l" t="t" r="r" b="b"/>
              <a:pathLst>
                <a:path w="6245225" h="1247775">
                  <a:moveTo>
                    <a:pt x="6020308" y="0"/>
                  </a:moveTo>
                  <a:lnTo>
                    <a:pt x="224535" y="0"/>
                  </a:lnTo>
                  <a:lnTo>
                    <a:pt x="179323" y="4559"/>
                  </a:lnTo>
                  <a:lnTo>
                    <a:pt x="137159" y="17665"/>
                  </a:lnTo>
                  <a:lnTo>
                    <a:pt x="99059" y="38379"/>
                  </a:lnTo>
                  <a:lnTo>
                    <a:pt x="65785" y="65824"/>
                  </a:lnTo>
                  <a:lnTo>
                    <a:pt x="38353" y="99072"/>
                  </a:lnTo>
                  <a:lnTo>
                    <a:pt x="17652" y="137248"/>
                  </a:lnTo>
                  <a:lnTo>
                    <a:pt x="4571" y="179425"/>
                  </a:lnTo>
                  <a:lnTo>
                    <a:pt x="0" y="224713"/>
                  </a:lnTo>
                  <a:lnTo>
                    <a:pt x="0" y="1123593"/>
                  </a:lnTo>
                  <a:lnTo>
                    <a:pt x="4571" y="1168881"/>
                  </a:lnTo>
                  <a:lnTo>
                    <a:pt x="17652" y="1211063"/>
                  </a:lnTo>
                  <a:lnTo>
                    <a:pt x="37464" y="1247645"/>
                  </a:lnTo>
                  <a:lnTo>
                    <a:pt x="6207379" y="1247645"/>
                  </a:lnTo>
                  <a:lnTo>
                    <a:pt x="6227190" y="1211063"/>
                  </a:lnTo>
                  <a:lnTo>
                    <a:pt x="6240272" y="1168881"/>
                  </a:lnTo>
                  <a:lnTo>
                    <a:pt x="6244844" y="1123593"/>
                  </a:lnTo>
                  <a:lnTo>
                    <a:pt x="6244844" y="224713"/>
                  </a:lnTo>
                  <a:lnTo>
                    <a:pt x="6240272" y="179425"/>
                  </a:lnTo>
                  <a:lnTo>
                    <a:pt x="6227190" y="137248"/>
                  </a:lnTo>
                  <a:lnTo>
                    <a:pt x="6206489" y="99072"/>
                  </a:lnTo>
                  <a:lnTo>
                    <a:pt x="6179058" y="65824"/>
                  </a:lnTo>
                  <a:lnTo>
                    <a:pt x="6145783" y="38379"/>
                  </a:lnTo>
                  <a:lnTo>
                    <a:pt x="6107683" y="17665"/>
                  </a:lnTo>
                  <a:lnTo>
                    <a:pt x="6065520" y="4559"/>
                  </a:lnTo>
                  <a:lnTo>
                    <a:pt x="6020308" y="0"/>
                  </a:lnTo>
                  <a:close/>
                </a:path>
              </a:pathLst>
            </a:custGeom>
            <a:solidFill>
              <a:srgbClr val="6DAB46"/>
            </a:solidFill>
          </p:spPr>
          <p:txBody>
            <a:bodyPr wrap="square" lIns="0" tIns="0" rIns="0" bIns="0" rtlCol="0"/>
            <a:lstStyle/>
            <a:p>
              <a:endParaRPr/>
            </a:p>
          </p:txBody>
        </p:sp>
        <p:sp>
          <p:nvSpPr>
            <p:cNvPr id="11" name="object 11"/>
            <p:cNvSpPr/>
            <p:nvPr/>
          </p:nvSpPr>
          <p:spPr>
            <a:xfrm>
              <a:off x="5040629" y="5836158"/>
              <a:ext cx="36195" cy="1024255"/>
            </a:xfrm>
            <a:custGeom>
              <a:avLst/>
              <a:gdLst/>
              <a:ahLst/>
              <a:cxnLst/>
              <a:rect l="l" t="t" r="r" b="b"/>
              <a:pathLst>
                <a:path w="36195" h="1024254">
                  <a:moveTo>
                    <a:pt x="35941" y="1023871"/>
                  </a:moveTo>
                  <a:lnTo>
                    <a:pt x="16891" y="987256"/>
                  </a:lnTo>
                  <a:lnTo>
                    <a:pt x="4445" y="945034"/>
                  </a:lnTo>
                  <a:lnTo>
                    <a:pt x="0" y="899703"/>
                  </a:lnTo>
                  <a:lnTo>
                    <a:pt x="0" y="0"/>
                  </a:lnTo>
                </a:path>
              </a:pathLst>
            </a:custGeom>
            <a:ln w="13716">
              <a:solidFill>
                <a:srgbClr val="FFFFFF"/>
              </a:solidFill>
            </a:ln>
          </p:spPr>
          <p:txBody>
            <a:bodyPr wrap="square" lIns="0" tIns="0" rIns="0" bIns="0" rtlCol="0"/>
            <a:lstStyle/>
            <a:p>
              <a:endParaRPr/>
            </a:p>
          </p:txBody>
        </p:sp>
      </p:grpSp>
      <p:sp>
        <p:nvSpPr>
          <p:cNvPr id="12" name="object 12"/>
          <p:cNvSpPr txBox="1"/>
          <p:nvPr/>
        </p:nvSpPr>
        <p:spPr>
          <a:xfrm>
            <a:off x="5166740" y="1620774"/>
            <a:ext cx="6040755" cy="4994910"/>
          </a:xfrm>
          <a:prstGeom prst="rect">
            <a:avLst/>
          </a:prstGeom>
        </p:spPr>
        <p:txBody>
          <a:bodyPr vert="horz" wrap="square" lIns="0" tIns="42545" rIns="0" bIns="0" rtlCol="0">
            <a:spAutoFit/>
          </a:bodyPr>
          <a:lstStyle/>
          <a:p>
            <a:pPr marL="12700" marR="135255">
              <a:lnSpc>
                <a:spcPct val="90000"/>
              </a:lnSpc>
              <a:spcBef>
                <a:spcPts val="335"/>
              </a:spcBef>
            </a:pPr>
            <a:r>
              <a:rPr sz="1900" dirty="0">
                <a:solidFill>
                  <a:srgbClr val="FFFFFF"/>
                </a:solidFill>
                <a:latin typeface="Calibri"/>
                <a:cs typeface="Calibri"/>
              </a:rPr>
              <a:t>Predicting</a:t>
            </a:r>
            <a:r>
              <a:rPr sz="1900" spc="-50" dirty="0">
                <a:solidFill>
                  <a:srgbClr val="FFFFFF"/>
                </a:solidFill>
                <a:latin typeface="Calibri"/>
                <a:cs typeface="Calibri"/>
              </a:rPr>
              <a:t> </a:t>
            </a:r>
            <a:r>
              <a:rPr sz="1900" dirty="0">
                <a:solidFill>
                  <a:srgbClr val="FFFFFF"/>
                </a:solidFill>
                <a:latin typeface="Calibri"/>
                <a:cs typeface="Calibri"/>
              </a:rPr>
              <a:t>weather</a:t>
            </a:r>
            <a:r>
              <a:rPr sz="1900" spc="-65" dirty="0">
                <a:solidFill>
                  <a:srgbClr val="FFFFFF"/>
                </a:solidFill>
                <a:latin typeface="Calibri"/>
                <a:cs typeface="Calibri"/>
              </a:rPr>
              <a:t> </a:t>
            </a:r>
            <a:r>
              <a:rPr sz="1900" dirty="0">
                <a:solidFill>
                  <a:srgbClr val="FFFFFF"/>
                </a:solidFill>
                <a:latin typeface="Calibri"/>
                <a:cs typeface="Calibri"/>
              </a:rPr>
              <a:t>is</a:t>
            </a:r>
            <a:r>
              <a:rPr sz="1900" spc="-80" dirty="0">
                <a:solidFill>
                  <a:srgbClr val="FFFFFF"/>
                </a:solidFill>
                <a:latin typeface="Calibri"/>
                <a:cs typeface="Calibri"/>
              </a:rPr>
              <a:t> </a:t>
            </a:r>
            <a:r>
              <a:rPr sz="1900" dirty="0">
                <a:solidFill>
                  <a:srgbClr val="FFFFFF"/>
                </a:solidFill>
                <a:latin typeface="Calibri"/>
                <a:cs typeface="Calibri"/>
              </a:rPr>
              <a:t>challenging</a:t>
            </a:r>
            <a:r>
              <a:rPr sz="1900" spc="-45" dirty="0">
                <a:solidFill>
                  <a:srgbClr val="FFFFFF"/>
                </a:solidFill>
                <a:latin typeface="Calibri"/>
                <a:cs typeface="Calibri"/>
              </a:rPr>
              <a:t> </a:t>
            </a:r>
            <a:r>
              <a:rPr sz="1900" dirty="0">
                <a:solidFill>
                  <a:srgbClr val="FFFFFF"/>
                </a:solidFill>
                <a:latin typeface="Calibri"/>
                <a:cs typeface="Calibri"/>
              </a:rPr>
              <a:t>because</a:t>
            </a:r>
            <a:r>
              <a:rPr sz="1900" spc="-100" dirty="0">
                <a:solidFill>
                  <a:srgbClr val="FFFFFF"/>
                </a:solidFill>
                <a:latin typeface="Calibri"/>
                <a:cs typeface="Calibri"/>
              </a:rPr>
              <a:t> </a:t>
            </a:r>
            <a:r>
              <a:rPr sz="1900" dirty="0">
                <a:solidFill>
                  <a:srgbClr val="FFFFFF"/>
                </a:solidFill>
                <a:latin typeface="Calibri"/>
                <a:cs typeface="Calibri"/>
              </a:rPr>
              <a:t>it</a:t>
            </a:r>
            <a:r>
              <a:rPr sz="1900" spc="-40" dirty="0">
                <a:solidFill>
                  <a:srgbClr val="FFFFFF"/>
                </a:solidFill>
                <a:latin typeface="Calibri"/>
                <a:cs typeface="Calibri"/>
              </a:rPr>
              <a:t> </a:t>
            </a:r>
            <a:r>
              <a:rPr sz="1900" dirty="0">
                <a:solidFill>
                  <a:srgbClr val="FFFFFF"/>
                </a:solidFill>
                <a:latin typeface="Calibri"/>
                <a:cs typeface="Calibri"/>
              </a:rPr>
              <a:t>depends</a:t>
            </a:r>
            <a:r>
              <a:rPr sz="1900" spc="-100" dirty="0">
                <a:solidFill>
                  <a:srgbClr val="FFFFFF"/>
                </a:solidFill>
                <a:latin typeface="Calibri"/>
                <a:cs typeface="Calibri"/>
              </a:rPr>
              <a:t> </a:t>
            </a:r>
            <a:r>
              <a:rPr sz="1900" spc="-25" dirty="0">
                <a:solidFill>
                  <a:srgbClr val="FFFFFF"/>
                </a:solidFill>
                <a:latin typeface="Calibri"/>
                <a:cs typeface="Calibri"/>
              </a:rPr>
              <a:t>on </a:t>
            </a:r>
            <a:r>
              <a:rPr sz="1900" dirty="0">
                <a:solidFill>
                  <a:srgbClr val="FFFFFF"/>
                </a:solidFill>
                <a:latin typeface="Calibri"/>
                <a:cs typeface="Calibri"/>
              </a:rPr>
              <a:t>many</a:t>
            </a:r>
            <a:r>
              <a:rPr sz="1900" spc="-65" dirty="0">
                <a:solidFill>
                  <a:srgbClr val="FFFFFF"/>
                </a:solidFill>
                <a:latin typeface="Calibri"/>
                <a:cs typeface="Calibri"/>
              </a:rPr>
              <a:t> </a:t>
            </a:r>
            <a:r>
              <a:rPr sz="1900" dirty="0">
                <a:solidFill>
                  <a:srgbClr val="FFFFFF"/>
                </a:solidFill>
                <a:latin typeface="Calibri"/>
                <a:cs typeface="Calibri"/>
              </a:rPr>
              <a:t>factors</a:t>
            </a:r>
            <a:r>
              <a:rPr sz="1900" spc="-45" dirty="0">
                <a:solidFill>
                  <a:srgbClr val="FFFFFF"/>
                </a:solidFill>
                <a:latin typeface="Calibri"/>
                <a:cs typeface="Calibri"/>
              </a:rPr>
              <a:t> </a:t>
            </a:r>
            <a:r>
              <a:rPr sz="1900" dirty="0">
                <a:solidFill>
                  <a:srgbClr val="FFFFFF"/>
                </a:solidFill>
                <a:latin typeface="Calibri"/>
                <a:cs typeface="Calibri"/>
              </a:rPr>
              <a:t>like </a:t>
            </a:r>
            <a:r>
              <a:rPr sz="1900" spc="-10" dirty="0">
                <a:solidFill>
                  <a:srgbClr val="FFFFFF"/>
                </a:solidFill>
                <a:latin typeface="Calibri"/>
                <a:cs typeface="Calibri"/>
              </a:rPr>
              <a:t>seasonal</a:t>
            </a:r>
            <a:r>
              <a:rPr sz="1900" spc="-105" dirty="0">
                <a:solidFill>
                  <a:srgbClr val="FFFFFF"/>
                </a:solidFill>
                <a:latin typeface="Calibri"/>
                <a:cs typeface="Calibri"/>
              </a:rPr>
              <a:t> </a:t>
            </a:r>
            <a:r>
              <a:rPr sz="1900" dirty="0">
                <a:solidFill>
                  <a:srgbClr val="FFFFFF"/>
                </a:solidFill>
                <a:latin typeface="Calibri"/>
                <a:cs typeface="Calibri"/>
              </a:rPr>
              <a:t>variations,</a:t>
            </a:r>
            <a:r>
              <a:rPr sz="1900" spc="-55" dirty="0">
                <a:solidFill>
                  <a:srgbClr val="FFFFFF"/>
                </a:solidFill>
                <a:latin typeface="Calibri"/>
                <a:cs typeface="Calibri"/>
              </a:rPr>
              <a:t> </a:t>
            </a:r>
            <a:r>
              <a:rPr sz="1900" spc="-10" dirty="0">
                <a:solidFill>
                  <a:srgbClr val="FFFFFF"/>
                </a:solidFill>
                <a:latin typeface="Calibri"/>
                <a:cs typeface="Calibri"/>
              </a:rPr>
              <a:t>geographic</a:t>
            </a:r>
            <a:r>
              <a:rPr sz="1900" spc="-65" dirty="0">
                <a:solidFill>
                  <a:srgbClr val="FFFFFF"/>
                </a:solidFill>
                <a:latin typeface="Calibri"/>
                <a:cs typeface="Calibri"/>
              </a:rPr>
              <a:t> </a:t>
            </a:r>
            <a:r>
              <a:rPr sz="1900" spc="-10" dirty="0">
                <a:solidFill>
                  <a:srgbClr val="FFFFFF"/>
                </a:solidFill>
                <a:latin typeface="Calibri"/>
                <a:cs typeface="Calibri"/>
              </a:rPr>
              <a:t>influences, </a:t>
            </a:r>
            <a:r>
              <a:rPr sz="1900" dirty="0">
                <a:solidFill>
                  <a:srgbClr val="FFFFFF"/>
                </a:solidFill>
                <a:latin typeface="Calibri"/>
                <a:cs typeface="Calibri"/>
              </a:rPr>
              <a:t>and</a:t>
            </a:r>
            <a:r>
              <a:rPr sz="1900" spc="-30" dirty="0">
                <a:solidFill>
                  <a:srgbClr val="FFFFFF"/>
                </a:solidFill>
                <a:latin typeface="Calibri"/>
                <a:cs typeface="Calibri"/>
              </a:rPr>
              <a:t> </a:t>
            </a:r>
            <a:r>
              <a:rPr sz="1900" dirty="0">
                <a:solidFill>
                  <a:srgbClr val="FFFFFF"/>
                </a:solidFill>
                <a:latin typeface="Calibri"/>
                <a:cs typeface="Calibri"/>
              </a:rPr>
              <a:t>sudden</a:t>
            </a:r>
            <a:r>
              <a:rPr sz="1900" spc="-15" dirty="0">
                <a:solidFill>
                  <a:srgbClr val="FFFFFF"/>
                </a:solidFill>
                <a:latin typeface="Calibri"/>
                <a:cs typeface="Calibri"/>
              </a:rPr>
              <a:t> </a:t>
            </a:r>
            <a:r>
              <a:rPr sz="1900" spc="-10" dirty="0">
                <a:solidFill>
                  <a:srgbClr val="FFFFFF"/>
                </a:solidFill>
                <a:latin typeface="Calibri"/>
                <a:cs typeface="Calibri"/>
              </a:rPr>
              <a:t>atmospheric</a:t>
            </a:r>
            <a:r>
              <a:rPr sz="1900" spc="-114" dirty="0">
                <a:solidFill>
                  <a:srgbClr val="FFFFFF"/>
                </a:solidFill>
                <a:latin typeface="Calibri"/>
                <a:cs typeface="Calibri"/>
              </a:rPr>
              <a:t> </a:t>
            </a:r>
            <a:r>
              <a:rPr sz="1900" spc="-10" dirty="0">
                <a:solidFill>
                  <a:srgbClr val="FFFFFF"/>
                </a:solidFill>
                <a:latin typeface="Calibri"/>
                <a:cs typeface="Calibri"/>
              </a:rPr>
              <a:t>changes.</a:t>
            </a:r>
            <a:endParaRPr sz="1900">
              <a:latin typeface="Calibri"/>
              <a:cs typeface="Calibri"/>
            </a:endParaRPr>
          </a:p>
          <a:p>
            <a:pPr>
              <a:lnSpc>
                <a:spcPct val="100000"/>
              </a:lnSpc>
            </a:pPr>
            <a:endParaRPr sz="1900">
              <a:latin typeface="Calibri"/>
              <a:cs typeface="Calibri"/>
            </a:endParaRPr>
          </a:p>
          <a:p>
            <a:pPr>
              <a:lnSpc>
                <a:spcPct val="100000"/>
              </a:lnSpc>
              <a:spcBef>
                <a:spcPts val="245"/>
              </a:spcBef>
            </a:pPr>
            <a:endParaRPr sz="1900">
              <a:latin typeface="Calibri"/>
              <a:cs typeface="Calibri"/>
            </a:endParaRPr>
          </a:p>
          <a:p>
            <a:pPr marL="12700" marR="191770">
              <a:lnSpc>
                <a:spcPct val="90100"/>
              </a:lnSpc>
            </a:pPr>
            <a:r>
              <a:rPr sz="1900" dirty="0">
                <a:solidFill>
                  <a:srgbClr val="FFFFFF"/>
                </a:solidFill>
                <a:latin typeface="Calibri"/>
                <a:cs typeface="Calibri"/>
              </a:rPr>
              <a:t>The</a:t>
            </a:r>
            <a:r>
              <a:rPr sz="1900" spc="-85" dirty="0">
                <a:solidFill>
                  <a:srgbClr val="FFFFFF"/>
                </a:solidFill>
                <a:latin typeface="Calibri"/>
                <a:cs typeface="Calibri"/>
              </a:rPr>
              <a:t> </a:t>
            </a:r>
            <a:r>
              <a:rPr sz="1900" dirty="0">
                <a:solidFill>
                  <a:srgbClr val="FFFFFF"/>
                </a:solidFill>
                <a:latin typeface="Calibri"/>
                <a:cs typeface="Calibri"/>
              </a:rPr>
              <a:t>key</a:t>
            </a:r>
            <a:r>
              <a:rPr sz="1900" spc="-25" dirty="0">
                <a:solidFill>
                  <a:srgbClr val="FFFFFF"/>
                </a:solidFill>
                <a:latin typeface="Calibri"/>
                <a:cs typeface="Calibri"/>
              </a:rPr>
              <a:t> </a:t>
            </a:r>
            <a:r>
              <a:rPr sz="1900" spc="-10" dirty="0">
                <a:solidFill>
                  <a:srgbClr val="FFFFFF"/>
                </a:solidFill>
                <a:latin typeface="Calibri"/>
                <a:cs typeface="Calibri"/>
              </a:rPr>
              <a:t>difficulty</a:t>
            </a:r>
            <a:r>
              <a:rPr sz="1900" spc="-90" dirty="0">
                <a:solidFill>
                  <a:srgbClr val="FFFFFF"/>
                </a:solidFill>
                <a:latin typeface="Calibri"/>
                <a:cs typeface="Calibri"/>
              </a:rPr>
              <a:t> </a:t>
            </a:r>
            <a:r>
              <a:rPr sz="1900" dirty="0">
                <a:solidFill>
                  <a:srgbClr val="FFFFFF"/>
                </a:solidFill>
                <a:latin typeface="Calibri"/>
                <a:cs typeface="Calibri"/>
              </a:rPr>
              <a:t>is</a:t>
            </a:r>
            <a:r>
              <a:rPr sz="1900" spc="-55" dirty="0">
                <a:solidFill>
                  <a:srgbClr val="FFFFFF"/>
                </a:solidFill>
                <a:latin typeface="Calibri"/>
                <a:cs typeface="Calibri"/>
              </a:rPr>
              <a:t> </a:t>
            </a:r>
            <a:r>
              <a:rPr sz="1900" dirty="0">
                <a:solidFill>
                  <a:srgbClr val="FFFFFF"/>
                </a:solidFill>
                <a:latin typeface="Calibri"/>
                <a:cs typeface="Calibri"/>
              </a:rPr>
              <a:t>identifying</a:t>
            </a:r>
            <a:r>
              <a:rPr sz="1900" spc="-50" dirty="0">
                <a:solidFill>
                  <a:srgbClr val="FFFFFF"/>
                </a:solidFill>
                <a:latin typeface="Calibri"/>
                <a:cs typeface="Calibri"/>
              </a:rPr>
              <a:t> </a:t>
            </a:r>
            <a:r>
              <a:rPr sz="1900" dirty="0">
                <a:solidFill>
                  <a:srgbClr val="FFFFFF"/>
                </a:solidFill>
                <a:latin typeface="Calibri"/>
                <a:cs typeface="Calibri"/>
              </a:rPr>
              <a:t>which</a:t>
            </a:r>
            <a:r>
              <a:rPr sz="1900" spc="-90" dirty="0">
                <a:solidFill>
                  <a:srgbClr val="FFFFFF"/>
                </a:solidFill>
                <a:latin typeface="Calibri"/>
                <a:cs typeface="Calibri"/>
              </a:rPr>
              <a:t> </a:t>
            </a:r>
            <a:r>
              <a:rPr sz="1900" spc="-20" dirty="0">
                <a:solidFill>
                  <a:srgbClr val="FFFFFF"/>
                </a:solidFill>
                <a:latin typeface="Calibri"/>
                <a:cs typeface="Calibri"/>
              </a:rPr>
              <a:t>factors</a:t>
            </a:r>
            <a:r>
              <a:rPr sz="1900" spc="-55" dirty="0">
                <a:solidFill>
                  <a:srgbClr val="FFFFFF"/>
                </a:solidFill>
                <a:latin typeface="Calibri"/>
                <a:cs typeface="Calibri"/>
              </a:rPr>
              <a:t> </a:t>
            </a:r>
            <a:r>
              <a:rPr sz="1900" dirty="0">
                <a:solidFill>
                  <a:srgbClr val="FFFFFF"/>
                </a:solidFill>
                <a:latin typeface="Calibri"/>
                <a:cs typeface="Calibri"/>
              </a:rPr>
              <a:t>most</a:t>
            </a:r>
            <a:r>
              <a:rPr sz="1900" spc="-85" dirty="0">
                <a:solidFill>
                  <a:srgbClr val="FFFFFF"/>
                </a:solidFill>
                <a:latin typeface="Calibri"/>
                <a:cs typeface="Calibri"/>
              </a:rPr>
              <a:t> </a:t>
            </a:r>
            <a:r>
              <a:rPr sz="1900" spc="-10" dirty="0">
                <a:solidFill>
                  <a:srgbClr val="FFFFFF"/>
                </a:solidFill>
                <a:latin typeface="Calibri"/>
                <a:cs typeface="Calibri"/>
              </a:rPr>
              <a:t>affect </a:t>
            </a:r>
            <a:r>
              <a:rPr sz="1900" dirty="0">
                <a:solidFill>
                  <a:srgbClr val="FFFFFF"/>
                </a:solidFill>
                <a:latin typeface="Calibri"/>
                <a:cs typeface="Calibri"/>
              </a:rPr>
              <a:t>weather</a:t>
            </a:r>
            <a:r>
              <a:rPr sz="1900" spc="-80" dirty="0">
                <a:solidFill>
                  <a:srgbClr val="FFFFFF"/>
                </a:solidFill>
                <a:latin typeface="Calibri"/>
                <a:cs typeface="Calibri"/>
              </a:rPr>
              <a:t> </a:t>
            </a:r>
            <a:r>
              <a:rPr sz="1900" spc="-10" dirty="0">
                <a:solidFill>
                  <a:srgbClr val="FFFFFF"/>
                </a:solidFill>
                <a:latin typeface="Calibri"/>
                <a:cs typeface="Calibri"/>
              </a:rPr>
              <a:t>outcomes</a:t>
            </a:r>
            <a:r>
              <a:rPr sz="1900" spc="-95" dirty="0">
                <a:solidFill>
                  <a:srgbClr val="FFFFFF"/>
                </a:solidFill>
                <a:latin typeface="Calibri"/>
                <a:cs typeface="Calibri"/>
              </a:rPr>
              <a:t> </a:t>
            </a:r>
            <a:r>
              <a:rPr sz="1900" dirty="0">
                <a:solidFill>
                  <a:srgbClr val="FFFFFF"/>
                </a:solidFill>
                <a:latin typeface="Calibri"/>
                <a:cs typeface="Calibri"/>
              </a:rPr>
              <a:t>and</a:t>
            </a:r>
            <a:r>
              <a:rPr sz="1900" spc="-5" dirty="0">
                <a:solidFill>
                  <a:srgbClr val="FFFFFF"/>
                </a:solidFill>
                <a:latin typeface="Calibri"/>
                <a:cs typeface="Calibri"/>
              </a:rPr>
              <a:t> </a:t>
            </a:r>
            <a:r>
              <a:rPr sz="1900" spc="-10" dirty="0">
                <a:solidFill>
                  <a:srgbClr val="FFFFFF"/>
                </a:solidFill>
                <a:latin typeface="Calibri"/>
                <a:cs typeface="Calibri"/>
              </a:rPr>
              <a:t>creating</a:t>
            </a:r>
            <a:r>
              <a:rPr sz="1900" spc="-20" dirty="0">
                <a:solidFill>
                  <a:srgbClr val="FFFFFF"/>
                </a:solidFill>
                <a:latin typeface="Calibri"/>
                <a:cs typeface="Calibri"/>
              </a:rPr>
              <a:t> </a:t>
            </a:r>
            <a:r>
              <a:rPr sz="1900" dirty="0">
                <a:solidFill>
                  <a:srgbClr val="FFFFFF"/>
                </a:solidFill>
                <a:latin typeface="Calibri"/>
                <a:cs typeface="Calibri"/>
              </a:rPr>
              <a:t>a</a:t>
            </a:r>
            <a:r>
              <a:rPr sz="1900" spc="-30" dirty="0">
                <a:solidFill>
                  <a:srgbClr val="FFFFFF"/>
                </a:solidFill>
                <a:latin typeface="Calibri"/>
                <a:cs typeface="Calibri"/>
              </a:rPr>
              <a:t> </a:t>
            </a:r>
            <a:r>
              <a:rPr sz="1900" dirty="0">
                <a:solidFill>
                  <a:srgbClr val="FFFFFF"/>
                </a:solidFill>
                <a:latin typeface="Calibri"/>
                <a:cs typeface="Calibri"/>
              </a:rPr>
              <a:t>model</a:t>
            </a:r>
            <a:r>
              <a:rPr sz="1900" spc="-55" dirty="0">
                <a:solidFill>
                  <a:srgbClr val="FFFFFF"/>
                </a:solidFill>
                <a:latin typeface="Calibri"/>
                <a:cs typeface="Calibri"/>
              </a:rPr>
              <a:t> </a:t>
            </a:r>
            <a:r>
              <a:rPr sz="1900" dirty="0">
                <a:solidFill>
                  <a:srgbClr val="FFFFFF"/>
                </a:solidFill>
                <a:latin typeface="Calibri"/>
                <a:cs typeface="Calibri"/>
              </a:rPr>
              <a:t>that</a:t>
            </a:r>
            <a:r>
              <a:rPr sz="1900" spc="-45" dirty="0">
                <a:solidFill>
                  <a:srgbClr val="FFFFFF"/>
                </a:solidFill>
                <a:latin typeface="Calibri"/>
                <a:cs typeface="Calibri"/>
              </a:rPr>
              <a:t> </a:t>
            </a:r>
            <a:r>
              <a:rPr sz="1900" spc="-10" dirty="0">
                <a:solidFill>
                  <a:srgbClr val="FFFFFF"/>
                </a:solidFill>
                <a:latin typeface="Calibri"/>
                <a:cs typeface="Calibri"/>
              </a:rPr>
              <a:t>predicts</a:t>
            </a:r>
            <a:r>
              <a:rPr sz="1900" spc="-70" dirty="0">
                <a:solidFill>
                  <a:srgbClr val="FFFFFF"/>
                </a:solidFill>
                <a:latin typeface="Calibri"/>
                <a:cs typeface="Calibri"/>
              </a:rPr>
              <a:t> </a:t>
            </a:r>
            <a:r>
              <a:rPr sz="1900" spc="-10" dirty="0">
                <a:solidFill>
                  <a:srgbClr val="FFFFFF"/>
                </a:solidFill>
                <a:latin typeface="Calibri"/>
                <a:cs typeface="Calibri"/>
              </a:rPr>
              <a:t>these </a:t>
            </a:r>
            <a:r>
              <a:rPr sz="1900" dirty="0">
                <a:solidFill>
                  <a:srgbClr val="FFFFFF"/>
                </a:solidFill>
                <a:latin typeface="Calibri"/>
                <a:cs typeface="Calibri"/>
              </a:rPr>
              <a:t>changes</a:t>
            </a:r>
            <a:r>
              <a:rPr sz="1900" spc="-95" dirty="0">
                <a:solidFill>
                  <a:srgbClr val="FFFFFF"/>
                </a:solidFill>
                <a:latin typeface="Calibri"/>
                <a:cs typeface="Calibri"/>
              </a:rPr>
              <a:t> </a:t>
            </a:r>
            <a:r>
              <a:rPr sz="1900" spc="-10" dirty="0">
                <a:solidFill>
                  <a:srgbClr val="FFFFFF"/>
                </a:solidFill>
                <a:latin typeface="Calibri"/>
                <a:cs typeface="Calibri"/>
              </a:rPr>
              <a:t>accurately.</a:t>
            </a:r>
            <a:endParaRPr sz="1900">
              <a:latin typeface="Calibri"/>
              <a:cs typeface="Calibri"/>
            </a:endParaRPr>
          </a:p>
          <a:p>
            <a:pPr>
              <a:lnSpc>
                <a:spcPct val="100000"/>
              </a:lnSpc>
              <a:spcBef>
                <a:spcPts val="2215"/>
              </a:spcBef>
            </a:pPr>
            <a:endParaRPr sz="1900">
              <a:latin typeface="Calibri"/>
              <a:cs typeface="Calibri"/>
            </a:endParaRPr>
          </a:p>
          <a:p>
            <a:pPr marL="12700" marR="236220">
              <a:lnSpc>
                <a:spcPts val="2050"/>
              </a:lnSpc>
            </a:pPr>
            <a:r>
              <a:rPr sz="1900" dirty="0">
                <a:solidFill>
                  <a:srgbClr val="FFFFFF"/>
                </a:solidFill>
                <a:latin typeface="Calibri"/>
                <a:cs typeface="Calibri"/>
              </a:rPr>
              <a:t>This</a:t>
            </a:r>
            <a:r>
              <a:rPr sz="1900" spc="-75" dirty="0">
                <a:solidFill>
                  <a:srgbClr val="FFFFFF"/>
                </a:solidFill>
                <a:latin typeface="Calibri"/>
                <a:cs typeface="Calibri"/>
              </a:rPr>
              <a:t> </a:t>
            </a:r>
            <a:r>
              <a:rPr sz="1900" spc="-10" dirty="0">
                <a:solidFill>
                  <a:srgbClr val="FFFFFF"/>
                </a:solidFill>
                <a:latin typeface="Calibri"/>
                <a:cs typeface="Calibri"/>
              </a:rPr>
              <a:t>involves</a:t>
            </a:r>
            <a:r>
              <a:rPr sz="1900" spc="-35" dirty="0">
                <a:solidFill>
                  <a:srgbClr val="FFFFFF"/>
                </a:solidFill>
                <a:latin typeface="Calibri"/>
                <a:cs typeface="Calibri"/>
              </a:rPr>
              <a:t> </a:t>
            </a:r>
            <a:r>
              <a:rPr sz="1900" spc="-10" dirty="0">
                <a:solidFill>
                  <a:srgbClr val="FFFFFF"/>
                </a:solidFill>
                <a:latin typeface="Calibri"/>
                <a:cs typeface="Calibri"/>
              </a:rPr>
              <a:t>collecting</a:t>
            </a:r>
            <a:r>
              <a:rPr sz="1900" spc="-75" dirty="0">
                <a:solidFill>
                  <a:srgbClr val="FFFFFF"/>
                </a:solidFill>
                <a:latin typeface="Calibri"/>
                <a:cs typeface="Calibri"/>
              </a:rPr>
              <a:t> </a:t>
            </a:r>
            <a:r>
              <a:rPr sz="1900" spc="-10" dirty="0">
                <a:solidFill>
                  <a:srgbClr val="FFFFFF"/>
                </a:solidFill>
                <a:latin typeface="Calibri"/>
                <a:cs typeface="Calibri"/>
              </a:rPr>
              <a:t>extensive</a:t>
            </a:r>
            <a:r>
              <a:rPr sz="1900" spc="-15" dirty="0">
                <a:solidFill>
                  <a:srgbClr val="FFFFFF"/>
                </a:solidFill>
                <a:latin typeface="Calibri"/>
                <a:cs typeface="Calibri"/>
              </a:rPr>
              <a:t> </a:t>
            </a:r>
            <a:r>
              <a:rPr sz="1900" spc="-10" dirty="0">
                <a:solidFill>
                  <a:srgbClr val="FFFFFF"/>
                </a:solidFill>
                <a:latin typeface="Calibri"/>
                <a:cs typeface="Calibri"/>
              </a:rPr>
              <a:t>historical</a:t>
            </a:r>
            <a:r>
              <a:rPr sz="1900" spc="-15" dirty="0">
                <a:solidFill>
                  <a:srgbClr val="FFFFFF"/>
                </a:solidFill>
                <a:latin typeface="Calibri"/>
                <a:cs typeface="Calibri"/>
              </a:rPr>
              <a:t> </a:t>
            </a:r>
            <a:r>
              <a:rPr sz="1900" spc="-10" dirty="0">
                <a:solidFill>
                  <a:srgbClr val="FFFFFF"/>
                </a:solidFill>
                <a:latin typeface="Calibri"/>
                <a:cs typeface="Calibri"/>
              </a:rPr>
              <a:t>weather</a:t>
            </a:r>
            <a:r>
              <a:rPr sz="1900" spc="-95" dirty="0">
                <a:solidFill>
                  <a:srgbClr val="FFFFFF"/>
                </a:solidFill>
                <a:latin typeface="Calibri"/>
                <a:cs typeface="Calibri"/>
              </a:rPr>
              <a:t> </a:t>
            </a:r>
            <a:r>
              <a:rPr sz="1900" spc="-10" dirty="0">
                <a:solidFill>
                  <a:srgbClr val="FFFFFF"/>
                </a:solidFill>
                <a:latin typeface="Calibri"/>
                <a:cs typeface="Calibri"/>
              </a:rPr>
              <a:t>data, </a:t>
            </a:r>
            <a:r>
              <a:rPr sz="1900" dirty="0">
                <a:solidFill>
                  <a:srgbClr val="FFFFFF"/>
                </a:solidFill>
                <a:latin typeface="Calibri"/>
                <a:cs typeface="Calibri"/>
              </a:rPr>
              <a:t>selecting</a:t>
            </a:r>
            <a:r>
              <a:rPr sz="1900" spc="-55" dirty="0">
                <a:solidFill>
                  <a:srgbClr val="FFFFFF"/>
                </a:solidFill>
                <a:latin typeface="Calibri"/>
                <a:cs typeface="Calibri"/>
              </a:rPr>
              <a:t> </a:t>
            </a:r>
            <a:r>
              <a:rPr sz="1900" spc="-10" dirty="0">
                <a:solidFill>
                  <a:srgbClr val="FFFFFF"/>
                </a:solidFill>
                <a:latin typeface="Calibri"/>
                <a:cs typeface="Calibri"/>
              </a:rPr>
              <a:t>important</a:t>
            </a:r>
            <a:r>
              <a:rPr sz="1900" spc="-80" dirty="0">
                <a:solidFill>
                  <a:srgbClr val="FFFFFF"/>
                </a:solidFill>
                <a:latin typeface="Calibri"/>
                <a:cs typeface="Calibri"/>
              </a:rPr>
              <a:t> </a:t>
            </a:r>
            <a:r>
              <a:rPr sz="1900" spc="-10" dirty="0">
                <a:solidFill>
                  <a:srgbClr val="FFFFFF"/>
                </a:solidFill>
                <a:latin typeface="Calibri"/>
                <a:cs typeface="Calibri"/>
              </a:rPr>
              <a:t>features,</a:t>
            </a:r>
            <a:r>
              <a:rPr sz="1900" spc="-55" dirty="0">
                <a:solidFill>
                  <a:srgbClr val="FFFFFF"/>
                </a:solidFill>
                <a:latin typeface="Calibri"/>
                <a:cs typeface="Calibri"/>
              </a:rPr>
              <a:t> </a:t>
            </a:r>
            <a:r>
              <a:rPr sz="1900" dirty="0">
                <a:solidFill>
                  <a:srgbClr val="FFFFFF"/>
                </a:solidFill>
                <a:latin typeface="Calibri"/>
                <a:cs typeface="Calibri"/>
              </a:rPr>
              <a:t>using</a:t>
            </a:r>
            <a:r>
              <a:rPr sz="1900" spc="-40" dirty="0">
                <a:solidFill>
                  <a:srgbClr val="FFFFFF"/>
                </a:solidFill>
                <a:latin typeface="Calibri"/>
                <a:cs typeface="Calibri"/>
              </a:rPr>
              <a:t> </a:t>
            </a:r>
            <a:r>
              <a:rPr sz="1900" spc="-10" dirty="0">
                <a:solidFill>
                  <a:srgbClr val="FFFFFF"/>
                </a:solidFill>
                <a:latin typeface="Calibri"/>
                <a:cs typeface="Calibri"/>
              </a:rPr>
              <a:t>suitable</a:t>
            </a:r>
            <a:r>
              <a:rPr sz="1900" spc="-100" dirty="0">
                <a:solidFill>
                  <a:srgbClr val="FFFFFF"/>
                </a:solidFill>
                <a:latin typeface="Calibri"/>
                <a:cs typeface="Calibri"/>
              </a:rPr>
              <a:t> </a:t>
            </a:r>
            <a:r>
              <a:rPr sz="1900" dirty="0">
                <a:solidFill>
                  <a:srgbClr val="FFFFFF"/>
                </a:solidFill>
                <a:latin typeface="Calibri"/>
                <a:cs typeface="Calibri"/>
              </a:rPr>
              <a:t>algorithms,</a:t>
            </a:r>
            <a:r>
              <a:rPr sz="1900" spc="-50" dirty="0">
                <a:solidFill>
                  <a:srgbClr val="FFFFFF"/>
                </a:solidFill>
                <a:latin typeface="Calibri"/>
                <a:cs typeface="Calibri"/>
              </a:rPr>
              <a:t> </a:t>
            </a:r>
            <a:r>
              <a:rPr sz="1900" spc="-25" dirty="0">
                <a:solidFill>
                  <a:srgbClr val="FFFFFF"/>
                </a:solidFill>
                <a:latin typeface="Calibri"/>
                <a:cs typeface="Calibri"/>
              </a:rPr>
              <a:t>and </a:t>
            </a:r>
            <a:r>
              <a:rPr sz="1900" spc="-10" dirty="0">
                <a:solidFill>
                  <a:srgbClr val="FFFFFF"/>
                </a:solidFill>
                <a:latin typeface="Calibri"/>
                <a:cs typeface="Calibri"/>
              </a:rPr>
              <a:t>refining</a:t>
            </a:r>
            <a:r>
              <a:rPr sz="1900" spc="-45" dirty="0">
                <a:solidFill>
                  <a:srgbClr val="FFFFFF"/>
                </a:solidFill>
                <a:latin typeface="Calibri"/>
                <a:cs typeface="Calibri"/>
              </a:rPr>
              <a:t> </a:t>
            </a:r>
            <a:r>
              <a:rPr sz="1900" dirty="0">
                <a:solidFill>
                  <a:srgbClr val="FFFFFF"/>
                </a:solidFill>
                <a:latin typeface="Calibri"/>
                <a:cs typeface="Calibri"/>
              </a:rPr>
              <a:t>the</a:t>
            </a:r>
            <a:r>
              <a:rPr sz="1900" spc="-25" dirty="0">
                <a:solidFill>
                  <a:srgbClr val="FFFFFF"/>
                </a:solidFill>
                <a:latin typeface="Calibri"/>
                <a:cs typeface="Calibri"/>
              </a:rPr>
              <a:t> </a:t>
            </a:r>
            <a:r>
              <a:rPr sz="1900" dirty="0">
                <a:solidFill>
                  <a:srgbClr val="FFFFFF"/>
                </a:solidFill>
                <a:latin typeface="Calibri"/>
                <a:cs typeface="Calibri"/>
              </a:rPr>
              <a:t>model</a:t>
            </a:r>
            <a:r>
              <a:rPr sz="1900" spc="-60" dirty="0">
                <a:solidFill>
                  <a:srgbClr val="FFFFFF"/>
                </a:solidFill>
                <a:latin typeface="Calibri"/>
                <a:cs typeface="Calibri"/>
              </a:rPr>
              <a:t> </a:t>
            </a:r>
            <a:r>
              <a:rPr sz="1900" spc="-10" dirty="0">
                <a:solidFill>
                  <a:srgbClr val="FFFFFF"/>
                </a:solidFill>
                <a:latin typeface="Calibri"/>
                <a:cs typeface="Calibri"/>
              </a:rPr>
              <a:t>through</a:t>
            </a:r>
            <a:r>
              <a:rPr sz="1900" spc="-70" dirty="0">
                <a:solidFill>
                  <a:srgbClr val="FFFFFF"/>
                </a:solidFill>
                <a:latin typeface="Calibri"/>
                <a:cs typeface="Calibri"/>
              </a:rPr>
              <a:t> </a:t>
            </a:r>
            <a:r>
              <a:rPr sz="1900" spc="-10" dirty="0">
                <a:solidFill>
                  <a:srgbClr val="FFFFFF"/>
                </a:solidFill>
                <a:latin typeface="Calibri"/>
                <a:cs typeface="Calibri"/>
              </a:rPr>
              <a:t>testing</a:t>
            </a:r>
            <a:r>
              <a:rPr sz="1900" spc="-80" dirty="0">
                <a:solidFill>
                  <a:srgbClr val="FFFFFF"/>
                </a:solidFill>
                <a:latin typeface="Calibri"/>
                <a:cs typeface="Calibri"/>
              </a:rPr>
              <a:t> </a:t>
            </a:r>
            <a:r>
              <a:rPr sz="1900" dirty="0">
                <a:solidFill>
                  <a:srgbClr val="FFFFFF"/>
                </a:solidFill>
                <a:latin typeface="Calibri"/>
                <a:cs typeface="Calibri"/>
              </a:rPr>
              <a:t>and</a:t>
            </a:r>
            <a:r>
              <a:rPr sz="1900" spc="-45" dirty="0">
                <a:solidFill>
                  <a:srgbClr val="FFFFFF"/>
                </a:solidFill>
                <a:latin typeface="Calibri"/>
                <a:cs typeface="Calibri"/>
              </a:rPr>
              <a:t> </a:t>
            </a:r>
            <a:r>
              <a:rPr sz="1900" spc="-10" dirty="0">
                <a:solidFill>
                  <a:srgbClr val="FFFFFF"/>
                </a:solidFill>
                <a:latin typeface="Calibri"/>
                <a:cs typeface="Calibri"/>
              </a:rPr>
              <a:t>improvements.</a:t>
            </a:r>
            <a:endParaRPr sz="1900">
              <a:latin typeface="Calibri"/>
              <a:cs typeface="Calibri"/>
            </a:endParaRPr>
          </a:p>
          <a:p>
            <a:pPr>
              <a:lnSpc>
                <a:spcPct val="100000"/>
              </a:lnSpc>
            </a:pPr>
            <a:endParaRPr sz="1900">
              <a:latin typeface="Calibri"/>
              <a:cs typeface="Calibri"/>
            </a:endParaRPr>
          </a:p>
          <a:p>
            <a:pPr>
              <a:lnSpc>
                <a:spcPct val="100000"/>
              </a:lnSpc>
              <a:spcBef>
                <a:spcPts val="200"/>
              </a:spcBef>
            </a:pPr>
            <a:endParaRPr sz="1900">
              <a:latin typeface="Calibri"/>
              <a:cs typeface="Calibri"/>
            </a:endParaRPr>
          </a:p>
          <a:p>
            <a:pPr marL="106045" marR="5080">
              <a:lnSpc>
                <a:spcPct val="90100"/>
              </a:lnSpc>
            </a:pPr>
            <a:r>
              <a:rPr sz="1900" dirty="0">
                <a:solidFill>
                  <a:srgbClr val="FFFFFF"/>
                </a:solidFill>
                <a:latin typeface="Calibri"/>
                <a:cs typeface="Calibri"/>
              </a:rPr>
              <a:t>The</a:t>
            </a:r>
            <a:r>
              <a:rPr sz="1900" spc="-55" dirty="0">
                <a:solidFill>
                  <a:srgbClr val="FFFFFF"/>
                </a:solidFill>
                <a:latin typeface="Calibri"/>
                <a:cs typeface="Calibri"/>
              </a:rPr>
              <a:t> </a:t>
            </a:r>
            <a:r>
              <a:rPr sz="1900" dirty="0">
                <a:solidFill>
                  <a:srgbClr val="FFFFFF"/>
                </a:solidFill>
                <a:latin typeface="Calibri"/>
                <a:cs typeface="Calibri"/>
              </a:rPr>
              <a:t>dataset</a:t>
            </a:r>
            <a:r>
              <a:rPr sz="1900" spc="-30" dirty="0">
                <a:solidFill>
                  <a:srgbClr val="FFFFFF"/>
                </a:solidFill>
                <a:latin typeface="Calibri"/>
                <a:cs typeface="Calibri"/>
              </a:rPr>
              <a:t> </a:t>
            </a:r>
            <a:r>
              <a:rPr sz="1900" spc="-10" dirty="0">
                <a:solidFill>
                  <a:srgbClr val="FFFFFF"/>
                </a:solidFill>
                <a:latin typeface="Calibri"/>
                <a:cs typeface="Calibri"/>
              </a:rPr>
              <a:t>comprises</a:t>
            </a:r>
            <a:r>
              <a:rPr sz="1900" spc="-65" dirty="0">
                <a:solidFill>
                  <a:srgbClr val="FFFFFF"/>
                </a:solidFill>
                <a:latin typeface="Calibri"/>
                <a:cs typeface="Calibri"/>
              </a:rPr>
              <a:t> </a:t>
            </a:r>
            <a:r>
              <a:rPr sz="1900" spc="-10" dirty="0">
                <a:solidFill>
                  <a:srgbClr val="FFFFFF"/>
                </a:solidFill>
                <a:latin typeface="Calibri"/>
                <a:cs typeface="Calibri"/>
              </a:rPr>
              <a:t>historical</a:t>
            </a:r>
            <a:r>
              <a:rPr sz="1900" spc="-80" dirty="0">
                <a:solidFill>
                  <a:srgbClr val="FFFFFF"/>
                </a:solidFill>
                <a:latin typeface="Calibri"/>
                <a:cs typeface="Calibri"/>
              </a:rPr>
              <a:t> </a:t>
            </a:r>
            <a:r>
              <a:rPr sz="1900" dirty="0">
                <a:solidFill>
                  <a:srgbClr val="FFFFFF"/>
                </a:solidFill>
                <a:latin typeface="Calibri"/>
                <a:cs typeface="Calibri"/>
              </a:rPr>
              <a:t>weather</a:t>
            </a:r>
            <a:r>
              <a:rPr sz="1900" spc="-20" dirty="0">
                <a:solidFill>
                  <a:srgbClr val="FFFFFF"/>
                </a:solidFill>
                <a:latin typeface="Calibri"/>
                <a:cs typeface="Calibri"/>
              </a:rPr>
              <a:t> </a:t>
            </a:r>
            <a:r>
              <a:rPr sz="1900" dirty="0">
                <a:solidFill>
                  <a:srgbClr val="FFFFFF"/>
                </a:solidFill>
                <a:latin typeface="Calibri"/>
                <a:cs typeface="Calibri"/>
              </a:rPr>
              <a:t>records</a:t>
            </a:r>
            <a:r>
              <a:rPr sz="1900" spc="-30" dirty="0">
                <a:solidFill>
                  <a:srgbClr val="FFFFFF"/>
                </a:solidFill>
                <a:latin typeface="Calibri"/>
                <a:cs typeface="Calibri"/>
              </a:rPr>
              <a:t> </a:t>
            </a:r>
            <a:r>
              <a:rPr sz="1900" spc="-10" dirty="0">
                <a:solidFill>
                  <a:srgbClr val="FFFFFF"/>
                </a:solidFill>
                <a:latin typeface="Calibri"/>
                <a:cs typeface="Calibri"/>
              </a:rPr>
              <a:t>specifically </a:t>
            </a:r>
            <a:r>
              <a:rPr sz="1900" dirty="0">
                <a:solidFill>
                  <a:srgbClr val="FFFFFF"/>
                </a:solidFill>
                <a:latin typeface="Calibri"/>
                <a:cs typeface="Calibri"/>
              </a:rPr>
              <a:t>focused</a:t>
            </a:r>
            <a:r>
              <a:rPr sz="1900" spc="-85" dirty="0">
                <a:solidFill>
                  <a:srgbClr val="FFFFFF"/>
                </a:solidFill>
                <a:latin typeface="Calibri"/>
                <a:cs typeface="Calibri"/>
              </a:rPr>
              <a:t> </a:t>
            </a:r>
            <a:r>
              <a:rPr sz="1900" dirty="0">
                <a:solidFill>
                  <a:srgbClr val="FFFFFF"/>
                </a:solidFill>
                <a:latin typeface="Calibri"/>
                <a:cs typeface="Calibri"/>
              </a:rPr>
              <a:t>on</a:t>
            </a:r>
            <a:r>
              <a:rPr sz="1900" spc="-50" dirty="0">
                <a:solidFill>
                  <a:srgbClr val="FFFFFF"/>
                </a:solidFill>
                <a:latin typeface="Calibri"/>
                <a:cs typeface="Calibri"/>
              </a:rPr>
              <a:t> </a:t>
            </a:r>
            <a:r>
              <a:rPr sz="1900" dirty="0">
                <a:solidFill>
                  <a:srgbClr val="FFFFFF"/>
                </a:solidFill>
                <a:latin typeface="Calibri"/>
                <a:cs typeface="Calibri"/>
              </a:rPr>
              <a:t>Chicago,</a:t>
            </a:r>
            <a:r>
              <a:rPr sz="1900" spc="-60" dirty="0">
                <a:solidFill>
                  <a:srgbClr val="FFFFFF"/>
                </a:solidFill>
                <a:latin typeface="Calibri"/>
                <a:cs typeface="Calibri"/>
              </a:rPr>
              <a:t> </a:t>
            </a:r>
            <a:r>
              <a:rPr sz="1900" dirty="0">
                <a:solidFill>
                  <a:srgbClr val="FFFFFF"/>
                </a:solidFill>
                <a:latin typeface="Calibri"/>
                <a:cs typeface="Calibri"/>
              </a:rPr>
              <a:t>capturing</a:t>
            </a:r>
            <a:r>
              <a:rPr sz="1900" spc="-50" dirty="0">
                <a:solidFill>
                  <a:srgbClr val="FFFFFF"/>
                </a:solidFill>
                <a:latin typeface="Calibri"/>
                <a:cs typeface="Calibri"/>
              </a:rPr>
              <a:t> </a:t>
            </a:r>
            <a:r>
              <a:rPr sz="1900" dirty="0">
                <a:solidFill>
                  <a:srgbClr val="FFFFFF"/>
                </a:solidFill>
                <a:latin typeface="Calibri"/>
                <a:cs typeface="Calibri"/>
              </a:rPr>
              <a:t>unique</a:t>
            </a:r>
            <a:r>
              <a:rPr sz="1900" spc="-100" dirty="0">
                <a:solidFill>
                  <a:srgbClr val="FFFFFF"/>
                </a:solidFill>
                <a:latin typeface="Calibri"/>
                <a:cs typeface="Calibri"/>
              </a:rPr>
              <a:t> </a:t>
            </a:r>
            <a:r>
              <a:rPr sz="1900" dirty="0">
                <a:solidFill>
                  <a:srgbClr val="FFFFFF"/>
                </a:solidFill>
                <a:latin typeface="Calibri"/>
                <a:cs typeface="Calibri"/>
              </a:rPr>
              <a:t>local</a:t>
            </a:r>
            <a:r>
              <a:rPr sz="1900" spc="-20" dirty="0">
                <a:solidFill>
                  <a:srgbClr val="FFFFFF"/>
                </a:solidFill>
                <a:latin typeface="Calibri"/>
                <a:cs typeface="Calibri"/>
              </a:rPr>
              <a:t> </a:t>
            </a:r>
            <a:r>
              <a:rPr sz="1900" spc="-10" dirty="0">
                <a:solidFill>
                  <a:srgbClr val="FFFFFF"/>
                </a:solidFill>
                <a:latin typeface="Calibri"/>
                <a:cs typeface="Calibri"/>
              </a:rPr>
              <a:t>meteorological patterns.</a:t>
            </a:r>
            <a:endParaRPr sz="19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7470" rIns="0" bIns="0" rtlCol="0">
            <a:spAutoFit/>
          </a:bodyPr>
          <a:lstStyle/>
          <a:p>
            <a:pPr marL="13335" marR="5080">
              <a:lnSpc>
                <a:spcPts val="4000"/>
              </a:lnSpc>
              <a:spcBef>
                <a:spcPts val="610"/>
              </a:spcBef>
            </a:pPr>
            <a:r>
              <a:rPr dirty="0">
                <a:latin typeface="Calibri"/>
                <a:cs typeface="Calibri"/>
              </a:rPr>
              <a:t>Data</a:t>
            </a:r>
            <a:r>
              <a:rPr spc="-75" dirty="0">
                <a:latin typeface="Calibri"/>
                <a:cs typeface="Calibri"/>
              </a:rPr>
              <a:t> </a:t>
            </a:r>
            <a:r>
              <a:rPr dirty="0">
                <a:latin typeface="Calibri"/>
                <a:cs typeface="Calibri"/>
              </a:rPr>
              <a:t>Collection</a:t>
            </a:r>
            <a:r>
              <a:rPr spc="-130" dirty="0">
                <a:latin typeface="Calibri"/>
                <a:cs typeface="Calibri"/>
              </a:rPr>
              <a:t> </a:t>
            </a:r>
            <a:r>
              <a:rPr spc="-25" dirty="0">
                <a:latin typeface="Calibri"/>
                <a:cs typeface="Calibri"/>
              </a:rPr>
              <a:t>and </a:t>
            </a:r>
            <a:r>
              <a:rPr spc="-10" dirty="0">
                <a:latin typeface="Calibri"/>
                <a:cs typeface="Calibri"/>
              </a:rPr>
              <a:t>Preparation</a:t>
            </a:r>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sp>
        <p:nvSpPr>
          <p:cNvPr id="6" name="object 6"/>
          <p:cNvSpPr txBox="1"/>
          <p:nvPr/>
        </p:nvSpPr>
        <p:spPr>
          <a:xfrm>
            <a:off x="786790" y="2796032"/>
            <a:ext cx="4014470" cy="2940685"/>
          </a:xfrm>
          <a:prstGeom prst="rect">
            <a:avLst/>
          </a:prstGeom>
        </p:spPr>
        <p:txBody>
          <a:bodyPr vert="horz" wrap="square" lIns="0" tIns="44450" rIns="0" bIns="0" rtlCol="0">
            <a:spAutoFit/>
          </a:bodyPr>
          <a:lstStyle/>
          <a:p>
            <a:pPr marL="241300" marR="5080" indent="-229235">
              <a:lnSpc>
                <a:spcPct val="90100"/>
              </a:lnSpc>
              <a:spcBef>
                <a:spcPts val="350"/>
              </a:spcBef>
              <a:buFont typeface="Arial MT"/>
              <a:buChar char="•"/>
              <a:tabLst>
                <a:tab pos="241300" algn="l"/>
              </a:tabLst>
            </a:pPr>
            <a:r>
              <a:rPr sz="2000" dirty="0">
                <a:latin typeface="Calibri"/>
                <a:cs typeface="Calibri"/>
              </a:rPr>
              <a:t>Gather</a:t>
            </a:r>
            <a:r>
              <a:rPr sz="2000" spc="-70" dirty="0">
                <a:latin typeface="Calibri"/>
                <a:cs typeface="Calibri"/>
              </a:rPr>
              <a:t> </a:t>
            </a:r>
            <a:r>
              <a:rPr sz="2000" spc="-10" dirty="0">
                <a:latin typeface="Calibri"/>
                <a:cs typeface="Calibri"/>
              </a:rPr>
              <a:t>historical</a:t>
            </a:r>
            <a:r>
              <a:rPr sz="2000" spc="-65" dirty="0">
                <a:latin typeface="Calibri"/>
                <a:cs typeface="Calibri"/>
              </a:rPr>
              <a:t> </a:t>
            </a:r>
            <a:r>
              <a:rPr sz="2000" spc="-10" dirty="0">
                <a:latin typeface="Calibri"/>
                <a:cs typeface="Calibri"/>
              </a:rPr>
              <a:t>weather</a:t>
            </a:r>
            <a:r>
              <a:rPr sz="2000" spc="-105" dirty="0">
                <a:latin typeface="Calibri"/>
                <a:cs typeface="Calibri"/>
              </a:rPr>
              <a:t> </a:t>
            </a:r>
            <a:r>
              <a:rPr sz="2000" dirty="0">
                <a:latin typeface="Calibri"/>
                <a:cs typeface="Calibri"/>
              </a:rPr>
              <a:t>data</a:t>
            </a:r>
            <a:r>
              <a:rPr sz="2000" spc="5" dirty="0">
                <a:latin typeface="Calibri"/>
                <a:cs typeface="Calibri"/>
              </a:rPr>
              <a:t> </a:t>
            </a:r>
            <a:r>
              <a:rPr sz="2000" spc="-25" dirty="0">
                <a:latin typeface="Calibri"/>
                <a:cs typeface="Calibri"/>
              </a:rPr>
              <a:t>for </a:t>
            </a:r>
            <a:r>
              <a:rPr sz="2000" spc="-10" dirty="0">
                <a:latin typeface="Calibri"/>
                <a:cs typeface="Calibri"/>
              </a:rPr>
              <a:t>Chicago,</a:t>
            </a:r>
            <a:r>
              <a:rPr sz="2000" spc="-75" dirty="0">
                <a:latin typeface="Calibri"/>
                <a:cs typeface="Calibri"/>
              </a:rPr>
              <a:t> </a:t>
            </a:r>
            <a:r>
              <a:rPr sz="2000" spc="-10" dirty="0">
                <a:latin typeface="Calibri"/>
                <a:cs typeface="Calibri"/>
              </a:rPr>
              <a:t>including</a:t>
            </a:r>
            <a:r>
              <a:rPr sz="2000" spc="-85" dirty="0">
                <a:latin typeface="Calibri"/>
                <a:cs typeface="Calibri"/>
              </a:rPr>
              <a:t> </a:t>
            </a:r>
            <a:r>
              <a:rPr sz="2000" spc="-10" dirty="0">
                <a:latin typeface="Calibri"/>
                <a:cs typeface="Calibri"/>
              </a:rPr>
              <a:t>parameters</a:t>
            </a:r>
            <a:r>
              <a:rPr sz="2000" spc="-35" dirty="0">
                <a:latin typeface="Calibri"/>
                <a:cs typeface="Calibri"/>
              </a:rPr>
              <a:t> </a:t>
            </a:r>
            <a:r>
              <a:rPr sz="2000" spc="-20" dirty="0">
                <a:latin typeface="Calibri"/>
                <a:cs typeface="Calibri"/>
              </a:rPr>
              <a:t>like </a:t>
            </a:r>
            <a:r>
              <a:rPr sz="2000" spc="-10" dirty="0">
                <a:latin typeface="Calibri"/>
                <a:cs typeface="Calibri"/>
              </a:rPr>
              <a:t>temperature,</a:t>
            </a:r>
            <a:r>
              <a:rPr sz="2000" spc="-70" dirty="0">
                <a:latin typeface="Calibri"/>
                <a:cs typeface="Calibri"/>
              </a:rPr>
              <a:t> </a:t>
            </a:r>
            <a:r>
              <a:rPr sz="2000" spc="-10" dirty="0">
                <a:latin typeface="Calibri"/>
                <a:cs typeface="Calibri"/>
              </a:rPr>
              <a:t>precipitation,</a:t>
            </a:r>
            <a:r>
              <a:rPr sz="2000" spc="-60" dirty="0">
                <a:latin typeface="Calibri"/>
                <a:cs typeface="Calibri"/>
              </a:rPr>
              <a:t> </a:t>
            </a:r>
            <a:r>
              <a:rPr sz="2000" spc="-25" dirty="0">
                <a:latin typeface="Calibri"/>
                <a:cs typeface="Calibri"/>
              </a:rPr>
              <a:t>and humidity,</a:t>
            </a:r>
            <a:r>
              <a:rPr sz="2000" spc="-90" dirty="0">
                <a:latin typeface="Calibri"/>
                <a:cs typeface="Calibri"/>
              </a:rPr>
              <a:t> </a:t>
            </a:r>
            <a:r>
              <a:rPr sz="2000" dirty="0">
                <a:latin typeface="Calibri"/>
                <a:cs typeface="Calibri"/>
              </a:rPr>
              <a:t>from</a:t>
            </a:r>
            <a:r>
              <a:rPr sz="2000" spc="-65" dirty="0">
                <a:latin typeface="Calibri"/>
                <a:cs typeface="Calibri"/>
              </a:rPr>
              <a:t> </a:t>
            </a:r>
            <a:r>
              <a:rPr sz="2000" dirty="0">
                <a:latin typeface="Calibri"/>
                <a:cs typeface="Calibri"/>
              </a:rPr>
              <a:t>reliable</a:t>
            </a:r>
            <a:r>
              <a:rPr sz="2000" spc="-85" dirty="0">
                <a:latin typeface="Calibri"/>
                <a:cs typeface="Calibri"/>
              </a:rPr>
              <a:t> </a:t>
            </a:r>
            <a:r>
              <a:rPr sz="2000" dirty="0">
                <a:latin typeface="Calibri"/>
                <a:cs typeface="Calibri"/>
              </a:rPr>
              <a:t>sources</a:t>
            </a:r>
            <a:r>
              <a:rPr sz="2000" spc="-90" dirty="0">
                <a:latin typeface="Calibri"/>
                <a:cs typeface="Calibri"/>
              </a:rPr>
              <a:t> </a:t>
            </a:r>
            <a:r>
              <a:rPr sz="2000" spc="-20" dirty="0">
                <a:latin typeface="Calibri"/>
                <a:cs typeface="Calibri"/>
              </a:rPr>
              <a:t>such </a:t>
            </a:r>
            <a:r>
              <a:rPr sz="2000" dirty="0">
                <a:latin typeface="Calibri"/>
                <a:cs typeface="Calibri"/>
              </a:rPr>
              <a:t>as</a:t>
            </a:r>
            <a:r>
              <a:rPr sz="2000" spc="-15" dirty="0">
                <a:latin typeface="Calibri"/>
                <a:cs typeface="Calibri"/>
              </a:rPr>
              <a:t> </a:t>
            </a:r>
            <a:r>
              <a:rPr sz="2000" spc="-10" dirty="0">
                <a:latin typeface="Calibri"/>
                <a:cs typeface="Calibri"/>
              </a:rPr>
              <a:t>meteorological</a:t>
            </a:r>
            <a:r>
              <a:rPr sz="2000" spc="-70" dirty="0">
                <a:latin typeface="Calibri"/>
                <a:cs typeface="Calibri"/>
              </a:rPr>
              <a:t> </a:t>
            </a:r>
            <a:r>
              <a:rPr sz="2000" spc="-10" dirty="0">
                <a:latin typeface="Calibri"/>
                <a:cs typeface="Calibri"/>
              </a:rPr>
              <a:t>databases</a:t>
            </a:r>
            <a:r>
              <a:rPr sz="2000" spc="-35" dirty="0">
                <a:latin typeface="Calibri"/>
                <a:cs typeface="Calibri"/>
              </a:rPr>
              <a:t> </a:t>
            </a:r>
            <a:r>
              <a:rPr sz="2000" dirty="0">
                <a:latin typeface="Calibri"/>
                <a:cs typeface="Calibri"/>
              </a:rPr>
              <a:t>or</a:t>
            </a:r>
            <a:r>
              <a:rPr sz="2000" spc="-35" dirty="0">
                <a:latin typeface="Calibri"/>
                <a:cs typeface="Calibri"/>
              </a:rPr>
              <a:t> </a:t>
            </a:r>
            <a:r>
              <a:rPr sz="2000" spc="-10" dirty="0">
                <a:latin typeface="Calibri"/>
                <a:cs typeface="Calibri"/>
              </a:rPr>
              <a:t>APIs.</a:t>
            </a:r>
            <a:endParaRPr sz="2000">
              <a:latin typeface="Calibri"/>
              <a:cs typeface="Calibri"/>
            </a:endParaRPr>
          </a:p>
          <a:p>
            <a:pPr>
              <a:lnSpc>
                <a:spcPct val="100000"/>
              </a:lnSpc>
              <a:spcBef>
                <a:spcPts val="805"/>
              </a:spcBef>
              <a:buFont typeface="Arial MT"/>
              <a:buChar char="•"/>
            </a:pPr>
            <a:endParaRPr sz="2000">
              <a:latin typeface="Calibri"/>
              <a:cs typeface="Calibri"/>
            </a:endParaRPr>
          </a:p>
          <a:p>
            <a:pPr marL="241300" marR="27305" indent="-229235">
              <a:lnSpc>
                <a:spcPct val="90000"/>
              </a:lnSpc>
              <a:buFont typeface="Arial MT"/>
              <a:buChar char="•"/>
              <a:tabLst>
                <a:tab pos="241300" algn="l"/>
              </a:tabLst>
            </a:pPr>
            <a:r>
              <a:rPr sz="2000" dirty="0">
                <a:latin typeface="Calibri"/>
                <a:cs typeface="Calibri"/>
              </a:rPr>
              <a:t>Clean</a:t>
            </a:r>
            <a:r>
              <a:rPr sz="2000" spc="-90" dirty="0">
                <a:latin typeface="Calibri"/>
                <a:cs typeface="Calibri"/>
              </a:rPr>
              <a:t> </a:t>
            </a:r>
            <a:r>
              <a:rPr sz="2000" dirty="0">
                <a:latin typeface="Calibri"/>
                <a:cs typeface="Calibri"/>
              </a:rPr>
              <a:t>and</a:t>
            </a:r>
            <a:r>
              <a:rPr sz="2000" spc="-60" dirty="0">
                <a:latin typeface="Calibri"/>
                <a:cs typeface="Calibri"/>
              </a:rPr>
              <a:t> </a:t>
            </a:r>
            <a:r>
              <a:rPr sz="2000" spc="-10" dirty="0">
                <a:latin typeface="Calibri"/>
                <a:cs typeface="Calibri"/>
              </a:rPr>
              <a:t>preprocess</a:t>
            </a:r>
            <a:r>
              <a:rPr sz="2000" spc="-70" dirty="0">
                <a:latin typeface="Calibri"/>
                <a:cs typeface="Calibri"/>
              </a:rPr>
              <a:t> </a:t>
            </a:r>
            <a:r>
              <a:rPr sz="2000" dirty="0">
                <a:latin typeface="Calibri"/>
                <a:cs typeface="Calibri"/>
              </a:rPr>
              <a:t>the</a:t>
            </a:r>
            <a:r>
              <a:rPr sz="2000" spc="-70" dirty="0">
                <a:latin typeface="Calibri"/>
                <a:cs typeface="Calibri"/>
              </a:rPr>
              <a:t> </a:t>
            </a:r>
            <a:r>
              <a:rPr sz="2000" dirty="0">
                <a:latin typeface="Calibri"/>
                <a:cs typeface="Calibri"/>
              </a:rPr>
              <a:t>data </a:t>
            </a:r>
            <a:r>
              <a:rPr sz="2000" spc="-25" dirty="0">
                <a:latin typeface="Calibri"/>
                <a:cs typeface="Calibri"/>
              </a:rPr>
              <a:t>by </a:t>
            </a:r>
            <a:r>
              <a:rPr sz="2000" spc="-10" dirty="0">
                <a:latin typeface="Calibri"/>
                <a:cs typeface="Calibri"/>
              </a:rPr>
              <a:t>addressing</a:t>
            </a:r>
            <a:r>
              <a:rPr sz="2000" spc="-105" dirty="0">
                <a:latin typeface="Calibri"/>
                <a:cs typeface="Calibri"/>
              </a:rPr>
              <a:t> </a:t>
            </a:r>
            <a:r>
              <a:rPr sz="2000" dirty="0">
                <a:latin typeface="Calibri"/>
                <a:cs typeface="Calibri"/>
              </a:rPr>
              <a:t>missing</a:t>
            </a:r>
            <a:r>
              <a:rPr sz="2000" spc="-85" dirty="0">
                <a:latin typeface="Calibri"/>
                <a:cs typeface="Calibri"/>
              </a:rPr>
              <a:t> </a:t>
            </a:r>
            <a:r>
              <a:rPr sz="2000" dirty="0">
                <a:latin typeface="Calibri"/>
                <a:cs typeface="Calibri"/>
              </a:rPr>
              <a:t>values,</a:t>
            </a:r>
            <a:r>
              <a:rPr sz="2000" spc="-65" dirty="0">
                <a:latin typeface="Calibri"/>
                <a:cs typeface="Calibri"/>
              </a:rPr>
              <a:t> </a:t>
            </a:r>
            <a:r>
              <a:rPr sz="2000" spc="-10" dirty="0">
                <a:latin typeface="Calibri"/>
                <a:cs typeface="Calibri"/>
              </a:rPr>
              <a:t>removing </a:t>
            </a:r>
            <a:r>
              <a:rPr sz="2000" dirty="0">
                <a:latin typeface="Calibri"/>
                <a:cs typeface="Calibri"/>
              </a:rPr>
              <a:t>outliers,</a:t>
            </a:r>
            <a:r>
              <a:rPr sz="2000" spc="-120" dirty="0">
                <a:latin typeface="Calibri"/>
                <a:cs typeface="Calibri"/>
              </a:rPr>
              <a:t> </a:t>
            </a:r>
            <a:r>
              <a:rPr sz="2000" dirty="0">
                <a:latin typeface="Calibri"/>
                <a:cs typeface="Calibri"/>
              </a:rPr>
              <a:t>and</a:t>
            </a:r>
            <a:r>
              <a:rPr sz="2000" spc="-45" dirty="0">
                <a:latin typeface="Calibri"/>
                <a:cs typeface="Calibri"/>
              </a:rPr>
              <a:t> </a:t>
            </a:r>
            <a:r>
              <a:rPr sz="2000" dirty="0">
                <a:latin typeface="Calibri"/>
                <a:cs typeface="Calibri"/>
              </a:rPr>
              <a:t>ensuring</a:t>
            </a:r>
            <a:r>
              <a:rPr sz="2000" spc="-35" dirty="0">
                <a:latin typeface="Calibri"/>
                <a:cs typeface="Calibri"/>
              </a:rPr>
              <a:t> </a:t>
            </a:r>
            <a:r>
              <a:rPr sz="2000" spc="-10" dirty="0">
                <a:latin typeface="Calibri"/>
                <a:cs typeface="Calibri"/>
              </a:rPr>
              <a:t>consistency</a:t>
            </a:r>
            <a:r>
              <a:rPr sz="2000" spc="-85" dirty="0">
                <a:latin typeface="Calibri"/>
                <a:cs typeface="Calibri"/>
              </a:rPr>
              <a:t> </a:t>
            </a:r>
            <a:r>
              <a:rPr sz="2000" spc="-25" dirty="0">
                <a:latin typeface="Calibri"/>
                <a:cs typeface="Calibri"/>
              </a:rPr>
              <a:t>in </a:t>
            </a:r>
            <a:r>
              <a:rPr sz="2000" spc="-10" dirty="0">
                <a:latin typeface="Calibri"/>
                <a:cs typeface="Calibri"/>
              </a:rPr>
              <a:t>formatting</a:t>
            </a:r>
            <a:r>
              <a:rPr sz="2000" spc="-135" dirty="0">
                <a:latin typeface="Calibri"/>
                <a:cs typeface="Calibri"/>
              </a:rPr>
              <a:t> </a:t>
            </a:r>
            <a:r>
              <a:rPr sz="2000" dirty="0">
                <a:latin typeface="Calibri"/>
                <a:cs typeface="Calibri"/>
              </a:rPr>
              <a:t>for</a:t>
            </a:r>
            <a:r>
              <a:rPr sz="2000" spc="-85" dirty="0">
                <a:latin typeface="Calibri"/>
                <a:cs typeface="Calibri"/>
              </a:rPr>
              <a:t> </a:t>
            </a:r>
            <a:r>
              <a:rPr sz="2000" spc="-10" dirty="0">
                <a:latin typeface="Calibri"/>
                <a:cs typeface="Calibri"/>
              </a:rPr>
              <a:t>effective</a:t>
            </a:r>
            <a:r>
              <a:rPr sz="2000" spc="-30" dirty="0">
                <a:latin typeface="Calibri"/>
                <a:cs typeface="Calibri"/>
              </a:rPr>
              <a:t> </a:t>
            </a:r>
            <a:r>
              <a:rPr sz="2000" spc="-10" dirty="0">
                <a:latin typeface="Calibri"/>
                <a:cs typeface="Calibri"/>
              </a:rPr>
              <a:t>analysis.</a:t>
            </a:r>
            <a:endParaRPr sz="2000">
              <a:latin typeface="Calibri"/>
              <a:cs typeface="Calibri"/>
            </a:endParaRPr>
          </a:p>
        </p:txBody>
      </p:sp>
      <p:grpSp>
        <p:nvGrpSpPr>
          <p:cNvPr id="7" name="object 7"/>
          <p:cNvGrpSpPr/>
          <p:nvPr/>
        </p:nvGrpSpPr>
        <p:grpSpPr>
          <a:xfrm>
            <a:off x="5458967" y="0"/>
            <a:ext cx="6734809" cy="6858000"/>
            <a:chOff x="5458967" y="0"/>
            <a:chExt cx="6734809" cy="6858000"/>
          </a:xfrm>
        </p:grpSpPr>
        <p:sp>
          <p:nvSpPr>
            <p:cNvPr id="8" name="object 8"/>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9" name="object 9"/>
            <p:cNvPicPr/>
            <p:nvPr/>
          </p:nvPicPr>
          <p:blipFill>
            <a:blip r:embed="rId2" cstate="print"/>
            <a:stretch>
              <a:fillRect/>
            </a:stretch>
          </p:blipFill>
          <p:spPr>
            <a:xfrm>
              <a:off x="5458967" y="2473451"/>
              <a:ext cx="6368795" cy="2148840"/>
            </a:xfrm>
            <a:prstGeom prst="rect">
              <a:avLst/>
            </a:prstGeom>
          </p:spPr>
        </p:pic>
        <p:sp>
          <p:nvSpPr>
            <p:cNvPr id="10" name="object 10"/>
            <p:cNvSpPr/>
            <p:nvPr/>
          </p:nvSpPr>
          <p:spPr>
            <a:xfrm>
              <a:off x="5600699" y="2491739"/>
              <a:ext cx="6094095" cy="1869439"/>
            </a:xfrm>
            <a:custGeom>
              <a:avLst/>
              <a:gdLst/>
              <a:ahLst/>
              <a:cxnLst/>
              <a:rect l="l" t="t" r="r" b="b"/>
              <a:pathLst>
                <a:path w="6094095" h="1869439">
                  <a:moveTo>
                    <a:pt x="6093967" y="0"/>
                  </a:moveTo>
                  <a:lnTo>
                    <a:pt x="0" y="0"/>
                  </a:lnTo>
                  <a:lnTo>
                    <a:pt x="0" y="1869439"/>
                  </a:lnTo>
                  <a:lnTo>
                    <a:pt x="6093967" y="1869439"/>
                  </a:lnTo>
                  <a:lnTo>
                    <a:pt x="6093967" y="0"/>
                  </a:lnTo>
                  <a:close/>
                </a:path>
              </a:pathLst>
            </a:custGeom>
            <a:solidFill>
              <a:srgbClr val="FFFFFF"/>
            </a:solidFill>
          </p:spPr>
          <p:txBody>
            <a:bodyPr wrap="square" lIns="0" tIns="0" rIns="0" bIns="0" rtlCol="0"/>
            <a:lstStyle/>
            <a:p>
              <a:endParaRPr/>
            </a:p>
          </p:txBody>
        </p:sp>
        <p:pic>
          <p:nvPicPr>
            <p:cNvPr id="11" name="object 11"/>
            <p:cNvPicPr/>
            <p:nvPr/>
          </p:nvPicPr>
          <p:blipFill>
            <a:blip r:embed="rId3" cstate="print"/>
            <a:stretch>
              <a:fillRect/>
            </a:stretch>
          </p:blipFill>
          <p:spPr>
            <a:xfrm>
              <a:off x="5682995" y="2583179"/>
              <a:ext cx="5939028" cy="169164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7470" rIns="0" bIns="0" rtlCol="0">
            <a:spAutoFit/>
          </a:bodyPr>
          <a:lstStyle/>
          <a:p>
            <a:pPr marL="13335" marR="5080">
              <a:lnSpc>
                <a:spcPts val="4000"/>
              </a:lnSpc>
              <a:spcBef>
                <a:spcPts val="610"/>
              </a:spcBef>
            </a:pPr>
            <a:r>
              <a:rPr dirty="0">
                <a:latin typeface="Calibri"/>
                <a:cs typeface="Calibri"/>
              </a:rPr>
              <a:t>Explanation</a:t>
            </a:r>
            <a:r>
              <a:rPr spc="-105" dirty="0">
                <a:latin typeface="Calibri"/>
                <a:cs typeface="Calibri"/>
              </a:rPr>
              <a:t> </a:t>
            </a:r>
            <a:r>
              <a:rPr dirty="0">
                <a:latin typeface="Calibri"/>
                <a:cs typeface="Calibri"/>
              </a:rPr>
              <a:t>of</a:t>
            </a:r>
            <a:r>
              <a:rPr spc="-75" dirty="0">
                <a:latin typeface="Calibri"/>
                <a:cs typeface="Calibri"/>
              </a:rPr>
              <a:t> </a:t>
            </a:r>
            <a:r>
              <a:rPr spc="-25" dirty="0">
                <a:latin typeface="Calibri"/>
                <a:cs typeface="Calibri"/>
              </a:rPr>
              <a:t>the </a:t>
            </a:r>
            <a:r>
              <a:rPr dirty="0">
                <a:latin typeface="Calibri"/>
                <a:cs typeface="Calibri"/>
              </a:rPr>
              <a:t>Data</a:t>
            </a:r>
            <a:r>
              <a:rPr spc="-70" dirty="0">
                <a:latin typeface="Calibri"/>
                <a:cs typeface="Calibri"/>
              </a:rPr>
              <a:t> </a:t>
            </a:r>
            <a:r>
              <a:rPr spc="-10" dirty="0">
                <a:latin typeface="Calibri"/>
                <a:cs typeface="Calibri"/>
              </a:rPr>
              <a:t>collected</a:t>
            </a:r>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12700">
              <a:lnSpc>
                <a:spcPts val="1480"/>
              </a:lnSpc>
              <a:spcBef>
                <a:spcPts val="95"/>
              </a:spcBef>
            </a:pPr>
            <a:r>
              <a:rPr dirty="0"/>
              <a:t>Here's</a:t>
            </a:r>
            <a:r>
              <a:rPr spc="-40" dirty="0"/>
              <a:t> </a:t>
            </a:r>
            <a:r>
              <a:rPr dirty="0"/>
              <a:t>a</a:t>
            </a:r>
            <a:r>
              <a:rPr spc="-40" dirty="0"/>
              <a:t> </a:t>
            </a:r>
            <a:r>
              <a:rPr dirty="0"/>
              <a:t>simple</a:t>
            </a:r>
            <a:r>
              <a:rPr spc="40" dirty="0"/>
              <a:t> </a:t>
            </a:r>
            <a:r>
              <a:rPr spc="-10" dirty="0"/>
              <a:t>explanation</a:t>
            </a:r>
            <a:r>
              <a:rPr spc="10" dirty="0"/>
              <a:t> </a:t>
            </a:r>
            <a:r>
              <a:rPr dirty="0"/>
              <a:t>of the</a:t>
            </a:r>
            <a:r>
              <a:rPr spc="5" dirty="0"/>
              <a:t> </a:t>
            </a:r>
            <a:r>
              <a:rPr spc="-10" dirty="0"/>
              <a:t>information</a:t>
            </a:r>
            <a:r>
              <a:rPr spc="-25" dirty="0"/>
              <a:t> </a:t>
            </a:r>
            <a:r>
              <a:rPr dirty="0"/>
              <a:t>used</a:t>
            </a:r>
            <a:r>
              <a:rPr spc="10" dirty="0"/>
              <a:t> </a:t>
            </a:r>
            <a:r>
              <a:rPr dirty="0"/>
              <a:t>in</a:t>
            </a:r>
            <a:r>
              <a:rPr spc="5" dirty="0"/>
              <a:t> </a:t>
            </a:r>
            <a:r>
              <a:rPr dirty="0"/>
              <a:t>the </a:t>
            </a:r>
            <a:r>
              <a:rPr spc="-10" dirty="0"/>
              <a:t>project:</a:t>
            </a:r>
          </a:p>
          <a:p>
            <a:pPr marL="469900" indent="-311150">
              <a:lnSpc>
                <a:spcPts val="1350"/>
              </a:lnSpc>
              <a:buFont typeface="Arial MT"/>
              <a:buChar char="•"/>
              <a:tabLst>
                <a:tab pos="469900" algn="l"/>
              </a:tabLst>
            </a:pPr>
            <a:r>
              <a:rPr spc="-20" dirty="0"/>
              <a:t>Year </a:t>
            </a:r>
            <a:r>
              <a:rPr dirty="0"/>
              <a:t>(year):</a:t>
            </a:r>
            <a:r>
              <a:rPr spc="-25" dirty="0"/>
              <a:t> </a:t>
            </a:r>
            <a:r>
              <a:rPr spc="-10" dirty="0"/>
              <a:t>Represents</a:t>
            </a:r>
            <a:r>
              <a:rPr spc="-30" dirty="0"/>
              <a:t> </a:t>
            </a:r>
            <a:r>
              <a:rPr dirty="0"/>
              <a:t>the</a:t>
            </a:r>
            <a:r>
              <a:rPr spc="-30" dirty="0"/>
              <a:t> </a:t>
            </a:r>
            <a:r>
              <a:rPr dirty="0"/>
              <a:t>year</a:t>
            </a:r>
            <a:r>
              <a:rPr spc="-20" dirty="0"/>
              <a:t> </a:t>
            </a:r>
            <a:r>
              <a:rPr dirty="0"/>
              <a:t>of the</a:t>
            </a:r>
            <a:r>
              <a:rPr spc="-30" dirty="0"/>
              <a:t> </a:t>
            </a:r>
            <a:r>
              <a:rPr dirty="0"/>
              <a:t>recorded</a:t>
            </a:r>
            <a:r>
              <a:rPr spc="-65" dirty="0"/>
              <a:t> </a:t>
            </a:r>
            <a:r>
              <a:rPr dirty="0"/>
              <a:t>weather</a:t>
            </a:r>
            <a:r>
              <a:rPr spc="-50" dirty="0"/>
              <a:t> </a:t>
            </a:r>
            <a:r>
              <a:rPr dirty="0"/>
              <a:t>data,</a:t>
            </a:r>
            <a:r>
              <a:rPr spc="-5" dirty="0"/>
              <a:t> </a:t>
            </a:r>
            <a:r>
              <a:rPr spc="-10" dirty="0"/>
              <a:t>helping</a:t>
            </a:r>
          </a:p>
          <a:p>
            <a:pPr marL="469900">
              <a:lnSpc>
                <a:spcPts val="1430"/>
              </a:lnSpc>
            </a:pPr>
            <a:r>
              <a:rPr dirty="0"/>
              <a:t>identify </a:t>
            </a:r>
            <a:r>
              <a:rPr spc="-10" dirty="0"/>
              <a:t>long-</a:t>
            </a:r>
            <a:r>
              <a:rPr dirty="0"/>
              <a:t>term</a:t>
            </a:r>
            <a:r>
              <a:rPr spc="-70" dirty="0"/>
              <a:t> </a:t>
            </a:r>
            <a:r>
              <a:rPr dirty="0"/>
              <a:t>trends</a:t>
            </a:r>
            <a:r>
              <a:rPr spc="-50" dirty="0"/>
              <a:t> </a:t>
            </a:r>
            <a:r>
              <a:rPr dirty="0"/>
              <a:t>and</a:t>
            </a:r>
            <a:r>
              <a:rPr spc="-20" dirty="0"/>
              <a:t> </a:t>
            </a:r>
            <a:r>
              <a:rPr dirty="0"/>
              <a:t>seasonal </a:t>
            </a:r>
            <a:r>
              <a:rPr spc="-10" dirty="0"/>
              <a:t>patterns.</a:t>
            </a:r>
          </a:p>
          <a:p>
            <a:pPr marL="469900" indent="-311150">
              <a:lnSpc>
                <a:spcPts val="1320"/>
              </a:lnSpc>
              <a:spcBef>
                <a:spcPts val="170"/>
              </a:spcBef>
              <a:buFont typeface="Arial MT"/>
              <a:buChar char="•"/>
              <a:tabLst>
                <a:tab pos="469900" algn="l"/>
              </a:tabLst>
            </a:pPr>
            <a:r>
              <a:rPr dirty="0"/>
              <a:t>Month</a:t>
            </a:r>
            <a:r>
              <a:rPr spc="-45" dirty="0"/>
              <a:t> </a:t>
            </a:r>
            <a:r>
              <a:rPr dirty="0"/>
              <a:t>(mo): Indicates</a:t>
            </a:r>
            <a:r>
              <a:rPr spc="-15" dirty="0"/>
              <a:t> </a:t>
            </a:r>
            <a:r>
              <a:rPr dirty="0"/>
              <a:t>the</a:t>
            </a:r>
            <a:r>
              <a:rPr spc="-45" dirty="0"/>
              <a:t> </a:t>
            </a:r>
            <a:r>
              <a:rPr dirty="0"/>
              <a:t>month</a:t>
            </a:r>
            <a:r>
              <a:rPr spc="-15" dirty="0"/>
              <a:t> </a:t>
            </a:r>
            <a:r>
              <a:rPr dirty="0"/>
              <a:t>of</a:t>
            </a:r>
            <a:r>
              <a:rPr spc="-50" dirty="0"/>
              <a:t> </a:t>
            </a:r>
            <a:r>
              <a:rPr dirty="0"/>
              <a:t>the</a:t>
            </a:r>
            <a:r>
              <a:rPr spc="-15" dirty="0"/>
              <a:t> </a:t>
            </a:r>
            <a:r>
              <a:rPr dirty="0"/>
              <a:t>year</a:t>
            </a:r>
            <a:r>
              <a:rPr spc="-30" dirty="0"/>
              <a:t> </a:t>
            </a:r>
            <a:r>
              <a:rPr dirty="0"/>
              <a:t>(1–12),</a:t>
            </a:r>
            <a:r>
              <a:rPr spc="15" dirty="0"/>
              <a:t> </a:t>
            </a:r>
            <a:r>
              <a:rPr dirty="0"/>
              <a:t>useful</a:t>
            </a:r>
            <a:r>
              <a:rPr spc="-25" dirty="0"/>
              <a:t> </a:t>
            </a:r>
            <a:r>
              <a:rPr dirty="0"/>
              <a:t>for</a:t>
            </a:r>
            <a:r>
              <a:rPr spc="-30" dirty="0"/>
              <a:t> </a:t>
            </a:r>
            <a:r>
              <a:rPr spc="-10" dirty="0"/>
              <a:t>analyzing</a:t>
            </a:r>
          </a:p>
          <a:p>
            <a:pPr marL="469900">
              <a:lnSpc>
                <a:spcPts val="1320"/>
              </a:lnSpc>
            </a:pPr>
            <a:r>
              <a:rPr dirty="0"/>
              <a:t>monthly</a:t>
            </a:r>
            <a:r>
              <a:rPr spc="-35" dirty="0"/>
              <a:t> </a:t>
            </a:r>
            <a:r>
              <a:rPr dirty="0"/>
              <a:t>or</a:t>
            </a:r>
            <a:r>
              <a:rPr spc="-35" dirty="0"/>
              <a:t> </a:t>
            </a:r>
            <a:r>
              <a:rPr dirty="0"/>
              <a:t>seasonal</a:t>
            </a:r>
            <a:r>
              <a:rPr spc="-30" dirty="0"/>
              <a:t> </a:t>
            </a:r>
            <a:r>
              <a:rPr dirty="0"/>
              <a:t>weather</a:t>
            </a:r>
            <a:r>
              <a:rPr spc="-65" dirty="0"/>
              <a:t> </a:t>
            </a:r>
            <a:r>
              <a:rPr spc="-10" dirty="0"/>
              <a:t>variations.</a:t>
            </a:r>
          </a:p>
          <a:p>
            <a:pPr marL="469900" marR="106045" indent="-311150">
              <a:lnSpc>
                <a:spcPct val="69200"/>
              </a:lnSpc>
              <a:spcBef>
                <a:spcPts val="615"/>
              </a:spcBef>
              <a:buFont typeface="Arial MT"/>
              <a:buChar char="•"/>
              <a:tabLst>
                <a:tab pos="469900" algn="l"/>
              </a:tabLst>
            </a:pPr>
            <a:r>
              <a:rPr dirty="0"/>
              <a:t>Day</a:t>
            </a:r>
            <a:r>
              <a:rPr spc="-30" dirty="0"/>
              <a:t> </a:t>
            </a:r>
            <a:r>
              <a:rPr dirty="0"/>
              <a:t>(dy):</a:t>
            </a:r>
            <a:r>
              <a:rPr spc="25" dirty="0"/>
              <a:t> </a:t>
            </a:r>
            <a:r>
              <a:rPr dirty="0"/>
              <a:t>The</a:t>
            </a:r>
            <a:r>
              <a:rPr spc="-45" dirty="0"/>
              <a:t> </a:t>
            </a:r>
            <a:r>
              <a:rPr dirty="0"/>
              <a:t>specific</a:t>
            </a:r>
            <a:r>
              <a:rPr spc="5" dirty="0"/>
              <a:t> </a:t>
            </a:r>
            <a:r>
              <a:rPr dirty="0"/>
              <a:t>day</a:t>
            </a:r>
            <a:r>
              <a:rPr spc="5" dirty="0"/>
              <a:t> </a:t>
            </a:r>
            <a:r>
              <a:rPr dirty="0"/>
              <a:t>of</a:t>
            </a:r>
            <a:r>
              <a:rPr spc="-55" dirty="0"/>
              <a:t> </a:t>
            </a:r>
            <a:r>
              <a:rPr dirty="0"/>
              <a:t>the</a:t>
            </a:r>
            <a:r>
              <a:rPr spc="-15" dirty="0"/>
              <a:t> </a:t>
            </a:r>
            <a:r>
              <a:rPr dirty="0"/>
              <a:t>month,</a:t>
            </a:r>
            <a:r>
              <a:rPr spc="-45" dirty="0"/>
              <a:t> </a:t>
            </a:r>
            <a:r>
              <a:rPr dirty="0"/>
              <a:t>allowing</a:t>
            </a:r>
            <a:r>
              <a:rPr spc="15" dirty="0"/>
              <a:t> </a:t>
            </a:r>
            <a:r>
              <a:rPr dirty="0"/>
              <a:t>for</a:t>
            </a:r>
            <a:r>
              <a:rPr spc="-35" dirty="0"/>
              <a:t> </a:t>
            </a:r>
            <a:r>
              <a:rPr dirty="0"/>
              <a:t>daily</a:t>
            </a:r>
            <a:r>
              <a:rPr spc="-25" dirty="0"/>
              <a:t> </a:t>
            </a:r>
            <a:r>
              <a:rPr dirty="0"/>
              <a:t>weather</a:t>
            </a:r>
            <a:r>
              <a:rPr spc="-35" dirty="0"/>
              <a:t> </a:t>
            </a:r>
            <a:r>
              <a:rPr spc="-10" dirty="0"/>
              <a:t>trend analysis.</a:t>
            </a:r>
          </a:p>
          <a:p>
            <a:pPr marL="469900" indent="-311150">
              <a:lnSpc>
                <a:spcPts val="1320"/>
              </a:lnSpc>
              <a:spcBef>
                <a:spcPts val="95"/>
              </a:spcBef>
              <a:buFont typeface="Arial MT"/>
              <a:buChar char="•"/>
              <a:tabLst>
                <a:tab pos="469900" algn="l"/>
              </a:tabLst>
            </a:pPr>
            <a:r>
              <a:rPr dirty="0"/>
              <a:t>Hour</a:t>
            </a:r>
            <a:r>
              <a:rPr spc="-35" dirty="0"/>
              <a:t> </a:t>
            </a:r>
            <a:r>
              <a:rPr dirty="0"/>
              <a:t>(hr):</a:t>
            </a:r>
            <a:r>
              <a:rPr spc="-40" dirty="0"/>
              <a:t> </a:t>
            </a:r>
            <a:r>
              <a:rPr dirty="0"/>
              <a:t>The</a:t>
            </a:r>
            <a:r>
              <a:rPr spc="-10" dirty="0"/>
              <a:t> </a:t>
            </a:r>
            <a:r>
              <a:rPr dirty="0"/>
              <a:t>specific</a:t>
            </a:r>
            <a:r>
              <a:rPr spc="-20" dirty="0"/>
              <a:t> </a:t>
            </a:r>
            <a:r>
              <a:rPr dirty="0"/>
              <a:t>hour</a:t>
            </a:r>
            <a:r>
              <a:rPr spc="-30" dirty="0"/>
              <a:t> </a:t>
            </a:r>
            <a:r>
              <a:rPr dirty="0"/>
              <a:t>of</a:t>
            </a:r>
            <a:r>
              <a:rPr spc="-10" dirty="0"/>
              <a:t> </a:t>
            </a:r>
            <a:r>
              <a:rPr dirty="0"/>
              <a:t>the</a:t>
            </a:r>
            <a:r>
              <a:rPr spc="-15" dirty="0"/>
              <a:t> </a:t>
            </a:r>
            <a:r>
              <a:rPr dirty="0"/>
              <a:t>day</a:t>
            </a:r>
            <a:r>
              <a:rPr spc="-25" dirty="0"/>
              <a:t> </a:t>
            </a:r>
            <a:r>
              <a:rPr dirty="0"/>
              <a:t>(0–23),</a:t>
            </a:r>
            <a:r>
              <a:rPr spc="20" dirty="0"/>
              <a:t> </a:t>
            </a:r>
            <a:r>
              <a:rPr dirty="0"/>
              <a:t>used</a:t>
            </a:r>
            <a:r>
              <a:rPr spc="-15" dirty="0"/>
              <a:t> </a:t>
            </a:r>
            <a:r>
              <a:rPr dirty="0"/>
              <a:t>for</a:t>
            </a:r>
            <a:r>
              <a:rPr spc="-25" dirty="0"/>
              <a:t> </a:t>
            </a:r>
            <a:r>
              <a:rPr spc="-10" dirty="0"/>
              <a:t>understanding</a:t>
            </a:r>
          </a:p>
          <a:p>
            <a:pPr marL="469900">
              <a:lnSpc>
                <a:spcPts val="1320"/>
              </a:lnSpc>
            </a:pPr>
            <a:r>
              <a:rPr dirty="0"/>
              <a:t>diurnal</a:t>
            </a:r>
            <a:r>
              <a:rPr spc="-15" dirty="0"/>
              <a:t> </a:t>
            </a:r>
            <a:r>
              <a:rPr dirty="0"/>
              <a:t>weather</a:t>
            </a:r>
            <a:r>
              <a:rPr spc="-50" dirty="0"/>
              <a:t> </a:t>
            </a:r>
            <a:r>
              <a:rPr spc="-10" dirty="0"/>
              <a:t>variations</a:t>
            </a:r>
            <a:r>
              <a:rPr spc="20" dirty="0"/>
              <a:t> </a:t>
            </a:r>
            <a:r>
              <a:rPr dirty="0"/>
              <a:t>(e.g.,</a:t>
            </a:r>
            <a:r>
              <a:rPr spc="-10" dirty="0"/>
              <a:t> temperature</a:t>
            </a:r>
            <a:r>
              <a:rPr spc="-60" dirty="0"/>
              <a:t> </a:t>
            </a:r>
            <a:r>
              <a:rPr dirty="0"/>
              <a:t>fluctuations</a:t>
            </a:r>
            <a:r>
              <a:rPr spc="60" dirty="0"/>
              <a:t> </a:t>
            </a:r>
            <a:r>
              <a:rPr dirty="0"/>
              <a:t>during</a:t>
            </a:r>
            <a:r>
              <a:rPr spc="-30" dirty="0"/>
              <a:t> </a:t>
            </a:r>
            <a:r>
              <a:rPr dirty="0"/>
              <a:t>the </a:t>
            </a:r>
            <a:r>
              <a:rPr spc="-10" dirty="0"/>
              <a:t>day).</a:t>
            </a:r>
          </a:p>
          <a:p>
            <a:pPr marL="469900" marR="168275" indent="-311150">
              <a:lnSpc>
                <a:spcPct val="70400"/>
              </a:lnSpc>
              <a:spcBef>
                <a:spcPts val="595"/>
              </a:spcBef>
              <a:buFont typeface="Arial MT"/>
              <a:buChar char="•"/>
              <a:tabLst>
                <a:tab pos="469900" algn="l"/>
              </a:tabLst>
            </a:pPr>
            <a:r>
              <a:rPr spc="-20" dirty="0"/>
              <a:t>Temperature</a:t>
            </a:r>
            <a:r>
              <a:rPr spc="-55" dirty="0"/>
              <a:t> </a:t>
            </a:r>
            <a:r>
              <a:rPr dirty="0"/>
              <a:t>(temp):</a:t>
            </a:r>
            <a:r>
              <a:rPr spc="-5" dirty="0"/>
              <a:t> </a:t>
            </a:r>
            <a:r>
              <a:rPr dirty="0"/>
              <a:t>The</a:t>
            </a:r>
            <a:r>
              <a:rPr spc="-20" dirty="0"/>
              <a:t> </a:t>
            </a:r>
            <a:r>
              <a:rPr dirty="0"/>
              <a:t>recorded</a:t>
            </a:r>
            <a:r>
              <a:rPr spc="-45" dirty="0"/>
              <a:t> </a:t>
            </a:r>
            <a:r>
              <a:rPr dirty="0"/>
              <a:t>air</a:t>
            </a:r>
            <a:r>
              <a:rPr spc="-10" dirty="0"/>
              <a:t> temperature</a:t>
            </a:r>
            <a:r>
              <a:rPr spc="-55" dirty="0"/>
              <a:t> </a:t>
            </a:r>
            <a:r>
              <a:rPr dirty="0"/>
              <a:t>in</a:t>
            </a:r>
            <a:r>
              <a:rPr spc="15" dirty="0"/>
              <a:t> </a:t>
            </a:r>
            <a:r>
              <a:rPr dirty="0"/>
              <a:t>degrees,</a:t>
            </a:r>
            <a:r>
              <a:rPr spc="-35" dirty="0"/>
              <a:t> </a:t>
            </a:r>
            <a:r>
              <a:rPr dirty="0"/>
              <a:t>a</a:t>
            </a:r>
            <a:r>
              <a:rPr spc="5" dirty="0"/>
              <a:t> </a:t>
            </a:r>
            <a:r>
              <a:rPr spc="-10" dirty="0"/>
              <a:t>crucial variable</a:t>
            </a:r>
            <a:r>
              <a:rPr spc="-30" dirty="0"/>
              <a:t> </a:t>
            </a:r>
            <a:r>
              <a:rPr spc="-25" dirty="0"/>
              <a:t>for</a:t>
            </a:r>
            <a:r>
              <a:rPr spc="-65" dirty="0"/>
              <a:t> </a:t>
            </a:r>
            <a:r>
              <a:rPr spc="-10" dirty="0"/>
              <a:t>predicting</a:t>
            </a:r>
            <a:r>
              <a:rPr spc="-75" dirty="0"/>
              <a:t> </a:t>
            </a:r>
            <a:r>
              <a:rPr dirty="0"/>
              <a:t>weather</a:t>
            </a:r>
            <a:r>
              <a:rPr spc="-30" dirty="0"/>
              <a:t> </a:t>
            </a:r>
            <a:r>
              <a:rPr spc="-10" dirty="0"/>
              <a:t>categories</a:t>
            </a:r>
            <a:r>
              <a:rPr spc="-114" dirty="0"/>
              <a:t> </a:t>
            </a:r>
            <a:r>
              <a:rPr spc="-10" dirty="0"/>
              <a:t>like </a:t>
            </a:r>
            <a:r>
              <a:rPr spc="-25" dirty="0"/>
              <a:t>"Low,"</a:t>
            </a:r>
            <a:r>
              <a:rPr spc="-35" dirty="0"/>
              <a:t> </a:t>
            </a:r>
            <a:r>
              <a:rPr spc="-10" dirty="0"/>
              <a:t>"Medium,"</a:t>
            </a:r>
            <a:r>
              <a:rPr spc="-60" dirty="0"/>
              <a:t> </a:t>
            </a:r>
            <a:r>
              <a:rPr spc="-25" dirty="0"/>
              <a:t>or </a:t>
            </a:r>
            <a:r>
              <a:rPr spc="-10" dirty="0"/>
              <a:t>"High."</a:t>
            </a:r>
          </a:p>
          <a:p>
            <a:pPr marL="469900" marR="120014" indent="-311150">
              <a:lnSpc>
                <a:spcPct val="70500"/>
              </a:lnSpc>
              <a:spcBef>
                <a:spcPts val="590"/>
              </a:spcBef>
              <a:buFont typeface="Arial MT"/>
              <a:buChar char="•"/>
              <a:tabLst>
                <a:tab pos="469900" algn="l"/>
              </a:tabLst>
            </a:pPr>
            <a:r>
              <a:rPr spc="-10" dirty="0"/>
              <a:t>Precipitation</a:t>
            </a:r>
            <a:r>
              <a:rPr spc="-105" dirty="0"/>
              <a:t> </a:t>
            </a:r>
            <a:r>
              <a:rPr spc="-10" dirty="0"/>
              <a:t>(prcp):</a:t>
            </a:r>
            <a:r>
              <a:rPr spc="-20" dirty="0"/>
              <a:t> </a:t>
            </a:r>
            <a:r>
              <a:rPr dirty="0"/>
              <a:t>The</a:t>
            </a:r>
            <a:r>
              <a:rPr spc="-30" dirty="0"/>
              <a:t> </a:t>
            </a:r>
            <a:r>
              <a:rPr spc="-20" dirty="0"/>
              <a:t>amount</a:t>
            </a:r>
            <a:r>
              <a:rPr spc="-75" dirty="0"/>
              <a:t> </a:t>
            </a:r>
            <a:r>
              <a:rPr dirty="0"/>
              <a:t>of</a:t>
            </a:r>
            <a:r>
              <a:rPr spc="5" dirty="0"/>
              <a:t> </a:t>
            </a:r>
            <a:r>
              <a:rPr spc="-20" dirty="0"/>
              <a:t>rainfall</a:t>
            </a:r>
            <a:r>
              <a:rPr spc="-10" dirty="0"/>
              <a:t> </a:t>
            </a:r>
            <a:r>
              <a:rPr dirty="0"/>
              <a:t>or</a:t>
            </a:r>
            <a:r>
              <a:rPr spc="-20" dirty="0"/>
              <a:t> snowfall</a:t>
            </a:r>
            <a:r>
              <a:rPr spc="-35" dirty="0"/>
              <a:t> </a:t>
            </a:r>
            <a:r>
              <a:rPr spc="-10" dirty="0"/>
              <a:t>recorded, </a:t>
            </a:r>
            <a:r>
              <a:rPr dirty="0"/>
              <a:t>measured</a:t>
            </a:r>
            <a:r>
              <a:rPr spc="-30" dirty="0"/>
              <a:t> </a:t>
            </a:r>
            <a:r>
              <a:rPr dirty="0"/>
              <a:t>in</a:t>
            </a:r>
            <a:r>
              <a:rPr spc="-5" dirty="0"/>
              <a:t> </a:t>
            </a:r>
            <a:r>
              <a:rPr spc="-10" dirty="0"/>
              <a:t>millimeters</a:t>
            </a:r>
            <a:r>
              <a:rPr spc="-35" dirty="0"/>
              <a:t> </a:t>
            </a:r>
            <a:r>
              <a:rPr dirty="0"/>
              <a:t>or</a:t>
            </a:r>
            <a:r>
              <a:rPr spc="-25" dirty="0"/>
              <a:t> </a:t>
            </a:r>
            <a:r>
              <a:rPr dirty="0"/>
              <a:t>inches,</a:t>
            </a:r>
            <a:r>
              <a:rPr spc="65" dirty="0"/>
              <a:t> </a:t>
            </a:r>
            <a:r>
              <a:rPr dirty="0"/>
              <a:t>important</a:t>
            </a:r>
            <a:r>
              <a:rPr spc="-35" dirty="0"/>
              <a:t> </a:t>
            </a:r>
            <a:r>
              <a:rPr dirty="0"/>
              <a:t>for</a:t>
            </a:r>
            <a:r>
              <a:rPr spc="-20" dirty="0"/>
              <a:t> </a:t>
            </a:r>
            <a:r>
              <a:rPr spc="-10" dirty="0"/>
              <a:t>predicting</a:t>
            </a:r>
            <a:r>
              <a:rPr spc="-30" dirty="0"/>
              <a:t> </a:t>
            </a:r>
            <a:r>
              <a:rPr dirty="0"/>
              <a:t>rain</a:t>
            </a:r>
            <a:r>
              <a:rPr spc="-5" dirty="0"/>
              <a:t> </a:t>
            </a:r>
            <a:r>
              <a:rPr dirty="0"/>
              <a:t>or</a:t>
            </a:r>
            <a:r>
              <a:rPr spc="-20" dirty="0"/>
              <a:t> snow </a:t>
            </a:r>
            <a:r>
              <a:rPr spc="-10" dirty="0"/>
              <a:t>conditions.</a:t>
            </a:r>
          </a:p>
          <a:p>
            <a:pPr marL="469900" indent="-311150">
              <a:lnSpc>
                <a:spcPts val="1320"/>
              </a:lnSpc>
              <a:spcBef>
                <a:spcPts val="100"/>
              </a:spcBef>
              <a:buFont typeface="Arial MT"/>
              <a:buChar char="•"/>
              <a:tabLst>
                <a:tab pos="469900" algn="l"/>
              </a:tabLst>
            </a:pPr>
            <a:r>
              <a:rPr spc="-10" dirty="0"/>
              <a:t>Humidity</a:t>
            </a:r>
            <a:r>
              <a:rPr spc="-65" dirty="0"/>
              <a:t> </a:t>
            </a:r>
            <a:r>
              <a:rPr spc="-10" dirty="0"/>
              <a:t>(hmdt):</a:t>
            </a:r>
            <a:r>
              <a:rPr spc="-65" dirty="0"/>
              <a:t> </a:t>
            </a:r>
            <a:r>
              <a:rPr dirty="0"/>
              <a:t>The</a:t>
            </a:r>
            <a:r>
              <a:rPr spc="-60" dirty="0"/>
              <a:t> </a:t>
            </a:r>
            <a:r>
              <a:rPr spc="-10" dirty="0"/>
              <a:t>percentage</a:t>
            </a:r>
            <a:r>
              <a:rPr spc="-50" dirty="0"/>
              <a:t> </a:t>
            </a:r>
            <a:r>
              <a:rPr dirty="0"/>
              <a:t>of</a:t>
            </a:r>
            <a:r>
              <a:rPr spc="-25" dirty="0"/>
              <a:t> </a:t>
            </a:r>
            <a:r>
              <a:rPr dirty="0"/>
              <a:t>water</a:t>
            </a:r>
            <a:r>
              <a:rPr spc="-40" dirty="0"/>
              <a:t> </a:t>
            </a:r>
            <a:r>
              <a:rPr spc="-20" dirty="0"/>
              <a:t>vapor</a:t>
            </a:r>
            <a:r>
              <a:rPr spc="-45" dirty="0"/>
              <a:t> </a:t>
            </a:r>
            <a:r>
              <a:rPr dirty="0"/>
              <a:t>in</a:t>
            </a:r>
            <a:r>
              <a:rPr spc="-20" dirty="0"/>
              <a:t> </a:t>
            </a:r>
            <a:r>
              <a:rPr dirty="0"/>
              <a:t>the</a:t>
            </a:r>
            <a:r>
              <a:rPr spc="-15" dirty="0"/>
              <a:t> </a:t>
            </a:r>
            <a:r>
              <a:rPr spc="-35" dirty="0"/>
              <a:t>air,</a:t>
            </a:r>
            <a:r>
              <a:rPr spc="-45" dirty="0"/>
              <a:t> </a:t>
            </a:r>
            <a:r>
              <a:rPr dirty="0"/>
              <a:t>critical</a:t>
            </a:r>
            <a:r>
              <a:rPr spc="5" dirty="0"/>
              <a:t> </a:t>
            </a:r>
            <a:r>
              <a:rPr spc="-25" dirty="0"/>
              <a:t>for</a:t>
            </a:r>
          </a:p>
          <a:p>
            <a:pPr marR="328930" algn="r">
              <a:lnSpc>
                <a:spcPts val="1205"/>
              </a:lnSpc>
            </a:pPr>
            <a:r>
              <a:rPr spc="-10" dirty="0"/>
              <a:t>understanding</a:t>
            </a:r>
            <a:r>
              <a:rPr spc="-30" dirty="0"/>
              <a:t> </a:t>
            </a:r>
            <a:r>
              <a:rPr spc="-10" dirty="0"/>
              <a:t>comfort</a:t>
            </a:r>
            <a:r>
              <a:rPr spc="-65" dirty="0"/>
              <a:t> </a:t>
            </a:r>
            <a:r>
              <a:rPr dirty="0"/>
              <a:t>levels</a:t>
            </a:r>
            <a:r>
              <a:rPr spc="10" dirty="0"/>
              <a:t> </a:t>
            </a:r>
            <a:r>
              <a:rPr dirty="0"/>
              <a:t>and</a:t>
            </a:r>
            <a:r>
              <a:rPr spc="-15" dirty="0"/>
              <a:t> </a:t>
            </a:r>
            <a:r>
              <a:rPr dirty="0"/>
              <a:t>weather</a:t>
            </a:r>
            <a:r>
              <a:rPr spc="-60" dirty="0"/>
              <a:t> </a:t>
            </a:r>
            <a:r>
              <a:rPr dirty="0"/>
              <a:t>conditions</a:t>
            </a:r>
            <a:r>
              <a:rPr spc="10" dirty="0"/>
              <a:t> </a:t>
            </a:r>
            <a:r>
              <a:rPr dirty="0"/>
              <a:t>like</a:t>
            </a:r>
            <a:r>
              <a:rPr spc="-20" dirty="0"/>
              <a:t> </a:t>
            </a:r>
            <a:r>
              <a:rPr dirty="0"/>
              <a:t>fog</a:t>
            </a:r>
            <a:r>
              <a:rPr spc="-45" dirty="0"/>
              <a:t> </a:t>
            </a:r>
            <a:r>
              <a:rPr dirty="0"/>
              <a:t>or</a:t>
            </a:r>
            <a:r>
              <a:rPr spc="-40" dirty="0"/>
              <a:t> </a:t>
            </a:r>
            <a:r>
              <a:rPr spc="-20" dirty="0"/>
              <a:t>dew.</a:t>
            </a:r>
          </a:p>
          <a:p>
            <a:pPr marL="310515" marR="313055" indent="-310515" algn="r">
              <a:lnSpc>
                <a:spcPts val="1330"/>
              </a:lnSpc>
              <a:buFont typeface="Arial MT"/>
              <a:buChar char="•"/>
              <a:tabLst>
                <a:tab pos="310515" algn="l"/>
              </a:tabLst>
            </a:pPr>
            <a:r>
              <a:rPr dirty="0"/>
              <a:t>Wind</a:t>
            </a:r>
            <a:r>
              <a:rPr spc="-5" dirty="0"/>
              <a:t> </a:t>
            </a:r>
            <a:r>
              <a:rPr dirty="0"/>
              <a:t>Speed</a:t>
            </a:r>
            <a:r>
              <a:rPr spc="-5" dirty="0"/>
              <a:t> </a:t>
            </a:r>
            <a:r>
              <a:rPr dirty="0"/>
              <a:t>(wnd_spd):</a:t>
            </a:r>
            <a:r>
              <a:rPr spc="10" dirty="0"/>
              <a:t> </a:t>
            </a:r>
            <a:r>
              <a:rPr dirty="0"/>
              <a:t>The</a:t>
            </a:r>
            <a:r>
              <a:rPr spc="-35" dirty="0"/>
              <a:t> </a:t>
            </a:r>
            <a:r>
              <a:rPr dirty="0"/>
              <a:t>speed</a:t>
            </a:r>
            <a:r>
              <a:rPr spc="20" dirty="0"/>
              <a:t> </a:t>
            </a:r>
            <a:r>
              <a:rPr dirty="0"/>
              <a:t>of</a:t>
            </a:r>
            <a:r>
              <a:rPr spc="-45" dirty="0"/>
              <a:t> </a:t>
            </a:r>
            <a:r>
              <a:rPr dirty="0"/>
              <a:t>the</a:t>
            </a:r>
            <a:r>
              <a:rPr spc="-5" dirty="0"/>
              <a:t> </a:t>
            </a:r>
            <a:r>
              <a:rPr dirty="0"/>
              <a:t>wind,</a:t>
            </a:r>
            <a:r>
              <a:rPr spc="-45" dirty="0"/>
              <a:t> </a:t>
            </a:r>
            <a:r>
              <a:rPr dirty="0"/>
              <a:t>typically</a:t>
            </a:r>
            <a:r>
              <a:rPr spc="10" dirty="0"/>
              <a:t> </a:t>
            </a:r>
            <a:r>
              <a:rPr dirty="0"/>
              <a:t>measured</a:t>
            </a:r>
            <a:r>
              <a:rPr spc="-35" dirty="0"/>
              <a:t> </a:t>
            </a:r>
            <a:r>
              <a:rPr spc="-25" dirty="0"/>
              <a:t>in</a:t>
            </a:r>
          </a:p>
          <a:p>
            <a:pPr marL="469900">
              <a:lnSpc>
                <a:spcPts val="1445"/>
              </a:lnSpc>
            </a:pPr>
            <a:r>
              <a:rPr dirty="0"/>
              <a:t>km/h</a:t>
            </a:r>
            <a:r>
              <a:rPr spc="-50" dirty="0"/>
              <a:t> </a:t>
            </a:r>
            <a:r>
              <a:rPr dirty="0"/>
              <a:t>or</a:t>
            </a:r>
            <a:r>
              <a:rPr spc="-30" dirty="0"/>
              <a:t> </a:t>
            </a:r>
            <a:r>
              <a:rPr dirty="0"/>
              <a:t>mph,</a:t>
            </a:r>
            <a:r>
              <a:rPr spc="-40" dirty="0"/>
              <a:t> </a:t>
            </a:r>
            <a:r>
              <a:rPr dirty="0"/>
              <a:t>which</a:t>
            </a:r>
            <a:r>
              <a:rPr spc="-10" dirty="0"/>
              <a:t> affects</a:t>
            </a:r>
            <a:r>
              <a:rPr spc="-20" dirty="0"/>
              <a:t> </a:t>
            </a:r>
            <a:r>
              <a:rPr dirty="0"/>
              <a:t>weather</a:t>
            </a:r>
            <a:r>
              <a:rPr spc="-25" dirty="0"/>
              <a:t> </a:t>
            </a:r>
            <a:r>
              <a:rPr dirty="0"/>
              <a:t>conditions</a:t>
            </a:r>
            <a:r>
              <a:rPr spc="20" dirty="0"/>
              <a:t> </a:t>
            </a:r>
            <a:r>
              <a:rPr dirty="0"/>
              <a:t>like</a:t>
            </a:r>
            <a:r>
              <a:rPr spc="-10" dirty="0"/>
              <a:t> storms</a:t>
            </a:r>
            <a:r>
              <a:rPr spc="-65" dirty="0"/>
              <a:t> </a:t>
            </a:r>
            <a:r>
              <a:rPr dirty="0"/>
              <a:t>or</a:t>
            </a:r>
            <a:r>
              <a:rPr spc="-30" dirty="0"/>
              <a:t> </a:t>
            </a:r>
            <a:r>
              <a:rPr spc="-10" dirty="0"/>
              <a:t>breezes.</a:t>
            </a:r>
          </a:p>
          <a:p>
            <a:pPr marL="469900" marR="594995" indent="-311150">
              <a:lnSpc>
                <a:spcPct val="70400"/>
              </a:lnSpc>
              <a:spcBef>
                <a:spcPts val="630"/>
              </a:spcBef>
              <a:buFont typeface="Arial MT"/>
              <a:buChar char="•"/>
              <a:tabLst>
                <a:tab pos="469900" algn="l"/>
              </a:tabLst>
            </a:pPr>
            <a:r>
              <a:rPr spc="-10" dirty="0"/>
              <a:t>Atmospheric</a:t>
            </a:r>
            <a:r>
              <a:rPr spc="-65" dirty="0"/>
              <a:t> </a:t>
            </a:r>
            <a:r>
              <a:rPr spc="-10" dirty="0"/>
              <a:t>Pressure</a:t>
            </a:r>
            <a:r>
              <a:rPr spc="-100" dirty="0"/>
              <a:t> </a:t>
            </a:r>
            <a:r>
              <a:rPr spc="-10" dirty="0"/>
              <a:t>(atm_press):</a:t>
            </a:r>
            <a:r>
              <a:rPr spc="-5" dirty="0"/>
              <a:t> </a:t>
            </a:r>
            <a:r>
              <a:rPr dirty="0"/>
              <a:t>The</a:t>
            </a:r>
            <a:r>
              <a:rPr spc="-20" dirty="0"/>
              <a:t> </a:t>
            </a:r>
            <a:r>
              <a:rPr spc="-10" dirty="0"/>
              <a:t>pressure</a:t>
            </a:r>
            <a:r>
              <a:rPr spc="-135" dirty="0"/>
              <a:t> </a:t>
            </a:r>
            <a:r>
              <a:rPr spc="-10" dirty="0"/>
              <a:t>exerted</a:t>
            </a:r>
            <a:r>
              <a:rPr spc="-15" dirty="0"/>
              <a:t> </a:t>
            </a:r>
            <a:r>
              <a:rPr dirty="0"/>
              <a:t>by</a:t>
            </a:r>
            <a:r>
              <a:rPr spc="5" dirty="0"/>
              <a:t> </a:t>
            </a:r>
            <a:r>
              <a:rPr spc="-25" dirty="0"/>
              <a:t>the </a:t>
            </a:r>
            <a:r>
              <a:rPr spc="-10" dirty="0"/>
              <a:t>atmosphere,</a:t>
            </a:r>
            <a:r>
              <a:rPr spc="-110" dirty="0"/>
              <a:t> </a:t>
            </a:r>
            <a:r>
              <a:rPr spc="-10" dirty="0"/>
              <a:t>measured</a:t>
            </a:r>
            <a:r>
              <a:rPr spc="-30" dirty="0"/>
              <a:t> </a:t>
            </a:r>
            <a:r>
              <a:rPr dirty="0"/>
              <a:t>in hPa,</a:t>
            </a:r>
            <a:r>
              <a:rPr spc="-10" dirty="0"/>
              <a:t> essential for</a:t>
            </a:r>
            <a:r>
              <a:rPr spc="-25" dirty="0"/>
              <a:t> </a:t>
            </a:r>
            <a:r>
              <a:rPr spc="-20" dirty="0"/>
              <a:t>forecasting</a:t>
            </a:r>
            <a:r>
              <a:rPr spc="-110" dirty="0"/>
              <a:t> </a:t>
            </a:r>
            <a:r>
              <a:rPr spc="-10" dirty="0"/>
              <a:t>changes</a:t>
            </a:r>
            <a:r>
              <a:rPr spc="-45" dirty="0"/>
              <a:t> </a:t>
            </a:r>
            <a:r>
              <a:rPr spc="-25" dirty="0"/>
              <a:t>in </a:t>
            </a:r>
            <a:r>
              <a:rPr dirty="0"/>
              <a:t>weather</a:t>
            </a:r>
            <a:r>
              <a:rPr spc="-75" dirty="0"/>
              <a:t> </a:t>
            </a:r>
            <a:r>
              <a:rPr spc="-10" dirty="0"/>
              <a:t>systems.</a:t>
            </a:r>
          </a:p>
          <a:p>
            <a:pPr marL="469900" indent="-311150">
              <a:lnSpc>
                <a:spcPts val="1340"/>
              </a:lnSpc>
              <a:spcBef>
                <a:spcPts val="135"/>
              </a:spcBef>
              <a:buFont typeface="Arial MT"/>
              <a:buChar char="•"/>
              <a:tabLst>
                <a:tab pos="469900" algn="l"/>
              </a:tabLst>
            </a:pPr>
            <a:r>
              <a:rPr spc="-20" dirty="0"/>
              <a:t>Reference</a:t>
            </a:r>
            <a:r>
              <a:rPr spc="-70" dirty="0"/>
              <a:t> </a:t>
            </a:r>
            <a:r>
              <a:rPr dirty="0"/>
              <a:t>(ref):</a:t>
            </a:r>
            <a:r>
              <a:rPr spc="-100" dirty="0"/>
              <a:t> </a:t>
            </a:r>
            <a:r>
              <a:rPr dirty="0"/>
              <a:t>A</a:t>
            </a:r>
            <a:r>
              <a:rPr spc="-15" dirty="0"/>
              <a:t> </a:t>
            </a:r>
            <a:r>
              <a:rPr spc="-10" dirty="0"/>
              <a:t>unique</a:t>
            </a:r>
            <a:r>
              <a:rPr spc="-85" dirty="0"/>
              <a:t> </a:t>
            </a:r>
            <a:r>
              <a:rPr spc="-10" dirty="0"/>
              <a:t>identifier</a:t>
            </a:r>
            <a:r>
              <a:rPr spc="-65" dirty="0"/>
              <a:t> </a:t>
            </a:r>
            <a:r>
              <a:rPr dirty="0"/>
              <a:t>or</a:t>
            </a:r>
            <a:r>
              <a:rPr spc="-30" dirty="0"/>
              <a:t> </a:t>
            </a:r>
            <a:r>
              <a:rPr dirty="0"/>
              <a:t>source</a:t>
            </a:r>
            <a:r>
              <a:rPr spc="-10" dirty="0"/>
              <a:t> reference</a:t>
            </a:r>
            <a:r>
              <a:rPr spc="-105" dirty="0"/>
              <a:t> </a:t>
            </a:r>
            <a:r>
              <a:rPr spc="-10" dirty="0"/>
              <a:t>for</a:t>
            </a:r>
            <a:r>
              <a:rPr spc="-35" dirty="0"/>
              <a:t> </a:t>
            </a:r>
            <a:r>
              <a:rPr dirty="0"/>
              <a:t>each</a:t>
            </a:r>
            <a:r>
              <a:rPr spc="-5" dirty="0"/>
              <a:t> </a:t>
            </a:r>
            <a:r>
              <a:rPr spc="-20" dirty="0"/>
              <a:t>data</a:t>
            </a:r>
          </a:p>
          <a:p>
            <a:pPr marL="469900">
              <a:lnSpc>
                <a:spcPts val="1340"/>
              </a:lnSpc>
            </a:pPr>
            <a:r>
              <a:rPr spc="-10" dirty="0"/>
              <a:t>record,</a:t>
            </a:r>
            <a:r>
              <a:rPr spc="-75" dirty="0"/>
              <a:t> </a:t>
            </a:r>
            <a:r>
              <a:rPr dirty="0"/>
              <a:t>ensuring</a:t>
            </a:r>
            <a:r>
              <a:rPr spc="-70" dirty="0"/>
              <a:t> </a:t>
            </a:r>
            <a:r>
              <a:rPr dirty="0"/>
              <a:t>traceability</a:t>
            </a:r>
            <a:r>
              <a:rPr spc="60" dirty="0"/>
              <a:t> </a:t>
            </a:r>
            <a:r>
              <a:rPr dirty="0"/>
              <a:t>and</a:t>
            </a:r>
            <a:r>
              <a:rPr spc="-40" dirty="0"/>
              <a:t> </a:t>
            </a:r>
            <a:r>
              <a:rPr dirty="0"/>
              <a:t>data</a:t>
            </a:r>
            <a:r>
              <a:rPr spc="-20" dirty="0"/>
              <a:t> </a:t>
            </a:r>
            <a:r>
              <a:rPr spc="-10" dirty="0"/>
              <a:t>reliability.</a:t>
            </a:r>
          </a:p>
        </p:txBody>
      </p:sp>
      <p:grpSp>
        <p:nvGrpSpPr>
          <p:cNvPr id="7" name="object 7"/>
          <p:cNvGrpSpPr/>
          <p:nvPr/>
        </p:nvGrpSpPr>
        <p:grpSpPr>
          <a:xfrm>
            <a:off x="5541264" y="0"/>
            <a:ext cx="6652259" cy="6858000"/>
            <a:chOff x="5541264" y="0"/>
            <a:chExt cx="6652259" cy="6858000"/>
          </a:xfrm>
        </p:grpSpPr>
        <p:sp>
          <p:nvSpPr>
            <p:cNvPr id="8" name="object 8"/>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9" name="object 9"/>
            <p:cNvPicPr/>
            <p:nvPr/>
          </p:nvPicPr>
          <p:blipFill>
            <a:blip r:embed="rId2" cstate="print"/>
            <a:stretch>
              <a:fillRect/>
            </a:stretch>
          </p:blipFill>
          <p:spPr>
            <a:xfrm>
              <a:off x="5541264" y="498348"/>
              <a:ext cx="6286499" cy="6112764"/>
            </a:xfrm>
            <a:prstGeom prst="rect">
              <a:avLst/>
            </a:prstGeom>
          </p:spPr>
        </p:pic>
        <p:sp>
          <p:nvSpPr>
            <p:cNvPr id="10" name="object 10"/>
            <p:cNvSpPr/>
            <p:nvPr/>
          </p:nvSpPr>
          <p:spPr>
            <a:xfrm>
              <a:off x="5682996" y="516636"/>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11" name="object 11"/>
            <p:cNvPicPr/>
            <p:nvPr/>
          </p:nvPicPr>
          <p:blipFill>
            <a:blip r:embed="rId3" cstate="print"/>
            <a:stretch>
              <a:fillRect/>
            </a:stretch>
          </p:blipFill>
          <p:spPr>
            <a:xfrm>
              <a:off x="5975604" y="800100"/>
              <a:ext cx="5426963" cy="525780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25969" y="2819806"/>
            <a:ext cx="2921000" cy="2322195"/>
          </a:xfrm>
          <a:prstGeom prst="rect">
            <a:avLst/>
          </a:prstGeom>
        </p:spPr>
        <p:txBody>
          <a:bodyPr vert="horz" wrap="square" lIns="0" tIns="99695" rIns="0" bIns="0" rtlCol="0">
            <a:spAutoFit/>
          </a:bodyPr>
          <a:lstStyle/>
          <a:p>
            <a:pPr marL="12700" marR="5080">
              <a:lnSpc>
                <a:spcPct val="89500"/>
              </a:lnSpc>
              <a:spcBef>
                <a:spcPts val="785"/>
              </a:spcBef>
            </a:pPr>
            <a:r>
              <a:rPr sz="5400" spc="-20" dirty="0">
                <a:latin typeface="Calibri"/>
                <a:cs typeface="Calibri"/>
              </a:rPr>
              <a:t>Data </a:t>
            </a:r>
            <a:r>
              <a:rPr sz="5400" spc="-40" dirty="0">
                <a:latin typeface="Calibri"/>
                <a:cs typeface="Calibri"/>
              </a:rPr>
              <a:t>Evaluation </a:t>
            </a:r>
            <a:r>
              <a:rPr sz="5400" spc="-10" dirty="0">
                <a:latin typeface="Calibri"/>
                <a:cs typeface="Calibri"/>
              </a:rPr>
              <a:t>Graph</a:t>
            </a:r>
            <a:endParaRPr sz="5400">
              <a:latin typeface="Calibri"/>
              <a:cs typeface="Calibri"/>
            </a:endParaRPr>
          </a:p>
        </p:txBody>
      </p:sp>
      <p:grpSp>
        <p:nvGrpSpPr>
          <p:cNvPr id="3" name="object 3"/>
          <p:cNvGrpSpPr/>
          <p:nvPr/>
        </p:nvGrpSpPr>
        <p:grpSpPr>
          <a:xfrm>
            <a:off x="0" y="0"/>
            <a:ext cx="6643370" cy="6858000"/>
            <a:chOff x="0" y="0"/>
            <a:chExt cx="6643370" cy="6858000"/>
          </a:xfrm>
        </p:grpSpPr>
        <p:sp>
          <p:nvSpPr>
            <p:cNvPr id="4" name="object 4"/>
            <p:cNvSpPr/>
            <p:nvPr/>
          </p:nvSpPr>
          <p:spPr>
            <a:xfrm>
              <a:off x="0"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5" name="object 5"/>
            <p:cNvPicPr/>
            <p:nvPr/>
          </p:nvPicPr>
          <p:blipFill>
            <a:blip r:embed="rId2" cstate="print"/>
            <a:stretch>
              <a:fillRect/>
            </a:stretch>
          </p:blipFill>
          <p:spPr>
            <a:xfrm>
              <a:off x="352043" y="379475"/>
              <a:ext cx="6291072" cy="6291072"/>
            </a:xfrm>
            <a:prstGeom prst="rect">
              <a:avLst/>
            </a:prstGeom>
          </p:spPr>
        </p:pic>
        <p:sp>
          <p:nvSpPr>
            <p:cNvPr id="6" name="object 6"/>
            <p:cNvSpPr/>
            <p:nvPr/>
          </p:nvSpPr>
          <p:spPr>
            <a:xfrm>
              <a:off x="498348" y="393191"/>
              <a:ext cx="6007735" cy="6016625"/>
            </a:xfrm>
            <a:custGeom>
              <a:avLst/>
              <a:gdLst/>
              <a:ahLst/>
              <a:cxnLst/>
              <a:rect l="l" t="t" r="r" b="b"/>
              <a:pathLst>
                <a:path w="6007734" h="6016625">
                  <a:moveTo>
                    <a:pt x="6007354" y="0"/>
                  </a:moveTo>
                  <a:lnTo>
                    <a:pt x="0" y="0"/>
                  </a:lnTo>
                  <a:lnTo>
                    <a:pt x="0" y="6016244"/>
                  </a:lnTo>
                  <a:lnTo>
                    <a:pt x="6007354" y="6016244"/>
                  </a:lnTo>
                  <a:lnTo>
                    <a:pt x="6007354" y="0"/>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36091" y="717804"/>
              <a:ext cx="5532120" cy="5367528"/>
            </a:xfrm>
            <a:prstGeom prst="rect">
              <a:avLst/>
            </a:prstGeom>
          </p:spPr>
        </p:pic>
      </p:grpSp>
      <p:sp>
        <p:nvSpPr>
          <p:cNvPr id="8" name="object 8"/>
          <p:cNvSpPr/>
          <p:nvPr/>
        </p:nvSpPr>
        <p:spPr>
          <a:xfrm>
            <a:off x="11462004" y="2985516"/>
            <a:ext cx="191770" cy="672465"/>
          </a:xfrm>
          <a:custGeom>
            <a:avLst/>
            <a:gdLst/>
            <a:ahLst/>
            <a:cxnLst/>
            <a:rect l="l" t="t" r="r" b="b"/>
            <a:pathLst>
              <a:path w="191770" h="672464">
                <a:moveTo>
                  <a:pt x="191528" y="0"/>
                </a:moveTo>
                <a:lnTo>
                  <a:pt x="0" y="0"/>
                </a:lnTo>
                <a:lnTo>
                  <a:pt x="0" y="671956"/>
                </a:lnTo>
                <a:lnTo>
                  <a:pt x="191528" y="671956"/>
                </a:lnTo>
                <a:lnTo>
                  <a:pt x="191528" y="0"/>
                </a:lnTo>
                <a:close/>
              </a:path>
            </a:pathLst>
          </a:custGeom>
          <a:solidFill>
            <a:srgbClr val="FFC000"/>
          </a:solidFill>
        </p:spPr>
        <p:txBody>
          <a:bodyPr wrap="square" lIns="0" tIns="0" rIns="0" bIns="0" rtlCol="0"/>
          <a:lstStyle/>
          <a:p>
            <a:endParaRPr/>
          </a:p>
        </p:txBody>
      </p:sp>
      <p:sp>
        <p:nvSpPr>
          <p:cNvPr id="9" name="object 9"/>
          <p:cNvSpPr/>
          <p:nvPr/>
        </p:nvSpPr>
        <p:spPr>
          <a:xfrm>
            <a:off x="11727180" y="2985516"/>
            <a:ext cx="196215" cy="672465"/>
          </a:xfrm>
          <a:custGeom>
            <a:avLst/>
            <a:gdLst/>
            <a:ahLst/>
            <a:cxnLst/>
            <a:rect l="l" t="t" r="r" b="b"/>
            <a:pathLst>
              <a:path w="196215" h="672464">
                <a:moveTo>
                  <a:pt x="196088" y="0"/>
                </a:moveTo>
                <a:lnTo>
                  <a:pt x="0" y="0"/>
                </a:lnTo>
                <a:lnTo>
                  <a:pt x="0" y="671956"/>
                </a:lnTo>
                <a:lnTo>
                  <a:pt x="196088" y="671956"/>
                </a:lnTo>
                <a:lnTo>
                  <a:pt x="196088" y="0"/>
                </a:lnTo>
                <a:close/>
              </a:path>
            </a:pathLst>
          </a:custGeom>
          <a:solidFill>
            <a:srgbClr val="FFC000"/>
          </a:solidFill>
        </p:spPr>
        <p:txBody>
          <a:bodyPr wrap="square" lIns="0" tIns="0" rIns="0" bIns="0" rtlCol="0"/>
          <a:lstStyle/>
          <a:p>
            <a:endParaRPr/>
          </a:p>
        </p:txBody>
      </p:sp>
      <p:sp>
        <p:nvSpPr>
          <p:cNvPr id="10" name="object 10"/>
          <p:cNvSpPr/>
          <p:nvPr/>
        </p:nvSpPr>
        <p:spPr>
          <a:xfrm>
            <a:off x="11996928" y="2985516"/>
            <a:ext cx="196215" cy="672465"/>
          </a:xfrm>
          <a:custGeom>
            <a:avLst/>
            <a:gdLst/>
            <a:ahLst/>
            <a:cxnLst/>
            <a:rect l="l" t="t" r="r" b="b"/>
            <a:pathLst>
              <a:path w="196215" h="672464">
                <a:moveTo>
                  <a:pt x="196088" y="0"/>
                </a:moveTo>
                <a:lnTo>
                  <a:pt x="0" y="0"/>
                </a:lnTo>
                <a:lnTo>
                  <a:pt x="0" y="671956"/>
                </a:lnTo>
                <a:lnTo>
                  <a:pt x="196088" y="671956"/>
                </a:lnTo>
                <a:lnTo>
                  <a:pt x="196088" y="0"/>
                </a:lnTo>
                <a:close/>
              </a:path>
            </a:pathLst>
          </a:custGeom>
          <a:solidFill>
            <a:srgbClr val="FFC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556" rIns="0" bIns="0" rtlCol="0">
            <a:spAutoFit/>
          </a:bodyPr>
          <a:lstStyle/>
          <a:p>
            <a:pPr marL="13335" marR="5080" indent="109220">
              <a:lnSpc>
                <a:spcPts val="3710"/>
              </a:lnSpc>
              <a:spcBef>
                <a:spcPts val="335"/>
              </a:spcBef>
            </a:pPr>
            <a:r>
              <a:rPr sz="3200" spc="-25" dirty="0"/>
              <a:t>VISUALIZATION </a:t>
            </a:r>
            <a:r>
              <a:rPr sz="3200" spc="-10" dirty="0"/>
              <a:t>STRARTEGIES</a:t>
            </a:r>
            <a:endParaRPr sz="3200"/>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grpSp>
        <p:nvGrpSpPr>
          <p:cNvPr id="6" name="object 6"/>
          <p:cNvGrpSpPr/>
          <p:nvPr/>
        </p:nvGrpSpPr>
        <p:grpSpPr>
          <a:xfrm>
            <a:off x="5102352" y="150876"/>
            <a:ext cx="7091680" cy="6707505"/>
            <a:chOff x="5102352" y="150876"/>
            <a:chExt cx="7091680" cy="6707505"/>
          </a:xfrm>
        </p:grpSpPr>
        <p:sp>
          <p:nvSpPr>
            <p:cNvPr id="7" name="object 7"/>
            <p:cNvSpPr/>
            <p:nvPr/>
          </p:nvSpPr>
          <p:spPr>
            <a:xfrm>
              <a:off x="10698480" y="150876"/>
              <a:ext cx="1495425" cy="6707505"/>
            </a:xfrm>
            <a:custGeom>
              <a:avLst/>
              <a:gdLst/>
              <a:ahLst/>
              <a:cxnLst/>
              <a:rect l="l" t="t" r="r" b="b"/>
              <a:pathLst>
                <a:path w="1495425" h="6707505">
                  <a:moveTo>
                    <a:pt x="1495043" y="0"/>
                  </a:moveTo>
                  <a:lnTo>
                    <a:pt x="0" y="0"/>
                  </a:lnTo>
                  <a:lnTo>
                    <a:pt x="0" y="6707120"/>
                  </a:lnTo>
                  <a:lnTo>
                    <a:pt x="1495043" y="6707120"/>
                  </a:lnTo>
                  <a:lnTo>
                    <a:pt x="1495043" y="0"/>
                  </a:lnTo>
                  <a:close/>
                </a:path>
              </a:pathLst>
            </a:custGeom>
            <a:solidFill>
              <a:srgbClr val="FFC000"/>
            </a:solidFill>
          </p:spPr>
          <p:txBody>
            <a:bodyPr wrap="square" lIns="0" tIns="0" rIns="0" bIns="0" rtlCol="0"/>
            <a:lstStyle/>
            <a:p>
              <a:endParaRPr/>
            </a:p>
          </p:txBody>
        </p:sp>
        <p:pic>
          <p:nvPicPr>
            <p:cNvPr id="8" name="object 8"/>
            <p:cNvPicPr/>
            <p:nvPr/>
          </p:nvPicPr>
          <p:blipFill>
            <a:blip r:embed="rId2" cstate="print"/>
            <a:stretch>
              <a:fillRect/>
            </a:stretch>
          </p:blipFill>
          <p:spPr>
            <a:xfrm>
              <a:off x="5541264" y="653794"/>
              <a:ext cx="6286499" cy="6108192"/>
            </a:xfrm>
            <a:prstGeom prst="rect">
              <a:avLst/>
            </a:prstGeom>
          </p:spPr>
        </p:pic>
        <p:sp>
          <p:nvSpPr>
            <p:cNvPr id="9" name="object 9"/>
            <p:cNvSpPr/>
            <p:nvPr/>
          </p:nvSpPr>
          <p:spPr>
            <a:xfrm>
              <a:off x="5682996" y="667512"/>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5102352" y="1083564"/>
              <a:ext cx="6821424" cy="5148072"/>
            </a:xfrm>
            <a:prstGeom prst="rect">
              <a:avLst/>
            </a:prstGeom>
          </p:spPr>
        </p:pic>
      </p:grpSp>
      <p:sp>
        <p:nvSpPr>
          <p:cNvPr id="11" name="object 11"/>
          <p:cNvSpPr txBox="1"/>
          <p:nvPr/>
        </p:nvSpPr>
        <p:spPr>
          <a:xfrm>
            <a:off x="307340" y="2285746"/>
            <a:ext cx="4792345" cy="294513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Principal</a:t>
            </a:r>
            <a:r>
              <a:rPr sz="1800" b="1" spc="-40" dirty="0">
                <a:latin typeface="Arial"/>
                <a:cs typeface="Arial"/>
              </a:rPr>
              <a:t> </a:t>
            </a:r>
            <a:r>
              <a:rPr sz="1800" b="1" spc="-10" dirty="0">
                <a:latin typeface="Arial"/>
                <a:cs typeface="Arial"/>
              </a:rPr>
              <a:t>Component</a:t>
            </a:r>
            <a:r>
              <a:rPr sz="1800" b="1" spc="-100" dirty="0">
                <a:latin typeface="Arial"/>
                <a:cs typeface="Arial"/>
              </a:rPr>
              <a:t> </a:t>
            </a:r>
            <a:r>
              <a:rPr sz="1800" b="1" dirty="0">
                <a:latin typeface="Arial"/>
                <a:cs typeface="Arial"/>
              </a:rPr>
              <a:t>Analysis </a:t>
            </a:r>
            <a:r>
              <a:rPr sz="1800" b="1" spc="-10" dirty="0">
                <a:latin typeface="Arial"/>
                <a:cs typeface="Arial"/>
              </a:rPr>
              <a:t>(PCA)</a:t>
            </a:r>
            <a:endParaRPr sz="1800">
              <a:latin typeface="Arial"/>
              <a:cs typeface="Arial"/>
            </a:endParaRPr>
          </a:p>
          <a:p>
            <a:pPr marL="12700" marR="5080">
              <a:lnSpc>
                <a:spcPct val="100000"/>
              </a:lnSpc>
              <a:spcBef>
                <a:spcPts val="1375"/>
              </a:spcBef>
            </a:pPr>
            <a:r>
              <a:rPr sz="1800" dirty="0">
                <a:latin typeface="Arial MT"/>
                <a:cs typeface="Arial MT"/>
              </a:rPr>
              <a:t>Principal</a:t>
            </a:r>
            <a:r>
              <a:rPr sz="1800" spc="-65" dirty="0">
                <a:latin typeface="Arial MT"/>
                <a:cs typeface="Arial MT"/>
              </a:rPr>
              <a:t> </a:t>
            </a:r>
            <a:r>
              <a:rPr sz="1800" spc="-10" dirty="0">
                <a:latin typeface="Arial MT"/>
                <a:cs typeface="Arial MT"/>
              </a:rPr>
              <a:t>Component</a:t>
            </a:r>
            <a:r>
              <a:rPr sz="1800" spc="-90" dirty="0">
                <a:latin typeface="Arial MT"/>
                <a:cs typeface="Arial MT"/>
              </a:rPr>
              <a:t> </a:t>
            </a:r>
            <a:r>
              <a:rPr sz="1800" dirty="0">
                <a:latin typeface="Arial MT"/>
                <a:cs typeface="Arial MT"/>
              </a:rPr>
              <a:t>Analysis</a:t>
            </a:r>
            <a:r>
              <a:rPr sz="1800" spc="-60" dirty="0">
                <a:latin typeface="Arial MT"/>
                <a:cs typeface="Arial MT"/>
              </a:rPr>
              <a:t> </a:t>
            </a:r>
            <a:r>
              <a:rPr sz="1800" dirty="0">
                <a:latin typeface="Arial MT"/>
                <a:cs typeface="Arial MT"/>
              </a:rPr>
              <a:t>(PCA)</a:t>
            </a:r>
            <a:r>
              <a:rPr sz="1800" spc="30" dirty="0">
                <a:latin typeface="Arial MT"/>
                <a:cs typeface="Arial MT"/>
              </a:rPr>
              <a:t> </a:t>
            </a:r>
            <a:r>
              <a:rPr sz="1800" spc="-10" dirty="0">
                <a:latin typeface="Arial MT"/>
                <a:cs typeface="Arial MT"/>
              </a:rPr>
              <a:t>visualizes </a:t>
            </a:r>
            <a:r>
              <a:rPr sz="1800" dirty="0">
                <a:latin typeface="Arial MT"/>
                <a:cs typeface="Arial MT"/>
              </a:rPr>
              <a:t>a</a:t>
            </a:r>
            <a:r>
              <a:rPr sz="1800" spc="15" dirty="0">
                <a:latin typeface="Arial MT"/>
                <a:cs typeface="Arial MT"/>
              </a:rPr>
              <a:t> </a:t>
            </a:r>
            <a:r>
              <a:rPr sz="1800" dirty="0">
                <a:latin typeface="Arial MT"/>
                <a:cs typeface="Arial MT"/>
              </a:rPr>
              <a:t>high-</a:t>
            </a:r>
            <a:r>
              <a:rPr sz="1800" spc="-10" dirty="0">
                <a:latin typeface="Arial MT"/>
                <a:cs typeface="Arial MT"/>
              </a:rPr>
              <a:t>dimensional</a:t>
            </a:r>
            <a:r>
              <a:rPr sz="1800" spc="-95" dirty="0">
                <a:latin typeface="Arial MT"/>
                <a:cs typeface="Arial MT"/>
              </a:rPr>
              <a:t> </a:t>
            </a:r>
            <a:r>
              <a:rPr sz="1800" dirty="0">
                <a:latin typeface="Arial MT"/>
                <a:cs typeface="Arial MT"/>
              </a:rPr>
              <a:t>dataset</a:t>
            </a:r>
            <a:r>
              <a:rPr sz="1800" spc="-10" dirty="0">
                <a:latin typeface="Arial MT"/>
                <a:cs typeface="Arial MT"/>
              </a:rPr>
              <a:t> </a:t>
            </a:r>
            <a:r>
              <a:rPr sz="1800" dirty="0">
                <a:latin typeface="Arial MT"/>
                <a:cs typeface="Arial MT"/>
              </a:rPr>
              <a:t>into</a:t>
            </a:r>
            <a:r>
              <a:rPr sz="1800" spc="-5" dirty="0">
                <a:latin typeface="Arial MT"/>
                <a:cs typeface="Arial MT"/>
              </a:rPr>
              <a:t> </a:t>
            </a:r>
            <a:r>
              <a:rPr sz="1800" dirty="0">
                <a:latin typeface="Arial MT"/>
                <a:cs typeface="Arial MT"/>
              </a:rPr>
              <a:t>two</a:t>
            </a:r>
            <a:r>
              <a:rPr sz="1800" spc="25" dirty="0">
                <a:latin typeface="Arial MT"/>
                <a:cs typeface="Arial MT"/>
              </a:rPr>
              <a:t> </a:t>
            </a:r>
            <a:r>
              <a:rPr sz="1800" spc="-10" dirty="0">
                <a:latin typeface="Arial MT"/>
                <a:cs typeface="Arial MT"/>
              </a:rPr>
              <a:t>principal </a:t>
            </a:r>
            <a:r>
              <a:rPr sz="1800" dirty="0">
                <a:latin typeface="Arial MT"/>
                <a:cs typeface="Arial MT"/>
              </a:rPr>
              <a:t>components</a:t>
            </a:r>
            <a:r>
              <a:rPr sz="1800" spc="-25" dirty="0">
                <a:latin typeface="Arial MT"/>
                <a:cs typeface="Arial MT"/>
              </a:rPr>
              <a:t> </a:t>
            </a:r>
            <a:r>
              <a:rPr sz="1800" dirty="0">
                <a:latin typeface="Arial MT"/>
                <a:cs typeface="Arial MT"/>
              </a:rPr>
              <a:t>(PC1</a:t>
            </a:r>
            <a:r>
              <a:rPr sz="1800" spc="-5" dirty="0">
                <a:latin typeface="Arial MT"/>
                <a:cs typeface="Arial MT"/>
              </a:rPr>
              <a:t> </a:t>
            </a:r>
            <a:r>
              <a:rPr sz="1800" dirty="0">
                <a:latin typeface="Arial MT"/>
                <a:cs typeface="Arial MT"/>
              </a:rPr>
              <a:t>and</a:t>
            </a:r>
            <a:r>
              <a:rPr sz="1800" spc="-45" dirty="0">
                <a:latin typeface="Arial MT"/>
                <a:cs typeface="Arial MT"/>
              </a:rPr>
              <a:t> </a:t>
            </a:r>
            <a:r>
              <a:rPr sz="1800" dirty="0">
                <a:latin typeface="Arial MT"/>
                <a:cs typeface="Arial MT"/>
              </a:rPr>
              <a:t>PC2)</a:t>
            </a:r>
            <a:r>
              <a:rPr sz="1800" spc="-5" dirty="0">
                <a:latin typeface="Arial MT"/>
                <a:cs typeface="Arial MT"/>
              </a:rPr>
              <a:t> </a:t>
            </a:r>
            <a:r>
              <a:rPr sz="1800" spc="-10" dirty="0">
                <a:latin typeface="Arial MT"/>
                <a:cs typeface="Arial MT"/>
              </a:rPr>
              <a:t>representing </a:t>
            </a:r>
            <a:r>
              <a:rPr sz="1800" dirty="0">
                <a:latin typeface="Arial MT"/>
                <a:cs typeface="Arial MT"/>
              </a:rPr>
              <a:t>significant</a:t>
            </a:r>
            <a:r>
              <a:rPr sz="1800" spc="-80" dirty="0">
                <a:latin typeface="Arial MT"/>
                <a:cs typeface="Arial MT"/>
              </a:rPr>
              <a:t> </a:t>
            </a:r>
            <a:r>
              <a:rPr sz="1800" dirty="0">
                <a:latin typeface="Arial MT"/>
                <a:cs typeface="Arial MT"/>
              </a:rPr>
              <a:t>variance.</a:t>
            </a:r>
            <a:r>
              <a:rPr sz="1800" spc="-80" dirty="0">
                <a:latin typeface="Arial MT"/>
                <a:cs typeface="Arial MT"/>
              </a:rPr>
              <a:t> </a:t>
            </a:r>
            <a:r>
              <a:rPr sz="1800" dirty="0">
                <a:latin typeface="Arial MT"/>
                <a:cs typeface="Arial MT"/>
              </a:rPr>
              <a:t>The</a:t>
            </a:r>
            <a:r>
              <a:rPr sz="1800" spc="5" dirty="0">
                <a:latin typeface="Arial MT"/>
                <a:cs typeface="Arial MT"/>
              </a:rPr>
              <a:t> </a:t>
            </a:r>
            <a:r>
              <a:rPr sz="1800" dirty="0">
                <a:latin typeface="Arial MT"/>
                <a:cs typeface="Arial MT"/>
              </a:rPr>
              <a:t>scatter</a:t>
            </a:r>
            <a:r>
              <a:rPr sz="1800" spc="10" dirty="0">
                <a:latin typeface="Arial MT"/>
                <a:cs typeface="Arial MT"/>
              </a:rPr>
              <a:t> </a:t>
            </a:r>
            <a:r>
              <a:rPr sz="1800" dirty="0">
                <a:latin typeface="Arial MT"/>
                <a:cs typeface="Arial MT"/>
              </a:rPr>
              <a:t>plot</a:t>
            </a:r>
            <a:r>
              <a:rPr sz="1800" spc="-35" dirty="0">
                <a:latin typeface="Arial MT"/>
                <a:cs typeface="Arial MT"/>
              </a:rPr>
              <a:t> </a:t>
            </a:r>
            <a:r>
              <a:rPr sz="1800" spc="-10" dirty="0">
                <a:latin typeface="Arial MT"/>
                <a:cs typeface="Arial MT"/>
              </a:rPr>
              <a:t>shows </a:t>
            </a:r>
            <a:r>
              <a:rPr sz="1800" dirty="0">
                <a:latin typeface="Arial MT"/>
                <a:cs typeface="Arial MT"/>
              </a:rPr>
              <a:t>distinct</a:t>
            </a:r>
            <a:r>
              <a:rPr sz="1800" spc="-95" dirty="0">
                <a:latin typeface="Arial MT"/>
                <a:cs typeface="Arial MT"/>
              </a:rPr>
              <a:t> </a:t>
            </a:r>
            <a:r>
              <a:rPr sz="1800" dirty="0">
                <a:latin typeface="Arial MT"/>
                <a:cs typeface="Arial MT"/>
              </a:rPr>
              <a:t>clusters,</a:t>
            </a:r>
            <a:r>
              <a:rPr sz="1800" spc="-55" dirty="0">
                <a:latin typeface="Arial MT"/>
                <a:cs typeface="Arial MT"/>
              </a:rPr>
              <a:t> </a:t>
            </a:r>
            <a:r>
              <a:rPr sz="1800" dirty="0">
                <a:latin typeface="Arial MT"/>
                <a:cs typeface="Arial MT"/>
              </a:rPr>
              <a:t>with</a:t>
            </a:r>
            <a:r>
              <a:rPr sz="1800" spc="20" dirty="0">
                <a:latin typeface="Arial MT"/>
                <a:cs typeface="Arial MT"/>
              </a:rPr>
              <a:t> </a:t>
            </a:r>
            <a:r>
              <a:rPr sz="1800" dirty="0">
                <a:latin typeface="Arial MT"/>
                <a:cs typeface="Arial MT"/>
              </a:rPr>
              <a:t>PC1</a:t>
            </a:r>
            <a:r>
              <a:rPr sz="1800" spc="20" dirty="0">
                <a:latin typeface="Arial MT"/>
                <a:cs typeface="Arial MT"/>
              </a:rPr>
              <a:t> </a:t>
            </a:r>
            <a:r>
              <a:rPr sz="1800" dirty="0">
                <a:latin typeface="Arial MT"/>
                <a:cs typeface="Arial MT"/>
              </a:rPr>
              <a:t>contributing</a:t>
            </a:r>
            <a:r>
              <a:rPr sz="1800" spc="-95" dirty="0">
                <a:latin typeface="Arial MT"/>
                <a:cs typeface="Arial MT"/>
              </a:rPr>
              <a:t> </a:t>
            </a:r>
            <a:r>
              <a:rPr sz="1800" dirty="0">
                <a:latin typeface="Arial MT"/>
                <a:cs typeface="Arial MT"/>
              </a:rPr>
              <a:t>more</a:t>
            </a:r>
            <a:r>
              <a:rPr sz="1800" spc="15" dirty="0">
                <a:latin typeface="Arial MT"/>
                <a:cs typeface="Arial MT"/>
              </a:rPr>
              <a:t> </a:t>
            </a:r>
            <a:r>
              <a:rPr sz="1800" spc="-25" dirty="0">
                <a:latin typeface="Arial MT"/>
                <a:cs typeface="Arial MT"/>
              </a:rPr>
              <a:t>to </a:t>
            </a:r>
            <a:r>
              <a:rPr sz="1800" dirty="0">
                <a:latin typeface="Arial MT"/>
                <a:cs typeface="Arial MT"/>
              </a:rPr>
              <a:t>the</a:t>
            </a:r>
            <a:r>
              <a:rPr sz="1800" spc="-5" dirty="0">
                <a:latin typeface="Arial MT"/>
                <a:cs typeface="Arial MT"/>
              </a:rPr>
              <a:t> </a:t>
            </a:r>
            <a:r>
              <a:rPr sz="1800" dirty="0">
                <a:latin typeface="Arial MT"/>
                <a:cs typeface="Arial MT"/>
              </a:rPr>
              <a:t>variance.</a:t>
            </a:r>
            <a:r>
              <a:rPr sz="1800" spc="-35" dirty="0">
                <a:latin typeface="Arial MT"/>
                <a:cs typeface="Arial MT"/>
              </a:rPr>
              <a:t> </a:t>
            </a:r>
            <a:r>
              <a:rPr sz="1800" dirty="0">
                <a:latin typeface="Arial MT"/>
                <a:cs typeface="Arial MT"/>
              </a:rPr>
              <a:t>PCA</a:t>
            </a:r>
            <a:r>
              <a:rPr sz="1800" spc="-60" dirty="0">
                <a:latin typeface="Arial MT"/>
                <a:cs typeface="Arial MT"/>
              </a:rPr>
              <a:t> </a:t>
            </a:r>
            <a:r>
              <a:rPr sz="1800" dirty="0">
                <a:latin typeface="Arial MT"/>
                <a:cs typeface="Arial MT"/>
              </a:rPr>
              <a:t>successfully</a:t>
            </a:r>
            <a:r>
              <a:rPr sz="1800" spc="-80" dirty="0">
                <a:latin typeface="Arial MT"/>
                <a:cs typeface="Arial MT"/>
              </a:rPr>
              <a:t> </a:t>
            </a:r>
            <a:r>
              <a:rPr sz="1800" spc="-10" dirty="0">
                <a:latin typeface="Arial MT"/>
                <a:cs typeface="Arial MT"/>
              </a:rPr>
              <a:t>reduced </a:t>
            </a:r>
            <a:r>
              <a:rPr sz="1800" dirty="0">
                <a:latin typeface="Arial MT"/>
                <a:cs typeface="Arial MT"/>
              </a:rPr>
              <a:t>dimensionality</a:t>
            </a:r>
            <a:r>
              <a:rPr sz="1800" spc="-65" dirty="0">
                <a:latin typeface="Arial MT"/>
                <a:cs typeface="Arial MT"/>
              </a:rPr>
              <a:t> </a:t>
            </a:r>
            <a:r>
              <a:rPr sz="1800" dirty="0">
                <a:latin typeface="Arial MT"/>
                <a:cs typeface="Arial MT"/>
              </a:rPr>
              <a:t>while</a:t>
            </a:r>
            <a:r>
              <a:rPr sz="1800" spc="-20" dirty="0">
                <a:latin typeface="Arial MT"/>
                <a:cs typeface="Arial MT"/>
              </a:rPr>
              <a:t> </a:t>
            </a:r>
            <a:r>
              <a:rPr sz="1800" dirty="0">
                <a:latin typeface="Arial MT"/>
                <a:cs typeface="Arial MT"/>
              </a:rPr>
              <a:t>retaining</a:t>
            </a:r>
            <a:r>
              <a:rPr sz="1800" spc="-55" dirty="0">
                <a:latin typeface="Arial MT"/>
                <a:cs typeface="Arial MT"/>
              </a:rPr>
              <a:t> </a:t>
            </a:r>
            <a:r>
              <a:rPr sz="1800" dirty="0">
                <a:latin typeface="Arial MT"/>
                <a:cs typeface="Arial MT"/>
              </a:rPr>
              <a:t>key</a:t>
            </a:r>
            <a:r>
              <a:rPr sz="1800" spc="60" dirty="0">
                <a:latin typeface="Arial MT"/>
                <a:cs typeface="Arial MT"/>
              </a:rPr>
              <a:t> </a:t>
            </a:r>
            <a:r>
              <a:rPr sz="1800" spc="-10" dirty="0">
                <a:latin typeface="Arial MT"/>
                <a:cs typeface="Arial MT"/>
              </a:rPr>
              <a:t>information, </a:t>
            </a:r>
            <a:r>
              <a:rPr sz="1800" dirty="0">
                <a:latin typeface="Arial MT"/>
                <a:cs typeface="Arial MT"/>
              </a:rPr>
              <a:t>aiding</a:t>
            </a:r>
            <a:r>
              <a:rPr sz="1800" spc="-70" dirty="0">
                <a:latin typeface="Arial MT"/>
                <a:cs typeface="Arial MT"/>
              </a:rPr>
              <a:t> </a:t>
            </a:r>
            <a:r>
              <a:rPr sz="1800" dirty="0">
                <a:latin typeface="Arial MT"/>
                <a:cs typeface="Arial MT"/>
              </a:rPr>
              <a:t>in</a:t>
            </a:r>
            <a:r>
              <a:rPr sz="1800" spc="30" dirty="0">
                <a:latin typeface="Arial MT"/>
                <a:cs typeface="Arial MT"/>
              </a:rPr>
              <a:t> </a:t>
            </a:r>
            <a:r>
              <a:rPr sz="1800" dirty="0">
                <a:latin typeface="Arial MT"/>
                <a:cs typeface="Arial MT"/>
              </a:rPr>
              <a:t>further</a:t>
            </a:r>
            <a:r>
              <a:rPr sz="1800" spc="-5" dirty="0">
                <a:latin typeface="Arial MT"/>
                <a:cs typeface="Arial MT"/>
              </a:rPr>
              <a:t> </a:t>
            </a:r>
            <a:r>
              <a:rPr sz="1800" dirty="0">
                <a:latin typeface="Arial MT"/>
                <a:cs typeface="Arial MT"/>
              </a:rPr>
              <a:t>analysis</a:t>
            </a:r>
            <a:r>
              <a:rPr sz="1800" spc="-25" dirty="0">
                <a:latin typeface="Arial MT"/>
                <a:cs typeface="Arial MT"/>
              </a:rPr>
              <a:t> </a:t>
            </a:r>
            <a:r>
              <a:rPr sz="1800" dirty="0">
                <a:latin typeface="Arial MT"/>
                <a:cs typeface="Arial MT"/>
              </a:rPr>
              <a:t>like</a:t>
            </a:r>
            <a:r>
              <a:rPr sz="1800" spc="-15" dirty="0">
                <a:latin typeface="Arial MT"/>
                <a:cs typeface="Arial MT"/>
              </a:rPr>
              <a:t> </a:t>
            </a:r>
            <a:r>
              <a:rPr sz="1800" spc="-10" dirty="0">
                <a:latin typeface="Arial MT"/>
                <a:cs typeface="Arial MT"/>
              </a:rPr>
              <a:t>classification, </a:t>
            </a:r>
            <a:r>
              <a:rPr sz="1800" dirty="0">
                <a:latin typeface="Arial MT"/>
                <a:cs typeface="Arial MT"/>
              </a:rPr>
              <a:t>anomaly</a:t>
            </a:r>
            <a:r>
              <a:rPr sz="1800" spc="5" dirty="0">
                <a:latin typeface="Arial MT"/>
                <a:cs typeface="Arial MT"/>
              </a:rPr>
              <a:t> </a:t>
            </a:r>
            <a:r>
              <a:rPr sz="1800" dirty="0">
                <a:latin typeface="Arial MT"/>
                <a:cs typeface="Arial MT"/>
              </a:rPr>
              <a:t>detection,</a:t>
            </a:r>
            <a:r>
              <a:rPr sz="1800" spc="-100" dirty="0">
                <a:latin typeface="Arial MT"/>
                <a:cs typeface="Arial MT"/>
              </a:rPr>
              <a:t> </a:t>
            </a:r>
            <a:r>
              <a:rPr sz="1800" dirty="0">
                <a:latin typeface="Arial MT"/>
                <a:cs typeface="Arial MT"/>
              </a:rPr>
              <a:t>or</a:t>
            </a:r>
            <a:r>
              <a:rPr sz="1800" spc="20" dirty="0">
                <a:latin typeface="Arial MT"/>
                <a:cs typeface="Arial MT"/>
              </a:rPr>
              <a:t> </a:t>
            </a:r>
            <a:r>
              <a:rPr sz="1800" spc="-10" dirty="0">
                <a:latin typeface="Arial MT"/>
                <a:cs typeface="Arial MT"/>
              </a:rPr>
              <a:t>clustering.</a:t>
            </a:r>
            <a:endParaRPr sz="18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35" y="1087577"/>
            <a:ext cx="4285615" cy="1003935"/>
          </a:xfrm>
          <a:prstGeom prst="rect">
            <a:avLst/>
          </a:prstGeom>
        </p:spPr>
        <p:txBody>
          <a:bodyPr vert="horz" wrap="square" lIns="0" tIns="11430" rIns="0" bIns="0" rtlCol="0">
            <a:spAutoFit/>
          </a:bodyPr>
          <a:lstStyle/>
          <a:p>
            <a:pPr marL="12700" marR="5080">
              <a:lnSpc>
                <a:spcPct val="100400"/>
              </a:lnSpc>
              <a:spcBef>
                <a:spcPts val="90"/>
              </a:spcBef>
              <a:tabLst>
                <a:tab pos="4272280" algn="l"/>
              </a:tabLst>
            </a:pPr>
            <a:r>
              <a:rPr sz="3200" spc="-10" dirty="0"/>
              <a:t>VISUALIZATION </a:t>
            </a:r>
            <a:r>
              <a:rPr sz="3200" u="heavy" spc="-10" dirty="0">
                <a:uFill>
                  <a:solidFill>
                    <a:srgbClr val="FFC000"/>
                  </a:solidFill>
                </a:uFill>
              </a:rPr>
              <a:t>STRARTEGIES</a:t>
            </a:r>
            <a:r>
              <a:rPr sz="3200" u="heavy" dirty="0">
                <a:uFill>
                  <a:solidFill>
                    <a:srgbClr val="FFC000"/>
                  </a:solidFill>
                </a:uFill>
              </a:rPr>
              <a:t>	</a:t>
            </a:r>
            <a:endParaRPr sz="3200"/>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grpSp>
        <p:nvGrpSpPr>
          <p:cNvPr id="5" name="object 5"/>
          <p:cNvGrpSpPr/>
          <p:nvPr/>
        </p:nvGrpSpPr>
        <p:grpSpPr>
          <a:xfrm>
            <a:off x="5536691" y="0"/>
            <a:ext cx="6652259" cy="6858000"/>
            <a:chOff x="5536691" y="0"/>
            <a:chExt cx="6652259" cy="6858000"/>
          </a:xfrm>
        </p:grpSpPr>
        <p:sp>
          <p:nvSpPr>
            <p:cNvPr id="6" name="object 6"/>
            <p:cNvSpPr/>
            <p:nvPr/>
          </p:nvSpPr>
          <p:spPr>
            <a:xfrm>
              <a:off x="10693907"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7" name="object 7"/>
            <p:cNvPicPr/>
            <p:nvPr/>
          </p:nvPicPr>
          <p:blipFill>
            <a:blip r:embed="rId2" cstate="print"/>
            <a:stretch>
              <a:fillRect/>
            </a:stretch>
          </p:blipFill>
          <p:spPr>
            <a:xfrm>
              <a:off x="5536691" y="498348"/>
              <a:ext cx="6291071" cy="6112764"/>
            </a:xfrm>
            <a:prstGeom prst="rect">
              <a:avLst/>
            </a:prstGeom>
          </p:spPr>
        </p:pic>
        <p:sp>
          <p:nvSpPr>
            <p:cNvPr id="8" name="object 8"/>
            <p:cNvSpPr/>
            <p:nvPr/>
          </p:nvSpPr>
          <p:spPr>
            <a:xfrm>
              <a:off x="5682995" y="516636"/>
              <a:ext cx="6007735" cy="5833745"/>
            </a:xfrm>
            <a:custGeom>
              <a:avLst/>
              <a:gdLst/>
              <a:ahLst/>
              <a:cxnLst/>
              <a:rect l="l" t="t" r="r" b="b"/>
              <a:pathLst>
                <a:path w="6007734" h="5833745">
                  <a:moveTo>
                    <a:pt x="6007354" y="0"/>
                  </a:moveTo>
                  <a:lnTo>
                    <a:pt x="0" y="0"/>
                  </a:lnTo>
                  <a:lnTo>
                    <a:pt x="0" y="5833364"/>
                  </a:lnTo>
                  <a:lnTo>
                    <a:pt x="6007354" y="5833364"/>
                  </a:lnTo>
                  <a:lnTo>
                    <a:pt x="6007354" y="0"/>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5559551" y="763523"/>
              <a:ext cx="6094476" cy="5486400"/>
            </a:xfrm>
            <a:prstGeom prst="rect">
              <a:avLst/>
            </a:prstGeom>
          </p:spPr>
        </p:pic>
      </p:grpSp>
      <p:sp>
        <p:nvSpPr>
          <p:cNvPr id="10" name="object 10"/>
          <p:cNvSpPr txBox="1"/>
          <p:nvPr/>
        </p:nvSpPr>
        <p:spPr>
          <a:xfrm>
            <a:off x="167741" y="2775280"/>
            <a:ext cx="4915535" cy="304546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MT"/>
                <a:cs typeface="Arial MT"/>
              </a:rPr>
              <a:t>UMAP</a:t>
            </a:r>
            <a:r>
              <a:rPr sz="1800" spc="-15" dirty="0">
                <a:latin typeface="Arial MT"/>
                <a:cs typeface="Arial MT"/>
              </a:rPr>
              <a:t> </a:t>
            </a:r>
            <a:r>
              <a:rPr sz="1800" dirty="0">
                <a:latin typeface="Arial MT"/>
                <a:cs typeface="Arial MT"/>
              </a:rPr>
              <a:t>is</a:t>
            </a:r>
            <a:r>
              <a:rPr sz="1800" spc="-20" dirty="0">
                <a:latin typeface="Arial MT"/>
                <a:cs typeface="Arial MT"/>
              </a:rPr>
              <a:t> </a:t>
            </a:r>
            <a:r>
              <a:rPr sz="1800" dirty="0">
                <a:latin typeface="Arial MT"/>
                <a:cs typeface="Arial MT"/>
              </a:rPr>
              <a:t>a</a:t>
            </a:r>
            <a:r>
              <a:rPr sz="1800" spc="10" dirty="0">
                <a:latin typeface="Arial MT"/>
                <a:cs typeface="Arial MT"/>
              </a:rPr>
              <a:t> </a:t>
            </a:r>
            <a:r>
              <a:rPr sz="1800" dirty="0">
                <a:latin typeface="Arial MT"/>
                <a:cs typeface="Arial MT"/>
              </a:rPr>
              <a:t>dimensionality</a:t>
            </a:r>
            <a:r>
              <a:rPr sz="1800" spc="-95" dirty="0">
                <a:latin typeface="Arial MT"/>
                <a:cs typeface="Arial MT"/>
              </a:rPr>
              <a:t> </a:t>
            </a:r>
            <a:r>
              <a:rPr sz="1800" dirty="0">
                <a:latin typeface="Arial MT"/>
                <a:cs typeface="Arial MT"/>
              </a:rPr>
              <a:t>reduction</a:t>
            </a:r>
            <a:r>
              <a:rPr sz="1800" spc="-90" dirty="0">
                <a:latin typeface="Arial MT"/>
                <a:cs typeface="Arial MT"/>
              </a:rPr>
              <a:t> </a:t>
            </a:r>
            <a:r>
              <a:rPr sz="1800" spc="-10" dirty="0">
                <a:latin typeface="Arial MT"/>
                <a:cs typeface="Arial MT"/>
              </a:rPr>
              <a:t>technique </a:t>
            </a:r>
            <a:r>
              <a:rPr sz="1800" dirty="0">
                <a:latin typeface="Arial MT"/>
                <a:cs typeface="Arial MT"/>
              </a:rPr>
              <a:t>that</a:t>
            </a:r>
            <a:r>
              <a:rPr sz="1800" spc="10" dirty="0">
                <a:latin typeface="Arial MT"/>
                <a:cs typeface="Arial MT"/>
              </a:rPr>
              <a:t> </a:t>
            </a:r>
            <a:r>
              <a:rPr sz="1800" dirty="0">
                <a:latin typeface="Arial MT"/>
                <a:cs typeface="Arial MT"/>
              </a:rPr>
              <a:t>visualizes</a:t>
            </a:r>
            <a:r>
              <a:rPr sz="1800" spc="-65" dirty="0">
                <a:latin typeface="Arial MT"/>
                <a:cs typeface="Arial MT"/>
              </a:rPr>
              <a:t> </a:t>
            </a:r>
            <a:r>
              <a:rPr sz="1800" dirty="0">
                <a:latin typeface="Arial MT"/>
                <a:cs typeface="Arial MT"/>
              </a:rPr>
              <a:t>high-</a:t>
            </a:r>
            <a:r>
              <a:rPr sz="1800" spc="-10" dirty="0">
                <a:latin typeface="Arial MT"/>
                <a:cs typeface="Arial MT"/>
              </a:rPr>
              <a:t>dimensional</a:t>
            </a:r>
            <a:r>
              <a:rPr sz="1800" spc="-75" dirty="0">
                <a:latin typeface="Arial MT"/>
                <a:cs typeface="Arial MT"/>
              </a:rPr>
              <a:t> </a:t>
            </a:r>
            <a:r>
              <a:rPr sz="1800" dirty="0">
                <a:latin typeface="Arial MT"/>
                <a:cs typeface="Arial MT"/>
              </a:rPr>
              <a:t>data</a:t>
            </a:r>
            <a:r>
              <a:rPr sz="1800" spc="55" dirty="0">
                <a:latin typeface="Arial MT"/>
                <a:cs typeface="Arial MT"/>
              </a:rPr>
              <a:t> </a:t>
            </a:r>
            <a:r>
              <a:rPr sz="1800" dirty="0">
                <a:latin typeface="Arial MT"/>
                <a:cs typeface="Arial MT"/>
              </a:rPr>
              <a:t>in</a:t>
            </a:r>
            <a:r>
              <a:rPr sz="1800" spc="-25" dirty="0">
                <a:latin typeface="Arial MT"/>
                <a:cs typeface="Arial MT"/>
              </a:rPr>
              <a:t> </a:t>
            </a:r>
            <a:r>
              <a:rPr sz="1800" dirty="0">
                <a:latin typeface="Arial MT"/>
                <a:cs typeface="Arial MT"/>
              </a:rPr>
              <a:t>a</a:t>
            </a:r>
            <a:r>
              <a:rPr sz="1800" spc="70" dirty="0">
                <a:latin typeface="Arial MT"/>
                <a:cs typeface="Arial MT"/>
              </a:rPr>
              <a:t> </a:t>
            </a:r>
            <a:r>
              <a:rPr sz="1800" spc="-25" dirty="0">
                <a:latin typeface="Arial MT"/>
                <a:cs typeface="Arial MT"/>
              </a:rPr>
              <a:t>2D </a:t>
            </a:r>
            <a:r>
              <a:rPr sz="1800" dirty="0">
                <a:latin typeface="Arial MT"/>
                <a:cs typeface="Arial MT"/>
              </a:rPr>
              <a:t>space,</a:t>
            </a:r>
            <a:r>
              <a:rPr sz="1800" spc="5" dirty="0">
                <a:latin typeface="Arial MT"/>
                <a:cs typeface="Arial MT"/>
              </a:rPr>
              <a:t> </a:t>
            </a:r>
            <a:r>
              <a:rPr sz="1800" dirty="0">
                <a:latin typeface="Arial MT"/>
                <a:cs typeface="Arial MT"/>
              </a:rPr>
              <a:t>uncovering</a:t>
            </a:r>
            <a:r>
              <a:rPr sz="1800" spc="-65" dirty="0">
                <a:latin typeface="Arial MT"/>
                <a:cs typeface="Arial MT"/>
              </a:rPr>
              <a:t> </a:t>
            </a:r>
            <a:r>
              <a:rPr sz="1800" dirty="0">
                <a:latin typeface="Arial MT"/>
                <a:cs typeface="Arial MT"/>
              </a:rPr>
              <a:t>inherent</a:t>
            </a:r>
            <a:r>
              <a:rPr sz="1800" spc="-20" dirty="0">
                <a:latin typeface="Arial MT"/>
                <a:cs typeface="Arial MT"/>
              </a:rPr>
              <a:t> </a:t>
            </a:r>
            <a:r>
              <a:rPr sz="1800" dirty="0">
                <a:latin typeface="Arial MT"/>
                <a:cs typeface="Arial MT"/>
              </a:rPr>
              <a:t>groupings</a:t>
            </a:r>
            <a:r>
              <a:rPr sz="1800" spc="-65" dirty="0">
                <a:latin typeface="Arial MT"/>
                <a:cs typeface="Arial MT"/>
              </a:rPr>
              <a:t> </a:t>
            </a:r>
            <a:r>
              <a:rPr sz="1800" spc="-25" dirty="0">
                <a:latin typeface="Arial MT"/>
                <a:cs typeface="Arial MT"/>
              </a:rPr>
              <a:t>or </a:t>
            </a:r>
            <a:r>
              <a:rPr sz="1800" dirty="0">
                <a:latin typeface="Arial MT"/>
                <a:cs typeface="Arial MT"/>
              </a:rPr>
              <a:t>patterns.</a:t>
            </a:r>
            <a:r>
              <a:rPr sz="1800" spc="-75" dirty="0">
                <a:latin typeface="Arial MT"/>
                <a:cs typeface="Arial MT"/>
              </a:rPr>
              <a:t> </a:t>
            </a:r>
            <a:r>
              <a:rPr sz="1800" dirty="0">
                <a:latin typeface="Arial MT"/>
                <a:cs typeface="Arial MT"/>
              </a:rPr>
              <a:t>It</a:t>
            </a:r>
            <a:r>
              <a:rPr sz="1800" spc="-5" dirty="0">
                <a:latin typeface="Arial MT"/>
                <a:cs typeface="Arial MT"/>
              </a:rPr>
              <a:t> </a:t>
            </a:r>
            <a:r>
              <a:rPr sz="1800" dirty="0">
                <a:latin typeface="Arial MT"/>
                <a:cs typeface="Arial MT"/>
              </a:rPr>
              <a:t>uses</a:t>
            </a:r>
            <a:r>
              <a:rPr sz="1800" spc="-35" dirty="0">
                <a:latin typeface="Arial MT"/>
                <a:cs typeface="Arial MT"/>
              </a:rPr>
              <a:t> </a:t>
            </a:r>
            <a:r>
              <a:rPr sz="1800" dirty="0">
                <a:latin typeface="Arial MT"/>
                <a:cs typeface="Arial MT"/>
              </a:rPr>
              <a:t>UMAP's</a:t>
            </a:r>
            <a:r>
              <a:rPr sz="1800" spc="30" dirty="0">
                <a:latin typeface="Arial MT"/>
                <a:cs typeface="Arial MT"/>
              </a:rPr>
              <a:t> </a:t>
            </a:r>
            <a:r>
              <a:rPr sz="1800" dirty="0">
                <a:latin typeface="Arial MT"/>
                <a:cs typeface="Arial MT"/>
              </a:rPr>
              <a:t>X-axis</a:t>
            </a:r>
            <a:r>
              <a:rPr sz="1800" spc="-5" dirty="0">
                <a:latin typeface="Arial MT"/>
                <a:cs typeface="Arial MT"/>
              </a:rPr>
              <a:t> </a:t>
            </a:r>
            <a:r>
              <a:rPr sz="1800" dirty="0">
                <a:latin typeface="Arial MT"/>
                <a:cs typeface="Arial MT"/>
              </a:rPr>
              <a:t>and</a:t>
            </a:r>
            <a:r>
              <a:rPr sz="1800" spc="-65" dirty="0">
                <a:latin typeface="Arial MT"/>
                <a:cs typeface="Arial MT"/>
              </a:rPr>
              <a:t> </a:t>
            </a:r>
            <a:r>
              <a:rPr sz="1800" spc="-85" dirty="0">
                <a:latin typeface="Arial MT"/>
                <a:cs typeface="Arial MT"/>
              </a:rPr>
              <a:t>Y-</a:t>
            </a:r>
            <a:r>
              <a:rPr sz="1800" dirty="0">
                <a:latin typeface="Arial MT"/>
                <a:cs typeface="Arial MT"/>
              </a:rPr>
              <a:t>axis</a:t>
            </a:r>
            <a:r>
              <a:rPr sz="1800" spc="-5" dirty="0">
                <a:latin typeface="Arial MT"/>
                <a:cs typeface="Arial MT"/>
              </a:rPr>
              <a:t> </a:t>
            </a:r>
            <a:r>
              <a:rPr sz="1800" spc="-25" dirty="0">
                <a:latin typeface="Arial MT"/>
                <a:cs typeface="Arial MT"/>
              </a:rPr>
              <a:t>to </a:t>
            </a:r>
            <a:r>
              <a:rPr sz="1800" dirty="0">
                <a:latin typeface="Arial MT"/>
                <a:cs typeface="Arial MT"/>
              </a:rPr>
              <a:t>represent</a:t>
            </a:r>
            <a:r>
              <a:rPr sz="1800" spc="-60" dirty="0">
                <a:latin typeface="Arial MT"/>
                <a:cs typeface="Arial MT"/>
              </a:rPr>
              <a:t> </a:t>
            </a:r>
            <a:r>
              <a:rPr sz="1800" dirty="0">
                <a:latin typeface="Arial MT"/>
                <a:cs typeface="Arial MT"/>
              </a:rPr>
              <a:t>the</a:t>
            </a:r>
            <a:r>
              <a:rPr sz="1800" spc="-20" dirty="0">
                <a:latin typeface="Arial MT"/>
                <a:cs typeface="Arial MT"/>
              </a:rPr>
              <a:t> </a:t>
            </a:r>
            <a:r>
              <a:rPr sz="1800" dirty="0">
                <a:latin typeface="Arial MT"/>
                <a:cs typeface="Arial MT"/>
              </a:rPr>
              <a:t>two</a:t>
            </a:r>
            <a:r>
              <a:rPr sz="1800" spc="50" dirty="0">
                <a:latin typeface="Arial MT"/>
                <a:cs typeface="Arial MT"/>
              </a:rPr>
              <a:t> </a:t>
            </a:r>
            <a:r>
              <a:rPr sz="1800" dirty="0">
                <a:latin typeface="Arial MT"/>
                <a:cs typeface="Arial MT"/>
              </a:rPr>
              <a:t>dimensions,</a:t>
            </a:r>
            <a:r>
              <a:rPr sz="1800" spc="-20" dirty="0">
                <a:latin typeface="Arial MT"/>
                <a:cs typeface="Arial MT"/>
              </a:rPr>
              <a:t> </a:t>
            </a:r>
            <a:r>
              <a:rPr sz="1800" dirty="0">
                <a:latin typeface="Arial MT"/>
                <a:cs typeface="Arial MT"/>
              </a:rPr>
              <a:t>revealing</a:t>
            </a:r>
            <a:r>
              <a:rPr sz="1800" spc="-130" dirty="0">
                <a:latin typeface="Arial MT"/>
                <a:cs typeface="Arial MT"/>
              </a:rPr>
              <a:t> </a:t>
            </a:r>
            <a:r>
              <a:rPr sz="1800" spc="-10" dirty="0">
                <a:latin typeface="Arial MT"/>
                <a:cs typeface="Arial MT"/>
              </a:rPr>
              <a:t>clusters </a:t>
            </a:r>
            <a:r>
              <a:rPr sz="1800" dirty="0">
                <a:latin typeface="Arial MT"/>
                <a:cs typeface="Arial MT"/>
              </a:rPr>
              <a:t>and</a:t>
            </a:r>
            <a:r>
              <a:rPr sz="1800" spc="-45" dirty="0">
                <a:latin typeface="Arial MT"/>
                <a:cs typeface="Arial MT"/>
              </a:rPr>
              <a:t> </a:t>
            </a:r>
            <a:r>
              <a:rPr sz="1800" dirty="0">
                <a:latin typeface="Arial MT"/>
                <a:cs typeface="Arial MT"/>
              </a:rPr>
              <a:t>local</a:t>
            </a:r>
            <a:r>
              <a:rPr sz="1800" spc="-35" dirty="0">
                <a:latin typeface="Arial MT"/>
                <a:cs typeface="Arial MT"/>
              </a:rPr>
              <a:t> </a:t>
            </a:r>
            <a:r>
              <a:rPr sz="1800" dirty="0">
                <a:latin typeface="Arial MT"/>
                <a:cs typeface="Arial MT"/>
              </a:rPr>
              <a:t>relationships</a:t>
            </a:r>
            <a:r>
              <a:rPr sz="1800" spc="-110" dirty="0">
                <a:latin typeface="Arial MT"/>
                <a:cs typeface="Arial MT"/>
              </a:rPr>
              <a:t> </a:t>
            </a:r>
            <a:r>
              <a:rPr sz="1800" dirty="0">
                <a:latin typeface="Arial MT"/>
                <a:cs typeface="Arial MT"/>
              </a:rPr>
              <a:t>between data</a:t>
            </a:r>
            <a:r>
              <a:rPr sz="1800" spc="-25" dirty="0">
                <a:latin typeface="Arial MT"/>
                <a:cs typeface="Arial MT"/>
              </a:rPr>
              <a:t> </a:t>
            </a:r>
            <a:r>
              <a:rPr sz="1800" spc="-10" dirty="0">
                <a:latin typeface="Arial MT"/>
                <a:cs typeface="Arial MT"/>
              </a:rPr>
              <a:t>points.</a:t>
            </a:r>
            <a:endParaRPr sz="1800">
              <a:latin typeface="Arial MT"/>
              <a:cs typeface="Arial MT"/>
            </a:endParaRPr>
          </a:p>
          <a:p>
            <a:pPr marL="12700" marR="82550">
              <a:lnSpc>
                <a:spcPct val="100000"/>
              </a:lnSpc>
              <a:spcBef>
                <a:spcPts val="10"/>
              </a:spcBef>
            </a:pPr>
            <a:r>
              <a:rPr sz="1800" dirty="0">
                <a:latin typeface="Arial MT"/>
                <a:cs typeface="Arial MT"/>
              </a:rPr>
              <a:t>UMAP</a:t>
            </a:r>
            <a:r>
              <a:rPr sz="1800" spc="-15" dirty="0">
                <a:latin typeface="Arial MT"/>
                <a:cs typeface="Arial MT"/>
              </a:rPr>
              <a:t> </a:t>
            </a:r>
            <a:r>
              <a:rPr sz="1800" dirty="0">
                <a:latin typeface="Arial MT"/>
                <a:cs typeface="Arial MT"/>
              </a:rPr>
              <a:t>is</a:t>
            </a:r>
            <a:r>
              <a:rPr sz="1800" spc="-20" dirty="0">
                <a:latin typeface="Arial MT"/>
                <a:cs typeface="Arial MT"/>
              </a:rPr>
              <a:t> </a:t>
            </a:r>
            <a:r>
              <a:rPr sz="1800" dirty="0">
                <a:latin typeface="Arial MT"/>
                <a:cs typeface="Arial MT"/>
              </a:rPr>
              <a:t>significant</a:t>
            </a:r>
            <a:r>
              <a:rPr sz="1800" spc="-95" dirty="0">
                <a:latin typeface="Arial MT"/>
                <a:cs typeface="Arial MT"/>
              </a:rPr>
              <a:t> </a:t>
            </a:r>
            <a:r>
              <a:rPr sz="1800" dirty="0">
                <a:latin typeface="Arial MT"/>
                <a:cs typeface="Arial MT"/>
              </a:rPr>
              <a:t>for</a:t>
            </a:r>
            <a:r>
              <a:rPr sz="1800" spc="-15" dirty="0">
                <a:latin typeface="Arial MT"/>
                <a:cs typeface="Arial MT"/>
              </a:rPr>
              <a:t> </a:t>
            </a:r>
            <a:r>
              <a:rPr sz="1800" dirty="0">
                <a:latin typeface="Arial MT"/>
                <a:cs typeface="Arial MT"/>
              </a:rPr>
              <a:t>pattern</a:t>
            </a:r>
            <a:r>
              <a:rPr sz="1800" spc="-50" dirty="0">
                <a:latin typeface="Arial MT"/>
                <a:cs typeface="Arial MT"/>
              </a:rPr>
              <a:t> </a:t>
            </a:r>
            <a:r>
              <a:rPr sz="1800" spc="-10" dirty="0">
                <a:latin typeface="Arial MT"/>
                <a:cs typeface="Arial MT"/>
              </a:rPr>
              <a:t>discovery, </a:t>
            </a:r>
            <a:r>
              <a:rPr sz="1800" dirty="0">
                <a:latin typeface="Arial MT"/>
                <a:cs typeface="Arial MT"/>
              </a:rPr>
              <a:t>clustering</a:t>
            </a:r>
            <a:r>
              <a:rPr sz="1800" spc="-80" dirty="0">
                <a:latin typeface="Arial MT"/>
                <a:cs typeface="Arial MT"/>
              </a:rPr>
              <a:t> </a:t>
            </a:r>
            <a:r>
              <a:rPr sz="1800" dirty="0">
                <a:latin typeface="Arial MT"/>
                <a:cs typeface="Arial MT"/>
              </a:rPr>
              <a:t>and</a:t>
            </a:r>
            <a:r>
              <a:rPr sz="1800" spc="-5" dirty="0">
                <a:latin typeface="Arial MT"/>
                <a:cs typeface="Arial MT"/>
              </a:rPr>
              <a:t> </a:t>
            </a:r>
            <a:r>
              <a:rPr sz="1800" dirty="0">
                <a:latin typeface="Arial MT"/>
                <a:cs typeface="Arial MT"/>
              </a:rPr>
              <a:t>analysis,</a:t>
            </a:r>
            <a:r>
              <a:rPr sz="1800" spc="-80" dirty="0">
                <a:latin typeface="Arial MT"/>
                <a:cs typeface="Arial MT"/>
              </a:rPr>
              <a:t> </a:t>
            </a:r>
            <a:r>
              <a:rPr sz="1800" dirty="0">
                <a:latin typeface="Arial MT"/>
                <a:cs typeface="Arial MT"/>
              </a:rPr>
              <a:t>and</a:t>
            </a:r>
            <a:r>
              <a:rPr sz="1800" spc="30" dirty="0">
                <a:latin typeface="Arial MT"/>
                <a:cs typeface="Arial MT"/>
              </a:rPr>
              <a:t> </a:t>
            </a:r>
            <a:r>
              <a:rPr sz="1800" dirty="0">
                <a:latin typeface="Arial MT"/>
                <a:cs typeface="Arial MT"/>
              </a:rPr>
              <a:t>interpretation.</a:t>
            </a:r>
            <a:r>
              <a:rPr sz="1800" spc="-80" dirty="0">
                <a:latin typeface="Arial MT"/>
                <a:cs typeface="Arial MT"/>
              </a:rPr>
              <a:t> </a:t>
            </a:r>
            <a:r>
              <a:rPr sz="1800" spc="-25" dirty="0">
                <a:latin typeface="Arial MT"/>
                <a:cs typeface="Arial MT"/>
              </a:rPr>
              <a:t>It </a:t>
            </a:r>
            <a:r>
              <a:rPr sz="1800" dirty="0">
                <a:latin typeface="Arial MT"/>
                <a:cs typeface="Arial MT"/>
              </a:rPr>
              <a:t>provides</a:t>
            </a:r>
            <a:r>
              <a:rPr sz="1800" spc="-70" dirty="0">
                <a:latin typeface="Arial MT"/>
                <a:cs typeface="Arial MT"/>
              </a:rPr>
              <a:t> </a:t>
            </a:r>
            <a:r>
              <a:rPr sz="1800" dirty="0">
                <a:latin typeface="Arial MT"/>
                <a:cs typeface="Arial MT"/>
              </a:rPr>
              <a:t>key</a:t>
            </a:r>
            <a:r>
              <a:rPr sz="1800" spc="-20" dirty="0">
                <a:latin typeface="Arial MT"/>
                <a:cs typeface="Arial MT"/>
              </a:rPr>
              <a:t> </a:t>
            </a:r>
            <a:r>
              <a:rPr sz="1800" dirty="0">
                <a:latin typeface="Arial MT"/>
                <a:cs typeface="Arial MT"/>
              </a:rPr>
              <a:t>insights,</a:t>
            </a:r>
            <a:r>
              <a:rPr sz="1800" spc="-55" dirty="0">
                <a:latin typeface="Arial MT"/>
                <a:cs typeface="Arial MT"/>
              </a:rPr>
              <a:t> </a:t>
            </a:r>
            <a:r>
              <a:rPr sz="1800" dirty="0">
                <a:latin typeface="Arial MT"/>
                <a:cs typeface="Arial MT"/>
              </a:rPr>
              <a:t>such</a:t>
            </a:r>
            <a:r>
              <a:rPr sz="1800" spc="-15" dirty="0">
                <a:latin typeface="Arial MT"/>
                <a:cs typeface="Arial MT"/>
              </a:rPr>
              <a:t> </a:t>
            </a:r>
            <a:r>
              <a:rPr sz="1800" dirty="0">
                <a:latin typeface="Arial MT"/>
                <a:cs typeface="Arial MT"/>
              </a:rPr>
              <a:t>as</a:t>
            </a:r>
            <a:r>
              <a:rPr sz="1800" spc="10" dirty="0">
                <a:latin typeface="Arial MT"/>
                <a:cs typeface="Arial MT"/>
              </a:rPr>
              <a:t> </a:t>
            </a:r>
            <a:r>
              <a:rPr sz="1800" dirty="0">
                <a:latin typeface="Arial MT"/>
                <a:cs typeface="Arial MT"/>
              </a:rPr>
              <a:t>dense</a:t>
            </a:r>
            <a:r>
              <a:rPr sz="1800" spc="-15" dirty="0">
                <a:latin typeface="Arial MT"/>
                <a:cs typeface="Arial MT"/>
              </a:rPr>
              <a:t> </a:t>
            </a:r>
            <a:r>
              <a:rPr sz="1800" spc="-10" dirty="0">
                <a:latin typeface="Arial MT"/>
                <a:cs typeface="Arial MT"/>
              </a:rPr>
              <a:t>groupings </a:t>
            </a:r>
            <a:r>
              <a:rPr sz="1800" dirty="0">
                <a:latin typeface="Arial MT"/>
                <a:cs typeface="Arial MT"/>
              </a:rPr>
              <a:t>and</a:t>
            </a:r>
            <a:r>
              <a:rPr sz="1800" spc="-10" dirty="0">
                <a:latin typeface="Arial MT"/>
                <a:cs typeface="Arial MT"/>
              </a:rPr>
              <a:t> </a:t>
            </a:r>
            <a:r>
              <a:rPr sz="1800" dirty="0">
                <a:latin typeface="Arial MT"/>
                <a:cs typeface="Arial MT"/>
              </a:rPr>
              <a:t>isolated</a:t>
            </a:r>
            <a:r>
              <a:rPr sz="1800" spc="-85" dirty="0">
                <a:latin typeface="Arial MT"/>
                <a:cs typeface="Arial MT"/>
              </a:rPr>
              <a:t> </a:t>
            </a:r>
            <a:r>
              <a:rPr sz="1800" dirty="0">
                <a:latin typeface="Arial MT"/>
                <a:cs typeface="Arial MT"/>
              </a:rPr>
              <a:t>clusters,</a:t>
            </a:r>
            <a:r>
              <a:rPr sz="1800" spc="-45" dirty="0">
                <a:latin typeface="Arial MT"/>
                <a:cs typeface="Arial MT"/>
              </a:rPr>
              <a:t> </a:t>
            </a:r>
            <a:r>
              <a:rPr sz="1800" dirty="0">
                <a:latin typeface="Arial MT"/>
                <a:cs typeface="Arial MT"/>
              </a:rPr>
              <a:t>and</a:t>
            </a:r>
            <a:r>
              <a:rPr sz="1800" spc="25" dirty="0">
                <a:latin typeface="Arial MT"/>
                <a:cs typeface="Arial MT"/>
              </a:rPr>
              <a:t> </a:t>
            </a:r>
            <a:r>
              <a:rPr sz="1800" dirty="0">
                <a:latin typeface="Arial MT"/>
                <a:cs typeface="Arial MT"/>
              </a:rPr>
              <a:t>is</a:t>
            </a:r>
            <a:r>
              <a:rPr sz="1800" spc="-15" dirty="0">
                <a:latin typeface="Arial MT"/>
                <a:cs typeface="Arial MT"/>
              </a:rPr>
              <a:t> </a:t>
            </a:r>
            <a:r>
              <a:rPr sz="1800" dirty="0">
                <a:latin typeface="Arial MT"/>
                <a:cs typeface="Arial MT"/>
              </a:rPr>
              <a:t>effective</a:t>
            </a:r>
            <a:r>
              <a:rPr sz="1800" spc="-45" dirty="0">
                <a:latin typeface="Arial MT"/>
                <a:cs typeface="Arial MT"/>
              </a:rPr>
              <a:t> </a:t>
            </a:r>
            <a:r>
              <a:rPr sz="1800" spc="-25" dirty="0">
                <a:latin typeface="Arial MT"/>
                <a:cs typeface="Arial MT"/>
              </a:rPr>
              <a:t>for </a:t>
            </a:r>
            <a:r>
              <a:rPr sz="1800" dirty="0">
                <a:latin typeface="Arial MT"/>
                <a:cs typeface="Arial MT"/>
              </a:rPr>
              <a:t>datasets</a:t>
            </a:r>
            <a:r>
              <a:rPr sz="1800" spc="-45" dirty="0">
                <a:latin typeface="Arial MT"/>
                <a:cs typeface="Arial MT"/>
              </a:rPr>
              <a:t> </a:t>
            </a:r>
            <a:r>
              <a:rPr sz="1800" dirty="0">
                <a:latin typeface="Arial MT"/>
                <a:cs typeface="Arial MT"/>
              </a:rPr>
              <a:t>with</a:t>
            </a:r>
            <a:r>
              <a:rPr sz="1800" spc="10" dirty="0">
                <a:latin typeface="Arial MT"/>
                <a:cs typeface="Arial MT"/>
              </a:rPr>
              <a:t> </a:t>
            </a:r>
            <a:r>
              <a:rPr sz="1800" dirty="0">
                <a:latin typeface="Arial MT"/>
                <a:cs typeface="Arial MT"/>
              </a:rPr>
              <a:t>complex,</a:t>
            </a:r>
            <a:r>
              <a:rPr sz="1800" spc="5" dirty="0">
                <a:latin typeface="Arial MT"/>
                <a:cs typeface="Arial MT"/>
              </a:rPr>
              <a:t> </a:t>
            </a:r>
            <a:r>
              <a:rPr sz="1800" dirty="0">
                <a:latin typeface="Arial MT"/>
                <a:cs typeface="Arial MT"/>
              </a:rPr>
              <a:t>non-linear</a:t>
            </a:r>
            <a:r>
              <a:rPr sz="1800" spc="-90" dirty="0">
                <a:latin typeface="Arial MT"/>
                <a:cs typeface="Arial MT"/>
              </a:rPr>
              <a:t> </a:t>
            </a:r>
            <a:r>
              <a:rPr sz="1800" spc="-10" dirty="0">
                <a:latin typeface="Arial MT"/>
                <a:cs typeface="Arial MT"/>
              </a:rPr>
              <a:t>relationships.</a:t>
            </a:r>
            <a:endParaRPr sz="1800">
              <a:latin typeface="Arial MT"/>
              <a:cs typeface="Arial MT"/>
            </a:endParaRPr>
          </a:p>
        </p:txBody>
      </p:sp>
      <p:sp>
        <p:nvSpPr>
          <p:cNvPr id="12" name="TextBox 11">
            <a:extLst>
              <a:ext uri="{FF2B5EF4-FFF2-40B4-BE49-F238E27FC236}">
                <a16:creationId xmlns:a16="http://schemas.microsoft.com/office/drawing/2014/main" id="{88BE4006-51FA-37F4-6312-5EE7779E6AF2}"/>
              </a:ext>
            </a:extLst>
          </p:cNvPr>
          <p:cNvSpPr txBox="1"/>
          <p:nvPr/>
        </p:nvSpPr>
        <p:spPr>
          <a:xfrm>
            <a:off x="86995" y="2254376"/>
            <a:ext cx="9057005" cy="369332"/>
          </a:xfrm>
          <a:prstGeom prst="rect">
            <a:avLst/>
          </a:prstGeom>
          <a:noFill/>
        </p:spPr>
        <p:txBody>
          <a:bodyPr wrap="square">
            <a:spAutoFit/>
          </a:bodyPr>
          <a:lstStyle/>
          <a:p>
            <a:pPr algn="l"/>
            <a:r>
              <a:rPr lang="en-US" b="1" i="0" dirty="0">
                <a:effectLst/>
                <a:latin typeface="system-ui"/>
              </a:rPr>
              <a:t>UMAP (Uniform Manifold Approximation and Projection)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035" y="1105865"/>
            <a:ext cx="3866515" cy="879475"/>
          </a:xfrm>
          <a:prstGeom prst="rect">
            <a:avLst/>
          </a:prstGeom>
        </p:spPr>
        <p:txBody>
          <a:bodyPr vert="horz" wrap="square" lIns="0" tIns="13970" rIns="0" bIns="0" rtlCol="0">
            <a:spAutoFit/>
          </a:bodyPr>
          <a:lstStyle/>
          <a:p>
            <a:pPr marL="12700" marR="5080">
              <a:lnSpc>
                <a:spcPct val="100000"/>
              </a:lnSpc>
              <a:spcBef>
                <a:spcPts val="110"/>
              </a:spcBef>
            </a:pPr>
            <a:r>
              <a:rPr sz="2800" b="1" dirty="0">
                <a:latin typeface="Arial"/>
                <a:cs typeface="Arial"/>
              </a:rPr>
              <a:t>Unsupervised</a:t>
            </a:r>
            <a:r>
              <a:rPr sz="2800" b="1" spc="-80" dirty="0">
                <a:latin typeface="Arial"/>
                <a:cs typeface="Arial"/>
              </a:rPr>
              <a:t> </a:t>
            </a:r>
            <a:r>
              <a:rPr sz="2800" b="1" spc="-10" dirty="0">
                <a:latin typeface="Arial"/>
                <a:cs typeface="Arial"/>
              </a:rPr>
              <a:t>learning techniques</a:t>
            </a:r>
            <a:endParaRPr sz="2800">
              <a:latin typeface="Arial"/>
              <a:cs typeface="Arial"/>
            </a:endParaRPr>
          </a:p>
        </p:txBody>
      </p:sp>
      <p:sp>
        <p:nvSpPr>
          <p:cNvPr id="3" name="object 3"/>
          <p:cNvSpPr/>
          <p:nvPr/>
        </p:nvSpPr>
        <p:spPr>
          <a:xfrm>
            <a:off x="0" y="1083563"/>
            <a:ext cx="86995" cy="672465"/>
          </a:xfrm>
          <a:custGeom>
            <a:avLst/>
            <a:gdLst/>
            <a:ahLst/>
            <a:cxnLst/>
            <a:rect l="l" t="t" r="r" b="b"/>
            <a:pathLst>
              <a:path w="86995" h="672464">
                <a:moveTo>
                  <a:pt x="86371" y="0"/>
                </a:moveTo>
                <a:lnTo>
                  <a:pt x="0" y="0"/>
                </a:lnTo>
                <a:lnTo>
                  <a:pt x="0" y="671956"/>
                </a:lnTo>
                <a:lnTo>
                  <a:pt x="86371" y="671956"/>
                </a:lnTo>
                <a:lnTo>
                  <a:pt x="86371" y="0"/>
                </a:lnTo>
                <a:close/>
              </a:path>
            </a:pathLst>
          </a:custGeom>
          <a:solidFill>
            <a:srgbClr val="FFC000"/>
          </a:solidFill>
        </p:spPr>
        <p:txBody>
          <a:bodyPr wrap="square" lIns="0" tIns="0" rIns="0" bIns="0" rtlCol="0"/>
          <a:lstStyle/>
          <a:p>
            <a:endParaRPr/>
          </a:p>
        </p:txBody>
      </p:sp>
      <p:sp>
        <p:nvSpPr>
          <p:cNvPr id="4" name="object 4"/>
          <p:cNvSpPr/>
          <p:nvPr/>
        </p:nvSpPr>
        <p:spPr>
          <a:xfrm>
            <a:off x="160020" y="1083563"/>
            <a:ext cx="196850" cy="672465"/>
          </a:xfrm>
          <a:custGeom>
            <a:avLst/>
            <a:gdLst/>
            <a:ahLst/>
            <a:cxnLst/>
            <a:rect l="l" t="t" r="r" b="b"/>
            <a:pathLst>
              <a:path w="196850" h="672464">
                <a:moveTo>
                  <a:pt x="196595" y="0"/>
                </a:moveTo>
                <a:lnTo>
                  <a:pt x="0" y="0"/>
                </a:lnTo>
                <a:lnTo>
                  <a:pt x="0" y="671956"/>
                </a:lnTo>
                <a:lnTo>
                  <a:pt x="196595" y="671956"/>
                </a:lnTo>
                <a:lnTo>
                  <a:pt x="196595" y="0"/>
                </a:lnTo>
                <a:close/>
              </a:path>
            </a:pathLst>
          </a:custGeom>
          <a:solidFill>
            <a:srgbClr val="FFC000"/>
          </a:solidFill>
        </p:spPr>
        <p:txBody>
          <a:bodyPr wrap="square" lIns="0" tIns="0" rIns="0" bIns="0" rtlCol="0"/>
          <a:lstStyle/>
          <a:p>
            <a:endParaRPr/>
          </a:p>
        </p:txBody>
      </p:sp>
      <p:sp>
        <p:nvSpPr>
          <p:cNvPr id="5" name="object 5"/>
          <p:cNvSpPr/>
          <p:nvPr/>
        </p:nvSpPr>
        <p:spPr>
          <a:xfrm>
            <a:off x="662940" y="2089393"/>
            <a:ext cx="4297680" cy="27305"/>
          </a:xfrm>
          <a:custGeom>
            <a:avLst/>
            <a:gdLst/>
            <a:ahLst/>
            <a:cxnLst/>
            <a:rect l="l" t="t" r="r" b="b"/>
            <a:pathLst>
              <a:path w="4297680" h="27305">
                <a:moveTo>
                  <a:pt x="4297680" y="0"/>
                </a:moveTo>
                <a:lnTo>
                  <a:pt x="0" y="0"/>
                </a:lnTo>
                <a:lnTo>
                  <a:pt x="0" y="26934"/>
                </a:lnTo>
                <a:lnTo>
                  <a:pt x="4297680" y="26934"/>
                </a:lnTo>
                <a:lnTo>
                  <a:pt x="4297680" y="0"/>
                </a:lnTo>
                <a:close/>
              </a:path>
            </a:pathLst>
          </a:custGeom>
          <a:solidFill>
            <a:srgbClr val="FFC000"/>
          </a:solidFill>
        </p:spPr>
        <p:txBody>
          <a:bodyPr wrap="square" lIns="0" tIns="0" rIns="0" bIns="0" rtlCol="0"/>
          <a:lstStyle/>
          <a:p>
            <a:endParaRPr/>
          </a:p>
        </p:txBody>
      </p:sp>
      <p:grpSp>
        <p:nvGrpSpPr>
          <p:cNvPr id="6" name="object 6"/>
          <p:cNvGrpSpPr/>
          <p:nvPr/>
        </p:nvGrpSpPr>
        <p:grpSpPr>
          <a:xfrm>
            <a:off x="5541264" y="0"/>
            <a:ext cx="6652259" cy="6858000"/>
            <a:chOff x="5541264" y="0"/>
            <a:chExt cx="6652259" cy="6858000"/>
          </a:xfrm>
        </p:grpSpPr>
        <p:sp>
          <p:nvSpPr>
            <p:cNvPr id="7" name="object 7"/>
            <p:cNvSpPr/>
            <p:nvPr/>
          </p:nvSpPr>
          <p:spPr>
            <a:xfrm>
              <a:off x="10698479" y="0"/>
              <a:ext cx="1495425" cy="6858000"/>
            </a:xfrm>
            <a:custGeom>
              <a:avLst/>
              <a:gdLst/>
              <a:ahLst/>
              <a:cxnLst/>
              <a:rect l="l" t="t" r="r" b="b"/>
              <a:pathLst>
                <a:path w="1495425" h="6858000">
                  <a:moveTo>
                    <a:pt x="1495044" y="0"/>
                  </a:moveTo>
                  <a:lnTo>
                    <a:pt x="0" y="0"/>
                  </a:lnTo>
                  <a:lnTo>
                    <a:pt x="0" y="6858000"/>
                  </a:lnTo>
                  <a:lnTo>
                    <a:pt x="1495044" y="6858000"/>
                  </a:lnTo>
                  <a:lnTo>
                    <a:pt x="1495044" y="0"/>
                  </a:lnTo>
                  <a:close/>
                </a:path>
              </a:pathLst>
            </a:custGeom>
            <a:solidFill>
              <a:srgbClr val="FFC000"/>
            </a:solidFill>
          </p:spPr>
          <p:txBody>
            <a:bodyPr wrap="square" lIns="0" tIns="0" rIns="0" bIns="0" rtlCol="0"/>
            <a:lstStyle/>
            <a:p>
              <a:endParaRPr/>
            </a:p>
          </p:txBody>
        </p:sp>
        <p:pic>
          <p:nvPicPr>
            <p:cNvPr id="8" name="object 8"/>
            <p:cNvPicPr/>
            <p:nvPr/>
          </p:nvPicPr>
          <p:blipFill>
            <a:blip r:embed="rId2" cstate="print"/>
            <a:stretch>
              <a:fillRect/>
            </a:stretch>
          </p:blipFill>
          <p:spPr>
            <a:xfrm>
              <a:off x="5541264" y="498348"/>
              <a:ext cx="6286499" cy="6112764"/>
            </a:xfrm>
            <a:prstGeom prst="rect">
              <a:avLst/>
            </a:prstGeom>
          </p:spPr>
        </p:pic>
        <p:sp>
          <p:nvSpPr>
            <p:cNvPr id="9" name="object 9"/>
            <p:cNvSpPr/>
            <p:nvPr/>
          </p:nvSpPr>
          <p:spPr>
            <a:xfrm>
              <a:off x="5682996" y="516636"/>
              <a:ext cx="6012180" cy="5833745"/>
            </a:xfrm>
            <a:custGeom>
              <a:avLst/>
              <a:gdLst/>
              <a:ahLst/>
              <a:cxnLst/>
              <a:rect l="l" t="t" r="r" b="b"/>
              <a:pathLst>
                <a:path w="6012180" h="5833745">
                  <a:moveTo>
                    <a:pt x="6011926" y="0"/>
                  </a:moveTo>
                  <a:lnTo>
                    <a:pt x="0" y="0"/>
                  </a:lnTo>
                  <a:lnTo>
                    <a:pt x="0" y="5833364"/>
                  </a:lnTo>
                  <a:lnTo>
                    <a:pt x="6011926" y="5833364"/>
                  </a:lnTo>
                  <a:lnTo>
                    <a:pt x="6011926" y="0"/>
                  </a:lnTo>
                  <a:close/>
                </a:path>
              </a:pathLst>
            </a:custGeom>
            <a:solidFill>
              <a:srgbClr val="FFFFFF"/>
            </a:solidFill>
          </p:spPr>
          <p:txBody>
            <a:bodyPr wrap="square" lIns="0" tIns="0" rIns="0" bIns="0" rtlCol="0"/>
            <a:lstStyle/>
            <a:p>
              <a:endParaRPr/>
            </a:p>
          </p:txBody>
        </p:sp>
        <p:pic>
          <p:nvPicPr>
            <p:cNvPr id="10" name="object 10"/>
            <p:cNvPicPr/>
            <p:nvPr/>
          </p:nvPicPr>
          <p:blipFill>
            <a:blip r:embed="rId3" cstate="print"/>
            <a:stretch>
              <a:fillRect/>
            </a:stretch>
          </p:blipFill>
          <p:spPr>
            <a:xfrm>
              <a:off x="5737860" y="763523"/>
              <a:ext cx="5865876" cy="5600700"/>
            </a:xfrm>
            <a:prstGeom prst="rect">
              <a:avLst/>
            </a:prstGeom>
          </p:spPr>
        </p:pic>
      </p:grpSp>
      <p:sp>
        <p:nvSpPr>
          <p:cNvPr id="11" name="object 11"/>
          <p:cNvSpPr txBox="1"/>
          <p:nvPr/>
        </p:nvSpPr>
        <p:spPr>
          <a:xfrm>
            <a:off x="237236" y="2271521"/>
            <a:ext cx="4808220" cy="3562985"/>
          </a:xfrm>
          <a:prstGeom prst="rect">
            <a:avLst/>
          </a:prstGeom>
        </p:spPr>
        <p:txBody>
          <a:bodyPr vert="horz" wrap="square" lIns="0" tIns="12700" rIns="0" bIns="0" rtlCol="0">
            <a:spAutoFit/>
          </a:bodyPr>
          <a:lstStyle/>
          <a:p>
            <a:pPr marL="12700">
              <a:lnSpc>
                <a:spcPct val="100000"/>
              </a:lnSpc>
              <a:spcBef>
                <a:spcPts val="100"/>
              </a:spcBef>
            </a:pPr>
            <a:r>
              <a:rPr sz="1800" b="1" spc="-220" dirty="0">
                <a:latin typeface="Trebuchet MS"/>
                <a:cs typeface="Trebuchet MS"/>
              </a:rPr>
              <a:t>Anomaly</a:t>
            </a:r>
            <a:r>
              <a:rPr sz="1800" b="1" spc="-265" dirty="0">
                <a:latin typeface="Trebuchet MS"/>
                <a:cs typeface="Trebuchet MS"/>
              </a:rPr>
              <a:t> </a:t>
            </a:r>
            <a:r>
              <a:rPr sz="1800" b="1" spc="-204" dirty="0">
                <a:latin typeface="Trebuchet MS"/>
                <a:cs typeface="Trebuchet MS"/>
              </a:rPr>
              <a:t>Detection</a:t>
            </a:r>
            <a:r>
              <a:rPr sz="1800" b="1" spc="-265" dirty="0">
                <a:latin typeface="Trebuchet MS"/>
                <a:cs typeface="Trebuchet MS"/>
              </a:rPr>
              <a:t> </a:t>
            </a:r>
            <a:r>
              <a:rPr sz="1800" b="1" spc="-150" dirty="0">
                <a:latin typeface="Trebuchet MS"/>
                <a:cs typeface="Trebuchet MS"/>
              </a:rPr>
              <a:t>Using</a:t>
            </a:r>
            <a:r>
              <a:rPr sz="1800" b="1" spc="-229" dirty="0">
                <a:latin typeface="Trebuchet MS"/>
                <a:cs typeface="Trebuchet MS"/>
              </a:rPr>
              <a:t> </a:t>
            </a:r>
            <a:r>
              <a:rPr sz="1800" b="1" spc="-155" dirty="0">
                <a:latin typeface="Trebuchet MS"/>
                <a:cs typeface="Trebuchet MS"/>
              </a:rPr>
              <a:t>Isolation</a:t>
            </a:r>
            <a:r>
              <a:rPr sz="1800" b="1" spc="-270" dirty="0">
                <a:latin typeface="Trebuchet MS"/>
                <a:cs typeface="Trebuchet MS"/>
              </a:rPr>
              <a:t> </a:t>
            </a:r>
            <a:r>
              <a:rPr sz="1800" b="1" spc="-25" dirty="0">
                <a:latin typeface="Trebuchet MS"/>
                <a:cs typeface="Trebuchet MS"/>
              </a:rPr>
              <a:t>Forest</a:t>
            </a:r>
            <a:endParaRPr sz="1800">
              <a:latin typeface="Trebuchet MS"/>
              <a:cs typeface="Trebuchet MS"/>
            </a:endParaRPr>
          </a:p>
          <a:p>
            <a:pPr marL="82550" marR="5080">
              <a:lnSpc>
                <a:spcPct val="100000"/>
              </a:lnSpc>
              <a:spcBef>
                <a:spcPts val="1920"/>
              </a:spcBef>
            </a:pPr>
            <a:r>
              <a:rPr sz="1800" dirty="0">
                <a:latin typeface="Arial MT"/>
                <a:cs typeface="Arial MT"/>
              </a:rPr>
              <a:t>The</a:t>
            </a:r>
            <a:r>
              <a:rPr sz="1800" spc="-5" dirty="0">
                <a:latin typeface="Arial MT"/>
                <a:cs typeface="Arial MT"/>
              </a:rPr>
              <a:t> </a:t>
            </a:r>
            <a:r>
              <a:rPr sz="1800" dirty="0">
                <a:latin typeface="Arial MT"/>
                <a:cs typeface="Arial MT"/>
              </a:rPr>
              <a:t>Isolation</a:t>
            </a:r>
            <a:r>
              <a:rPr sz="1800" spc="-75" dirty="0">
                <a:latin typeface="Arial MT"/>
                <a:cs typeface="Arial MT"/>
              </a:rPr>
              <a:t> </a:t>
            </a:r>
            <a:r>
              <a:rPr sz="1800" dirty="0">
                <a:latin typeface="Arial MT"/>
                <a:cs typeface="Arial MT"/>
              </a:rPr>
              <a:t>Forest</a:t>
            </a:r>
            <a:r>
              <a:rPr sz="1800" spc="5" dirty="0">
                <a:latin typeface="Arial MT"/>
                <a:cs typeface="Arial MT"/>
              </a:rPr>
              <a:t> </a:t>
            </a:r>
            <a:r>
              <a:rPr sz="1800" dirty="0">
                <a:latin typeface="Arial MT"/>
                <a:cs typeface="Arial MT"/>
              </a:rPr>
              <a:t>is</a:t>
            </a:r>
            <a:r>
              <a:rPr sz="1800" spc="-5" dirty="0">
                <a:latin typeface="Arial MT"/>
                <a:cs typeface="Arial MT"/>
              </a:rPr>
              <a:t> </a:t>
            </a:r>
            <a:r>
              <a:rPr sz="1800" dirty="0">
                <a:latin typeface="Arial MT"/>
                <a:cs typeface="Arial MT"/>
              </a:rPr>
              <a:t>an</a:t>
            </a:r>
            <a:r>
              <a:rPr sz="1800" spc="10" dirty="0">
                <a:latin typeface="Arial MT"/>
                <a:cs typeface="Arial MT"/>
              </a:rPr>
              <a:t> </a:t>
            </a:r>
            <a:r>
              <a:rPr sz="1800" spc="-10" dirty="0">
                <a:latin typeface="Arial MT"/>
                <a:cs typeface="Arial MT"/>
              </a:rPr>
              <a:t>unsupervised </a:t>
            </a:r>
            <a:r>
              <a:rPr sz="1800" dirty="0">
                <a:latin typeface="Arial MT"/>
                <a:cs typeface="Arial MT"/>
              </a:rPr>
              <a:t>learning</a:t>
            </a:r>
            <a:r>
              <a:rPr sz="1800" spc="-55" dirty="0">
                <a:latin typeface="Arial MT"/>
                <a:cs typeface="Arial MT"/>
              </a:rPr>
              <a:t> </a:t>
            </a:r>
            <a:r>
              <a:rPr sz="1800" dirty="0">
                <a:latin typeface="Arial MT"/>
                <a:cs typeface="Arial MT"/>
              </a:rPr>
              <a:t>technique</a:t>
            </a:r>
            <a:r>
              <a:rPr sz="1800" spc="-55" dirty="0">
                <a:latin typeface="Arial MT"/>
                <a:cs typeface="Arial MT"/>
              </a:rPr>
              <a:t> </a:t>
            </a:r>
            <a:r>
              <a:rPr sz="1800" dirty="0">
                <a:latin typeface="Arial MT"/>
                <a:cs typeface="Arial MT"/>
              </a:rPr>
              <a:t>that</a:t>
            </a:r>
            <a:r>
              <a:rPr sz="1800" spc="25" dirty="0">
                <a:latin typeface="Arial MT"/>
                <a:cs typeface="Arial MT"/>
              </a:rPr>
              <a:t> </a:t>
            </a:r>
            <a:r>
              <a:rPr sz="1800" dirty="0">
                <a:latin typeface="Arial MT"/>
                <a:cs typeface="Arial MT"/>
              </a:rPr>
              <a:t>efficiently</a:t>
            </a:r>
            <a:r>
              <a:rPr sz="1800" spc="-60" dirty="0">
                <a:latin typeface="Arial MT"/>
                <a:cs typeface="Arial MT"/>
              </a:rPr>
              <a:t> </a:t>
            </a:r>
            <a:r>
              <a:rPr sz="1800" spc="-10" dirty="0">
                <a:latin typeface="Arial MT"/>
                <a:cs typeface="Arial MT"/>
              </a:rPr>
              <a:t>detects </a:t>
            </a:r>
            <a:r>
              <a:rPr sz="1800" dirty="0">
                <a:latin typeface="Arial MT"/>
                <a:cs typeface="Arial MT"/>
              </a:rPr>
              <a:t>outliers</a:t>
            </a:r>
            <a:r>
              <a:rPr sz="1800" spc="-55" dirty="0">
                <a:latin typeface="Arial MT"/>
                <a:cs typeface="Arial MT"/>
              </a:rPr>
              <a:t> </a:t>
            </a:r>
            <a:r>
              <a:rPr sz="1800" dirty="0">
                <a:latin typeface="Arial MT"/>
                <a:cs typeface="Arial MT"/>
              </a:rPr>
              <a:t>in</a:t>
            </a:r>
            <a:r>
              <a:rPr sz="1800" spc="40" dirty="0">
                <a:latin typeface="Arial MT"/>
                <a:cs typeface="Arial MT"/>
              </a:rPr>
              <a:t> </a:t>
            </a:r>
            <a:r>
              <a:rPr sz="1800" dirty="0">
                <a:latin typeface="Arial MT"/>
                <a:cs typeface="Arial MT"/>
              </a:rPr>
              <a:t>high-</a:t>
            </a:r>
            <a:r>
              <a:rPr sz="1800" spc="-10" dirty="0">
                <a:latin typeface="Arial MT"/>
                <a:cs typeface="Arial MT"/>
              </a:rPr>
              <a:t>dimensional</a:t>
            </a:r>
            <a:r>
              <a:rPr sz="1800" spc="-55" dirty="0">
                <a:latin typeface="Arial MT"/>
                <a:cs typeface="Arial MT"/>
              </a:rPr>
              <a:t> </a:t>
            </a:r>
            <a:r>
              <a:rPr sz="1800" dirty="0">
                <a:latin typeface="Arial MT"/>
                <a:cs typeface="Arial MT"/>
              </a:rPr>
              <a:t>datasets</a:t>
            </a:r>
            <a:r>
              <a:rPr sz="1800" spc="30" dirty="0">
                <a:latin typeface="Arial MT"/>
                <a:cs typeface="Arial MT"/>
              </a:rPr>
              <a:t> </a:t>
            </a:r>
            <a:r>
              <a:rPr sz="1800" spc="-25" dirty="0">
                <a:latin typeface="Arial MT"/>
                <a:cs typeface="Arial MT"/>
              </a:rPr>
              <a:t>by </a:t>
            </a:r>
            <a:r>
              <a:rPr sz="1800" dirty="0">
                <a:latin typeface="Arial MT"/>
                <a:cs typeface="Arial MT"/>
              </a:rPr>
              <a:t>isolating</a:t>
            </a:r>
            <a:r>
              <a:rPr sz="1800" spc="-114" dirty="0">
                <a:latin typeface="Arial MT"/>
                <a:cs typeface="Arial MT"/>
              </a:rPr>
              <a:t> </a:t>
            </a:r>
            <a:r>
              <a:rPr sz="1800" dirty="0">
                <a:latin typeface="Arial MT"/>
                <a:cs typeface="Arial MT"/>
              </a:rPr>
              <a:t>data</a:t>
            </a:r>
            <a:r>
              <a:rPr sz="1800" spc="5" dirty="0">
                <a:latin typeface="Arial MT"/>
                <a:cs typeface="Arial MT"/>
              </a:rPr>
              <a:t> </a:t>
            </a:r>
            <a:r>
              <a:rPr sz="1800" dirty="0">
                <a:latin typeface="Arial MT"/>
                <a:cs typeface="Arial MT"/>
              </a:rPr>
              <a:t>points that differ</a:t>
            </a:r>
            <a:r>
              <a:rPr sz="1800" spc="-30" dirty="0">
                <a:latin typeface="Arial MT"/>
                <a:cs typeface="Arial MT"/>
              </a:rPr>
              <a:t> </a:t>
            </a:r>
            <a:r>
              <a:rPr sz="1800" spc="-10" dirty="0">
                <a:latin typeface="Arial MT"/>
                <a:cs typeface="Arial MT"/>
              </a:rPr>
              <a:t>significantly </a:t>
            </a:r>
            <a:r>
              <a:rPr sz="1800" dirty="0">
                <a:latin typeface="Arial MT"/>
                <a:cs typeface="Arial MT"/>
              </a:rPr>
              <a:t>from</a:t>
            </a:r>
            <a:r>
              <a:rPr sz="1800" spc="-35" dirty="0">
                <a:latin typeface="Arial MT"/>
                <a:cs typeface="Arial MT"/>
              </a:rPr>
              <a:t> </a:t>
            </a:r>
            <a:r>
              <a:rPr sz="1800" dirty="0">
                <a:latin typeface="Arial MT"/>
                <a:cs typeface="Arial MT"/>
              </a:rPr>
              <a:t>the</a:t>
            </a:r>
            <a:r>
              <a:rPr sz="1800" spc="-45" dirty="0">
                <a:latin typeface="Arial MT"/>
                <a:cs typeface="Arial MT"/>
              </a:rPr>
              <a:t> </a:t>
            </a:r>
            <a:r>
              <a:rPr sz="1800" spc="-10" dirty="0">
                <a:latin typeface="Arial MT"/>
                <a:cs typeface="Arial MT"/>
              </a:rPr>
              <a:t>majority.</a:t>
            </a:r>
            <a:r>
              <a:rPr sz="1800" spc="25" dirty="0">
                <a:latin typeface="Arial MT"/>
                <a:cs typeface="Arial MT"/>
              </a:rPr>
              <a:t> </a:t>
            </a:r>
            <a:r>
              <a:rPr sz="1800" dirty="0">
                <a:latin typeface="Arial MT"/>
                <a:cs typeface="Arial MT"/>
              </a:rPr>
              <a:t>It</a:t>
            </a:r>
            <a:r>
              <a:rPr sz="1800" spc="-5" dirty="0">
                <a:latin typeface="Arial MT"/>
                <a:cs typeface="Arial MT"/>
              </a:rPr>
              <a:t> </a:t>
            </a:r>
            <a:r>
              <a:rPr sz="1800" dirty="0">
                <a:latin typeface="Arial MT"/>
                <a:cs typeface="Arial MT"/>
              </a:rPr>
              <a:t>can</a:t>
            </a:r>
            <a:r>
              <a:rPr sz="1800" spc="-45" dirty="0">
                <a:latin typeface="Arial MT"/>
                <a:cs typeface="Arial MT"/>
              </a:rPr>
              <a:t> </a:t>
            </a:r>
            <a:r>
              <a:rPr sz="1800" dirty="0">
                <a:latin typeface="Arial MT"/>
                <a:cs typeface="Arial MT"/>
              </a:rPr>
              <a:t>be</a:t>
            </a:r>
            <a:r>
              <a:rPr sz="1800" spc="-10" dirty="0">
                <a:latin typeface="Arial MT"/>
                <a:cs typeface="Arial MT"/>
              </a:rPr>
              <a:t> </a:t>
            </a:r>
            <a:r>
              <a:rPr sz="1800" dirty="0">
                <a:latin typeface="Arial MT"/>
                <a:cs typeface="Arial MT"/>
              </a:rPr>
              <a:t>used</a:t>
            </a:r>
            <a:r>
              <a:rPr sz="1800" spc="-40" dirty="0">
                <a:latin typeface="Arial MT"/>
                <a:cs typeface="Arial MT"/>
              </a:rPr>
              <a:t> </a:t>
            </a:r>
            <a:r>
              <a:rPr sz="1800" dirty="0">
                <a:latin typeface="Arial MT"/>
                <a:cs typeface="Arial MT"/>
              </a:rPr>
              <a:t>for</a:t>
            </a:r>
            <a:r>
              <a:rPr sz="1800" spc="-35" dirty="0">
                <a:latin typeface="Arial MT"/>
                <a:cs typeface="Arial MT"/>
              </a:rPr>
              <a:t> </a:t>
            </a:r>
            <a:r>
              <a:rPr sz="1800" spc="-10" dirty="0">
                <a:latin typeface="Arial MT"/>
                <a:cs typeface="Arial MT"/>
              </a:rPr>
              <a:t>sensor </a:t>
            </a:r>
            <a:r>
              <a:rPr sz="1800" dirty="0">
                <a:latin typeface="Arial MT"/>
                <a:cs typeface="Arial MT"/>
              </a:rPr>
              <a:t>data</a:t>
            </a:r>
            <a:r>
              <a:rPr sz="1800" spc="-10" dirty="0">
                <a:latin typeface="Arial MT"/>
                <a:cs typeface="Arial MT"/>
              </a:rPr>
              <a:t> </a:t>
            </a:r>
            <a:r>
              <a:rPr sz="1800" dirty="0">
                <a:latin typeface="Arial MT"/>
                <a:cs typeface="Arial MT"/>
              </a:rPr>
              <a:t>monitoring,</a:t>
            </a:r>
            <a:r>
              <a:rPr sz="1800" spc="-55" dirty="0">
                <a:latin typeface="Arial MT"/>
                <a:cs typeface="Arial MT"/>
              </a:rPr>
              <a:t> </a:t>
            </a:r>
            <a:r>
              <a:rPr sz="1800" dirty="0">
                <a:latin typeface="Arial MT"/>
                <a:cs typeface="Arial MT"/>
              </a:rPr>
              <a:t>weather</a:t>
            </a:r>
            <a:r>
              <a:rPr sz="1800" spc="25" dirty="0">
                <a:latin typeface="Arial MT"/>
                <a:cs typeface="Arial MT"/>
              </a:rPr>
              <a:t> </a:t>
            </a:r>
            <a:r>
              <a:rPr sz="1800" dirty="0">
                <a:latin typeface="Arial MT"/>
                <a:cs typeface="Arial MT"/>
              </a:rPr>
              <a:t>forecasting,</a:t>
            </a:r>
            <a:r>
              <a:rPr sz="1800" spc="-90" dirty="0">
                <a:latin typeface="Arial MT"/>
                <a:cs typeface="Arial MT"/>
              </a:rPr>
              <a:t> </a:t>
            </a:r>
            <a:r>
              <a:rPr sz="1800" spc="-25" dirty="0">
                <a:latin typeface="Arial MT"/>
                <a:cs typeface="Arial MT"/>
              </a:rPr>
              <a:t>and </a:t>
            </a:r>
            <a:r>
              <a:rPr sz="1800" dirty="0">
                <a:latin typeface="Arial MT"/>
                <a:cs typeface="Arial MT"/>
              </a:rPr>
              <a:t>fraud detection.</a:t>
            </a:r>
            <a:r>
              <a:rPr sz="1800" spc="-114" dirty="0">
                <a:latin typeface="Arial MT"/>
                <a:cs typeface="Arial MT"/>
              </a:rPr>
              <a:t> </a:t>
            </a:r>
            <a:r>
              <a:rPr sz="1800" dirty="0">
                <a:latin typeface="Arial MT"/>
                <a:cs typeface="Arial MT"/>
              </a:rPr>
              <a:t>The results</a:t>
            </a:r>
            <a:r>
              <a:rPr sz="1800" spc="5" dirty="0">
                <a:latin typeface="Arial MT"/>
                <a:cs typeface="Arial MT"/>
              </a:rPr>
              <a:t> </a:t>
            </a:r>
            <a:r>
              <a:rPr sz="1800" dirty="0">
                <a:latin typeface="Arial MT"/>
                <a:cs typeface="Arial MT"/>
              </a:rPr>
              <a:t>can indicate</a:t>
            </a:r>
            <a:r>
              <a:rPr sz="1800" spc="-65" dirty="0">
                <a:latin typeface="Arial MT"/>
                <a:cs typeface="Arial MT"/>
              </a:rPr>
              <a:t> </a:t>
            </a:r>
            <a:r>
              <a:rPr sz="1800" spc="-10" dirty="0">
                <a:latin typeface="Arial MT"/>
                <a:cs typeface="Arial MT"/>
              </a:rPr>
              <a:t>faulty </a:t>
            </a:r>
            <a:r>
              <a:rPr sz="1800" dirty="0">
                <a:latin typeface="Arial MT"/>
                <a:cs typeface="Arial MT"/>
              </a:rPr>
              <a:t>temperature</a:t>
            </a:r>
            <a:r>
              <a:rPr sz="1800" spc="-45" dirty="0">
                <a:latin typeface="Arial MT"/>
                <a:cs typeface="Arial MT"/>
              </a:rPr>
              <a:t> </a:t>
            </a:r>
            <a:r>
              <a:rPr sz="1800" dirty="0">
                <a:latin typeface="Arial MT"/>
                <a:cs typeface="Arial MT"/>
              </a:rPr>
              <a:t>readings,</a:t>
            </a:r>
            <a:r>
              <a:rPr sz="1800" spc="-75" dirty="0">
                <a:latin typeface="Arial MT"/>
                <a:cs typeface="Arial MT"/>
              </a:rPr>
              <a:t> </a:t>
            </a:r>
            <a:r>
              <a:rPr sz="1800" dirty="0">
                <a:latin typeface="Arial MT"/>
                <a:cs typeface="Arial MT"/>
              </a:rPr>
              <a:t>extreme</a:t>
            </a:r>
            <a:r>
              <a:rPr sz="1800" spc="35" dirty="0">
                <a:latin typeface="Arial MT"/>
                <a:cs typeface="Arial MT"/>
              </a:rPr>
              <a:t> </a:t>
            </a:r>
            <a:r>
              <a:rPr sz="1800" spc="-10" dirty="0">
                <a:latin typeface="Arial MT"/>
                <a:cs typeface="Arial MT"/>
              </a:rPr>
              <a:t>weather </a:t>
            </a:r>
            <a:r>
              <a:rPr sz="1800" dirty="0">
                <a:latin typeface="Arial MT"/>
                <a:cs typeface="Arial MT"/>
              </a:rPr>
              <a:t>conditions,</a:t>
            </a:r>
            <a:r>
              <a:rPr sz="1800" spc="-85" dirty="0">
                <a:latin typeface="Arial MT"/>
                <a:cs typeface="Arial MT"/>
              </a:rPr>
              <a:t> </a:t>
            </a:r>
            <a:r>
              <a:rPr sz="1800" dirty="0">
                <a:latin typeface="Arial MT"/>
                <a:cs typeface="Arial MT"/>
              </a:rPr>
              <a:t>or data entry</a:t>
            </a:r>
            <a:r>
              <a:rPr sz="1800" spc="-10" dirty="0">
                <a:latin typeface="Arial MT"/>
                <a:cs typeface="Arial MT"/>
              </a:rPr>
              <a:t> </a:t>
            </a:r>
            <a:r>
              <a:rPr sz="1800" dirty="0">
                <a:latin typeface="Arial MT"/>
                <a:cs typeface="Arial MT"/>
              </a:rPr>
              <a:t>errors.</a:t>
            </a:r>
            <a:r>
              <a:rPr sz="1800" spc="-5" dirty="0">
                <a:latin typeface="Arial MT"/>
                <a:cs typeface="Arial MT"/>
              </a:rPr>
              <a:t> </a:t>
            </a:r>
            <a:r>
              <a:rPr sz="1800" spc="-10" dirty="0">
                <a:latin typeface="Arial MT"/>
                <a:cs typeface="Arial MT"/>
              </a:rPr>
              <a:t>Further </a:t>
            </a:r>
            <a:r>
              <a:rPr sz="1800" dirty="0">
                <a:latin typeface="Arial MT"/>
                <a:cs typeface="Arial MT"/>
              </a:rPr>
              <a:t>analysis</a:t>
            </a:r>
            <a:r>
              <a:rPr sz="1800" spc="-85" dirty="0">
                <a:latin typeface="Arial MT"/>
                <a:cs typeface="Arial MT"/>
              </a:rPr>
              <a:t> </a:t>
            </a:r>
            <a:r>
              <a:rPr sz="1800" dirty="0">
                <a:latin typeface="Arial MT"/>
                <a:cs typeface="Arial MT"/>
              </a:rPr>
              <a:t>is</a:t>
            </a:r>
            <a:r>
              <a:rPr sz="1800" spc="-5" dirty="0">
                <a:latin typeface="Arial MT"/>
                <a:cs typeface="Arial MT"/>
              </a:rPr>
              <a:t> </a:t>
            </a:r>
            <a:r>
              <a:rPr sz="1800" dirty="0">
                <a:latin typeface="Arial MT"/>
                <a:cs typeface="Arial MT"/>
              </a:rPr>
              <a:t>required</a:t>
            </a:r>
            <a:r>
              <a:rPr sz="1800" spc="-35" dirty="0">
                <a:latin typeface="Arial MT"/>
                <a:cs typeface="Arial MT"/>
              </a:rPr>
              <a:t> </a:t>
            </a:r>
            <a:r>
              <a:rPr sz="1800" dirty="0">
                <a:latin typeface="Arial MT"/>
                <a:cs typeface="Arial MT"/>
              </a:rPr>
              <a:t>to</a:t>
            </a:r>
            <a:r>
              <a:rPr sz="1800" spc="5" dirty="0">
                <a:latin typeface="Arial MT"/>
                <a:cs typeface="Arial MT"/>
              </a:rPr>
              <a:t> </a:t>
            </a:r>
            <a:r>
              <a:rPr sz="1800" dirty="0">
                <a:latin typeface="Arial MT"/>
                <a:cs typeface="Arial MT"/>
              </a:rPr>
              <a:t>validate</a:t>
            </a:r>
            <a:r>
              <a:rPr sz="1800" spc="-70" dirty="0">
                <a:latin typeface="Arial MT"/>
                <a:cs typeface="Arial MT"/>
              </a:rPr>
              <a:t> </a:t>
            </a:r>
            <a:r>
              <a:rPr sz="1800" dirty="0">
                <a:latin typeface="Arial MT"/>
                <a:cs typeface="Arial MT"/>
              </a:rPr>
              <a:t>the</a:t>
            </a:r>
            <a:r>
              <a:rPr sz="1800" spc="40" dirty="0">
                <a:latin typeface="Arial MT"/>
                <a:cs typeface="Arial MT"/>
              </a:rPr>
              <a:t> </a:t>
            </a:r>
            <a:r>
              <a:rPr sz="1800" spc="-10" dirty="0">
                <a:latin typeface="Arial MT"/>
                <a:cs typeface="Arial MT"/>
              </a:rPr>
              <a:t>significance </a:t>
            </a:r>
            <a:r>
              <a:rPr sz="1800" dirty="0">
                <a:latin typeface="Arial MT"/>
                <a:cs typeface="Arial MT"/>
              </a:rPr>
              <a:t>and</a:t>
            </a:r>
            <a:r>
              <a:rPr sz="1800" spc="-30" dirty="0">
                <a:latin typeface="Arial MT"/>
                <a:cs typeface="Arial MT"/>
              </a:rPr>
              <a:t> </a:t>
            </a:r>
            <a:r>
              <a:rPr sz="1800" dirty="0">
                <a:latin typeface="Arial MT"/>
                <a:cs typeface="Arial MT"/>
              </a:rPr>
              <a:t>impact</a:t>
            </a:r>
            <a:r>
              <a:rPr sz="1800" spc="5" dirty="0">
                <a:latin typeface="Arial MT"/>
                <a:cs typeface="Arial MT"/>
              </a:rPr>
              <a:t> </a:t>
            </a:r>
            <a:r>
              <a:rPr sz="1800" dirty="0">
                <a:latin typeface="Arial MT"/>
                <a:cs typeface="Arial MT"/>
              </a:rPr>
              <a:t>of these</a:t>
            </a:r>
            <a:r>
              <a:rPr sz="1800" spc="-25" dirty="0">
                <a:latin typeface="Arial MT"/>
                <a:cs typeface="Arial MT"/>
              </a:rPr>
              <a:t> </a:t>
            </a:r>
            <a:r>
              <a:rPr sz="1800" spc="-10" dirty="0">
                <a:latin typeface="Arial MT"/>
                <a:cs typeface="Arial MT"/>
              </a:rPr>
              <a:t>anomalies.</a:t>
            </a:r>
            <a:endParaRPr sz="1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1636</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MT</vt:lpstr>
      <vt:lpstr>Calibri</vt:lpstr>
      <vt:lpstr>Calibri Light</vt:lpstr>
      <vt:lpstr>Open Sans</vt:lpstr>
      <vt:lpstr>system-ui</vt:lpstr>
      <vt:lpstr>Times New Roman</vt:lpstr>
      <vt:lpstr>Trebuchet MS</vt:lpstr>
      <vt:lpstr>Office Theme</vt:lpstr>
      <vt:lpstr>CSP-571-DATA PREPARATION ANALYSIS Professor: Oleksandr Narykov Chicago Weather Prediction</vt:lpstr>
      <vt:lpstr>Problem Statement</vt:lpstr>
      <vt:lpstr>The Chicago Weather Prediction project helps industries like agriculture, logistics, and event planning by forecasting categorized weather conditions.</vt:lpstr>
      <vt:lpstr>Data Collection and Preparation</vt:lpstr>
      <vt:lpstr>Explanation of the Data collected</vt:lpstr>
      <vt:lpstr>PowerPoint Presentation</vt:lpstr>
      <vt:lpstr>VISUALIZATION STRARTEGIES</vt:lpstr>
      <vt:lpstr>VISUALIZATION STRARTEGIES </vt:lpstr>
      <vt:lpstr>Unsupervised learning techniques</vt:lpstr>
      <vt:lpstr>Unsupervised learning techniques</vt:lpstr>
      <vt:lpstr>Unsupervised learning techniques</vt:lpstr>
      <vt:lpstr>Cross-Validation Strategies </vt:lpstr>
      <vt:lpstr>Cross-Validation Strategies </vt:lpstr>
      <vt:lpstr>Cross-Validation Strategies</vt:lpstr>
      <vt:lpstr>Proposed Performance Improvements</vt:lpstr>
      <vt:lpstr>Proposed Performance Improvements</vt:lpstr>
      <vt:lpstr>Conclusions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Gade Sneha Poojitha</cp:lastModifiedBy>
  <cp:revision>2</cp:revision>
  <dcterms:created xsi:type="dcterms:W3CDTF">2024-11-19T20:09:37Z</dcterms:created>
  <dcterms:modified xsi:type="dcterms:W3CDTF">2024-11-19T21:19:14Z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2024-11-19T00:00:00Z</vt:filetime>
  </property>
  <property fmtid="{D5CDD505-2E9C-101B-9397-08002B2CF9AE}" pid="3" name="Producer">
    <vt:lpwstr>iLovePDF</vt:lpwstr>
  </property>
</Properties>
</file>