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8" r:id="rId2"/>
    <p:sldId id="280" r:id="rId3"/>
    <p:sldId id="281" r:id="rId4"/>
    <p:sldId id="263" r:id="rId5"/>
    <p:sldId id="260" r:id="rId6"/>
    <p:sldId id="278" r:id="rId7"/>
    <p:sldId id="283" r:id="rId8"/>
    <p:sldId id="267" r:id="rId9"/>
    <p:sldId id="275"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729C15A-14A1-4B52-BD19-791165E800AD}">
          <p14:sldIdLst>
            <p14:sldId id="258"/>
            <p14:sldId id="280"/>
            <p14:sldId id="281"/>
            <p14:sldId id="263"/>
            <p14:sldId id="260"/>
            <p14:sldId id="278"/>
            <p14:sldId id="283"/>
            <p14:sldId id="267"/>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5" autoAdjust="0"/>
    <p:restoredTop sz="94699"/>
  </p:normalViewPr>
  <p:slideViewPr>
    <p:cSldViewPr snapToGrid="0">
      <p:cViewPr varScale="1">
        <p:scale>
          <a:sx n="115" d="100"/>
          <a:sy n="115"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0C083D-2E29-40C0-B275-B8E99B5D8E2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B6FEC24-D3F2-4F55-BD47-BB604BE519BD}">
      <dgm:prSet/>
      <dgm:spPr/>
      <dgm:t>
        <a:bodyPr/>
        <a:lstStyle/>
        <a:p>
          <a:r>
            <a:rPr lang="en-US"/>
            <a:t>The Crypto Trends Analyzer project uses machine learning to try and guess the future price of Bitcoin.</a:t>
          </a:r>
        </a:p>
      </dgm:t>
    </dgm:pt>
    <dgm:pt modelId="{49A8818C-4498-4F57-A722-F4C412FDC9BE}" type="parTrans" cxnId="{EB2B9760-92B1-42B2-9EC4-69319BD49B13}">
      <dgm:prSet/>
      <dgm:spPr/>
      <dgm:t>
        <a:bodyPr/>
        <a:lstStyle/>
        <a:p>
          <a:endParaRPr lang="en-US"/>
        </a:p>
      </dgm:t>
    </dgm:pt>
    <dgm:pt modelId="{3906BF7F-AAF8-40EC-AD3D-0BEDA6E46FFE}" type="sibTrans" cxnId="{EB2B9760-92B1-42B2-9EC4-69319BD49B13}">
      <dgm:prSet/>
      <dgm:spPr/>
      <dgm:t>
        <a:bodyPr/>
        <a:lstStyle/>
        <a:p>
          <a:endParaRPr lang="en-US"/>
        </a:p>
      </dgm:t>
    </dgm:pt>
    <dgm:pt modelId="{F36FED83-1220-46D2-8DDC-45173C701D8B}">
      <dgm:prSet/>
      <dgm:spPr/>
      <dgm:t>
        <a:bodyPr/>
        <a:lstStyle/>
        <a:p>
          <a:r>
            <a:rPr lang="en-US"/>
            <a:t>Bitcoin's price changes a lot and can be hard to predict because many things can affect it, like how much people want to buy or sell, what people think will happen, news stories, and new rules from governments.</a:t>
          </a:r>
        </a:p>
      </dgm:t>
    </dgm:pt>
    <dgm:pt modelId="{F8531D2A-57A2-487C-BE54-2E6245924275}" type="parTrans" cxnId="{D812B60B-E2CD-4639-B26C-2DA55DA987D8}">
      <dgm:prSet/>
      <dgm:spPr/>
      <dgm:t>
        <a:bodyPr/>
        <a:lstStyle/>
        <a:p>
          <a:endParaRPr lang="en-US"/>
        </a:p>
      </dgm:t>
    </dgm:pt>
    <dgm:pt modelId="{44CEA37E-6535-4AE0-A7DA-0517F6E96D59}" type="sibTrans" cxnId="{D812B60B-E2CD-4639-B26C-2DA55DA987D8}">
      <dgm:prSet/>
      <dgm:spPr/>
      <dgm:t>
        <a:bodyPr/>
        <a:lstStyle/>
        <a:p>
          <a:endParaRPr lang="en-US"/>
        </a:p>
      </dgm:t>
    </dgm:pt>
    <dgm:pt modelId="{09FDA43A-796D-4FE8-890A-FE310F2FB2A5}">
      <dgm:prSet/>
      <dgm:spPr/>
      <dgm:t>
        <a:bodyPr/>
        <a:lstStyle/>
        <a:p>
          <a:r>
            <a:rPr lang="en-US"/>
            <a:t>The hard part of making a computer model to guess Bitcoin's price is figuring out which things really change the price and making a model that can predict these changes well.</a:t>
          </a:r>
        </a:p>
      </dgm:t>
    </dgm:pt>
    <dgm:pt modelId="{593DE51C-297A-445F-90F2-6BE51B4D2AE9}" type="parTrans" cxnId="{F5815034-E6BC-4F1E-B2A6-D730ACEFA4CB}">
      <dgm:prSet/>
      <dgm:spPr/>
      <dgm:t>
        <a:bodyPr/>
        <a:lstStyle/>
        <a:p>
          <a:endParaRPr lang="en-US"/>
        </a:p>
      </dgm:t>
    </dgm:pt>
    <dgm:pt modelId="{C49C1670-C28B-45EE-B530-E43A6D54D453}" type="sibTrans" cxnId="{F5815034-E6BC-4F1E-B2A6-D730ACEFA4CB}">
      <dgm:prSet/>
      <dgm:spPr/>
      <dgm:t>
        <a:bodyPr/>
        <a:lstStyle/>
        <a:p>
          <a:endParaRPr lang="en-US"/>
        </a:p>
      </dgm:t>
    </dgm:pt>
    <dgm:pt modelId="{DD7FA7E8-0F26-427B-9E25-8CF189B76F8A}">
      <dgm:prSet/>
      <dgm:spPr/>
      <dgm:t>
        <a:bodyPr/>
        <a:lstStyle/>
        <a:p>
          <a:r>
            <a:rPr lang="en-US"/>
            <a:t>To do this, you need to gather a lot of past data about Bitcoin's prices, choose the right data points and computer methods, and make sure the model works by testing and improving it.</a:t>
          </a:r>
        </a:p>
      </dgm:t>
    </dgm:pt>
    <dgm:pt modelId="{70F41C28-0BCD-4910-92D7-43483FB500EB}" type="parTrans" cxnId="{19202E6E-B3EE-4982-93BC-8F8141576EC1}">
      <dgm:prSet/>
      <dgm:spPr/>
      <dgm:t>
        <a:bodyPr/>
        <a:lstStyle/>
        <a:p>
          <a:endParaRPr lang="en-US"/>
        </a:p>
      </dgm:t>
    </dgm:pt>
    <dgm:pt modelId="{74BFA050-33BD-4293-8A75-72A577217F0C}" type="sibTrans" cxnId="{19202E6E-B3EE-4982-93BC-8F8141576EC1}">
      <dgm:prSet/>
      <dgm:spPr/>
      <dgm:t>
        <a:bodyPr/>
        <a:lstStyle/>
        <a:p>
          <a:endParaRPr lang="en-US"/>
        </a:p>
      </dgm:t>
    </dgm:pt>
    <dgm:pt modelId="{F19DCAD9-DD73-4B17-BA01-CDD6020C0D06}" type="pres">
      <dgm:prSet presAssocID="{910C083D-2E29-40C0-B275-B8E99B5D8E2C}" presName="linear" presStyleCnt="0">
        <dgm:presLayoutVars>
          <dgm:animLvl val="lvl"/>
          <dgm:resizeHandles val="exact"/>
        </dgm:presLayoutVars>
      </dgm:prSet>
      <dgm:spPr/>
    </dgm:pt>
    <dgm:pt modelId="{4512ACD1-D75A-4983-BAC5-20B66CD98856}" type="pres">
      <dgm:prSet presAssocID="{EB6FEC24-D3F2-4F55-BD47-BB604BE519BD}" presName="parentText" presStyleLbl="node1" presStyleIdx="0" presStyleCnt="4">
        <dgm:presLayoutVars>
          <dgm:chMax val="0"/>
          <dgm:bulletEnabled val="1"/>
        </dgm:presLayoutVars>
      </dgm:prSet>
      <dgm:spPr/>
    </dgm:pt>
    <dgm:pt modelId="{E5EF1D37-C03C-4ABD-8D15-0D015F3CC8E2}" type="pres">
      <dgm:prSet presAssocID="{3906BF7F-AAF8-40EC-AD3D-0BEDA6E46FFE}" presName="spacer" presStyleCnt="0"/>
      <dgm:spPr/>
    </dgm:pt>
    <dgm:pt modelId="{9C5E3BCE-86A5-403C-9983-D15378CCF286}" type="pres">
      <dgm:prSet presAssocID="{F36FED83-1220-46D2-8DDC-45173C701D8B}" presName="parentText" presStyleLbl="node1" presStyleIdx="1" presStyleCnt="4">
        <dgm:presLayoutVars>
          <dgm:chMax val="0"/>
          <dgm:bulletEnabled val="1"/>
        </dgm:presLayoutVars>
      </dgm:prSet>
      <dgm:spPr/>
    </dgm:pt>
    <dgm:pt modelId="{0364F13F-2B03-467E-92C1-6E52C38A999B}" type="pres">
      <dgm:prSet presAssocID="{44CEA37E-6535-4AE0-A7DA-0517F6E96D59}" presName="spacer" presStyleCnt="0"/>
      <dgm:spPr/>
    </dgm:pt>
    <dgm:pt modelId="{3E12E1EC-512F-46B0-B0E5-F14FFD4BBFD0}" type="pres">
      <dgm:prSet presAssocID="{09FDA43A-796D-4FE8-890A-FE310F2FB2A5}" presName="parentText" presStyleLbl="node1" presStyleIdx="2" presStyleCnt="4">
        <dgm:presLayoutVars>
          <dgm:chMax val="0"/>
          <dgm:bulletEnabled val="1"/>
        </dgm:presLayoutVars>
      </dgm:prSet>
      <dgm:spPr/>
    </dgm:pt>
    <dgm:pt modelId="{1B09463E-3791-4A94-B423-D29D9BC0CBCC}" type="pres">
      <dgm:prSet presAssocID="{C49C1670-C28B-45EE-B530-E43A6D54D453}" presName="spacer" presStyleCnt="0"/>
      <dgm:spPr/>
    </dgm:pt>
    <dgm:pt modelId="{61FE4071-8EB9-4F92-979F-3526631C8F42}" type="pres">
      <dgm:prSet presAssocID="{DD7FA7E8-0F26-427B-9E25-8CF189B76F8A}" presName="parentText" presStyleLbl="node1" presStyleIdx="3" presStyleCnt="4">
        <dgm:presLayoutVars>
          <dgm:chMax val="0"/>
          <dgm:bulletEnabled val="1"/>
        </dgm:presLayoutVars>
      </dgm:prSet>
      <dgm:spPr/>
    </dgm:pt>
  </dgm:ptLst>
  <dgm:cxnLst>
    <dgm:cxn modelId="{D812B60B-E2CD-4639-B26C-2DA55DA987D8}" srcId="{910C083D-2E29-40C0-B275-B8E99B5D8E2C}" destId="{F36FED83-1220-46D2-8DDC-45173C701D8B}" srcOrd="1" destOrd="0" parTransId="{F8531D2A-57A2-487C-BE54-2E6245924275}" sibTransId="{44CEA37E-6535-4AE0-A7DA-0517F6E96D59}"/>
    <dgm:cxn modelId="{1D3C1924-BD48-4D3A-9DF6-A79430C4FBD2}" type="presOf" srcId="{09FDA43A-796D-4FE8-890A-FE310F2FB2A5}" destId="{3E12E1EC-512F-46B0-B0E5-F14FFD4BBFD0}" srcOrd="0" destOrd="0" presId="urn:microsoft.com/office/officeart/2005/8/layout/vList2"/>
    <dgm:cxn modelId="{F5815034-E6BC-4F1E-B2A6-D730ACEFA4CB}" srcId="{910C083D-2E29-40C0-B275-B8E99B5D8E2C}" destId="{09FDA43A-796D-4FE8-890A-FE310F2FB2A5}" srcOrd="2" destOrd="0" parTransId="{593DE51C-297A-445F-90F2-6BE51B4D2AE9}" sibTransId="{C49C1670-C28B-45EE-B530-E43A6D54D453}"/>
    <dgm:cxn modelId="{EB2B9760-92B1-42B2-9EC4-69319BD49B13}" srcId="{910C083D-2E29-40C0-B275-B8E99B5D8E2C}" destId="{EB6FEC24-D3F2-4F55-BD47-BB604BE519BD}" srcOrd="0" destOrd="0" parTransId="{49A8818C-4498-4F57-A722-F4C412FDC9BE}" sibTransId="{3906BF7F-AAF8-40EC-AD3D-0BEDA6E46FFE}"/>
    <dgm:cxn modelId="{19202E6E-B3EE-4982-93BC-8F8141576EC1}" srcId="{910C083D-2E29-40C0-B275-B8E99B5D8E2C}" destId="{DD7FA7E8-0F26-427B-9E25-8CF189B76F8A}" srcOrd="3" destOrd="0" parTransId="{70F41C28-0BCD-4910-92D7-43483FB500EB}" sibTransId="{74BFA050-33BD-4293-8A75-72A577217F0C}"/>
    <dgm:cxn modelId="{CD0CAD9E-47BC-4C6A-A655-F44DBA659D17}" type="presOf" srcId="{EB6FEC24-D3F2-4F55-BD47-BB604BE519BD}" destId="{4512ACD1-D75A-4983-BAC5-20B66CD98856}" srcOrd="0" destOrd="0" presId="urn:microsoft.com/office/officeart/2005/8/layout/vList2"/>
    <dgm:cxn modelId="{B46464AB-1941-4AF8-9026-DCDDD84B8E3A}" type="presOf" srcId="{DD7FA7E8-0F26-427B-9E25-8CF189B76F8A}" destId="{61FE4071-8EB9-4F92-979F-3526631C8F42}" srcOrd="0" destOrd="0" presId="urn:microsoft.com/office/officeart/2005/8/layout/vList2"/>
    <dgm:cxn modelId="{43F261AE-CCBB-4F94-87AF-DD0F74749A1E}" type="presOf" srcId="{910C083D-2E29-40C0-B275-B8E99B5D8E2C}" destId="{F19DCAD9-DD73-4B17-BA01-CDD6020C0D06}" srcOrd="0" destOrd="0" presId="urn:microsoft.com/office/officeart/2005/8/layout/vList2"/>
    <dgm:cxn modelId="{F48C3ACA-7AF8-40EC-BF11-173C841ACD33}" type="presOf" srcId="{F36FED83-1220-46D2-8DDC-45173C701D8B}" destId="{9C5E3BCE-86A5-403C-9983-D15378CCF286}" srcOrd="0" destOrd="0" presId="urn:microsoft.com/office/officeart/2005/8/layout/vList2"/>
    <dgm:cxn modelId="{1C4F85E5-BA57-4597-AFC1-C6D661D3AD21}" type="presParOf" srcId="{F19DCAD9-DD73-4B17-BA01-CDD6020C0D06}" destId="{4512ACD1-D75A-4983-BAC5-20B66CD98856}" srcOrd="0" destOrd="0" presId="urn:microsoft.com/office/officeart/2005/8/layout/vList2"/>
    <dgm:cxn modelId="{E6A26EC0-162D-4552-A965-220E50754C43}" type="presParOf" srcId="{F19DCAD9-DD73-4B17-BA01-CDD6020C0D06}" destId="{E5EF1D37-C03C-4ABD-8D15-0D015F3CC8E2}" srcOrd="1" destOrd="0" presId="urn:microsoft.com/office/officeart/2005/8/layout/vList2"/>
    <dgm:cxn modelId="{C3FDE6A9-7BDF-4290-87B7-F7AA8D92CA18}" type="presParOf" srcId="{F19DCAD9-DD73-4B17-BA01-CDD6020C0D06}" destId="{9C5E3BCE-86A5-403C-9983-D15378CCF286}" srcOrd="2" destOrd="0" presId="urn:microsoft.com/office/officeart/2005/8/layout/vList2"/>
    <dgm:cxn modelId="{02F907D7-8437-42B7-B17B-615F23B9D793}" type="presParOf" srcId="{F19DCAD9-DD73-4B17-BA01-CDD6020C0D06}" destId="{0364F13F-2B03-467E-92C1-6E52C38A999B}" srcOrd="3" destOrd="0" presId="urn:microsoft.com/office/officeart/2005/8/layout/vList2"/>
    <dgm:cxn modelId="{ABB92308-1483-4B65-9A8C-BE91911C7A72}" type="presParOf" srcId="{F19DCAD9-DD73-4B17-BA01-CDD6020C0D06}" destId="{3E12E1EC-512F-46B0-B0E5-F14FFD4BBFD0}" srcOrd="4" destOrd="0" presId="urn:microsoft.com/office/officeart/2005/8/layout/vList2"/>
    <dgm:cxn modelId="{6E80B935-BEE5-4697-B4F1-646CADD2178E}" type="presParOf" srcId="{F19DCAD9-DD73-4B17-BA01-CDD6020C0D06}" destId="{1B09463E-3791-4A94-B423-D29D9BC0CBCC}" srcOrd="5" destOrd="0" presId="urn:microsoft.com/office/officeart/2005/8/layout/vList2"/>
    <dgm:cxn modelId="{631FD22B-08D5-4BA2-AB5D-72BAF7BEB43C}" type="presParOf" srcId="{F19DCAD9-DD73-4B17-BA01-CDD6020C0D06}" destId="{61FE4071-8EB9-4F92-979F-3526631C8F4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6D21AD-F5E3-4076-AFCF-6C38C50C25BE}"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77B22343-241F-43C0-8147-199DC0887FC2}">
      <dgm:prSet/>
      <dgm:spPr/>
      <dgm:t>
        <a:bodyPr/>
        <a:lstStyle/>
        <a:p>
          <a:r>
            <a:rPr lang="en-US"/>
            <a:t>AR</a:t>
          </a:r>
        </a:p>
      </dgm:t>
    </dgm:pt>
    <dgm:pt modelId="{09AF002F-43E3-4A35-A042-2A31EB208BE6}" type="parTrans" cxnId="{FEC2F58B-C1C1-410B-BC8E-4E6CDD61FC43}">
      <dgm:prSet/>
      <dgm:spPr/>
      <dgm:t>
        <a:bodyPr/>
        <a:lstStyle/>
        <a:p>
          <a:endParaRPr lang="en-US"/>
        </a:p>
      </dgm:t>
    </dgm:pt>
    <dgm:pt modelId="{8201D8CE-DD34-470A-9D65-C510AB4B0AF0}" type="sibTrans" cxnId="{FEC2F58B-C1C1-410B-BC8E-4E6CDD61FC43}">
      <dgm:prSet/>
      <dgm:spPr/>
      <dgm:t>
        <a:bodyPr/>
        <a:lstStyle/>
        <a:p>
          <a:endParaRPr lang="en-US"/>
        </a:p>
      </dgm:t>
    </dgm:pt>
    <dgm:pt modelId="{41D7729F-BA94-4125-AC65-5984AE58C9FE}">
      <dgm:prSet/>
      <dgm:spPr/>
      <dgm:t>
        <a:bodyPr/>
        <a:lstStyle/>
        <a:p>
          <a:r>
            <a:rPr lang="en-US"/>
            <a:t>MA</a:t>
          </a:r>
        </a:p>
      </dgm:t>
    </dgm:pt>
    <dgm:pt modelId="{A7949C81-199A-48D8-BCE8-95AC13AA36A1}" type="parTrans" cxnId="{A6BDE52A-5E21-4768-86A7-3F2742862DE1}">
      <dgm:prSet/>
      <dgm:spPr/>
      <dgm:t>
        <a:bodyPr/>
        <a:lstStyle/>
        <a:p>
          <a:endParaRPr lang="en-US"/>
        </a:p>
      </dgm:t>
    </dgm:pt>
    <dgm:pt modelId="{0265CDFE-FBAE-4A2D-8C96-A9E03053BBF2}" type="sibTrans" cxnId="{A6BDE52A-5E21-4768-86A7-3F2742862DE1}">
      <dgm:prSet/>
      <dgm:spPr/>
      <dgm:t>
        <a:bodyPr/>
        <a:lstStyle/>
        <a:p>
          <a:endParaRPr lang="en-US"/>
        </a:p>
      </dgm:t>
    </dgm:pt>
    <dgm:pt modelId="{6C9B1215-28A4-4EA6-9D92-F2C4C14F11E3}">
      <dgm:prSet/>
      <dgm:spPr/>
      <dgm:t>
        <a:bodyPr/>
        <a:lstStyle/>
        <a:p>
          <a:r>
            <a:rPr lang="en-US"/>
            <a:t>ARIMA</a:t>
          </a:r>
        </a:p>
      </dgm:t>
    </dgm:pt>
    <dgm:pt modelId="{C5A43B66-3250-4C9F-8F45-E06D48BB0EDB}" type="parTrans" cxnId="{BD8DEF4A-532E-4A30-B218-F7E8E0FFA4D1}">
      <dgm:prSet/>
      <dgm:spPr/>
      <dgm:t>
        <a:bodyPr/>
        <a:lstStyle/>
        <a:p>
          <a:endParaRPr lang="en-US"/>
        </a:p>
      </dgm:t>
    </dgm:pt>
    <dgm:pt modelId="{53D9D7CE-9CFD-4037-8D60-8DA4893B3C92}" type="sibTrans" cxnId="{BD8DEF4A-532E-4A30-B218-F7E8E0FFA4D1}">
      <dgm:prSet/>
      <dgm:spPr/>
      <dgm:t>
        <a:bodyPr/>
        <a:lstStyle/>
        <a:p>
          <a:endParaRPr lang="en-US"/>
        </a:p>
      </dgm:t>
    </dgm:pt>
    <dgm:pt modelId="{1DF204A1-A542-45AA-8D39-5AD1CC9EEC06}">
      <dgm:prSet/>
      <dgm:spPr/>
      <dgm:t>
        <a:bodyPr/>
        <a:lstStyle/>
        <a:p>
          <a:r>
            <a:rPr lang="en-US" i="1"/>
            <a:t>LINEAR, LASSO, </a:t>
          </a:r>
          <a:endParaRPr lang="en-US"/>
        </a:p>
      </dgm:t>
    </dgm:pt>
    <dgm:pt modelId="{41972CD7-5FEB-44C2-982E-494220D74A55}" type="parTrans" cxnId="{D272F8DA-EAEE-41FD-BB82-51A3E230D33F}">
      <dgm:prSet/>
      <dgm:spPr/>
      <dgm:t>
        <a:bodyPr/>
        <a:lstStyle/>
        <a:p>
          <a:endParaRPr lang="en-US"/>
        </a:p>
      </dgm:t>
    </dgm:pt>
    <dgm:pt modelId="{D0C7521A-7F2D-4C69-995B-B6739A13BA1B}" type="sibTrans" cxnId="{D272F8DA-EAEE-41FD-BB82-51A3E230D33F}">
      <dgm:prSet/>
      <dgm:spPr/>
      <dgm:t>
        <a:bodyPr/>
        <a:lstStyle/>
        <a:p>
          <a:endParaRPr lang="en-US"/>
        </a:p>
      </dgm:t>
    </dgm:pt>
    <dgm:pt modelId="{DB657A7D-1EFE-40C7-984D-139FA6D4EC82}">
      <dgm:prSet/>
      <dgm:spPr/>
      <dgm:t>
        <a:bodyPr/>
        <a:lstStyle/>
        <a:p>
          <a:r>
            <a:rPr lang="en-US" i="1"/>
            <a:t>MULTI-PERCEPTRON,</a:t>
          </a:r>
          <a:endParaRPr lang="en-US"/>
        </a:p>
      </dgm:t>
    </dgm:pt>
    <dgm:pt modelId="{889B2E2C-EA75-40BB-8A73-36F4B5641003}" type="parTrans" cxnId="{A34F1978-1125-4423-B6D5-A759BB8751B1}">
      <dgm:prSet/>
      <dgm:spPr/>
      <dgm:t>
        <a:bodyPr/>
        <a:lstStyle/>
        <a:p>
          <a:endParaRPr lang="en-US"/>
        </a:p>
      </dgm:t>
    </dgm:pt>
    <dgm:pt modelId="{47A998BA-9594-4FE3-8AF2-9DFFDE6400A9}" type="sibTrans" cxnId="{A34F1978-1125-4423-B6D5-A759BB8751B1}">
      <dgm:prSet/>
      <dgm:spPr/>
      <dgm:t>
        <a:bodyPr/>
        <a:lstStyle/>
        <a:p>
          <a:endParaRPr lang="en-US"/>
        </a:p>
      </dgm:t>
    </dgm:pt>
    <dgm:pt modelId="{E6A914F0-75F7-4353-AFCE-D780EA6E3D30}">
      <dgm:prSet/>
      <dgm:spPr/>
      <dgm:t>
        <a:bodyPr/>
        <a:lstStyle/>
        <a:p>
          <a:r>
            <a:rPr lang="en-US" i="1"/>
            <a:t>RANDOM FOREST</a:t>
          </a:r>
          <a:endParaRPr lang="en-US"/>
        </a:p>
      </dgm:t>
    </dgm:pt>
    <dgm:pt modelId="{784627E0-23D9-4861-98B1-86DEE52F692E}" type="parTrans" cxnId="{0AB3F6DA-175E-4729-BBC1-2E2E5E8F70DB}">
      <dgm:prSet/>
      <dgm:spPr/>
      <dgm:t>
        <a:bodyPr/>
        <a:lstStyle/>
        <a:p>
          <a:endParaRPr lang="en-US"/>
        </a:p>
      </dgm:t>
    </dgm:pt>
    <dgm:pt modelId="{5B904B8E-E947-48A9-920D-B99EE3EB2538}" type="sibTrans" cxnId="{0AB3F6DA-175E-4729-BBC1-2E2E5E8F70DB}">
      <dgm:prSet/>
      <dgm:spPr/>
      <dgm:t>
        <a:bodyPr/>
        <a:lstStyle/>
        <a:p>
          <a:endParaRPr lang="en-US"/>
        </a:p>
      </dgm:t>
    </dgm:pt>
    <dgm:pt modelId="{76639AFB-90B8-4FB0-B19E-12314B6A3516}">
      <dgm:prSet/>
      <dgm:spPr/>
      <dgm:t>
        <a:bodyPr/>
        <a:lstStyle/>
        <a:p>
          <a:r>
            <a:rPr lang="en-US"/>
            <a:t>Random Forest</a:t>
          </a:r>
        </a:p>
      </dgm:t>
    </dgm:pt>
    <dgm:pt modelId="{1AFD1AC6-1464-4FF4-8C29-D5EF44F29BCD}" type="parTrans" cxnId="{3DA7ADE0-0C13-42E9-AD25-36D80758CEB3}">
      <dgm:prSet/>
      <dgm:spPr/>
      <dgm:t>
        <a:bodyPr/>
        <a:lstStyle/>
        <a:p>
          <a:endParaRPr lang="en-US"/>
        </a:p>
      </dgm:t>
    </dgm:pt>
    <dgm:pt modelId="{57798B52-5E67-47B3-8F7B-E1D306449300}" type="sibTrans" cxnId="{3DA7ADE0-0C13-42E9-AD25-36D80758CEB3}">
      <dgm:prSet/>
      <dgm:spPr/>
      <dgm:t>
        <a:bodyPr/>
        <a:lstStyle/>
        <a:p>
          <a:endParaRPr lang="en-US"/>
        </a:p>
      </dgm:t>
    </dgm:pt>
    <dgm:pt modelId="{F99DDD65-CF71-4C21-8504-AD6E8EA3AD7A}">
      <dgm:prSet/>
      <dgm:spPr/>
      <dgm:t>
        <a:bodyPr/>
        <a:lstStyle/>
        <a:p>
          <a:r>
            <a:rPr lang="en-US"/>
            <a:t>Linear Regression</a:t>
          </a:r>
        </a:p>
      </dgm:t>
    </dgm:pt>
    <dgm:pt modelId="{DAA7EE6C-76CF-402A-A052-AF6356558023}" type="parTrans" cxnId="{E802F5AB-1100-441B-B04B-84378DB1C639}">
      <dgm:prSet/>
      <dgm:spPr/>
      <dgm:t>
        <a:bodyPr/>
        <a:lstStyle/>
        <a:p>
          <a:endParaRPr lang="en-US"/>
        </a:p>
      </dgm:t>
    </dgm:pt>
    <dgm:pt modelId="{CBD17F87-0F0B-4294-B2B3-A8DBF59D988F}" type="sibTrans" cxnId="{E802F5AB-1100-441B-B04B-84378DB1C639}">
      <dgm:prSet/>
      <dgm:spPr/>
      <dgm:t>
        <a:bodyPr/>
        <a:lstStyle/>
        <a:p>
          <a:endParaRPr lang="en-US"/>
        </a:p>
      </dgm:t>
    </dgm:pt>
    <dgm:pt modelId="{F2E7C30D-9B77-430D-80F4-F445B80AF030}" type="pres">
      <dgm:prSet presAssocID="{046D21AD-F5E3-4076-AFCF-6C38C50C25BE}" presName="diagram" presStyleCnt="0">
        <dgm:presLayoutVars>
          <dgm:dir/>
          <dgm:resizeHandles val="exact"/>
        </dgm:presLayoutVars>
      </dgm:prSet>
      <dgm:spPr/>
    </dgm:pt>
    <dgm:pt modelId="{F62FC5A1-FD1E-4B63-B124-4C21DE0D7F89}" type="pres">
      <dgm:prSet presAssocID="{77B22343-241F-43C0-8147-199DC0887FC2}" presName="node" presStyleLbl="node1" presStyleIdx="0" presStyleCnt="8">
        <dgm:presLayoutVars>
          <dgm:bulletEnabled val="1"/>
        </dgm:presLayoutVars>
      </dgm:prSet>
      <dgm:spPr/>
    </dgm:pt>
    <dgm:pt modelId="{A0CFF576-1CB0-4CAC-9F0A-070181684BA1}" type="pres">
      <dgm:prSet presAssocID="{8201D8CE-DD34-470A-9D65-C510AB4B0AF0}" presName="sibTrans" presStyleCnt="0"/>
      <dgm:spPr/>
    </dgm:pt>
    <dgm:pt modelId="{0DDDAB47-F04B-4493-B03B-B5C4EA046582}" type="pres">
      <dgm:prSet presAssocID="{41D7729F-BA94-4125-AC65-5984AE58C9FE}" presName="node" presStyleLbl="node1" presStyleIdx="1" presStyleCnt="8">
        <dgm:presLayoutVars>
          <dgm:bulletEnabled val="1"/>
        </dgm:presLayoutVars>
      </dgm:prSet>
      <dgm:spPr/>
    </dgm:pt>
    <dgm:pt modelId="{534DD038-8892-4FD8-9F30-C17A3F2A22A4}" type="pres">
      <dgm:prSet presAssocID="{0265CDFE-FBAE-4A2D-8C96-A9E03053BBF2}" presName="sibTrans" presStyleCnt="0"/>
      <dgm:spPr/>
    </dgm:pt>
    <dgm:pt modelId="{7DF340FE-5185-4B13-BA54-5821A8AB6084}" type="pres">
      <dgm:prSet presAssocID="{6C9B1215-28A4-4EA6-9D92-F2C4C14F11E3}" presName="node" presStyleLbl="node1" presStyleIdx="2" presStyleCnt="8">
        <dgm:presLayoutVars>
          <dgm:bulletEnabled val="1"/>
        </dgm:presLayoutVars>
      </dgm:prSet>
      <dgm:spPr/>
    </dgm:pt>
    <dgm:pt modelId="{48C84861-8B36-4455-87FB-4CE886D44F38}" type="pres">
      <dgm:prSet presAssocID="{53D9D7CE-9CFD-4037-8D60-8DA4893B3C92}" presName="sibTrans" presStyleCnt="0"/>
      <dgm:spPr/>
    </dgm:pt>
    <dgm:pt modelId="{77B62694-6882-4F12-A2A8-186E2FAA59C3}" type="pres">
      <dgm:prSet presAssocID="{1DF204A1-A542-45AA-8D39-5AD1CC9EEC06}" presName="node" presStyleLbl="node1" presStyleIdx="3" presStyleCnt="8">
        <dgm:presLayoutVars>
          <dgm:bulletEnabled val="1"/>
        </dgm:presLayoutVars>
      </dgm:prSet>
      <dgm:spPr/>
    </dgm:pt>
    <dgm:pt modelId="{61E229CF-1557-45A3-AC96-9C883023E710}" type="pres">
      <dgm:prSet presAssocID="{D0C7521A-7F2D-4C69-995B-B6739A13BA1B}" presName="sibTrans" presStyleCnt="0"/>
      <dgm:spPr/>
    </dgm:pt>
    <dgm:pt modelId="{2DBD5598-B15B-4FF8-8CAC-00965E420772}" type="pres">
      <dgm:prSet presAssocID="{DB657A7D-1EFE-40C7-984D-139FA6D4EC82}" presName="node" presStyleLbl="node1" presStyleIdx="4" presStyleCnt="8">
        <dgm:presLayoutVars>
          <dgm:bulletEnabled val="1"/>
        </dgm:presLayoutVars>
      </dgm:prSet>
      <dgm:spPr/>
    </dgm:pt>
    <dgm:pt modelId="{48A347EE-711B-4322-AEAD-B4025DBD2ABA}" type="pres">
      <dgm:prSet presAssocID="{47A998BA-9594-4FE3-8AF2-9DFFDE6400A9}" presName="sibTrans" presStyleCnt="0"/>
      <dgm:spPr/>
    </dgm:pt>
    <dgm:pt modelId="{D061455F-B3B4-4FBF-824C-CC01B7307CA1}" type="pres">
      <dgm:prSet presAssocID="{E6A914F0-75F7-4353-AFCE-D780EA6E3D30}" presName="node" presStyleLbl="node1" presStyleIdx="5" presStyleCnt="8">
        <dgm:presLayoutVars>
          <dgm:bulletEnabled val="1"/>
        </dgm:presLayoutVars>
      </dgm:prSet>
      <dgm:spPr/>
    </dgm:pt>
    <dgm:pt modelId="{E2272FE6-AF92-4EB9-9B92-7F1AC757C20F}" type="pres">
      <dgm:prSet presAssocID="{5B904B8E-E947-48A9-920D-B99EE3EB2538}" presName="sibTrans" presStyleCnt="0"/>
      <dgm:spPr/>
    </dgm:pt>
    <dgm:pt modelId="{805B1776-8E0F-426D-8E6A-3B47FFCBED7F}" type="pres">
      <dgm:prSet presAssocID="{76639AFB-90B8-4FB0-B19E-12314B6A3516}" presName="node" presStyleLbl="node1" presStyleIdx="6" presStyleCnt="8">
        <dgm:presLayoutVars>
          <dgm:bulletEnabled val="1"/>
        </dgm:presLayoutVars>
      </dgm:prSet>
      <dgm:spPr/>
    </dgm:pt>
    <dgm:pt modelId="{67AE61B3-A109-41D4-A8EC-1C3FFA3EC290}" type="pres">
      <dgm:prSet presAssocID="{57798B52-5E67-47B3-8F7B-E1D306449300}" presName="sibTrans" presStyleCnt="0"/>
      <dgm:spPr/>
    </dgm:pt>
    <dgm:pt modelId="{0338A611-E09D-4AA8-AC21-766072888D94}" type="pres">
      <dgm:prSet presAssocID="{F99DDD65-CF71-4C21-8504-AD6E8EA3AD7A}" presName="node" presStyleLbl="node1" presStyleIdx="7" presStyleCnt="8">
        <dgm:presLayoutVars>
          <dgm:bulletEnabled val="1"/>
        </dgm:presLayoutVars>
      </dgm:prSet>
      <dgm:spPr/>
    </dgm:pt>
  </dgm:ptLst>
  <dgm:cxnLst>
    <dgm:cxn modelId="{A6BDE52A-5E21-4768-86A7-3F2742862DE1}" srcId="{046D21AD-F5E3-4076-AFCF-6C38C50C25BE}" destId="{41D7729F-BA94-4125-AC65-5984AE58C9FE}" srcOrd="1" destOrd="0" parTransId="{A7949C81-199A-48D8-BCE8-95AC13AA36A1}" sibTransId="{0265CDFE-FBAE-4A2D-8C96-A9E03053BBF2}"/>
    <dgm:cxn modelId="{CDB10337-1257-41D2-BE2A-8C514EFC9D27}" type="presOf" srcId="{E6A914F0-75F7-4353-AFCE-D780EA6E3D30}" destId="{D061455F-B3B4-4FBF-824C-CC01B7307CA1}" srcOrd="0" destOrd="0" presId="urn:microsoft.com/office/officeart/2005/8/layout/default"/>
    <dgm:cxn modelId="{0C8F5E3D-75F1-4518-989E-7228A2B53967}" type="presOf" srcId="{DB657A7D-1EFE-40C7-984D-139FA6D4EC82}" destId="{2DBD5598-B15B-4FF8-8CAC-00965E420772}" srcOrd="0" destOrd="0" presId="urn:microsoft.com/office/officeart/2005/8/layout/default"/>
    <dgm:cxn modelId="{09C4354A-0ACA-4074-BE48-56DBBDEFC1E2}" type="presOf" srcId="{77B22343-241F-43C0-8147-199DC0887FC2}" destId="{F62FC5A1-FD1E-4B63-B124-4C21DE0D7F89}" srcOrd="0" destOrd="0" presId="urn:microsoft.com/office/officeart/2005/8/layout/default"/>
    <dgm:cxn modelId="{BD8DEF4A-532E-4A30-B218-F7E8E0FFA4D1}" srcId="{046D21AD-F5E3-4076-AFCF-6C38C50C25BE}" destId="{6C9B1215-28A4-4EA6-9D92-F2C4C14F11E3}" srcOrd="2" destOrd="0" parTransId="{C5A43B66-3250-4C9F-8F45-E06D48BB0EDB}" sibTransId="{53D9D7CE-9CFD-4037-8D60-8DA4893B3C92}"/>
    <dgm:cxn modelId="{18451A56-7112-4D0D-AF6B-B8D0A9C39D89}" type="presOf" srcId="{F99DDD65-CF71-4C21-8504-AD6E8EA3AD7A}" destId="{0338A611-E09D-4AA8-AC21-766072888D94}" srcOrd="0" destOrd="0" presId="urn:microsoft.com/office/officeart/2005/8/layout/default"/>
    <dgm:cxn modelId="{E0C5715F-BABE-4258-8A32-E25B23597471}" type="presOf" srcId="{41D7729F-BA94-4125-AC65-5984AE58C9FE}" destId="{0DDDAB47-F04B-4493-B03B-B5C4EA046582}" srcOrd="0" destOrd="0" presId="urn:microsoft.com/office/officeart/2005/8/layout/default"/>
    <dgm:cxn modelId="{33904968-7681-48E6-86F7-4995E852F7F6}" type="presOf" srcId="{046D21AD-F5E3-4076-AFCF-6C38C50C25BE}" destId="{F2E7C30D-9B77-430D-80F4-F445B80AF030}" srcOrd="0" destOrd="0" presId="urn:microsoft.com/office/officeart/2005/8/layout/default"/>
    <dgm:cxn modelId="{A34F1978-1125-4423-B6D5-A759BB8751B1}" srcId="{046D21AD-F5E3-4076-AFCF-6C38C50C25BE}" destId="{DB657A7D-1EFE-40C7-984D-139FA6D4EC82}" srcOrd="4" destOrd="0" parTransId="{889B2E2C-EA75-40BB-8A73-36F4B5641003}" sibTransId="{47A998BA-9594-4FE3-8AF2-9DFFDE6400A9}"/>
    <dgm:cxn modelId="{FEC2F58B-C1C1-410B-BC8E-4E6CDD61FC43}" srcId="{046D21AD-F5E3-4076-AFCF-6C38C50C25BE}" destId="{77B22343-241F-43C0-8147-199DC0887FC2}" srcOrd="0" destOrd="0" parTransId="{09AF002F-43E3-4A35-A042-2A31EB208BE6}" sibTransId="{8201D8CE-DD34-470A-9D65-C510AB4B0AF0}"/>
    <dgm:cxn modelId="{F2C37493-4127-4149-9AA9-01A96F038591}" type="presOf" srcId="{76639AFB-90B8-4FB0-B19E-12314B6A3516}" destId="{805B1776-8E0F-426D-8E6A-3B47FFCBED7F}" srcOrd="0" destOrd="0" presId="urn:microsoft.com/office/officeart/2005/8/layout/default"/>
    <dgm:cxn modelId="{E802F5AB-1100-441B-B04B-84378DB1C639}" srcId="{046D21AD-F5E3-4076-AFCF-6C38C50C25BE}" destId="{F99DDD65-CF71-4C21-8504-AD6E8EA3AD7A}" srcOrd="7" destOrd="0" parTransId="{DAA7EE6C-76CF-402A-A052-AF6356558023}" sibTransId="{CBD17F87-0F0B-4294-B2B3-A8DBF59D988F}"/>
    <dgm:cxn modelId="{0AB3F6DA-175E-4729-BBC1-2E2E5E8F70DB}" srcId="{046D21AD-F5E3-4076-AFCF-6C38C50C25BE}" destId="{E6A914F0-75F7-4353-AFCE-D780EA6E3D30}" srcOrd="5" destOrd="0" parTransId="{784627E0-23D9-4861-98B1-86DEE52F692E}" sibTransId="{5B904B8E-E947-48A9-920D-B99EE3EB2538}"/>
    <dgm:cxn modelId="{D272F8DA-EAEE-41FD-BB82-51A3E230D33F}" srcId="{046D21AD-F5E3-4076-AFCF-6C38C50C25BE}" destId="{1DF204A1-A542-45AA-8D39-5AD1CC9EEC06}" srcOrd="3" destOrd="0" parTransId="{41972CD7-5FEB-44C2-982E-494220D74A55}" sibTransId="{D0C7521A-7F2D-4C69-995B-B6739A13BA1B}"/>
    <dgm:cxn modelId="{3DA7ADE0-0C13-42E9-AD25-36D80758CEB3}" srcId="{046D21AD-F5E3-4076-AFCF-6C38C50C25BE}" destId="{76639AFB-90B8-4FB0-B19E-12314B6A3516}" srcOrd="6" destOrd="0" parTransId="{1AFD1AC6-1464-4FF4-8C29-D5EF44F29BCD}" sibTransId="{57798B52-5E67-47B3-8F7B-E1D306449300}"/>
    <dgm:cxn modelId="{4BF3CDE4-D59A-4EDB-A846-9041E002813A}" type="presOf" srcId="{6C9B1215-28A4-4EA6-9D92-F2C4C14F11E3}" destId="{7DF340FE-5185-4B13-BA54-5821A8AB6084}" srcOrd="0" destOrd="0" presId="urn:microsoft.com/office/officeart/2005/8/layout/default"/>
    <dgm:cxn modelId="{A2D2B4EF-0395-4782-B71B-153BF3533FE0}" type="presOf" srcId="{1DF204A1-A542-45AA-8D39-5AD1CC9EEC06}" destId="{77B62694-6882-4F12-A2A8-186E2FAA59C3}" srcOrd="0" destOrd="0" presId="urn:microsoft.com/office/officeart/2005/8/layout/default"/>
    <dgm:cxn modelId="{76266FC6-B157-4745-8178-C67FB8230C0B}" type="presParOf" srcId="{F2E7C30D-9B77-430D-80F4-F445B80AF030}" destId="{F62FC5A1-FD1E-4B63-B124-4C21DE0D7F89}" srcOrd="0" destOrd="0" presId="urn:microsoft.com/office/officeart/2005/8/layout/default"/>
    <dgm:cxn modelId="{867E9337-3967-43DC-97D8-68064267CA13}" type="presParOf" srcId="{F2E7C30D-9B77-430D-80F4-F445B80AF030}" destId="{A0CFF576-1CB0-4CAC-9F0A-070181684BA1}" srcOrd="1" destOrd="0" presId="urn:microsoft.com/office/officeart/2005/8/layout/default"/>
    <dgm:cxn modelId="{9450C2FE-CE4C-47FF-AF1E-FC79D664F8C9}" type="presParOf" srcId="{F2E7C30D-9B77-430D-80F4-F445B80AF030}" destId="{0DDDAB47-F04B-4493-B03B-B5C4EA046582}" srcOrd="2" destOrd="0" presId="urn:microsoft.com/office/officeart/2005/8/layout/default"/>
    <dgm:cxn modelId="{F9786907-2972-4D47-AFA8-9A25903B6307}" type="presParOf" srcId="{F2E7C30D-9B77-430D-80F4-F445B80AF030}" destId="{534DD038-8892-4FD8-9F30-C17A3F2A22A4}" srcOrd="3" destOrd="0" presId="urn:microsoft.com/office/officeart/2005/8/layout/default"/>
    <dgm:cxn modelId="{5A76FB23-9DEF-412E-9BEF-E8207689E8CE}" type="presParOf" srcId="{F2E7C30D-9B77-430D-80F4-F445B80AF030}" destId="{7DF340FE-5185-4B13-BA54-5821A8AB6084}" srcOrd="4" destOrd="0" presId="urn:microsoft.com/office/officeart/2005/8/layout/default"/>
    <dgm:cxn modelId="{3F4604D1-E5E3-4A3B-9E48-7D933EE45594}" type="presParOf" srcId="{F2E7C30D-9B77-430D-80F4-F445B80AF030}" destId="{48C84861-8B36-4455-87FB-4CE886D44F38}" srcOrd="5" destOrd="0" presId="urn:microsoft.com/office/officeart/2005/8/layout/default"/>
    <dgm:cxn modelId="{8363301B-B40E-46F9-86FD-DDCCF903F99B}" type="presParOf" srcId="{F2E7C30D-9B77-430D-80F4-F445B80AF030}" destId="{77B62694-6882-4F12-A2A8-186E2FAA59C3}" srcOrd="6" destOrd="0" presId="urn:microsoft.com/office/officeart/2005/8/layout/default"/>
    <dgm:cxn modelId="{BE4EFE7A-DFE9-488B-8983-2DF4B7767205}" type="presParOf" srcId="{F2E7C30D-9B77-430D-80F4-F445B80AF030}" destId="{61E229CF-1557-45A3-AC96-9C883023E710}" srcOrd="7" destOrd="0" presId="urn:microsoft.com/office/officeart/2005/8/layout/default"/>
    <dgm:cxn modelId="{EB92F222-D13D-4FC7-B7AA-538A1F654359}" type="presParOf" srcId="{F2E7C30D-9B77-430D-80F4-F445B80AF030}" destId="{2DBD5598-B15B-4FF8-8CAC-00965E420772}" srcOrd="8" destOrd="0" presId="urn:microsoft.com/office/officeart/2005/8/layout/default"/>
    <dgm:cxn modelId="{925FE374-9559-477D-94F2-F3615AE19C25}" type="presParOf" srcId="{F2E7C30D-9B77-430D-80F4-F445B80AF030}" destId="{48A347EE-711B-4322-AEAD-B4025DBD2ABA}" srcOrd="9" destOrd="0" presId="urn:microsoft.com/office/officeart/2005/8/layout/default"/>
    <dgm:cxn modelId="{094D06C3-90CA-4B35-BCDF-8B1B3A1582A4}" type="presParOf" srcId="{F2E7C30D-9B77-430D-80F4-F445B80AF030}" destId="{D061455F-B3B4-4FBF-824C-CC01B7307CA1}" srcOrd="10" destOrd="0" presId="urn:microsoft.com/office/officeart/2005/8/layout/default"/>
    <dgm:cxn modelId="{D5D4F434-8C7B-4415-9F0C-43D031837C55}" type="presParOf" srcId="{F2E7C30D-9B77-430D-80F4-F445B80AF030}" destId="{E2272FE6-AF92-4EB9-9B92-7F1AC757C20F}" srcOrd="11" destOrd="0" presId="urn:microsoft.com/office/officeart/2005/8/layout/default"/>
    <dgm:cxn modelId="{85E40028-1C92-45D5-85F3-D0296C24F8D7}" type="presParOf" srcId="{F2E7C30D-9B77-430D-80F4-F445B80AF030}" destId="{805B1776-8E0F-426D-8E6A-3B47FFCBED7F}" srcOrd="12" destOrd="0" presId="urn:microsoft.com/office/officeart/2005/8/layout/default"/>
    <dgm:cxn modelId="{36401A13-C4F7-4733-AAF5-8F126E9AA4DC}" type="presParOf" srcId="{F2E7C30D-9B77-430D-80F4-F445B80AF030}" destId="{67AE61B3-A109-41D4-A8EC-1C3FFA3EC290}" srcOrd="13" destOrd="0" presId="urn:microsoft.com/office/officeart/2005/8/layout/default"/>
    <dgm:cxn modelId="{BD355100-819A-4FFB-BE1D-3479028C82AF}" type="presParOf" srcId="{F2E7C30D-9B77-430D-80F4-F445B80AF030}" destId="{0338A611-E09D-4AA8-AC21-766072888D94}"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2ACD1-D75A-4983-BAC5-20B66CD98856}">
      <dsp:nvSpPr>
        <dsp:cNvPr id="0" name=""/>
        <dsp:cNvSpPr/>
      </dsp:nvSpPr>
      <dsp:spPr>
        <a:xfrm>
          <a:off x="0" y="19984"/>
          <a:ext cx="6245265" cy="13463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Crypto Trends Analyzer project uses machine learning to try and guess the future price of Bitcoin.</a:t>
          </a:r>
        </a:p>
      </dsp:txBody>
      <dsp:txXfrm>
        <a:off x="65721" y="85705"/>
        <a:ext cx="6113823" cy="1214862"/>
      </dsp:txXfrm>
    </dsp:sp>
    <dsp:sp modelId="{9C5E3BCE-86A5-403C-9983-D15378CCF286}">
      <dsp:nvSpPr>
        <dsp:cNvPr id="0" name=""/>
        <dsp:cNvSpPr/>
      </dsp:nvSpPr>
      <dsp:spPr>
        <a:xfrm>
          <a:off x="0" y="1421009"/>
          <a:ext cx="6245265" cy="1346304"/>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Bitcoin's price changes a lot and can be hard to predict because many things can affect it, like how much people want to buy or sell, what people think will happen, news stories, and new rules from governments.</a:t>
          </a:r>
        </a:p>
      </dsp:txBody>
      <dsp:txXfrm>
        <a:off x="65721" y="1486730"/>
        <a:ext cx="6113823" cy="1214862"/>
      </dsp:txXfrm>
    </dsp:sp>
    <dsp:sp modelId="{3E12E1EC-512F-46B0-B0E5-F14FFD4BBFD0}">
      <dsp:nvSpPr>
        <dsp:cNvPr id="0" name=""/>
        <dsp:cNvSpPr/>
      </dsp:nvSpPr>
      <dsp:spPr>
        <a:xfrm>
          <a:off x="0" y="2822033"/>
          <a:ext cx="6245265" cy="1346304"/>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hard part of making a computer model to guess Bitcoin's price is figuring out which things really change the price and making a model that can predict these changes well.</a:t>
          </a:r>
        </a:p>
      </dsp:txBody>
      <dsp:txXfrm>
        <a:off x="65721" y="2887754"/>
        <a:ext cx="6113823" cy="1214862"/>
      </dsp:txXfrm>
    </dsp:sp>
    <dsp:sp modelId="{61FE4071-8EB9-4F92-979F-3526631C8F42}">
      <dsp:nvSpPr>
        <dsp:cNvPr id="0" name=""/>
        <dsp:cNvSpPr/>
      </dsp:nvSpPr>
      <dsp:spPr>
        <a:xfrm>
          <a:off x="0" y="4223057"/>
          <a:ext cx="6245265" cy="134630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To do this, you need to gather a lot of past data about Bitcoin's prices, choose the right data points and computer methods, and make sure the model works by testing and improving it.</a:t>
          </a:r>
        </a:p>
      </dsp:txBody>
      <dsp:txXfrm>
        <a:off x="65721" y="4288778"/>
        <a:ext cx="6113823" cy="1214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FC5A1-FD1E-4B63-B124-4C21DE0D7F89}">
      <dsp:nvSpPr>
        <dsp:cNvPr id="0" name=""/>
        <dsp:cNvSpPr/>
      </dsp:nvSpPr>
      <dsp:spPr>
        <a:xfrm>
          <a:off x="2941" y="202366"/>
          <a:ext cx="2333392" cy="14000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AR</a:t>
          </a:r>
        </a:p>
      </dsp:txBody>
      <dsp:txXfrm>
        <a:off x="2941" y="202366"/>
        <a:ext cx="2333392" cy="1400035"/>
      </dsp:txXfrm>
    </dsp:sp>
    <dsp:sp modelId="{0DDDAB47-F04B-4493-B03B-B5C4EA046582}">
      <dsp:nvSpPr>
        <dsp:cNvPr id="0" name=""/>
        <dsp:cNvSpPr/>
      </dsp:nvSpPr>
      <dsp:spPr>
        <a:xfrm>
          <a:off x="2569673" y="202366"/>
          <a:ext cx="2333392" cy="14000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MA</a:t>
          </a:r>
        </a:p>
      </dsp:txBody>
      <dsp:txXfrm>
        <a:off x="2569673" y="202366"/>
        <a:ext cx="2333392" cy="1400035"/>
      </dsp:txXfrm>
    </dsp:sp>
    <dsp:sp modelId="{7DF340FE-5185-4B13-BA54-5821A8AB6084}">
      <dsp:nvSpPr>
        <dsp:cNvPr id="0" name=""/>
        <dsp:cNvSpPr/>
      </dsp:nvSpPr>
      <dsp:spPr>
        <a:xfrm>
          <a:off x="5136405" y="202366"/>
          <a:ext cx="2333392" cy="14000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ARIMA</a:t>
          </a:r>
        </a:p>
      </dsp:txBody>
      <dsp:txXfrm>
        <a:off x="5136405" y="202366"/>
        <a:ext cx="2333392" cy="1400035"/>
      </dsp:txXfrm>
    </dsp:sp>
    <dsp:sp modelId="{77B62694-6882-4F12-A2A8-186E2FAA59C3}">
      <dsp:nvSpPr>
        <dsp:cNvPr id="0" name=""/>
        <dsp:cNvSpPr/>
      </dsp:nvSpPr>
      <dsp:spPr>
        <a:xfrm>
          <a:off x="7703137" y="202366"/>
          <a:ext cx="2333392" cy="14000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i="1" kern="1200"/>
            <a:t>LINEAR, LASSO, </a:t>
          </a:r>
          <a:endParaRPr lang="en-US" sz="2900" kern="1200"/>
        </a:p>
      </dsp:txBody>
      <dsp:txXfrm>
        <a:off x="7703137" y="202366"/>
        <a:ext cx="2333392" cy="1400035"/>
      </dsp:txXfrm>
    </dsp:sp>
    <dsp:sp modelId="{2DBD5598-B15B-4FF8-8CAC-00965E420772}">
      <dsp:nvSpPr>
        <dsp:cNvPr id="0" name=""/>
        <dsp:cNvSpPr/>
      </dsp:nvSpPr>
      <dsp:spPr>
        <a:xfrm>
          <a:off x="2941" y="1835741"/>
          <a:ext cx="2333392" cy="140003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i="1" kern="1200"/>
            <a:t>MULTI-PERCEPTRON,</a:t>
          </a:r>
          <a:endParaRPr lang="en-US" sz="2900" kern="1200"/>
        </a:p>
      </dsp:txBody>
      <dsp:txXfrm>
        <a:off x="2941" y="1835741"/>
        <a:ext cx="2333392" cy="1400035"/>
      </dsp:txXfrm>
    </dsp:sp>
    <dsp:sp modelId="{D061455F-B3B4-4FBF-824C-CC01B7307CA1}">
      <dsp:nvSpPr>
        <dsp:cNvPr id="0" name=""/>
        <dsp:cNvSpPr/>
      </dsp:nvSpPr>
      <dsp:spPr>
        <a:xfrm>
          <a:off x="2569673" y="1835741"/>
          <a:ext cx="2333392" cy="14000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i="1" kern="1200"/>
            <a:t>RANDOM FOREST</a:t>
          </a:r>
          <a:endParaRPr lang="en-US" sz="2900" kern="1200"/>
        </a:p>
      </dsp:txBody>
      <dsp:txXfrm>
        <a:off x="2569673" y="1835741"/>
        <a:ext cx="2333392" cy="1400035"/>
      </dsp:txXfrm>
    </dsp:sp>
    <dsp:sp modelId="{805B1776-8E0F-426D-8E6A-3B47FFCBED7F}">
      <dsp:nvSpPr>
        <dsp:cNvPr id="0" name=""/>
        <dsp:cNvSpPr/>
      </dsp:nvSpPr>
      <dsp:spPr>
        <a:xfrm>
          <a:off x="5136405" y="1835741"/>
          <a:ext cx="2333392" cy="14000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Random Forest</a:t>
          </a:r>
        </a:p>
      </dsp:txBody>
      <dsp:txXfrm>
        <a:off x="5136405" y="1835741"/>
        <a:ext cx="2333392" cy="1400035"/>
      </dsp:txXfrm>
    </dsp:sp>
    <dsp:sp modelId="{0338A611-E09D-4AA8-AC21-766072888D94}">
      <dsp:nvSpPr>
        <dsp:cNvPr id="0" name=""/>
        <dsp:cNvSpPr/>
      </dsp:nvSpPr>
      <dsp:spPr>
        <a:xfrm>
          <a:off x="7703137" y="1835741"/>
          <a:ext cx="2333392" cy="14000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Linear Regression</a:t>
          </a:r>
        </a:p>
      </dsp:txBody>
      <dsp:txXfrm>
        <a:off x="7703137" y="1835741"/>
        <a:ext cx="2333392" cy="14000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3089B-01E8-F94C-BAD7-5A8CFEA06D55}" type="datetimeFigureOut">
              <a:rPr lang="en-US" smtClean="0"/>
              <a:t>11/29/23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34297D-EE78-C048-A1ED-6ECEF60C5E1A}" type="slidenum">
              <a:rPr lang="en-US" smtClean="0"/>
              <a:t>‹#›</a:t>
            </a:fld>
            <a:endParaRPr lang="en-US"/>
          </a:p>
        </p:txBody>
      </p:sp>
    </p:spTree>
    <p:extLst>
      <p:ext uri="{BB962C8B-B14F-4D97-AF65-F5344CB8AC3E}">
        <p14:creationId xmlns:p14="http://schemas.microsoft.com/office/powerpoint/2010/main" val="2544325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986A61-251A-4A8B-96B5-DB35ECDFB82F}" type="slidenum">
              <a:rPr lang="en-US" smtClean="0"/>
              <a:t>4</a:t>
            </a:fld>
            <a:endParaRPr lang="en-US"/>
          </a:p>
        </p:txBody>
      </p:sp>
    </p:spTree>
    <p:extLst>
      <p:ext uri="{BB962C8B-B14F-4D97-AF65-F5344CB8AC3E}">
        <p14:creationId xmlns:p14="http://schemas.microsoft.com/office/powerpoint/2010/main" val="1868892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34297D-EE78-C048-A1ED-6ECEF60C5E1A}" type="slidenum">
              <a:rPr lang="en-US" smtClean="0"/>
              <a:t>7</a:t>
            </a:fld>
            <a:endParaRPr lang="en-US"/>
          </a:p>
        </p:txBody>
      </p:sp>
    </p:spTree>
    <p:extLst>
      <p:ext uri="{BB962C8B-B14F-4D97-AF65-F5344CB8AC3E}">
        <p14:creationId xmlns:p14="http://schemas.microsoft.com/office/powerpoint/2010/main" val="352052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256E-C079-4356-BA61-537E7F4CD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9C3B8A-2F6C-D0A7-BAC3-8A1473FB40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8271D7-DB95-65A5-40F2-F543A4B2E5EE}"/>
              </a:ext>
            </a:extLst>
          </p:cNvPr>
          <p:cNvSpPr>
            <a:spLocks noGrp="1"/>
          </p:cNvSpPr>
          <p:nvPr>
            <p:ph type="dt" sz="half" idx="10"/>
          </p:nvPr>
        </p:nvSpPr>
        <p:spPr/>
        <p:txBody>
          <a:bodyPr/>
          <a:lstStyle/>
          <a:p>
            <a:fld id="{A6727F18-57FE-1844-B9D0-D921247AE936}" type="datetimeFigureOut">
              <a:rPr lang="en-US" smtClean="0"/>
              <a:t>11/29/23</a:t>
            </a:fld>
            <a:endParaRPr lang="en-US"/>
          </a:p>
        </p:txBody>
      </p:sp>
      <p:sp>
        <p:nvSpPr>
          <p:cNvPr id="5" name="Footer Placeholder 4">
            <a:extLst>
              <a:ext uri="{FF2B5EF4-FFF2-40B4-BE49-F238E27FC236}">
                <a16:creationId xmlns:a16="http://schemas.microsoft.com/office/drawing/2014/main" id="{13AB416A-22B0-ACFA-C273-1BC0B96BC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55626-6C86-F779-C2FB-E8718CEFEA74}"/>
              </a:ext>
            </a:extLst>
          </p:cNvPr>
          <p:cNvSpPr>
            <a:spLocks noGrp="1"/>
          </p:cNvSpPr>
          <p:nvPr>
            <p:ph type="sldNum" sz="quarter" idx="12"/>
          </p:nvPr>
        </p:nvSpPr>
        <p:spPr/>
        <p:txBody>
          <a:bodyPr/>
          <a:lstStyle/>
          <a:p>
            <a:fld id="{69066263-AD07-C548-9F14-0BB2D8F70C3C}" type="slidenum">
              <a:rPr lang="en-US" smtClean="0"/>
              <a:t>‹#›</a:t>
            </a:fld>
            <a:endParaRPr lang="en-US"/>
          </a:p>
        </p:txBody>
      </p:sp>
    </p:spTree>
    <p:extLst>
      <p:ext uri="{BB962C8B-B14F-4D97-AF65-F5344CB8AC3E}">
        <p14:creationId xmlns:p14="http://schemas.microsoft.com/office/powerpoint/2010/main" val="423464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4F9A-9426-14EC-9F3E-7DBD5C5974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4AF10E-F09A-506A-0A05-BA6B15910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D32F4-22DC-41D7-5A42-44E0CA7F74B2}"/>
              </a:ext>
            </a:extLst>
          </p:cNvPr>
          <p:cNvSpPr>
            <a:spLocks noGrp="1"/>
          </p:cNvSpPr>
          <p:nvPr>
            <p:ph type="dt" sz="half" idx="10"/>
          </p:nvPr>
        </p:nvSpPr>
        <p:spPr/>
        <p:txBody>
          <a:bodyPr/>
          <a:lstStyle/>
          <a:p>
            <a:fld id="{A6727F18-57FE-1844-B9D0-D921247AE936}" type="datetimeFigureOut">
              <a:rPr lang="en-US" smtClean="0"/>
              <a:t>11/29/23</a:t>
            </a:fld>
            <a:endParaRPr lang="en-US"/>
          </a:p>
        </p:txBody>
      </p:sp>
      <p:sp>
        <p:nvSpPr>
          <p:cNvPr id="5" name="Footer Placeholder 4">
            <a:extLst>
              <a:ext uri="{FF2B5EF4-FFF2-40B4-BE49-F238E27FC236}">
                <a16:creationId xmlns:a16="http://schemas.microsoft.com/office/drawing/2014/main" id="{B8574DE0-2989-7FD1-2C51-4ECFAE375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21891-A927-8E3D-3B6E-47A06B87EAE8}"/>
              </a:ext>
            </a:extLst>
          </p:cNvPr>
          <p:cNvSpPr>
            <a:spLocks noGrp="1"/>
          </p:cNvSpPr>
          <p:nvPr>
            <p:ph type="sldNum" sz="quarter" idx="12"/>
          </p:nvPr>
        </p:nvSpPr>
        <p:spPr/>
        <p:txBody>
          <a:bodyPr/>
          <a:lstStyle/>
          <a:p>
            <a:fld id="{69066263-AD07-C548-9F14-0BB2D8F70C3C}" type="slidenum">
              <a:rPr lang="en-US" smtClean="0"/>
              <a:t>‹#›</a:t>
            </a:fld>
            <a:endParaRPr lang="en-US"/>
          </a:p>
        </p:txBody>
      </p:sp>
    </p:spTree>
    <p:extLst>
      <p:ext uri="{BB962C8B-B14F-4D97-AF65-F5344CB8AC3E}">
        <p14:creationId xmlns:p14="http://schemas.microsoft.com/office/powerpoint/2010/main" val="251678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4FB74-772A-AA7B-702F-BAB6CF0BCD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F27B37-DB92-B788-FEBE-AC07072E90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90AED-8C7B-2CB3-4B61-429465705013}"/>
              </a:ext>
            </a:extLst>
          </p:cNvPr>
          <p:cNvSpPr>
            <a:spLocks noGrp="1"/>
          </p:cNvSpPr>
          <p:nvPr>
            <p:ph type="dt" sz="half" idx="10"/>
          </p:nvPr>
        </p:nvSpPr>
        <p:spPr/>
        <p:txBody>
          <a:bodyPr/>
          <a:lstStyle/>
          <a:p>
            <a:fld id="{A6727F18-57FE-1844-B9D0-D921247AE936}" type="datetimeFigureOut">
              <a:rPr lang="en-US" smtClean="0"/>
              <a:t>11/29/23</a:t>
            </a:fld>
            <a:endParaRPr lang="en-US"/>
          </a:p>
        </p:txBody>
      </p:sp>
      <p:sp>
        <p:nvSpPr>
          <p:cNvPr id="5" name="Footer Placeholder 4">
            <a:extLst>
              <a:ext uri="{FF2B5EF4-FFF2-40B4-BE49-F238E27FC236}">
                <a16:creationId xmlns:a16="http://schemas.microsoft.com/office/drawing/2014/main" id="{332D9F7F-8F7E-5851-936E-70EE74CAF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918A7-B68C-7B11-A641-8DBF183C6801}"/>
              </a:ext>
            </a:extLst>
          </p:cNvPr>
          <p:cNvSpPr>
            <a:spLocks noGrp="1"/>
          </p:cNvSpPr>
          <p:nvPr>
            <p:ph type="sldNum" sz="quarter" idx="12"/>
          </p:nvPr>
        </p:nvSpPr>
        <p:spPr/>
        <p:txBody>
          <a:bodyPr/>
          <a:lstStyle/>
          <a:p>
            <a:fld id="{69066263-AD07-C548-9F14-0BB2D8F70C3C}" type="slidenum">
              <a:rPr lang="en-US" smtClean="0"/>
              <a:t>‹#›</a:t>
            </a:fld>
            <a:endParaRPr lang="en-US"/>
          </a:p>
        </p:txBody>
      </p:sp>
    </p:spTree>
    <p:extLst>
      <p:ext uri="{BB962C8B-B14F-4D97-AF65-F5344CB8AC3E}">
        <p14:creationId xmlns:p14="http://schemas.microsoft.com/office/powerpoint/2010/main" val="3458060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09104" y="2047117"/>
            <a:ext cx="7373793" cy="960199"/>
          </a:xfrm>
          <a:prstGeom prst="rect">
            <a:avLst/>
          </a:prstGeom>
        </p:spPr>
        <p:txBody>
          <a:bodyPr wrap="square" lIns="0" tIns="0" rIns="0" bIns="0">
            <a:spAutoFit/>
          </a:bodyPr>
          <a:lstStyle>
            <a:lvl1pPr>
              <a:defRPr sz="6933"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2788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7583-4A52-3A16-D878-286F9B50C1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559B8C-B362-4ABD-F102-DBBEB0874A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10133C-83E2-4418-8F9F-A9B2CEE7B331}"/>
              </a:ext>
            </a:extLst>
          </p:cNvPr>
          <p:cNvSpPr>
            <a:spLocks noGrp="1"/>
          </p:cNvSpPr>
          <p:nvPr>
            <p:ph type="dt" sz="half" idx="10"/>
          </p:nvPr>
        </p:nvSpPr>
        <p:spPr/>
        <p:txBody>
          <a:bodyPr/>
          <a:lstStyle/>
          <a:p>
            <a:fld id="{A6727F18-57FE-1844-B9D0-D921247AE936}" type="datetimeFigureOut">
              <a:rPr lang="en-US" smtClean="0"/>
              <a:t>11/29/23</a:t>
            </a:fld>
            <a:endParaRPr lang="en-US"/>
          </a:p>
        </p:txBody>
      </p:sp>
      <p:sp>
        <p:nvSpPr>
          <p:cNvPr id="5" name="Footer Placeholder 4">
            <a:extLst>
              <a:ext uri="{FF2B5EF4-FFF2-40B4-BE49-F238E27FC236}">
                <a16:creationId xmlns:a16="http://schemas.microsoft.com/office/drawing/2014/main" id="{6FD8D1D1-CC6D-4992-27A5-60112E31A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E732C-DDE7-E425-3B07-41112B83B2F8}"/>
              </a:ext>
            </a:extLst>
          </p:cNvPr>
          <p:cNvSpPr>
            <a:spLocks noGrp="1"/>
          </p:cNvSpPr>
          <p:nvPr>
            <p:ph type="sldNum" sz="quarter" idx="12"/>
          </p:nvPr>
        </p:nvSpPr>
        <p:spPr/>
        <p:txBody>
          <a:bodyPr/>
          <a:lstStyle/>
          <a:p>
            <a:fld id="{69066263-AD07-C548-9F14-0BB2D8F70C3C}" type="slidenum">
              <a:rPr lang="en-US" smtClean="0"/>
              <a:t>‹#›</a:t>
            </a:fld>
            <a:endParaRPr lang="en-US"/>
          </a:p>
        </p:txBody>
      </p:sp>
    </p:spTree>
    <p:extLst>
      <p:ext uri="{BB962C8B-B14F-4D97-AF65-F5344CB8AC3E}">
        <p14:creationId xmlns:p14="http://schemas.microsoft.com/office/powerpoint/2010/main" val="248145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9288-B4D9-CB91-1FD6-DEBFFCF5E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DFFA70-317E-A9E1-FA7A-69D17A3B93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75923D-E982-2A9C-374A-7B4DC88A8648}"/>
              </a:ext>
            </a:extLst>
          </p:cNvPr>
          <p:cNvSpPr>
            <a:spLocks noGrp="1"/>
          </p:cNvSpPr>
          <p:nvPr>
            <p:ph type="dt" sz="half" idx="10"/>
          </p:nvPr>
        </p:nvSpPr>
        <p:spPr/>
        <p:txBody>
          <a:bodyPr/>
          <a:lstStyle/>
          <a:p>
            <a:fld id="{A6727F18-57FE-1844-B9D0-D921247AE936}" type="datetimeFigureOut">
              <a:rPr lang="en-US" smtClean="0"/>
              <a:t>11/29/23</a:t>
            </a:fld>
            <a:endParaRPr lang="en-US"/>
          </a:p>
        </p:txBody>
      </p:sp>
      <p:sp>
        <p:nvSpPr>
          <p:cNvPr id="5" name="Footer Placeholder 4">
            <a:extLst>
              <a:ext uri="{FF2B5EF4-FFF2-40B4-BE49-F238E27FC236}">
                <a16:creationId xmlns:a16="http://schemas.microsoft.com/office/drawing/2014/main" id="{BE470A77-ECE2-9207-1396-E681D366B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3B42B-BEBD-87C2-7246-18A46A55132E}"/>
              </a:ext>
            </a:extLst>
          </p:cNvPr>
          <p:cNvSpPr>
            <a:spLocks noGrp="1"/>
          </p:cNvSpPr>
          <p:nvPr>
            <p:ph type="sldNum" sz="quarter" idx="12"/>
          </p:nvPr>
        </p:nvSpPr>
        <p:spPr/>
        <p:txBody>
          <a:bodyPr/>
          <a:lstStyle/>
          <a:p>
            <a:fld id="{69066263-AD07-C548-9F14-0BB2D8F70C3C}" type="slidenum">
              <a:rPr lang="en-US" smtClean="0"/>
              <a:t>‹#›</a:t>
            </a:fld>
            <a:endParaRPr lang="en-US"/>
          </a:p>
        </p:txBody>
      </p:sp>
    </p:spTree>
    <p:extLst>
      <p:ext uri="{BB962C8B-B14F-4D97-AF65-F5344CB8AC3E}">
        <p14:creationId xmlns:p14="http://schemas.microsoft.com/office/powerpoint/2010/main" val="2064388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155F-321E-2E34-9E15-81B72C26E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FE7987-3421-1BBB-30E5-2A7A9D7753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1F83-350E-AB54-1A95-B2FC859BC5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318753-7467-7D44-C03F-607B3E670B10}"/>
              </a:ext>
            </a:extLst>
          </p:cNvPr>
          <p:cNvSpPr>
            <a:spLocks noGrp="1"/>
          </p:cNvSpPr>
          <p:nvPr>
            <p:ph type="dt" sz="half" idx="10"/>
          </p:nvPr>
        </p:nvSpPr>
        <p:spPr/>
        <p:txBody>
          <a:bodyPr/>
          <a:lstStyle/>
          <a:p>
            <a:fld id="{A6727F18-57FE-1844-B9D0-D921247AE936}" type="datetimeFigureOut">
              <a:rPr lang="en-US" smtClean="0"/>
              <a:t>11/29/23</a:t>
            </a:fld>
            <a:endParaRPr lang="en-US"/>
          </a:p>
        </p:txBody>
      </p:sp>
      <p:sp>
        <p:nvSpPr>
          <p:cNvPr id="6" name="Footer Placeholder 5">
            <a:extLst>
              <a:ext uri="{FF2B5EF4-FFF2-40B4-BE49-F238E27FC236}">
                <a16:creationId xmlns:a16="http://schemas.microsoft.com/office/drawing/2014/main" id="{FCD58496-5AC8-3508-2D09-291127CFE4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E1074-96CE-08BB-7994-AD13A6B7E850}"/>
              </a:ext>
            </a:extLst>
          </p:cNvPr>
          <p:cNvSpPr>
            <a:spLocks noGrp="1"/>
          </p:cNvSpPr>
          <p:nvPr>
            <p:ph type="sldNum" sz="quarter" idx="12"/>
          </p:nvPr>
        </p:nvSpPr>
        <p:spPr/>
        <p:txBody>
          <a:bodyPr/>
          <a:lstStyle/>
          <a:p>
            <a:fld id="{69066263-AD07-C548-9F14-0BB2D8F70C3C}" type="slidenum">
              <a:rPr lang="en-US" smtClean="0"/>
              <a:t>‹#›</a:t>
            </a:fld>
            <a:endParaRPr lang="en-US"/>
          </a:p>
        </p:txBody>
      </p:sp>
    </p:spTree>
    <p:extLst>
      <p:ext uri="{BB962C8B-B14F-4D97-AF65-F5344CB8AC3E}">
        <p14:creationId xmlns:p14="http://schemas.microsoft.com/office/powerpoint/2010/main" val="117129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B800-4ABC-48A1-4592-DBE36030A3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D7D17F-86CC-558D-1082-14290C2B0E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B57CC4-CB8B-5708-23EA-6955470488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67F9D9-299C-41B6-2218-996CA2590D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390BA-8845-2037-69A3-1AECB91CAE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93416B-4A03-6926-4E34-14894C5F3516}"/>
              </a:ext>
            </a:extLst>
          </p:cNvPr>
          <p:cNvSpPr>
            <a:spLocks noGrp="1"/>
          </p:cNvSpPr>
          <p:nvPr>
            <p:ph type="dt" sz="half" idx="10"/>
          </p:nvPr>
        </p:nvSpPr>
        <p:spPr/>
        <p:txBody>
          <a:bodyPr/>
          <a:lstStyle/>
          <a:p>
            <a:fld id="{A6727F18-57FE-1844-B9D0-D921247AE936}" type="datetimeFigureOut">
              <a:rPr lang="en-US" smtClean="0"/>
              <a:t>11/29/23</a:t>
            </a:fld>
            <a:endParaRPr lang="en-US"/>
          </a:p>
        </p:txBody>
      </p:sp>
      <p:sp>
        <p:nvSpPr>
          <p:cNvPr id="8" name="Footer Placeholder 7">
            <a:extLst>
              <a:ext uri="{FF2B5EF4-FFF2-40B4-BE49-F238E27FC236}">
                <a16:creationId xmlns:a16="http://schemas.microsoft.com/office/drawing/2014/main" id="{0B16C2B3-184C-A060-9311-095795AA5F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59E13A-D81A-141C-BAFB-24DFC7586953}"/>
              </a:ext>
            </a:extLst>
          </p:cNvPr>
          <p:cNvSpPr>
            <a:spLocks noGrp="1"/>
          </p:cNvSpPr>
          <p:nvPr>
            <p:ph type="sldNum" sz="quarter" idx="12"/>
          </p:nvPr>
        </p:nvSpPr>
        <p:spPr/>
        <p:txBody>
          <a:bodyPr/>
          <a:lstStyle/>
          <a:p>
            <a:fld id="{69066263-AD07-C548-9F14-0BB2D8F70C3C}" type="slidenum">
              <a:rPr lang="en-US" smtClean="0"/>
              <a:t>‹#›</a:t>
            </a:fld>
            <a:endParaRPr lang="en-US"/>
          </a:p>
        </p:txBody>
      </p:sp>
    </p:spTree>
    <p:extLst>
      <p:ext uri="{BB962C8B-B14F-4D97-AF65-F5344CB8AC3E}">
        <p14:creationId xmlns:p14="http://schemas.microsoft.com/office/powerpoint/2010/main" val="169606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3671-EC8D-2D55-A931-E9B78DDBB7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655B1D-E74A-A156-94CF-B55F0C44A325}"/>
              </a:ext>
            </a:extLst>
          </p:cNvPr>
          <p:cNvSpPr>
            <a:spLocks noGrp="1"/>
          </p:cNvSpPr>
          <p:nvPr>
            <p:ph type="dt" sz="half" idx="10"/>
          </p:nvPr>
        </p:nvSpPr>
        <p:spPr/>
        <p:txBody>
          <a:bodyPr/>
          <a:lstStyle/>
          <a:p>
            <a:fld id="{A6727F18-57FE-1844-B9D0-D921247AE936}" type="datetimeFigureOut">
              <a:rPr lang="en-US" smtClean="0"/>
              <a:t>11/29/23</a:t>
            </a:fld>
            <a:endParaRPr lang="en-US"/>
          </a:p>
        </p:txBody>
      </p:sp>
      <p:sp>
        <p:nvSpPr>
          <p:cNvPr id="4" name="Footer Placeholder 3">
            <a:extLst>
              <a:ext uri="{FF2B5EF4-FFF2-40B4-BE49-F238E27FC236}">
                <a16:creationId xmlns:a16="http://schemas.microsoft.com/office/drawing/2014/main" id="{37E57B59-BA17-BE6B-4C0F-DBF4FEDB14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30119B-FE71-E548-7E73-6C2F94CA30E4}"/>
              </a:ext>
            </a:extLst>
          </p:cNvPr>
          <p:cNvSpPr>
            <a:spLocks noGrp="1"/>
          </p:cNvSpPr>
          <p:nvPr>
            <p:ph type="sldNum" sz="quarter" idx="12"/>
          </p:nvPr>
        </p:nvSpPr>
        <p:spPr/>
        <p:txBody>
          <a:bodyPr/>
          <a:lstStyle/>
          <a:p>
            <a:fld id="{69066263-AD07-C548-9F14-0BB2D8F70C3C}" type="slidenum">
              <a:rPr lang="en-US" smtClean="0"/>
              <a:t>‹#›</a:t>
            </a:fld>
            <a:endParaRPr lang="en-US"/>
          </a:p>
        </p:txBody>
      </p:sp>
    </p:spTree>
    <p:extLst>
      <p:ext uri="{BB962C8B-B14F-4D97-AF65-F5344CB8AC3E}">
        <p14:creationId xmlns:p14="http://schemas.microsoft.com/office/powerpoint/2010/main" val="139468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DBD9F8-1B43-C573-5C41-E6267DBBB6A9}"/>
              </a:ext>
            </a:extLst>
          </p:cNvPr>
          <p:cNvSpPr>
            <a:spLocks noGrp="1"/>
          </p:cNvSpPr>
          <p:nvPr>
            <p:ph type="dt" sz="half" idx="10"/>
          </p:nvPr>
        </p:nvSpPr>
        <p:spPr/>
        <p:txBody>
          <a:bodyPr/>
          <a:lstStyle/>
          <a:p>
            <a:fld id="{A6727F18-57FE-1844-B9D0-D921247AE936}" type="datetimeFigureOut">
              <a:rPr lang="en-US" smtClean="0"/>
              <a:t>11/29/23</a:t>
            </a:fld>
            <a:endParaRPr lang="en-US"/>
          </a:p>
        </p:txBody>
      </p:sp>
      <p:sp>
        <p:nvSpPr>
          <p:cNvPr id="3" name="Footer Placeholder 2">
            <a:extLst>
              <a:ext uri="{FF2B5EF4-FFF2-40B4-BE49-F238E27FC236}">
                <a16:creationId xmlns:a16="http://schemas.microsoft.com/office/drawing/2014/main" id="{3689E645-5DDB-F7FF-8BEE-56B2C18A4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C7B254-BD78-A537-E727-395617552094}"/>
              </a:ext>
            </a:extLst>
          </p:cNvPr>
          <p:cNvSpPr>
            <a:spLocks noGrp="1"/>
          </p:cNvSpPr>
          <p:nvPr>
            <p:ph type="sldNum" sz="quarter" idx="12"/>
          </p:nvPr>
        </p:nvSpPr>
        <p:spPr/>
        <p:txBody>
          <a:bodyPr/>
          <a:lstStyle/>
          <a:p>
            <a:fld id="{69066263-AD07-C548-9F14-0BB2D8F70C3C}" type="slidenum">
              <a:rPr lang="en-US" smtClean="0"/>
              <a:t>‹#›</a:t>
            </a:fld>
            <a:endParaRPr lang="en-US"/>
          </a:p>
        </p:txBody>
      </p:sp>
    </p:spTree>
    <p:extLst>
      <p:ext uri="{BB962C8B-B14F-4D97-AF65-F5344CB8AC3E}">
        <p14:creationId xmlns:p14="http://schemas.microsoft.com/office/powerpoint/2010/main" val="65176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0B01-5916-CD18-2164-D0364EE22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A70A81-7EE3-70D0-F5E6-A2151EA038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1D2490-1CE9-A43C-1476-F21557B00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7A360D-1D8F-A7BE-F3B4-E04CA83F4586}"/>
              </a:ext>
            </a:extLst>
          </p:cNvPr>
          <p:cNvSpPr>
            <a:spLocks noGrp="1"/>
          </p:cNvSpPr>
          <p:nvPr>
            <p:ph type="dt" sz="half" idx="10"/>
          </p:nvPr>
        </p:nvSpPr>
        <p:spPr/>
        <p:txBody>
          <a:bodyPr/>
          <a:lstStyle/>
          <a:p>
            <a:fld id="{A6727F18-57FE-1844-B9D0-D921247AE936}" type="datetimeFigureOut">
              <a:rPr lang="en-US" smtClean="0"/>
              <a:t>11/29/23</a:t>
            </a:fld>
            <a:endParaRPr lang="en-US"/>
          </a:p>
        </p:txBody>
      </p:sp>
      <p:sp>
        <p:nvSpPr>
          <p:cNvPr id="6" name="Footer Placeholder 5">
            <a:extLst>
              <a:ext uri="{FF2B5EF4-FFF2-40B4-BE49-F238E27FC236}">
                <a16:creationId xmlns:a16="http://schemas.microsoft.com/office/drawing/2014/main" id="{57A3A021-EC46-F946-D33A-54C002AAF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15FBAD-7AB1-981F-BC2F-29F0AE5E55D0}"/>
              </a:ext>
            </a:extLst>
          </p:cNvPr>
          <p:cNvSpPr>
            <a:spLocks noGrp="1"/>
          </p:cNvSpPr>
          <p:nvPr>
            <p:ph type="sldNum" sz="quarter" idx="12"/>
          </p:nvPr>
        </p:nvSpPr>
        <p:spPr/>
        <p:txBody>
          <a:bodyPr/>
          <a:lstStyle/>
          <a:p>
            <a:fld id="{69066263-AD07-C548-9F14-0BB2D8F70C3C}" type="slidenum">
              <a:rPr lang="en-US" smtClean="0"/>
              <a:t>‹#›</a:t>
            </a:fld>
            <a:endParaRPr lang="en-US"/>
          </a:p>
        </p:txBody>
      </p:sp>
    </p:spTree>
    <p:extLst>
      <p:ext uri="{BB962C8B-B14F-4D97-AF65-F5344CB8AC3E}">
        <p14:creationId xmlns:p14="http://schemas.microsoft.com/office/powerpoint/2010/main" val="396416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ED8F-E66A-AAC1-633D-39AC24A55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AEB9A7-E4C8-8A7D-51C4-618580B72D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50E466-27C1-7BAD-7C2A-40D779B2F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EEA3C-C0BB-56CE-1431-DE29898D1AFB}"/>
              </a:ext>
            </a:extLst>
          </p:cNvPr>
          <p:cNvSpPr>
            <a:spLocks noGrp="1"/>
          </p:cNvSpPr>
          <p:nvPr>
            <p:ph type="dt" sz="half" idx="10"/>
          </p:nvPr>
        </p:nvSpPr>
        <p:spPr/>
        <p:txBody>
          <a:bodyPr/>
          <a:lstStyle/>
          <a:p>
            <a:fld id="{A6727F18-57FE-1844-B9D0-D921247AE936}" type="datetimeFigureOut">
              <a:rPr lang="en-US" smtClean="0"/>
              <a:t>11/29/23</a:t>
            </a:fld>
            <a:endParaRPr lang="en-US"/>
          </a:p>
        </p:txBody>
      </p:sp>
      <p:sp>
        <p:nvSpPr>
          <p:cNvPr id="6" name="Footer Placeholder 5">
            <a:extLst>
              <a:ext uri="{FF2B5EF4-FFF2-40B4-BE49-F238E27FC236}">
                <a16:creationId xmlns:a16="http://schemas.microsoft.com/office/drawing/2014/main" id="{25681F74-D495-83D5-0E83-3BE8B47153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C2A1E-CDBE-BFDC-1348-9303D24D4A99}"/>
              </a:ext>
            </a:extLst>
          </p:cNvPr>
          <p:cNvSpPr>
            <a:spLocks noGrp="1"/>
          </p:cNvSpPr>
          <p:nvPr>
            <p:ph type="sldNum" sz="quarter" idx="12"/>
          </p:nvPr>
        </p:nvSpPr>
        <p:spPr/>
        <p:txBody>
          <a:bodyPr/>
          <a:lstStyle/>
          <a:p>
            <a:fld id="{69066263-AD07-C548-9F14-0BB2D8F70C3C}" type="slidenum">
              <a:rPr lang="en-US" smtClean="0"/>
              <a:t>‹#›</a:t>
            </a:fld>
            <a:endParaRPr lang="en-US"/>
          </a:p>
        </p:txBody>
      </p:sp>
    </p:spTree>
    <p:extLst>
      <p:ext uri="{BB962C8B-B14F-4D97-AF65-F5344CB8AC3E}">
        <p14:creationId xmlns:p14="http://schemas.microsoft.com/office/powerpoint/2010/main" val="29666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5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BA076-ACF1-C1A2-002E-549DBADD8D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1E548A-7F9C-AFC8-6946-63DA27C07D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F2BD6-0D76-F11D-6F63-50D72BE40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27F18-57FE-1844-B9D0-D921247AE936}" type="datetimeFigureOut">
              <a:rPr lang="en-US" smtClean="0"/>
              <a:t>11/29/23</a:t>
            </a:fld>
            <a:endParaRPr lang="en-US"/>
          </a:p>
        </p:txBody>
      </p:sp>
      <p:sp>
        <p:nvSpPr>
          <p:cNvPr id="5" name="Footer Placeholder 4">
            <a:extLst>
              <a:ext uri="{FF2B5EF4-FFF2-40B4-BE49-F238E27FC236}">
                <a16:creationId xmlns:a16="http://schemas.microsoft.com/office/drawing/2014/main" id="{577EA7BB-5625-170D-18A8-B47CD20BA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F23E7E-8329-136E-563F-EF2C830C0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66263-AD07-C548-9F14-0BB2D8F70C3C}" type="slidenum">
              <a:rPr lang="en-US" smtClean="0"/>
              <a:t>‹#›</a:t>
            </a:fld>
            <a:endParaRPr lang="en-US"/>
          </a:p>
        </p:txBody>
      </p:sp>
    </p:spTree>
    <p:extLst>
      <p:ext uri="{BB962C8B-B14F-4D97-AF65-F5344CB8AC3E}">
        <p14:creationId xmlns:p14="http://schemas.microsoft.com/office/powerpoint/2010/main" val="4228097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blog.roboforex.com/blog/2020/05/18/a-week-of-cryptocurrencies-focus-on-eth/"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11564CAA-65F7-607C-B47D-02BFD1136431}"/>
              </a:ext>
            </a:extLst>
          </p:cNvPr>
          <p:cNvSpPr>
            <a:spLocks noGrp="1"/>
          </p:cNvSpPr>
          <p:nvPr>
            <p:ph type="ctrTitle"/>
          </p:nvPr>
        </p:nvSpPr>
        <p:spPr>
          <a:xfrm>
            <a:off x="1524000" y="1293338"/>
            <a:ext cx="9144000" cy="1841622"/>
          </a:xfrm>
        </p:spPr>
        <p:txBody>
          <a:bodyPr anchor="ctr">
            <a:normAutofit/>
          </a:bodyPr>
          <a:lstStyle/>
          <a:p>
            <a:r>
              <a:rPr lang="en-US" sz="7200" dirty="0"/>
              <a:t>Crypto Trends Analyzer</a:t>
            </a:r>
          </a:p>
        </p:txBody>
      </p:sp>
      <p:cxnSp>
        <p:nvCxnSpPr>
          <p:cNvPr id="35" name="Straight Connector 3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ubtitle 25">
            <a:extLst>
              <a:ext uri="{FF2B5EF4-FFF2-40B4-BE49-F238E27FC236}">
                <a16:creationId xmlns:a16="http://schemas.microsoft.com/office/drawing/2014/main" id="{084A937F-3DA8-7A4B-E041-BDF489925E03}"/>
              </a:ext>
            </a:extLst>
          </p:cNvPr>
          <p:cNvSpPr>
            <a:spLocks noGrp="1"/>
          </p:cNvSpPr>
          <p:nvPr>
            <p:ph type="subTitle" idx="1"/>
          </p:nvPr>
        </p:nvSpPr>
        <p:spPr>
          <a:xfrm>
            <a:off x="1523999" y="2945892"/>
            <a:ext cx="9144000" cy="1655762"/>
          </a:xfrm>
        </p:spPr>
        <p:txBody>
          <a:bodyPr>
            <a:normAutofit fontScale="92500" lnSpcReduction="10000"/>
          </a:bodyPr>
          <a:lstStyle/>
          <a:p>
            <a:r>
              <a:rPr lang="en-US" dirty="0"/>
              <a:t>Group</a:t>
            </a:r>
          </a:p>
          <a:p>
            <a:r>
              <a:rPr lang="en-US" dirty="0"/>
              <a:t>Tirth Patel (A20547799) </a:t>
            </a:r>
          </a:p>
          <a:p>
            <a:r>
              <a:rPr lang="en-US" dirty="0"/>
              <a:t>Het Ranpura (A20550582) </a:t>
            </a:r>
          </a:p>
          <a:p>
            <a:r>
              <a:rPr lang="en-US" dirty="0"/>
              <a:t>Devendra Singh </a:t>
            </a:r>
            <a:r>
              <a:rPr lang="en-US" dirty="0" err="1"/>
              <a:t>Portey</a:t>
            </a:r>
            <a:r>
              <a:rPr lang="en-US" dirty="0"/>
              <a:t> (A20538603) </a:t>
            </a:r>
          </a:p>
          <a:p>
            <a:endParaRPr lang="en-US" dirty="0"/>
          </a:p>
        </p:txBody>
      </p:sp>
      <p:sp>
        <p:nvSpPr>
          <p:cNvPr id="27" name="TextBox 26">
            <a:extLst>
              <a:ext uri="{FF2B5EF4-FFF2-40B4-BE49-F238E27FC236}">
                <a16:creationId xmlns:a16="http://schemas.microsoft.com/office/drawing/2014/main" id="{7B7F13C4-8F0A-39EF-AA24-280D33368B07}"/>
              </a:ext>
            </a:extLst>
          </p:cNvPr>
          <p:cNvSpPr txBox="1"/>
          <p:nvPr/>
        </p:nvSpPr>
        <p:spPr>
          <a:xfrm>
            <a:off x="715617" y="824948"/>
            <a:ext cx="3081131" cy="369332"/>
          </a:xfrm>
          <a:prstGeom prst="rect">
            <a:avLst/>
          </a:prstGeom>
          <a:noFill/>
        </p:spPr>
        <p:txBody>
          <a:bodyPr wrap="square" rtlCol="0">
            <a:spAutoFit/>
          </a:bodyPr>
          <a:lstStyle/>
          <a:p>
            <a:r>
              <a:rPr lang="en-US" dirty="0"/>
              <a:t>CS584 MACHINE LEARNING</a:t>
            </a:r>
          </a:p>
        </p:txBody>
      </p:sp>
      <p:sp>
        <p:nvSpPr>
          <p:cNvPr id="30" name="TextBox 29">
            <a:extLst>
              <a:ext uri="{FF2B5EF4-FFF2-40B4-BE49-F238E27FC236}">
                <a16:creationId xmlns:a16="http://schemas.microsoft.com/office/drawing/2014/main" id="{C6AB0132-E217-B599-E999-3BC77173255E}"/>
              </a:ext>
            </a:extLst>
          </p:cNvPr>
          <p:cNvSpPr txBox="1"/>
          <p:nvPr/>
        </p:nvSpPr>
        <p:spPr>
          <a:xfrm>
            <a:off x="8318819" y="832692"/>
            <a:ext cx="3395870" cy="369332"/>
          </a:xfrm>
          <a:prstGeom prst="rect">
            <a:avLst/>
          </a:prstGeom>
          <a:noFill/>
        </p:spPr>
        <p:txBody>
          <a:bodyPr wrap="square" rtlCol="0">
            <a:spAutoFit/>
          </a:bodyPr>
          <a:lstStyle/>
          <a:p>
            <a:pPr algn="ctr"/>
            <a:r>
              <a:rPr lang="en-US" dirty="0"/>
              <a:t>Professor: Oleksandr Narykov</a:t>
            </a:r>
          </a:p>
        </p:txBody>
      </p:sp>
    </p:spTree>
    <p:extLst>
      <p:ext uri="{BB962C8B-B14F-4D97-AF65-F5344CB8AC3E}">
        <p14:creationId xmlns:p14="http://schemas.microsoft.com/office/powerpoint/2010/main" val="219719655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BC84898-DD4C-BEF0-12F0-3131BF431232}"/>
              </a:ext>
            </a:extLst>
          </p:cNvPr>
          <p:cNvSpPr txBox="1"/>
          <p:nvPr/>
        </p:nvSpPr>
        <p:spPr>
          <a:xfrm>
            <a:off x="1524000" y="1293338"/>
            <a:ext cx="9144000" cy="327459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kern="1200">
                <a:solidFill>
                  <a:schemeClr val="tx1"/>
                </a:solidFill>
                <a:latin typeface="+mj-lt"/>
                <a:ea typeface="+mj-ea"/>
                <a:cs typeface="+mj-cs"/>
              </a:rPr>
              <a:t>THANK YOU</a:t>
            </a:r>
          </a:p>
        </p:txBody>
      </p:sp>
      <p:cxnSp>
        <p:nvCxnSpPr>
          <p:cNvPr id="79" name="Straight Connector 7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23309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589560" y="856180"/>
            <a:ext cx="4560584" cy="1128068"/>
          </a:xfrm>
          <a:prstGeom prst="rect">
            <a:avLst/>
          </a:prstGeom>
        </p:spPr>
        <p:txBody>
          <a:bodyPr vert="horz" lIns="91440" tIns="45720" rIns="91440" bIns="45720" rtlCol="0" anchor="ctr">
            <a:normAutofit/>
          </a:bodyPr>
          <a:lstStyle/>
          <a:p>
            <a:pPr marL="16933"/>
            <a:r>
              <a:rPr lang="en-US" sz="4000" spc="-7"/>
              <a:t> Problem Statement</a:t>
            </a:r>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590719" y="2330505"/>
            <a:ext cx="4559425" cy="3979585"/>
          </a:xfrm>
          <a:prstGeom prst="rect">
            <a:avLst/>
          </a:prstGeom>
        </p:spPr>
        <p:txBody>
          <a:bodyPr vert="horz" lIns="91440" tIns="45720" rIns="91440" bIns="45720" rtlCol="0" anchor="ctr">
            <a:normAutofit/>
          </a:bodyPr>
          <a:lstStyle/>
          <a:p>
            <a:pPr marL="16086" indent="-228600">
              <a:lnSpc>
                <a:spcPct val="90000"/>
              </a:lnSpc>
              <a:spcBef>
                <a:spcPts val="552"/>
              </a:spcBef>
              <a:buFont typeface="Arial" panose="020B0604020202020204" pitchFamily="34" charset="0"/>
              <a:buChar char="•"/>
              <a:tabLst>
                <a:tab pos="505447" algn="l"/>
                <a:tab pos="506294" algn="l"/>
              </a:tabLst>
            </a:pPr>
            <a:r>
              <a:rPr lang="en-US" sz="2000"/>
              <a:t>Cryptocurrencies, like Bitcoin, are types of money that can be traded online and their prices change a lot. They are very popular with young people who want to invest money. Because the prices can go up and down very quickly, it can be hard for people to decide if they should invest in them. Sometimes, even a little bit of news on social media can make the price of Bitcoin go up or down a lot. This project will try to use special computer programs to guess the future price of Bitcoin to help investors make more money.</a:t>
            </a:r>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27A0BBB-09D3-0200-51D3-6E30CAD9292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7265" r="28950" b="-1"/>
          <a:stretch/>
        </p:blipFill>
        <p:spPr>
          <a:xfrm>
            <a:off x="5977788" y="799352"/>
            <a:ext cx="5425410" cy="5259296"/>
          </a:xfrm>
          <a:prstGeom prst="rect">
            <a:avLst/>
          </a:prstGeom>
        </p:spPr>
      </p:pic>
    </p:spTree>
    <p:extLst>
      <p:ext uri="{BB962C8B-B14F-4D97-AF65-F5344CB8AC3E}">
        <p14:creationId xmlns:p14="http://schemas.microsoft.com/office/powerpoint/2010/main" val="222170112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object 2"/>
          <p:cNvSpPr txBox="1">
            <a:spLocks noGrp="1"/>
          </p:cNvSpPr>
          <p:nvPr>
            <p:ph type="title"/>
          </p:nvPr>
        </p:nvSpPr>
        <p:spPr>
          <a:xfrm>
            <a:off x="479394" y="1070800"/>
            <a:ext cx="3939688" cy="5583126"/>
          </a:xfrm>
          <a:prstGeom prst="rect">
            <a:avLst/>
          </a:prstGeom>
        </p:spPr>
        <p:txBody>
          <a:bodyPr vert="horz" lIns="91440" tIns="45720" rIns="91440" bIns="45720" rtlCol="0" anchor="ctr">
            <a:normAutofit/>
          </a:bodyPr>
          <a:lstStyle/>
          <a:p>
            <a:pPr marL="16933" algn="r"/>
            <a:r>
              <a:rPr lang="en-US" sz="6200" kern="1200">
                <a:solidFill>
                  <a:schemeClr val="tx1"/>
                </a:solidFill>
                <a:latin typeface="+mj-lt"/>
                <a:ea typeface="+mj-ea"/>
                <a:cs typeface="+mj-cs"/>
              </a:rPr>
              <a:t>Project Description</a:t>
            </a:r>
            <a:endParaRPr lang="en-US" sz="6200" kern="1200" spc="-7">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8" name="TextBox 4">
            <a:extLst>
              <a:ext uri="{FF2B5EF4-FFF2-40B4-BE49-F238E27FC236}">
                <a16:creationId xmlns:a16="http://schemas.microsoft.com/office/drawing/2014/main" id="{58E47211-6D54-120D-A129-7D855ECE2C1E}"/>
              </a:ext>
            </a:extLst>
          </p:cNvPr>
          <p:cNvGraphicFramePr/>
          <p:nvPr>
            <p:extLst>
              <p:ext uri="{D42A27DB-BD31-4B8C-83A1-F6EECF244321}">
                <p14:modId xmlns:p14="http://schemas.microsoft.com/office/powerpoint/2010/main" val="310434960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13335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589560" y="856180"/>
            <a:ext cx="4560584" cy="1128068"/>
          </a:xfrm>
          <a:prstGeom prst="rect">
            <a:avLst/>
          </a:prstGeom>
        </p:spPr>
        <p:txBody>
          <a:bodyPr vert="horz" lIns="91440" tIns="45720" rIns="91440" bIns="45720" rtlCol="0" anchor="ctr">
            <a:normAutofit/>
          </a:bodyPr>
          <a:lstStyle/>
          <a:p>
            <a:pPr marL="16933"/>
            <a:r>
              <a:rPr lang="en-US" sz="3700" spc="-7"/>
              <a:t>Data Collection and Preparation</a:t>
            </a:r>
          </a:p>
        </p:txBody>
      </p:sp>
      <p:grpSp>
        <p:nvGrpSpPr>
          <p:cNvPr id="112" name="Group 1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13" name="Rectangle 1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Rectangle 1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bject 5"/>
          <p:cNvSpPr txBox="1"/>
          <p:nvPr/>
        </p:nvSpPr>
        <p:spPr>
          <a:xfrm>
            <a:off x="590719" y="2330505"/>
            <a:ext cx="4559425" cy="3979585"/>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000"/>
              <a:t>Collect important information about Bitcoin's price and other things that affect it, like how much is traded, how much it's worth in total, and how people are feeling about it.</a:t>
            </a:r>
          </a:p>
          <a:p>
            <a:pPr marL="342900" indent="-228600">
              <a:lnSpc>
                <a:spcPct val="90000"/>
              </a:lnSpc>
              <a:spcAft>
                <a:spcPts val="600"/>
              </a:spcAft>
              <a:buFont typeface="Arial" panose="020B0604020202020204" pitchFamily="34" charset="0"/>
              <a:buChar char="•"/>
            </a:pPr>
            <a:endParaRPr lang="en-US" sz="2000"/>
          </a:p>
          <a:p>
            <a:pPr marL="342900" indent="-228600">
              <a:lnSpc>
                <a:spcPct val="90000"/>
              </a:lnSpc>
              <a:spcAft>
                <a:spcPts val="600"/>
              </a:spcAft>
              <a:buFont typeface="Arial" panose="020B0604020202020204" pitchFamily="34" charset="0"/>
              <a:buChar char="•"/>
            </a:pPr>
            <a:r>
              <a:rPr lang="en-US" sz="2000"/>
              <a:t>Make the information clean and complete by getting rid of errors or gaps, so it can be used in computer programs that are designed to learn and make predictions.</a:t>
            </a:r>
          </a:p>
        </p:txBody>
      </p:sp>
      <p:sp>
        <p:nvSpPr>
          <p:cNvPr id="118" name="Rectangle 1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rcRect l="25206" r="25206"/>
          <a:stretch/>
        </p:blipFill>
        <p:spPr>
          <a:xfrm>
            <a:off x="5943600" y="799352"/>
            <a:ext cx="5459598" cy="5259296"/>
          </a:xfrm>
          <a:prstGeom prst="rect">
            <a:avLst/>
          </a:prstGeom>
        </p:spPr>
      </p:pic>
    </p:spTree>
    <p:extLst>
      <p:ext uri="{BB962C8B-B14F-4D97-AF65-F5344CB8AC3E}">
        <p14:creationId xmlns:p14="http://schemas.microsoft.com/office/powerpoint/2010/main" val="396125254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589560" y="856180"/>
            <a:ext cx="4560584" cy="1128068"/>
          </a:xfrm>
          <a:prstGeom prst="rect">
            <a:avLst/>
          </a:prstGeom>
        </p:spPr>
        <p:txBody>
          <a:bodyPr vert="horz" lIns="91440" tIns="45720" rIns="91440" bIns="45720" rtlCol="0" anchor="ctr">
            <a:normAutofit/>
          </a:bodyPr>
          <a:lstStyle/>
          <a:p>
            <a:pPr marL="16933"/>
            <a:r>
              <a:rPr lang="en-US" sz="3700"/>
              <a:t>Explanation of the Data collected</a:t>
            </a:r>
            <a:endParaRPr lang="en-US" sz="3700" spc="-7"/>
          </a:p>
        </p:txBody>
      </p:sp>
      <p:grpSp>
        <p:nvGrpSpPr>
          <p:cNvPr id="61" name="Group 6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7" name="Rectangle 5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519BAD-B546-E70D-4460-7B4F2FA82464}"/>
              </a:ext>
            </a:extLst>
          </p:cNvPr>
          <p:cNvSpPr txBox="1"/>
          <p:nvPr/>
        </p:nvSpPr>
        <p:spPr>
          <a:xfrm>
            <a:off x="0" y="2330505"/>
            <a:ext cx="5685809" cy="3979585"/>
          </a:xfrm>
          <a:prstGeom prst="rect">
            <a:avLst/>
          </a:prstGeom>
        </p:spPr>
        <p:txBody>
          <a:bodyPr vert="horz" lIns="91440" tIns="45720" rIns="91440" bIns="45720" rtlCol="0" anchor="ctr">
            <a:normAutofit/>
          </a:bodyPr>
          <a:lstStyle/>
          <a:p>
            <a:pPr>
              <a:lnSpc>
                <a:spcPct val="90000"/>
              </a:lnSpc>
              <a:spcAft>
                <a:spcPts val="600"/>
              </a:spcAft>
            </a:pPr>
            <a:r>
              <a:rPr lang="en-US" dirty="0"/>
              <a:t>Here's a simple explanation of the information used in the project:</a:t>
            </a:r>
          </a:p>
          <a:p>
            <a:pPr marL="457200" indent="-228600">
              <a:lnSpc>
                <a:spcPct val="90000"/>
              </a:lnSpc>
              <a:spcAft>
                <a:spcPts val="600"/>
              </a:spcAft>
              <a:buFont typeface="Arial" panose="020B0604020202020204" pitchFamily="34" charset="0"/>
              <a:buChar char="•"/>
            </a:pPr>
            <a:endParaRPr lang="en-US" dirty="0"/>
          </a:p>
          <a:p>
            <a:pPr marL="457200" indent="-228600">
              <a:lnSpc>
                <a:spcPct val="90000"/>
              </a:lnSpc>
              <a:spcAft>
                <a:spcPts val="600"/>
              </a:spcAft>
              <a:buFont typeface="Arial" panose="020B0604020202020204" pitchFamily="34" charset="0"/>
              <a:buChar char="•"/>
            </a:pPr>
            <a:r>
              <a:rPr lang="en-US" dirty="0"/>
              <a:t>Date: The day the information was recorded.</a:t>
            </a:r>
          </a:p>
          <a:p>
            <a:pPr marL="457200" indent="-228600">
              <a:lnSpc>
                <a:spcPct val="90000"/>
              </a:lnSpc>
              <a:spcAft>
                <a:spcPts val="600"/>
              </a:spcAft>
              <a:buFont typeface="Arial" panose="020B0604020202020204" pitchFamily="34" charset="0"/>
              <a:buChar char="•"/>
            </a:pPr>
            <a:r>
              <a:rPr lang="en-US" dirty="0"/>
              <a:t>Open: The price of Bitcoin at the start of the day.</a:t>
            </a:r>
          </a:p>
          <a:p>
            <a:pPr marL="457200" indent="-228600">
              <a:lnSpc>
                <a:spcPct val="90000"/>
              </a:lnSpc>
              <a:spcAft>
                <a:spcPts val="600"/>
              </a:spcAft>
              <a:buFont typeface="Arial" panose="020B0604020202020204" pitchFamily="34" charset="0"/>
              <a:buChar char="•"/>
            </a:pPr>
            <a:r>
              <a:rPr lang="en-US" dirty="0"/>
              <a:t>High: The highest price Bitcoin reached that day.</a:t>
            </a:r>
          </a:p>
          <a:p>
            <a:pPr marL="457200" indent="-228600">
              <a:lnSpc>
                <a:spcPct val="90000"/>
              </a:lnSpc>
              <a:spcAft>
                <a:spcPts val="600"/>
              </a:spcAft>
              <a:buFont typeface="Arial" panose="020B0604020202020204" pitchFamily="34" charset="0"/>
              <a:buChar char="•"/>
            </a:pPr>
            <a:r>
              <a:rPr lang="en-US" dirty="0"/>
              <a:t>Low: The lowest price Bitcoin was at that day.</a:t>
            </a:r>
          </a:p>
          <a:p>
            <a:pPr marL="457200" indent="-228600">
              <a:lnSpc>
                <a:spcPct val="90000"/>
              </a:lnSpc>
              <a:spcAft>
                <a:spcPts val="600"/>
              </a:spcAft>
              <a:buFont typeface="Arial" panose="020B0604020202020204" pitchFamily="34" charset="0"/>
              <a:buChar char="•"/>
            </a:pPr>
            <a:r>
              <a:rPr lang="en-US" dirty="0"/>
              <a:t>Close: The price of Bitcoin at the end of the day.</a:t>
            </a:r>
          </a:p>
          <a:p>
            <a:pPr marL="457200" indent="-228600">
              <a:lnSpc>
                <a:spcPct val="90000"/>
              </a:lnSpc>
              <a:spcAft>
                <a:spcPts val="600"/>
              </a:spcAft>
              <a:buFont typeface="Arial" panose="020B0604020202020204" pitchFamily="34" charset="0"/>
              <a:buChar char="•"/>
            </a:pPr>
            <a:r>
              <a:rPr lang="en-US" dirty="0"/>
              <a:t>Volume: How much Bitcoin was traded throughout the day.</a:t>
            </a:r>
          </a:p>
          <a:p>
            <a:pPr marL="457200" indent="-228600">
              <a:lnSpc>
                <a:spcPct val="90000"/>
              </a:lnSpc>
              <a:spcAft>
                <a:spcPts val="600"/>
              </a:spcAft>
              <a:buFont typeface="Arial" panose="020B0604020202020204" pitchFamily="34" charset="0"/>
              <a:buChar char="•"/>
            </a:pPr>
            <a:r>
              <a:rPr lang="en-US" dirty="0"/>
              <a:t>Market Cap: The total worth of all Bitcoin available.</a:t>
            </a:r>
          </a:p>
        </p:txBody>
      </p:sp>
      <p:sp>
        <p:nvSpPr>
          <p:cNvPr id="62" name="Rectangle 6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Stock exchange numbers">
            <a:extLst>
              <a:ext uri="{FF2B5EF4-FFF2-40B4-BE49-F238E27FC236}">
                <a16:creationId xmlns:a16="http://schemas.microsoft.com/office/drawing/2014/main" id="{473CD5A3-5FB7-8AB3-47C9-A7ACD81257DC}"/>
              </a:ext>
            </a:extLst>
          </p:cNvPr>
          <p:cNvPicPr>
            <a:picLocks noChangeAspect="1"/>
          </p:cNvPicPr>
          <p:nvPr/>
        </p:nvPicPr>
        <p:blipFill rotWithShape="1">
          <a:blip r:embed="rId2"/>
          <a:srcRect l="9054" r="22089" b="1"/>
          <a:stretch/>
        </p:blipFill>
        <p:spPr>
          <a:xfrm>
            <a:off x="5977788" y="799352"/>
            <a:ext cx="5425410" cy="5259296"/>
          </a:xfrm>
          <a:prstGeom prst="rect">
            <a:avLst/>
          </a:prstGeom>
        </p:spPr>
      </p:pic>
    </p:spTree>
    <p:extLst>
      <p:ext uri="{BB962C8B-B14F-4D97-AF65-F5344CB8AC3E}">
        <p14:creationId xmlns:p14="http://schemas.microsoft.com/office/powerpoint/2010/main" val="9443560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41856" y="2944090"/>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Time Series Data Visualization</a:t>
            </a:r>
          </a:p>
        </p:txBody>
      </p:sp>
      <p:sp>
        <p:nvSpPr>
          <p:cNvPr id="51" name="Rectangle 5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p:cNvPicPr>
            <a:picLocks noChangeAspect="1"/>
          </p:cNvPicPr>
          <p:nvPr/>
        </p:nvPicPr>
        <p:blipFill>
          <a:blip r:embed="rId2"/>
          <a:srcRect l="20064" r="20064"/>
          <a:stretch/>
        </p:blipFill>
        <p:spPr>
          <a:xfrm>
            <a:off x="733507" y="716364"/>
            <a:ext cx="5536001" cy="5366519"/>
          </a:xfrm>
          <a:prstGeom prst="rect">
            <a:avLst/>
          </a:prstGeom>
        </p:spPr>
      </p:pic>
      <p:grpSp>
        <p:nvGrpSpPr>
          <p:cNvPr id="45" name="Group 4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53" name="Rectangle 5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7213601" y="1927548"/>
            <a:ext cx="1363908" cy="461665"/>
          </a:xfrm>
          <a:prstGeom prst="rect">
            <a:avLst/>
          </a:prstGeom>
          <a:noFill/>
        </p:spPr>
        <p:txBody>
          <a:bodyPr wrap="square" rtlCol="0">
            <a:spAutoFit/>
          </a:bodyPr>
          <a:lstStyle/>
          <a:p>
            <a:endParaRPr lang="en-US" sz="2400" dirty="0"/>
          </a:p>
        </p:txBody>
      </p:sp>
    </p:spTree>
    <p:extLst>
      <p:ext uri="{BB962C8B-B14F-4D97-AF65-F5344CB8AC3E}">
        <p14:creationId xmlns:p14="http://schemas.microsoft.com/office/powerpoint/2010/main" val="24343982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Choosing the Best Model</a:t>
            </a:r>
          </a:p>
        </p:txBody>
      </p:sp>
      <p:grpSp>
        <p:nvGrpSpPr>
          <p:cNvPr id="51" name="Group 5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52" name="Rectangle 5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p:cNvSpPr>
          <p:nvPr/>
        </p:nvSpPr>
        <p:spPr>
          <a:xfrm>
            <a:off x="1910987" y="4552269"/>
            <a:ext cx="7868025" cy="1409055"/>
          </a:xfrm>
          <a:prstGeom prst="rect">
            <a:avLst/>
          </a:prstGeom>
        </p:spPr>
        <p:txBody>
          <a:bodyPr>
            <a:normAutofit/>
          </a:bodyPr>
          <a:lstStyle/>
          <a:p>
            <a:pPr defTabSz="685800">
              <a:spcAft>
                <a:spcPts val="600"/>
              </a:spcAft>
            </a:pPr>
            <a:endParaRPr lang="en-US" sz="1350" kern="1200">
              <a:solidFill>
                <a:schemeClr val="tx1"/>
              </a:solidFill>
              <a:latin typeface="+mn-lt"/>
              <a:ea typeface="+mn-ea"/>
              <a:cs typeface="+mn-cs"/>
            </a:endParaRPr>
          </a:p>
          <a:p>
            <a:pPr marL="36899" indent="0">
              <a:spcAft>
                <a:spcPts val="600"/>
              </a:spcAft>
              <a:buNone/>
            </a:pPr>
            <a:endParaRPr lang="en-US"/>
          </a:p>
        </p:txBody>
      </p:sp>
      <p:graphicFrame>
        <p:nvGraphicFramePr>
          <p:cNvPr id="45" name="TextBox 8">
            <a:extLst>
              <a:ext uri="{FF2B5EF4-FFF2-40B4-BE49-F238E27FC236}">
                <a16:creationId xmlns:a16="http://schemas.microsoft.com/office/drawing/2014/main" id="{0C1C2752-BE32-7F88-C932-604CB4537490}"/>
              </a:ext>
            </a:extLst>
          </p:cNvPr>
          <p:cNvGraphicFramePr/>
          <p:nvPr>
            <p:extLst>
              <p:ext uri="{D42A27DB-BD31-4B8C-83A1-F6EECF244321}">
                <p14:modId xmlns:p14="http://schemas.microsoft.com/office/powerpoint/2010/main" val="2337650859"/>
              </p:ext>
            </p:extLst>
          </p:nvPr>
        </p:nvGraphicFramePr>
        <p:xfrm>
          <a:off x="825264" y="2598710"/>
          <a:ext cx="10039472" cy="343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196516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7041856" y="2944090"/>
            <a:ext cx="4036334" cy="2387600"/>
          </a:xfrm>
        </p:spPr>
        <p:txBody>
          <a:bodyPr vert="horz" lIns="91440" tIns="45720" rIns="91440" bIns="45720" rtlCol="0" anchor="t">
            <a:normAutofit/>
          </a:bodyPr>
          <a:lstStyle/>
          <a:p>
            <a:r>
              <a:rPr lang="en-US" sz="3800" kern="1200">
                <a:solidFill>
                  <a:schemeClr val="tx1"/>
                </a:solidFill>
                <a:latin typeface="+mj-lt"/>
                <a:ea typeface="+mj-ea"/>
                <a:cs typeface="+mj-cs"/>
              </a:rPr>
              <a:t>Our model seems to do well on the test data.</a:t>
            </a:r>
            <a:br>
              <a:rPr lang="en-US" sz="3800" kern="1200">
                <a:solidFill>
                  <a:schemeClr val="tx1"/>
                </a:solidFill>
                <a:latin typeface="+mj-lt"/>
                <a:ea typeface="+mj-ea"/>
                <a:cs typeface="+mj-cs"/>
              </a:rPr>
            </a:br>
            <a:endParaRPr lang="en-US" sz="3800" kern="1200">
              <a:solidFill>
                <a:schemeClr val="tx1"/>
              </a:solidFill>
              <a:latin typeface="+mj-lt"/>
              <a:ea typeface="+mj-ea"/>
              <a:cs typeface="+mj-cs"/>
            </a:endParaRPr>
          </a:p>
        </p:txBody>
      </p:sp>
      <p:sp>
        <p:nvSpPr>
          <p:cNvPr id="60" name="Rectangle 5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D13B065-0D30-0AC3-9B2D-BD7A8AB34E78}"/>
              </a:ext>
            </a:extLst>
          </p:cNvPr>
          <p:cNvPicPr>
            <a:picLocks noChangeAspect="1"/>
          </p:cNvPicPr>
          <p:nvPr/>
        </p:nvPicPr>
        <p:blipFill>
          <a:blip r:embed="rId2"/>
          <a:srcRect/>
          <a:stretch/>
        </p:blipFill>
        <p:spPr>
          <a:xfrm>
            <a:off x="1093410" y="1912854"/>
            <a:ext cx="5298323" cy="3032291"/>
          </a:xfrm>
          <a:prstGeom prst="rect">
            <a:avLst/>
          </a:prstGeom>
        </p:spPr>
      </p:pic>
      <p:grpSp>
        <p:nvGrpSpPr>
          <p:cNvPr id="64" name="Group 6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65" name="Rectangle 6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770111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589560" y="856180"/>
            <a:ext cx="4560584" cy="1128068"/>
          </a:xfrm>
          <a:prstGeom prst="rect">
            <a:avLst/>
          </a:prstGeom>
        </p:spPr>
        <p:txBody>
          <a:bodyPr vert="horz" lIns="91440" tIns="45720" rIns="91440" bIns="45720" rtlCol="0" anchor="ctr">
            <a:normAutofit/>
          </a:bodyPr>
          <a:lstStyle/>
          <a:p>
            <a:pPr marL="16933"/>
            <a:r>
              <a:rPr lang="en-US" sz="3700" spc="-7"/>
              <a:t>Conclusions</a:t>
            </a:r>
            <a:r>
              <a:rPr lang="en-US" sz="3700" spc="-47"/>
              <a:t> </a:t>
            </a:r>
            <a:r>
              <a:rPr lang="en-US" sz="3700" spc="-7"/>
              <a:t>and</a:t>
            </a:r>
            <a:r>
              <a:rPr lang="en-US" sz="3700" spc="-40"/>
              <a:t> </a:t>
            </a:r>
            <a:r>
              <a:rPr lang="en-US" sz="3700" spc="-7"/>
              <a:t>Future</a:t>
            </a:r>
            <a:r>
              <a:rPr lang="en-US" sz="3700" spc="-47"/>
              <a:t> </a:t>
            </a:r>
            <a:r>
              <a:rPr lang="en-US" sz="3700" spc="-7"/>
              <a:t>Work</a:t>
            </a:r>
          </a:p>
        </p:txBody>
      </p:sp>
      <p:grpSp>
        <p:nvGrpSpPr>
          <p:cNvPr id="50" name="Group 4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1" name="Rectangle 5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590719" y="2330505"/>
            <a:ext cx="4559425" cy="3979585"/>
          </a:xfrm>
          <a:prstGeom prst="rect">
            <a:avLst/>
          </a:prstGeom>
        </p:spPr>
        <p:txBody>
          <a:bodyPr vert="horz" lIns="91440" tIns="45720" rIns="91440" bIns="45720" rtlCol="0" anchor="ctr">
            <a:normAutofit/>
          </a:bodyPr>
          <a:lstStyle/>
          <a:p>
            <a:pPr marL="505447" indent="-228600">
              <a:lnSpc>
                <a:spcPct val="90000"/>
              </a:lnSpc>
              <a:spcBef>
                <a:spcPts val="552"/>
              </a:spcBef>
              <a:buFont typeface="Arial" panose="020B0604020202020204" pitchFamily="34" charset="0"/>
              <a:buChar char="•"/>
              <a:tabLst>
                <a:tab pos="505447" algn="l"/>
                <a:tab pos="506294" algn="l"/>
              </a:tabLst>
            </a:pPr>
            <a:r>
              <a:rPr lang="en-US" sz="2000"/>
              <a:t>To make our predictions better, we can do things like adding new features to our data or increasing our data in smart ways. We can also include information about how people feel about Bitcoin. Plus, we can try using different types of computer models, like ones that make predictions, sort things into groups, or even use complex brain-like networks.</a:t>
            </a:r>
          </a:p>
        </p:txBody>
      </p:sp>
      <p:sp>
        <p:nvSpPr>
          <p:cNvPr id="56" name="Rectangle 5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ight bulb on yellow background with sketched light beams and cord">
            <a:extLst>
              <a:ext uri="{FF2B5EF4-FFF2-40B4-BE49-F238E27FC236}">
                <a16:creationId xmlns:a16="http://schemas.microsoft.com/office/drawing/2014/main" id="{6B5F9A0C-F272-B0A1-0D16-258A4E6C4833}"/>
              </a:ext>
            </a:extLst>
          </p:cNvPr>
          <p:cNvPicPr>
            <a:picLocks noChangeAspect="1"/>
          </p:cNvPicPr>
          <p:nvPr/>
        </p:nvPicPr>
        <p:blipFill rotWithShape="1">
          <a:blip r:embed="rId2"/>
          <a:srcRect l="36558" r="-1" b="-1"/>
          <a:stretch/>
        </p:blipFill>
        <p:spPr>
          <a:xfrm>
            <a:off x="5977788" y="799352"/>
            <a:ext cx="5425410" cy="5259296"/>
          </a:xfrm>
          <a:prstGeom prst="rect">
            <a:avLst/>
          </a:prstGeom>
        </p:spPr>
      </p:pic>
    </p:spTree>
    <p:extLst>
      <p:ext uri="{BB962C8B-B14F-4D97-AF65-F5344CB8AC3E}">
        <p14:creationId xmlns:p14="http://schemas.microsoft.com/office/powerpoint/2010/main" val="119116408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544</Words>
  <Application>Microsoft Macintosh PowerPoint</Application>
  <PresentationFormat>Widescreen</PresentationFormat>
  <Paragraphs>44</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MT</vt:lpstr>
      <vt:lpstr>Calibri</vt:lpstr>
      <vt:lpstr>Calibri Light</vt:lpstr>
      <vt:lpstr>Office Theme</vt:lpstr>
      <vt:lpstr>Crypto Trends Analyzer</vt:lpstr>
      <vt:lpstr> Problem Statement</vt:lpstr>
      <vt:lpstr>Project Description</vt:lpstr>
      <vt:lpstr>Data Collection and Preparation</vt:lpstr>
      <vt:lpstr>Explanation of the Data collected</vt:lpstr>
      <vt:lpstr>Time Series Data Visualization</vt:lpstr>
      <vt:lpstr>Choosing the Best Model</vt:lpstr>
      <vt:lpstr>Our model seems to do well on the test data. </vt:lpstr>
      <vt:lpstr>Conclusions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BITCOIN PRICES USING MACHINE LEARNING</dc:title>
  <dc:creator>Tirth Patel</dc:creator>
  <cp:lastModifiedBy>Tirth Patel</cp:lastModifiedBy>
  <cp:revision>6</cp:revision>
  <dcterms:created xsi:type="dcterms:W3CDTF">2023-11-20T00:16:08Z</dcterms:created>
  <dcterms:modified xsi:type="dcterms:W3CDTF">2023-11-29T22:56:30Z</dcterms:modified>
</cp:coreProperties>
</file>